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 showSpecialPlsOnTitleSld="0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type="screen4x3" cy="6858000" cx="9144000"/>
  <p:notesSz cx="6858000" cy="9144000"/>
  <p:defaultTextStyle>
    <a:defPPr>
      <a:defRPr lang="en-US"/>
    </a:defPPr>
    <a:lvl1pPr algn="l" eaLnBrk="0" fontAlgn="base" hangingPunct="0" rtl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algn="l" eaLnBrk="0" fontAlgn="base" hangingPunct="0" marL="457200" rtl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algn="l" eaLnBrk="0" fontAlgn="base" hangingPunct="0" marL="914400" rtl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algn="l" eaLnBrk="0" fontAlgn="base" hangingPunct="0" marL="1371600" rtl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algn="l" eaLnBrk="0" fontAlgn="base" hangingPunct="0" marL="1828800" rtl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algn="l" defTabSz="914400" eaLnBrk="1" hangingPunct="1" latinLnBrk="0" marL="2286000" rtl="0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algn="l" defTabSz="914400" eaLnBrk="1" hangingPunct="1" latinLnBrk="0" marL="2743200" rtl="0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algn="l" defTabSz="914400" eaLnBrk="1" hangingPunct="1" latinLnBrk="0" marL="3200400" rtl="0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algn="l" defTabSz="914400" eaLnBrk="1" hangingPunct="1" latinLnBrk="0" marL="3657600" rtl="0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426" autoAdjust="0"/>
    <p:restoredTop sz="94660"/>
  </p:normalViewPr>
  <p:slideViewPr>
    <p:cSldViewPr>
      <p:cViewPr varScale="1">
        <p:scale>
          <a:sx n="88" d="100"/>
          <a:sy n="88" d="100"/>
        </p:scale>
        <p:origin x="122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tableStyles" Target="tableStyles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D7AD7-9725-4DFC-9B72-0B1FCAA22C60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D009E6-C944-44B0-8F3B-F031252CEC13}">
      <dgm:prSet phldrT="[Text]"/>
      <dgm:spPr/>
      <dgm:t>
        <a:bodyPr/>
        <a:lstStyle/>
        <a:p>
          <a:r>
            <a:rPr lang="en-US" dirty="0" smtClean="0"/>
            <a:t>Use of force to regulate behaviour of individuals and group</a:t>
          </a:r>
        </a:p>
      </dgm:t>
    </dgm:pt>
    <dgm:pt modelId="{C56F74F6-2B75-422D-A9B0-AD1ECFAC8389}" type="parTrans" cxnId="{0E61AB2F-1337-4BD4-815B-A6967A663B2E}">
      <dgm:prSet/>
      <dgm:spPr/>
      <dgm:t>
        <a:bodyPr/>
        <a:lstStyle/>
        <a:p>
          <a:endParaRPr lang="en-US"/>
        </a:p>
      </dgm:t>
    </dgm:pt>
    <dgm:pt modelId="{6CF42065-EB4E-4369-A2A1-B9AA4443EC49}" type="sibTrans" cxnId="{0E61AB2F-1337-4BD4-815B-A6967A663B2E}">
      <dgm:prSet/>
      <dgm:spPr/>
      <dgm:t>
        <a:bodyPr/>
        <a:lstStyle/>
        <a:p>
          <a:endParaRPr lang="en-US"/>
        </a:p>
      </dgm:t>
    </dgm:pt>
    <dgm:pt modelId="{07D6CC45-9E4B-4862-9C56-4D1EC02B4F31}">
      <dgm:prSet phldrT="[Text]"/>
      <dgm:spPr/>
      <dgm:t>
        <a:bodyPr/>
        <a:lstStyle/>
        <a:p>
          <a:r>
            <a:rPr lang="en-US" dirty="0" smtClean="0"/>
            <a:t>For maintaining order in the society</a:t>
          </a:r>
          <a:endParaRPr lang="en-US" dirty="0"/>
        </a:p>
      </dgm:t>
    </dgm:pt>
    <dgm:pt modelId="{78DE28D2-11F6-4C06-9B06-AE0081398FDA}" type="parTrans" cxnId="{5AD6A3BE-0489-471B-8309-EBD27266BF02}">
      <dgm:prSet/>
      <dgm:spPr/>
      <dgm:t>
        <a:bodyPr/>
        <a:lstStyle/>
        <a:p>
          <a:endParaRPr lang="en-US"/>
        </a:p>
      </dgm:t>
    </dgm:pt>
    <dgm:pt modelId="{36A1AD1F-DE56-4A1E-A89D-8BD6FD94459E}" type="sibTrans" cxnId="{5AD6A3BE-0489-471B-8309-EBD27266BF02}">
      <dgm:prSet/>
      <dgm:spPr/>
      <dgm:t>
        <a:bodyPr/>
        <a:lstStyle/>
        <a:p>
          <a:endParaRPr lang="en-US"/>
        </a:p>
      </dgm:t>
    </dgm:pt>
    <dgm:pt modelId="{1FB7AEA6-96B1-4879-A5CF-E4348BFA5A7A}">
      <dgm:prSet phldrT="[Text]"/>
      <dgm:spPr/>
      <dgm:t>
        <a:bodyPr/>
        <a:lstStyle/>
        <a:p>
          <a:r>
            <a:rPr lang="en-US" dirty="0" smtClean="0"/>
            <a:t>It reduce the tension and conflict among individual and group</a:t>
          </a:r>
          <a:endParaRPr lang="en-US" dirty="0"/>
        </a:p>
      </dgm:t>
    </dgm:pt>
    <dgm:pt modelId="{8C0C44FE-1FE3-436E-A56D-7932C2BCCBE7}" type="parTrans" cxnId="{862AD642-F831-43F1-B243-68A4B6774FB7}">
      <dgm:prSet/>
      <dgm:spPr/>
      <dgm:t>
        <a:bodyPr/>
        <a:lstStyle/>
        <a:p>
          <a:endParaRPr lang="en-US"/>
        </a:p>
      </dgm:t>
    </dgm:pt>
    <dgm:pt modelId="{2106F51F-1732-4EAC-A7FD-8AA528BC2F5F}" type="sibTrans" cxnId="{862AD642-F831-43F1-B243-68A4B6774FB7}">
      <dgm:prSet/>
      <dgm:spPr/>
      <dgm:t>
        <a:bodyPr/>
        <a:lstStyle/>
        <a:p>
          <a:endParaRPr lang="en-US"/>
        </a:p>
      </dgm:t>
    </dgm:pt>
    <dgm:pt modelId="{711677FA-0A2C-4265-9106-767DD2A43D3E}">
      <dgm:prSet/>
      <dgm:spPr/>
      <dgm:t>
        <a:bodyPr/>
        <a:lstStyle/>
        <a:p>
          <a:r>
            <a:rPr lang="en-US" dirty="0" smtClean="0"/>
            <a:t>It helps maintain stability</a:t>
          </a:r>
          <a:endParaRPr lang="en-US" dirty="0"/>
        </a:p>
      </dgm:t>
    </dgm:pt>
    <dgm:pt modelId="{6689BE6F-3502-4676-839D-A66BF72A8606}" type="parTrans" cxnId="{5946A837-E2EF-4DB1-B575-9641FA33532B}">
      <dgm:prSet/>
      <dgm:spPr/>
      <dgm:t>
        <a:bodyPr/>
        <a:lstStyle/>
        <a:p>
          <a:endParaRPr lang="en-US"/>
        </a:p>
      </dgm:t>
    </dgm:pt>
    <dgm:pt modelId="{7FCB46B3-492A-4F8A-9DC6-89896D573914}" type="sibTrans" cxnId="{5946A837-E2EF-4DB1-B575-9641FA33532B}">
      <dgm:prSet/>
      <dgm:spPr/>
      <dgm:t>
        <a:bodyPr/>
        <a:lstStyle/>
        <a:p>
          <a:endParaRPr lang="en-US"/>
        </a:p>
      </dgm:t>
    </dgm:pt>
    <dgm:pt modelId="{391390A9-9CEB-4598-8EF7-65DA71B9E249}">
      <dgm:prSet/>
      <dgm:spPr/>
      <dgm:t>
        <a:bodyPr/>
        <a:lstStyle/>
        <a:p>
          <a:r>
            <a:rPr lang="en-US" dirty="0" smtClean="0"/>
            <a:t>Social control uses social processes, techniques and strategies to regulate the behaviour of individual and group.</a:t>
          </a:r>
          <a:endParaRPr lang="en-US" dirty="0"/>
        </a:p>
      </dgm:t>
    </dgm:pt>
    <dgm:pt modelId="{6E5F6775-0108-4FDF-A1AC-8F93F136D1D8}" type="parTrans" cxnId="{4A7195FC-5214-4D9D-8946-BEE04CF46CD6}">
      <dgm:prSet/>
      <dgm:spPr/>
      <dgm:t>
        <a:bodyPr/>
        <a:lstStyle/>
        <a:p>
          <a:endParaRPr lang="en-US"/>
        </a:p>
      </dgm:t>
    </dgm:pt>
    <dgm:pt modelId="{8AB6C30B-43BD-4962-A208-C26CE2D3C4CC}" type="sibTrans" cxnId="{4A7195FC-5214-4D9D-8946-BEE04CF46CD6}">
      <dgm:prSet/>
      <dgm:spPr/>
      <dgm:t>
        <a:bodyPr/>
        <a:lstStyle/>
        <a:p>
          <a:endParaRPr lang="en-US"/>
        </a:p>
      </dgm:t>
    </dgm:pt>
    <dgm:pt modelId="{53EAF98E-7EAC-4A46-A5A9-47A6B00D7175}" type="pres">
      <dgm:prSet presAssocID="{A8DD7AD7-9725-4DFC-9B72-0B1FCAA22C6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D05DFE-4D9F-4FC7-A400-557273F440E5}" type="pres">
      <dgm:prSet presAssocID="{EED009E6-C944-44B0-8F3B-F031252CEC13}" presName="parentLin" presStyleCnt="0"/>
      <dgm:spPr/>
    </dgm:pt>
    <dgm:pt modelId="{DA56AF55-3625-43A2-B719-351BEEB38D01}" type="pres">
      <dgm:prSet presAssocID="{EED009E6-C944-44B0-8F3B-F031252CEC1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D7D9E868-F2BB-4638-BAEF-B7332EACA8E4}" type="pres">
      <dgm:prSet presAssocID="{EED009E6-C944-44B0-8F3B-F031252CEC13}" presName="parentText" presStyleLbl="node1" presStyleIdx="0" presStyleCnt="5" custScaleX="13703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D7388-6BC8-402F-AEE9-2F6CB9CAF7A5}" type="pres">
      <dgm:prSet presAssocID="{EED009E6-C944-44B0-8F3B-F031252CEC13}" presName="negativeSpace" presStyleCnt="0"/>
      <dgm:spPr/>
    </dgm:pt>
    <dgm:pt modelId="{F9D6F4F1-93A6-4D2B-BBF2-0BB0CA68573D}" type="pres">
      <dgm:prSet presAssocID="{EED009E6-C944-44B0-8F3B-F031252CEC13}" presName="childText" presStyleLbl="conFgAcc1" presStyleIdx="0" presStyleCnt="5">
        <dgm:presLayoutVars>
          <dgm:bulletEnabled val="1"/>
        </dgm:presLayoutVars>
      </dgm:prSet>
      <dgm:spPr/>
    </dgm:pt>
    <dgm:pt modelId="{915FFD51-84B0-4667-AF78-730C962E7E29}" type="pres">
      <dgm:prSet presAssocID="{6CF42065-EB4E-4369-A2A1-B9AA4443EC49}" presName="spaceBetweenRectangles" presStyleCnt="0"/>
      <dgm:spPr/>
    </dgm:pt>
    <dgm:pt modelId="{33F3FED9-F86C-462A-AFB6-C2D20F2B8D22}" type="pres">
      <dgm:prSet presAssocID="{07D6CC45-9E4B-4862-9C56-4D1EC02B4F31}" presName="parentLin" presStyleCnt="0"/>
      <dgm:spPr/>
    </dgm:pt>
    <dgm:pt modelId="{1250D509-F65B-4EE7-9EF3-58DD18519718}" type="pres">
      <dgm:prSet presAssocID="{07D6CC45-9E4B-4862-9C56-4D1EC02B4F3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3035A1B-285E-44F3-84EC-77D9A936B090}" type="pres">
      <dgm:prSet presAssocID="{07D6CC45-9E4B-4862-9C56-4D1EC02B4F31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C51D-350F-47B5-9B41-9424E233FB7A}" type="pres">
      <dgm:prSet presAssocID="{07D6CC45-9E4B-4862-9C56-4D1EC02B4F31}" presName="negativeSpace" presStyleCnt="0"/>
      <dgm:spPr/>
    </dgm:pt>
    <dgm:pt modelId="{9076ABB6-FFD9-4549-9651-CF093C28AC5F}" type="pres">
      <dgm:prSet presAssocID="{07D6CC45-9E4B-4862-9C56-4D1EC02B4F31}" presName="childText" presStyleLbl="conFgAcc1" presStyleIdx="1" presStyleCnt="5">
        <dgm:presLayoutVars>
          <dgm:bulletEnabled val="1"/>
        </dgm:presLayoutVars>
      </dgm:prSet>
      <dgm:spPr/>
    </dgm:pt>
    <dgm:pt modelId="{17109935-64C4-441A-93B4-2E5D45FAB611}" type="pres">
      <dgm:prSet presAssocID="{36A1AD1F-DE56-4A1E-A89D-8BD6FD94459E}" presName="spaceBetweenRectangles" presStyleCnt="0"/>
      <dgm:spPr/>
    </dgm:pt>
    <dgm:pt modelId="{AE760174-8B5D-4719-A1FC-182CF2D1194C}" type="pres">
      <dgm:prSet presAssocID="{1FB7AEA6-96B1-4879-A5CF-E4348BFA5A7A}" presName="parentLin" presStyleCnt="0"/>
      <dgm:spPr/>
    </dgm:pt>
    <dgm:pt modelId="{14E23E21-0327-47C6-BB4D-A3795C7D5281}" type="pres">
      <dgm:prSet presAssocID="{1FB7AEA6-96B1-4879-A5CF-E4348BFA5A7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83CEBE0-9BC7-4659-A263-01268CFD532F}" type="pres">
      <dgm:prSet presAssocID="{1FB7AEA6-96B1-4879-A5CF-E4348BFA5A7A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DA0DB-E00E-43A0-82DB-482AD443AAD3}" type="pres">
      <dgm:prSet presAssocID="{1FB7AEA6-96B1-4879-A5CF-E4348BFA5A7A}" presName="negativeSpace" presStyleCnt="0"/>
      <dgm:spPr/>
    </dgm:pt>
    <dgm:pt modelId="{E3E92888-2074-4C2F-B89B-37D38B74EACD}" type="pres">
      <dgm:prSet presAssocID="{1FB7AEA6-96B1-4879-A5CF-E4348BFA5A7A}" presName="childText" presStyleLbl="conFgAcc1" presStyleIdx="2" presStyleCnt="5">
        <dgm:presLayoutVars>
          <dgm:bulletEnabled val="1"/>
        </dgm:presLayoutVars>
      </dgm:prSet>
      <dgm:spPr/>
    </dgm:pt>
    <dgm:pt modelId="{DF7488A6-F8DF-430A-9795-A66743FF2139}" type="pres">
      <dgm:prSet presAssocID="{2106F51F-1732-4EAC-A7FD-8AA528BC2F5F}" presName="spaceBetweenRectangles" presStyleCnt="0"/>
      <dgm:spPr/>
    </dgm:pt>
    <dgm:pt modelId="{32D01D08-B891-4236-BD47-1E76BFB8FBF9}" type="pres">
      <dgm:prSet presAssocID="{711677FA-0A2C-4265-9106-767DD2A43D3E}" presName="parentLin" presStyleCnt="0"/>
      <dgm:spPr/>
    </dgm:pt>
    <dgm:pt modelId="{39AB174D-C58D-4915-91B6-4293452CC783}" type="pres">
      <dgm:prSet presAssocID="{711677FA-0A2C-4265-9106-767DD2A43D3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7A6BC576-46AC-4152-9EEB-F1FA7FB5D187}" type="pres">
      <dgm:prSet presAssocID="{711677FA-0A2C-4265-9106-767DD2A43D3E}" presName="parentText" presStyleLbl="node1" presStyleIdx="3" presStyleCnt="5" custScaleX="140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A3100-1964-415E-91D9-4C5BADA86C28}" type="pres">
      <dgm:prSet presAssocID="{711677FA-0A2C-4265-9106-767DD2A43D3E}" presName="negativeSpace" presStyleCnt="0"/>
      <dgm:spPr/>
    </dgm:pt>
    <dgm:pt modelId="{AEBC3E75-5DD3-4C4D-8485-33CCAFD4BBAB}" type="pres">
      <dgm:prSet presAssocID="{711677FA-0A2C-4265-9106-767DD2A43D3E}" presName="childText" presStyleLbl="conFgAcc1" presStyleIdx="3" presStyleCnt="5">
        <dgm:presLayoutVars>
          <dgm:bulletEnabled val="1"/>
        </dgm:presLayoutVars>
      </dgm:prSet>
      <dgm:spPr/>
    </dgm:pt>
    <dgm:pt modelId="{A615695D-8C38-44F0-A746-87C937308E47}" type="pres">
      <dgm:prSet presAssocID="{7FCB46B3-492A-4F8A-9DC6-89896D573914}" presName="spaceBetweenRectangles" presStyleCnt="0"/>
      <dgm:spPr/>
    </dgm:pt>
    <dgm:pt modelId="{3EFA1CEA-FD80-4C39-8721-9B04DA4E49D3}" type="pres">
      <dgm:prSet presAssocID="{391390A9-9CEB-4598-8EF7-65DA71B9E249}" presName="parentLin" presStyleCnt="0"/>
      <dgm:spPr/>
    </dgm:pt>
    <dgm:pt modelId="{3B691EBB-331C-4FDF-B985-3691D175F841}" type="pres">
      <dgm:prSet presAssocID="{391390A9-9CEB-4598-8EF7-65DA71B9E24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531B9EBE-B8C4-48A3-9123-72E73CB9BC80}" type="pres">
      <dgm:prSet presAssocID="{391390A9-9CEB-4598-8EF7-65DA71B9E249}" presName="parentText" presStyleLbl="node1" presStyleIdx="4" presStyleCnt="5" custScaleX="1401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DFA2C-12B0-479D-BAF1-45FF0EBDC544}" type="pres">
      <dgm:prSet presAssocID="{391390A9-9CEB-4598-8EF7-65DA71B9E249}" presName="negativeSpace" presStyleCnt="0"/>
      <dgm:spPr/>
    </dgm:pt>
    <dgm:pt modelId="{4E1E38CF-495B-437B-97AD-FF02D4CEE926}" type="pres">
      <dgm:prSet presAssocID="{391390A9-9CEB-4598-8EF7-65DA71B9E24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7195FC-5214-4D9D-8946-BEE04CF46CD6}" srcId="{A8DD7AD7-9725-4DFC-9B72-0B1FCAA22C60}" destId="{391390A9-9CEB-4598-8EF7-65DA71B9E249}" srcOrd="4" destOrd="0" parTransId="{6E5F6775-0108-4FDF-A1AC-8F93F136D1D8}" sibTransId="{8AB6C30B-43BD-4962-A208-C26CE2D3C4CC}"/>
    <dgm:cxn modelId="{CCAC4F18-37F3-4822-B764-A897217DD835}" type="presOf" srcId="{1FB7AEA6-96B1-4879-A5CF-E4348BFA5A7A}" destId="{283CEBE0-9BC7-4659-A263-01268CFD532F}" srcOrd="1" destOrd="0" presId="urn:microsoft.com/office/officeart/2005/8/layout/list1"/>
    <dgm:cxn modelId="{EC1F4BFF-BF1C-4753-B925-4874ADA05E3C}" type="presOf" srcId="{391390A9-9CEB-4598-8EF7-65DA71B9E249}" destId="{3B691EBB-331C-4FDF-B985-3691D175F841}" srcOrd="0" destOrd="0" presId="urn:microsoft.com/office/officeart/2005/8/layout/list1"/>
    <dgm:cxn modelId="{5946A837-E2EF-4DB1-B575-9641FA33532B}" srcId="{A8DD7AD7-9725-4DFC-9B72-0B1FCAA22C60}" destId="{711677FA-0A2C-4265-9106-767DD2A43D3E}" srcOrd="3" destOrd="0" parTransId="{6689BE6F-3502-4676-839D-A66BF72A8606}" sibTransId="{7FCB46B3-492A-4F8A-9DC6-89896D573914}"/>
    <dgm:cxn modelId="{0ECD437A-0E92-4048-AC51-2FEFF4E4AE27}" type="presOf" srcId="{EED009E6-C944-44B0-8F3B-F031252CEC13}" destId="{D7D9E868-F2BB-4638-BAEF-B7332EACA8E4}" srcOrd="1" destOrd="0" presId="urn:microsoft.com/office/officeart/2005/8/layout/list1"/>
    <dgm:cxn modelId="{2849E740-BC36-4550-8CA0-122D6F85621A}" type="presOf" srcId="{EED009E6-C944-44B0-8F3B-F031252CEC13}" destId="{DA56AF55-3625-43A2-B719-351BEEB38D01}" srcOrd="0" destOrd="0" presId="urn:microsoft.com/office/officeart/2005/8/layout/list1"/>
    <dgm:cxn modelId="{C9BDD20E-09DF-40A4-9296-2A7665B76A27}" type="presOf" srcId="{711677FA-0A2C-4265-9106-767DD2A43D3E}" destId="{39AB174D-C58D-4915-91B6-4293452CC783}" srcOrd="0" destOrd="0" presId="urn:microsoft.com/office/officeart/2005/8/layout/list1"/>
    <dgm:cxn modelId="{B76AC8F6-F062-4FBF-AEB0-6A9F9F0E13CD}" type="presOf" srcId="{07D6CC45-9E4B-4862-9C56-4D1EC02B4F31}" destId="{1250D509-F65B-4EE7-9EF3-58DD18519718}" srcOrd="0" destOrd="0" presId="urn:microsoft.com/office/officeart/2005/8/layout/list1"/>
    <dgm:cxn modelId="{40147B46-9A9C-4AA4-9A75-E017C1D5EE4C}" type="presOf" srcId="{A8DD7AD7-9725-4DFC-9B72-0B1FCAA22C60}" destId="{53EAF98E-7EAC-4A46-A5A9-47A6B00D7175}" srcOrd="0" destOrd="0" presId="urn:microsoft.com/office/officeart/2005/8/layout/list1"/>
    <dgm:cxn modelId="{0E61AB2F-1337-4BD4-815B-A6967A663B2E}" srcId="{A8DD7AD7-9725-4DFC-9B72-0B1FCAA22C60}" destId="{EED009E6-C944-44B0-8F3B-F031252CEC13}" srcOrd="0" destOrd="0" parTransId="{C56F74F6-2B75-422D-A9B0-AD1ECFAC8389}" sibTransId="{6CF42065-EB4E-4369-A2A1-B9AA4443EC49}"/>
    <dgm:cxn modelId="{862AD642-F831-43F1-B243-68A4B6774FB7}" srcId="{A8DD7AD7-9725-4DFC-9B72-0B1FCAA22C60}" destId="{1FB7AEA6-96B1-4879-A5CF-E4348BFA5A7A}" srcOrd="2" destOrd="0" parTransId="{8C0C44FE-1FE3-436E-A56D-7932C2BCCBE7}" sibTransId="{2106F51F-1732-4EAC-A7FD-8AA528BC2F5F}"/>
    <dgm:cxn modelId="{5FE668F8-FA41-42EE-B098-093159B5086E}" type="presOf" srcId="{391390A9-9CEB-4598-8EF7-65DA71B9E249}" destId="{531B9EBE-B8C4-48A3-9123-72E73CB9BC80}" srcOrd="1" destOrd="0" presId="urn:microsoft.com/office/officeart/2005/8/layout/list1"/>
    <dgm:cxn modelId="{5246B7D9-B248-4147-BEAD-0E807DB20049}" type="presOf" srcId="{711677FA-0A2C-4265-9106-767DD2A43D3E}" destId="{7A6BC576-46AC-4152-9EEB-F1FA7FB5D187}" srcOrd="1" destOrd="0" presId="urn:microsoft.com/office/officeart/2005/8/layout/list1"/>
    <dgm:cxn modelId="{86242568-CACD-4806-A0A1-2E4754D9A725}" type="presOf" srcId="{1FB7AEA6-96B1-4879-A5CF-E4348BFA5A7A}" destId="{14E23E21-0327-47C6-BB4D-A3795C7D5281}" srcOrd="0" destOrd="0" presId="urn:microsoft.com/office/officeart/2005/8/layout/list1"/>
    <dgm:cxn modelId="{9384E6D2-F0D5-4DFC-92BB-A6BBC48CEDC8}" type="presOf" srcId="{07D6CC45-9E4B-4862-9C56-4D1EC02B4F31}" destId="{B3035A1B-285E-44F3-84EC-77D9A936B090}" srcOrd="1" destOrd="0" presId="urn:microsoft.com/office/officeart/2005/8/layout/list1"/>
    <dgm:cxn modelId="{5AD6A3BE-0489-471B-8309-EBD27266BF02}" srcId="{A8DD7AD7-9725-4DFC-9B72-0B1FCAA22C60}" destId="{07D6CC45-9E4B-4862-9C56-4D1EC02B4F31}" srcOrd="1" destOrd="0" parTransId="{78DE28D2-11F6-4C06-9B06-AE0081398FDA}" sibTransId="{36A1AD1F-DE56-4A1E-A89D-8BD6FD94459E}"/>
    <dgm:cxn modelId="{308B21E9-74C6-4F87-9A16-7B216946C5A1}" type="presParOf" srcId="{53EAF98E-7EAC-4A46-A5A9-47A6B00D7175}" destId="{8DD05DFE-4D9F-4FC7-A400-557273F440E5}" srcOrd="0" destOrd="0" presId="urn:microsoft.com/office/officeart/2005/8/layout/list1"/>
    <dgm:cxn modelId="{7DBEED96-8B77-45FC-A0DD-0E019B727BFC}" type="presParOf" srcId="{8DD05DFE-4D9F-4FC7-A400-557273F440E5}" destId="{DA56AF55-3625-43A2-B719-351BEEB38D01}" srcOrd="0" destOrd="0" presId="urn:microsoft.com/office/officeart/2005/8/layout/list1"/>
    <dgm:cxn modelId="{92C06F9B-4BF8-45B9-A07B-69F9A0364A00}" type="presParOf" srcId="{8DD05DFE-4D9F-4FC7-A400-557273F440E5}" destId="{D7D9E868-F2BB-4638-BAEF-B7332EACA8E4}" srcOrd="1" destOrd="0" presId="urn:microsoft.com/office/officeart/2005/8/layout/list1"/>
    <dgm:cxn modelId="{12D767EE-CB59-4C89-9647-1497C19D330E}" type="presParOf" srcId="{53EAF98E-7EAC-4A46-A5A9-47A6B00D7175}" destId="{468D7388-6BC8-402F-AEE9-2F6CB9CAF7A5}" srcOrd="1" destOrd="0" presId="urn:microsoft.com/office/officeart/2005/8/layout/list1"/>
    <dgm:cxn modelId="{2F369585-F7B2-4F39-864D-FB25E4B5E488}" type="presParOf" srcId="{53EAF98E-7EAC-4A46-A5A9-47A6B00D7175}" destId="{F9D6F4F1-93A6-4D2B-BBF2-0BB0CA68573D}" srcOrd="2" destOrd="0" presId="urn:microsoft.com/office/officeart/2005/8/layout/list1"/>
    <dgm:cxn modelId="{01596523-11ED-407C-8537-43A527875D2A}" type="presParOf" srcId="{53EAF98E-7EAC-4A46-A5A9-47A6B00D7175}" destId="{915FFD51-84B0-4667-AF78-730C962E7E29}" srcOrd="3" destOrd="0" presId="urn:microsoft.com/office/officeart/2005/8/layout/list1"/>
    <dgm:cxn modelId="{9B1C0669-327B-4D20-9A95-A73856716640}" type="presParOf" srcId="{53EAF98E-7EAC-4A46-A5A9-47A6B00D7175}" destId="{33F3FED9-F86C-462A-AFB6-C2D20F2B8D22}" srcOrd="4" destOrd="0" presId="urn:microsoft.com/office/officeart/2005/8/layout/list1"/>
    <dgm:cxn modelId="{255C04DF-2FA5-47D0-BD38-DE02A4317C7A}" type="presParOf" srcId="{33F3FED9-F86C-462A-AFB6-C2D20F2B8D22}" destId="{1250D509-F65B-4EE7-9EF3-58DD18519718}" srcOrd="0" destOrd="0" presId="urn:microsoft.com/office/officeart/2005/8/layout/list1"/>
    <dgm:cxn modelId="{D8977967-BCAA-441F-8488-05326BE9DCF1}" type="presParOf" srcId="{33F3FED9-F86C-462A-AFB6-C2D20F2B8D22}" destId="{B3035A1B-285E-44F3-84EC-77D9A936B090}" srcOrd="1" destOrd="0" presId="urn:microsoft.com/office/officeart/2005/8/layout/list1"/>
    <dgm:cxn modelId="{9F7C80B1-B721-4E20-BD0A-F5AD725094CD}" type="presParOf" srcId="{53EAF98E-7EAC-4A46-A5A9-47A6B00D7175}" destId="{5432C51D-350F-47B5-9B41-9424E233FB7A}" srcOrd="5" destOrd="0" presId="urn:microsoft.com/office/officeart/2005/8/layout/list1"/>
    <dgm:cxn modelId="{B89CC847-558A-414B-9B91-CE88522A251D}" type="presParOf" srcId="{53EAF98E-7EAC-4A46-A5A9-47A6B00D7175}" destId="{9076ABB6-FFD9-4549-9651-CF093C28AC5F}" srcOrd="6" destOrd="0" presId="urn:microsoft.com/office/officeart/2005/8/layout/list1"/>
    <dgm:cxn modelId="{2D65F3B7-E861-4008-AF4C-0BDD29D15758}" type="presParOf" srcId="{53EAF98E-7EAC-4A46-A5A9-47A6B00D7175}" destId="{17109935-64C4-441A-93B4-2E5D45FAB611}" srcOrd="7" destOrd="0" presId="urn:microsoft.com/office/officeart/2005/8/layout/list1"/>
    <dgm:cxn modelId="{C37B6542-52B4-46CD-81A2-20D03AB3F55D}" type="presParOf" srcId="{53EAF98E-7EAC-4A46-A5A9-47A6B00D7175}" destId="{AE760174-8B5D-4719-A1FC-182CF2D1194C}" srcOrd="8" destOrd="0" presId="urn:microsoft.com/office/officeart/2005/8/layout/list1"/>
    <dgm:cxn modelId="{975D67DF-E5C6-42EA-B9F4-E9AC2E2F5D54}" type="presParOf" srcId="{AE760174-8B5D-4719-A1FC-182CF2D1194C}" destId="{14E23E21-0327-47C6-BB4D-A3795C7D5281}" srcOrd="0" destOrd="0" presId="urn:microsoft.com/office/officeart/2005/8/layout/list1"/>
    <dgm:cxn modelId="{F8594D50-31A5-4DD1-B1D5-62AB3F69B0DE}" type="presParOf" srcId="{AE760174-8B5D-4719-A1FC-182CF2D1194C}" destId="{283CEBE0-9BC7-4659-A263-01268CFD532F}" srcOrd="1" destOrd="0" presId="urn:microsoft.com/office/officeart/2005/8/layout/list1"/>
    <dgm:cxn modelId="{E3201727-23BD-43DD-9466-F4531198CE3C}" type="presParOf" srcId="{53EAF98E-7EAC-4A46-A5A9-47A6B00D7175}" destId="{DCADA0DB-E00E-43A0-82DB-482AD443AAD3}" srcOrd="9" destOrd="0" presId="urn:microsoft.com/office/officeart/2005/8/layout/list1"/>
    <dgm:cxn modelId="{4481F689-196E-4AED-81DE-81F987E148E2}" type="presParOf" srcId="{53EAF98E-7EAC-4A46-A5A9-47A6B00D7175}" destId="{E3E92888-2074-4C2F-B89B-37D38B74EACD}" srcOrd="10" destOrd="0" presId="urn:microsoft.com/office/officeart/2005/8/layout/list1"/>
    <dgm:cxn modelId="{80598801-2067-4E2A-8D52-52F79D6D4E10}" type="presParOf" srcId="{53EAF98E-7EAC-4A46-A5A9-47A6B00D7175}" destId="{DF7488A6-F8DF-430A-9795-A66743FF2139}" srcOrd="11" destOrd="0" presId="urn:microsoft.com/office/officeart/2005/8/layout/list1"/>
    <dgm:cxn modelId="{5B7F08C7-5B6E-4FB6-BE21-EDEBD2C9CE09}" type="presParOf" srcId="{53EAF98E-7EAC-4A46-A5A9-47A6B00D7175}" destId="{32D01D08-B891-4236-BD47-1E76BFB8FBF9}" srcOrd="12" destOrd="0" presId="urn:microsoft.com/office/officeart/2005/8/layout/list1"/>
    <dgm:cxn modelId="{EE3E288A-D4D8-4F59-9C1A-35B094EBA5C3}" type="presParOf" srcId="{32D01D08-B891-4236-BD47-1E76BFB8FBF9}" destId="{39AB174D-C58D-4915-91B6-4293452CC783}" srcOrd="0" destOrd="0" presId="urn:microsoft.com/office/officeart/2005/8/layout/list1"/>
    <dgm:cxn modelId="{21E1E956-099C-4B46-8892-25E695127863}" type="presParOf" srcId="{32D01D08-B891-4236-BD47-1E76BFB8FBF9}" destId="{7A6BC576-46AC-4152-9EEB-F1FA7FB5D187}" srcOrd="1" destOrd="0" presId="urn:microsoft.com/office/officeart/2005/8/layout/list1"/>
    <dgm:cxn modelId="{D66AA0EF-7D3F-4FB8-A903-9BF6DC0DBE6E}" type="presParOf" srcId="{53EAF98E-7EAC-4A46-A5A9-47A6B00D7175}" destId="{CF0A3100-1964-415E-91D9-4C5BADA86C28}" srcOrd="13" destOrd="0" presId="urn:microsoft.com/office/officeart/2005/8/layout/list1"/>
    <dgm:cxn modelId="{E6F0BC86-2111-4CEA-9FDA-B6AD1CF6E394}" type="presParOf" srcId="{53EAF98E-7EAC-4A46-A5A9-47A6B00D7175}" destId="{AEBC3E75-5DD3-4C4D-8485-33CCAFD4BBAB}" srcOrd="14" destOrd="0" presId="urn:microsoft.com/office/officeart/2005/8/layout/list1"/>
    <dgm:cxn modelId="{E73EA7B9-5AD3-411A-BE99-2470A398E39D}" type="presParOf" srcId="{53EAF98E-7EAC-4A46-A5A9-47A6B00D7175}" destId="{A615695D-8C38-44F0-A746-87C937308E47}" srcOrd="15" destOrd="0" presId="urn:microsoft.com/office/officeart/2005/8/layout/list1"/>
    <dgm:cxn modelId="{159D215F-12EF-4D89-8770-8448AA3D071C}" type="presParOf" srcId="{53EAF98E-7EAC-4A46-A5A9-47A6B00D7175}" destId="{3EFA1CEA-FD80-4C39-8721-9B04DA4E49D3}" srcOrd="16" destOrd="0" presId="urn:microsoft.com/office/officeart/2005/8/layout/list1"/>
    <dgm:cxn modelId="{6B3D2450-4251-4F9C-97B2-488E80B9B29C}" type="presParOf" srcId="{3EFA1CEA-FD80-4C39-8721-9B04DA4E49D3}" destId="{3B691EBB-331C-4FDF-B985-3691D175F841}" srcOrd="0" destOrd="0" presId="urn:microsoft.com/office/officeart/2005/8/layout/list1"/>
    <dgm:cxn modelId="{20FA41B8-FD5A-4CC0-BB70-B1AB63CD2AE8}" type="presParOf" srcId="{3EFA1CEA-FD80-4C39-8721-9B04DA4E49D3}" destId="{531B9EBE-B8C4-48A3-9123-72E73CB9BC80}" srcOrd="1" destOrd="0" presId="urn:microsoft.com/office/officeart/2005/8/layout/list1"/>
    <dgm:cxn modelId="{A7E0372C-6DC8-484B-B79F-6270D71FC489}" type="presParOf" srcId="{53EAF98E-7EAC-4A46-A5A9-47A6B00D7175}" destId="{4ECDFA2C-12B0-479D-BAF1-45FF0EBDC544}" srcOrd="17" destOrd="0" presId="urn:microsoft.com/office/officeart/2005/8/layout/list1"/>
    <dgm:cxn modelId="{7834FFA8-A5E1-4186-8CFE-C43BC535DBB9}" type="presParOf" srcId="{53EAF98E-7EAC-4A46-A5A9-47A6B00D7175}" destId="{4E1E38CF-495B-437B-97AD-FF02D4CEE92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D6F4F1-93A6-4D2B-BBF2-0BB0CA68573D}">
      <dsp:nvSpPr>
        <dsp:cNvPr id="0" name=""/>
        <dsp:cNvSpPr/>
      </dsp:nvSpPr>
      <dsp:spPr>
        <a:xfrm>
          <a:off x="0" y="631140"/>
          <a:ext cx="8458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D9E868-F2BB-4638-BAEF-B7332EACA8E4}">
      <dsp:nvSpPr>
        <dsp:cNvPr id="0" name=""/>
        <dsp:cNvSpPr/>
      </dsp:nvSpPr>
      <dsp:spPr>
        <a:xfrm>
          <a:off x="418780" y="276900"/>
          <a:ext cx="8034370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of force to regulate behaviour of individuals and group</a:t>
          </a:r>
        </a:p>
      </dsp:txBody>
      <dsp:txXfrm>
        <a:off x="453365" y="311485"/>
        <a:ext cx="7965200" cy="639310"/>
      </dsp:txXfrm>
    </dsp:sp>
    <dsp:sp modelId="{9076ABB6-FFD9-4549-9651-CF093C28AC5F}">
      <dsp:nvSpPr>
        <dsp:cNvPr id="0" name=""/>
        <dsp:cNvSpPr/>
      </dsp:nvSpPr>
      <dsp:spPr>
        <a:xfrm>
          <a:off x="0" y="1719780"/>
          <a:ext cx="8458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35A1B-285E-44F3-84EC-77D9A936B090}">
      <dsp:nvSpPr>
        <dsp:cNvPr id="0" name=""/>
        <dsp:cNvSpPr/>
      </dsp:nvSpPr>
      <dsp:spPr>
        <a:xfrm>
          <a:off x="402673" y="1365540"/>
          <a:ext cx="8053453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For maintaining order in the society	</a:t>
          </a:r>
          <a:endParaRPr lang="en-US" sz="2400" kern="1200" dirty="0"/>
        </a:p>
      </dsp:txBody>
      <dsp:txXfrm>
        <a:off x="437258" y="1400125"/>
        <a:ext cx="7984283" cy="639310"/>
      </dsp:txXfrm>
    </dsp:sp>
    <dsp:sp modelId="{E3E92888-2074-4C2F-B89B-37D38B74EACD}">
      <dsp:nvSpPr>
        <dsp:cNvPr id="0" name=""/>
        <dsp:cNvSpPr/>
      </dsp:nvSpPr>
      <dsp:spPr>
        <a:xfrm>
          <a:off x="0" y="2808420"/>
          <a:ext cx="8458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CEBE0-9BC7-4659-A263-01268CFD532F}">
      <dsp:nvSpPr>
        <dsp:cNvPr id="0" name=""/>
        <dsp:cNvSpPr/>
      </dsp:nvSpPr>
      <dsp:spPr>
        <a:xfrm>
          <a:off x="402673" y="2454180"/>
          <a:ext cx="8053453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reduce the tension and conflict among individual and group</a:t>
          </a:r>
          <a:endParaRPr lang="en-US" sz="2400" kern="1200" dirty="0"/>
        </a:p>
      </dsp:txBody>
      <dsp:txXfrm>
        <a:off x="437258" y="2488765"/>
        <a:ext cx="7984283" cy="639310"/>
      </dsp:txXfrm>
    </dsp:sp>
    <dsp:sp modelId="{AEBC3E75-5DD3-4C4D-8485-33CCAFD4BBAB}">
      <dsp:nvSpPr>
        <dsp:cNvPr id="0" name=""/>
        <dsp:cNvSpPr/>
      </dsp:nvSpPr>
      <dsp:spPr>
        <a:xfrm>
          <a:off x="0" y="3897059"/>
          <a:ext cx="8458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6BC576-46AC-4152-9EEB-F1FA7FB5D187}">
      <dsp:nvSpPr>
        <dsp:cNvPr id="0" name=""/>
        <dsp:cNvSpPr/>
      </dsp:nvSpPr>
      <dsp:spPr>
        <a:xfrm>
          <a:off x="410107" y="3542820"/>
          <a:ext cx="8045332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It helps maintain stability</a:t>
          </a:r>
          <a:endParaRPr lang="en-US" sz="2400" kern="1200" dirty="0"/>
        </a:p>
      </dsp:txBody>
      <dsp:txXfrm>
        <a:off x="444692" y="3577405"/>
        <a:ext cx="7976162" cy="639310"/>
      </dsp:txXfrm>
    </dsp:sp>
    <dsp:sp modelId="{4E1E38CF-495B-437B-97AD-FF02D4CEE926}">
      <dsp:nvSpPr>
        <dsp:cNvPr id="0" name=""/>
        <dsp:cNvSpPr/>
      </dsp:nvSpPr>
      <dsp:spPr>
        <a:xfrm>
          <a:off x="0" y="4985699"/>
          <a:ext cx="8458200" cy="604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1B9EBE-B8C4-48A3-9123-72E73CB9BC80}">
      <dsp:nvSpPr>
        <dsp:cNvPr id="0" name=""/>
        <dsp:cNvSpPr/>
      </dsp:nvSpPr>
      <dsp:spPr>
        <a:xfrm>
          <a:off x="410107" y="4631459"/>
          <a:ext cx="8045332" cy="7084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Social control uses social processes, techniques and strategies to regulate the behaviour of individual and group.</a:t>
          </a:r>
          <a:endParaRPr lang="en-US" sz="2400" kern="1200" dirty="0"/>
        </a:p>
      </dsp:txBody>
      <dsp:txXfrm>
        <a:off x="444692" y="4666044"/>
        <a:ext cx="7976162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4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D49673D-C4C2-4E4E-899E-E95E9CFD54CB}" type="datetimeFigureOut">
              <a:rPr lang="en-US"/>
              <a:t>1/14/2024</a:t>
            </a:fld>
            <a:endParaRPr lang="en-US"/>
          </a:p>
        </p:txBody>
      </p:sp>
      <p:sp>
        <p:nvSpPr>
          <p:cNvPr id="1048755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F86123D-155A-456D-BBB3-EF7F32AEB6E7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874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874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5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7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87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62CD280-3399-4609-99F9-658A9D5D3B8A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eaLnBrk="0" fontAlgn="base" hangingPunct="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"/>
          <p:cNvSpPr>
            <a:spLocks noGrp="1"/>
          </p:cNvSpPr>
          <p:nvPr>
            <p:ph type="body"/>
          </p:nvPr>
        </p:nvSpPr>
        <p:spPr/>
        <p:txBody>
          <a:bodyPr/>
          <a:p>
            <a:r>
              <a:rPr altLang="en-US" lang="zh-CN"/>
              <a:t>Community is the opposite of society and association </a:t>
            </a:r>
            <a:endParaRPr altLang="en-US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Slide Image Placeholder 1"/>
          <p:cNvSpPr>
            <a:spLocks noChangeAspect="1" noRot="1" noGrp="1" noTextEdit="1"/>
          </p:cNvSpPr>
          <p:nvPr>
            <p:ph type="sldImg"/>
          </p:nvPr>
        </p:nvSpPr>
        <p:spPr/>
      </p:sp>
      <p:sp>
        <p:nvSpPr>
          <p:cNvPr id="10486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2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9" name="Group 3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8680" name="Freeform 4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81" name="Freeform 5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82" name="Freeform 6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83" name="Freeform 7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684" name="Freeform 8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48685" name="Freeform 9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686" name="Freeform 10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48687" name="Rectangle 16"/>
          <p:cNvSpPr>
            <a:spLocks noChangeArrowheads="1"/>
          </p:cNvSpPr>
          <p:nvPr userDrawn="1"/>
        </p:nvSpPr>
        <p:spPr bwMode="auto">
          <a:xfrm>
            <a:off x="6546850" y="6461125"/>
            <a:ext cx="2520950" cy="244475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p>
            <a:pPr algn="r"/>
            <a:r>
              <a:rPr sz="1000" lang="en-US">
                <a:latin typeface="Arial" charset="0"/>
              </a:rPr>
              <a:t>© 2009 The McGraw-Hill Companies, Inc.</a:t>
            </a:r>
          </a:p>
        </p:txBody>
      </p:sp>
      <p:sp>
        <p:nvSpPr>
          <p:cNvPr id="1048688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48689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 typeface="Wingdings" pitchFamily="2" charset="2"/>
              <a:buNone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48690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Taylor/Smiley/Richards, Exceptional Students</a:t>
            </a:r>
          </a:p>
        </p:txBody>
      </p:sp>
      <p:sp>
        <p:nvSpPr>
          <p:cNvPr id="1048691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p>
            <a:r>
              <a:rPr lang="en-US"/>
              <a:t>Prepared by : Yaseer PK, MCT Training College, Malappuram </a:t>
            </a:r>
          </a:p>
        </p:txBody>
      </p:sp>
      <p:sp>
        <p:nvSpPr>
          <p:cNvPr id="1048692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p>
            <a:fld id="{2896946B-4AB9-4C55-BDAE-F2836492338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1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18FAD275-975E-4166-AE2E-3789BFC32EC0}" type="slidenum">
              <a:rPr lang="en-US"/>
              <a:t>‹#›</a:t>
            </a:fld>
            <a:endParaRPr lang="en-US"/>
          </a:p>
        </p:txBody>
      </p:sp>
      <p:sp>
        <p:nvSpPr>
          <p:cNvPr id="104871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0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0D641CD7-ECB9-4814-84AA-08E31A19602C}" type="slidenum">
              <a:rPr lang="en-US"/>
              <a:t>‹#›</a:t>
            </a:fld>
            <a:endParaRPr lang="en-US"/>
          </a:p>
        </p:txBody>
      </p:sp>
      <p:sp>
        <p:nvSpPr>
          <p:cNvPr id="104870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B116A946-7DAE-47FB-BA10-607079BD8C9F}" type="slidenum">
              <a:rPr lang="en-US"/>
              <a:t>‹#›</a:t>
            </a:fld>
            <a:endParaRPr lang="en-US"/>
          </a:p>
        </p:txBody>
      </p:sp>
      <p:sp>
        <p:nvSpPr>
          <p:cNvPr id="1048702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59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5B902DD9-7E91-4F69-9993-019E29E1C97C}" type="slidenum">
              <a:rPr lang="en-US"/>
              <a:t>‹#›</a:t>
            </a:fld>
            <a:endParaRPr lang="en-US"/>
          </a:p>
        </p:txBody>
      </p:sp>
      <p:sp>
        <p:nvSpPr>
          <p:cNvPr id="1048593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  <p:pic>
        <p:nvPicPr>
          <p:cNvPr id="2097152" name="Picture 4" descr="H:\Sociology\Hi-Tech\hi-tech classrooms.png"/>
          <p:cNvPicPr>
            <a:picLocks noChangeAspect="1" noChangeArrowheads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979103" y="80682"/>
            <a:ext cx="1164897" cy="762000"/>
          </a:xfrm>
          <a:prstGeom prst="rect"/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2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5B71A370-7FFC-47D5-B833-4EFB65A130D7}" type="slidenum">
              <a:rPr lang="en-US"/>
              <a:t>‹#›</a:t>
            </a:fld>
            <a:endParaRPr lang="en-US"/>
          </a:p>
        </p:txBody>
      </p:sp>
      <p:sp>
        <p:nvSpPr>
          <p:cNvPr id="1048723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2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F09F93E5-2852-4208-943C-0406AA7F70EE}" type="slidenum">
              <a:rPr lang="en-US"/>
              <a:t>‹#›</a:t>
            </a:fld>
            <a:endParaRPr lang="en-US"/>
          </a:p>
        </p:txBody>
      </p:sp>
      <p:sp>
        <p:nvSpPr>
          <p:cNvPr id="104872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3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401E52E1-AD48-42A7-841A-FC14B50152E1}" type="slidenum">
              <a:rPr lang="en-US"/>
              <a:t>‹#›</a:t>
            </a:fld>
            <a:endParaRPr lang="en-US"/>
          </a:p>
        </p:txBody>
      </p:sp>
      <p:sp>
        <p:nvSpPr>
          <p:cNvPr id="104873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69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9A34C15E-887E-40E2-AFC1-93083174BD96}" type="slidenum">
              <a:rPr lang="en-US"/>
              <a:t>‹#›</a:t>
            </a:fld>
            <a:endParaRPr lang="en-US"/>
          </a:p>
        </p:txBody>
      </p:sp>
      <p:sp>
        <p:nvSpPr>
          <p:cNvPr id="104869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39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4DC51968-3FFE-4938-8B4F-A4A661649F1E}" type="slidenum">
              <a:rPr lang="en-US"/>
              <a:t>‹#›</a:t>
            </a:fld>
            <a:endParaRPr lang="en-US"/>
          </a:p>
        </p:txBody>
      </p:sp>
      <p:sp>
        <p:nvSpPr>
          <p:cNvPr id="1048740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4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3984D4B7-5C4E-4C37-B88C-0BD36C2DB01B}" type="slidenum">
              <a:rPr lang="en-US"/>
              <a:t>‹#›</a:t>
            </a:fld>
            <a:endParaRPr lang="en-US"/>
          </a:p>
        </p:txBody>
      </p:sp>
      <p:sp>
        <p:nvSpPr>
          <p:cNvPr id="104874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p>
            <a:fld id="{537AA9E8-C6C9-400D-BABE-3600A21D1F36}" type="slidenum">
              <a:rPr lang="en-US"/>
              <a:t>‹#›</a:t>
            </a:fld>
            <a:endParaRPr lang="en-US"/>
          </a:p>
        </p:txBody>
      </p:sp>
      <p:sp>
        <p:nvSpPr>
          <p:cNvPr id="1048713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p>
            <a:r>
              <a:rPr lang="en-US"/>
              <a:t>Prepared by : Yaseer PK, MCT Training College, Malappuram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971800" cy="47625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r>
              <a:rPr lang="en-US"/>
              <a:t>Taylor/Smiley/Richards, Exceptional Students</a:t>
            </a:r>
            <a:endParaRPr i="1" lang="en-US"/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4C47086-CFAF-4602-8C0C-F3AFE571B3A1}" type="slidenum">
              <a:rPr lang="en-US"/>
              <a:t>‹#›</a:t>
            </a:fld>
            <a:endParaRPr lang="en-US"/>
          </a:p>
        </p:txBody>
      </p:sp>
      <p:grpSp>
        <p:nvGrpSpPr>
          <p:cNvPr id="26" name="Group 4"/>
          <p:cNvGrpSpPr/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" name="Group 5"/>
            <p:cNvGrpSpPr/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48578" name="Freeform 6"/>
              <p:cNvSpPr/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79" name="Freeform 7"/>
              <p:cNvSpPr/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80" name="Freeform 8"/>
              <p:cNvSpPr/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81" name="Freeform 9"/>
              <p:cNvSpPr/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048582" name="Freeform 10"/>
              <p:cNvSpPr/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1048583" name="Freeform 11"/>
            <p:cNvSpPr/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8584" name="Freeform 12"/>
            <p:cNvSpPr/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09 h 1906"/>
                <a:gd name="T4" fmla="*/ 5997 w 5740"/>
                <a:gd name="T5" fmla="*/ 709 h 1906"/>
                <a:gd name="T6" fmla="*/ 5997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48585" name="Rectangle 13"/>
          <p:cNvSpPr>
            <a:spLocks noRot="1"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/>
          <a:noFill/>
          <a:ln>
            <a:noFill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r>
              <a:rPr lang="en-US"/>
              <a:t>Prepared by : Yaseer PK, MCT Training College, Malappuram </a:t>
            </a:r>
          </a:p>
        </p:txBody>
      </p:sp>
      <p:sp>
        <p:nvSpPr>
          <p:cNvPr id="10485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88" name="Rectangle 16"/>
          <p:cNvSpPr>
            <a:spLocks noChangeArrowheads="1"/>
          </p:cNvSpPr>
          <p:nvPr userDrawn="1"/>
        </p:nvSpPr>
        <p:spPr bwMode="auto">
          <a:xfrm>
            <a:off x="6553200" y="6461125"/>
            <a:ext cx="2491800" cy="231141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p>
            <a:pPr algn="r"/>
            <a:r>
              <a:rPr sz="1000" lang="en-US">
                <a:latin typeface="Arial" charset="0"/>
              </a:rPr>
              <a:t>© 2009 The McGraw-Hill Companies, Inc.</a:t>
            </a:r>
          </a:p>
        </p:txBody>
      </p:sp>
    </p:spTree>
  </p:cSld>
  <p:clrMap accent1="accent1" accent2="accent2" accent3="accent3" accent4="accent4" accent5="accent5" accent6="accent6" bg1="dk2" bg2="dk1" tx1="lt1" tx2="lt2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5pPr>
      <a:lvl6pPr algn="ctr" fontAlgn="base" marL="45720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6pPr>
      <a:lvl7pPr algn="ctr" fontAlgn="base" marL="91440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7pPr>
      <a:lvl8pPr algn="ctr" fontAlgn="base" marL="137160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8pPr>
      <a:lvl9pPr algn="ctr" fontAlgn="base" marL="1828800" rtl="0">
        <a:spcBef>
          <a:spcPct val="0"/>
        </a:spcBef>
        <a:spcAft>
          <a:spcPct val="0"/>
        </a:spcAft>
        <a:defRPr b="1" sz="40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p>
            <a:r>
              <a:rPr dirty="0" lang="en-US" smtClean="0"/>
              <a:t>LECTURE 2</a:t>
            </a:r>
            <a:br>
              <a:rPr dirty="0" lang="en-US" smtClean="0"/>
            </a:br>
            <a:r>
              <a:rPr dirty="0" lang="en-US" smtClean="0"/>
              <a:t/>
            </a:r>
            <a:br>
              <a:rPr dirty="0" lang="en-US" smtClean="0"/>
            </a:br>
            <a:r>
              <a:rPr dirty="0" lang="en-US" smtClean="0"/>
              <a:t>SOCIAL GROUPS AND SOCIETY</a:t>
            </a:r>
            <a:endParaRPr dirty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Secondary groups</a:t>
            </a:r>
            <a:endParaRPr dirty="0" lang="en-US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Secondary groups are </a:t>
            </a:r>
            <a:r>
              <a:rPr dirty="0" lang="en-US" smtClean="0"/>
              <a:t>relatively large </a:t>
            </a:r>
            <a:r>
              <a:rPr dirty="0" lang="en-US"/>
              <a:t>in size</a:t>
            </a:r>
            <a:r>
              <a:rPr dirty="0" lang="en-US" smtClean="0"/>
              <a:t>,</a:t>
            </a:r>
          </a:p>
          <a:p>
            <a:r>
              <a:rPr dirty="0" lang="en-US" smtClean="0"/>
              <a:t>Limited responsibility </a:t>
            </a:r>
          </a:p>
          <a:p>
            <a:r>
              <a:rPr dirty="0" lang="en-US" smtClean="0"/>
              <a:t>Maintain </a:t>
            </a:r>
            <a:r>
              <a:rPr dirty="0" lang="en-US"/>
              <a:t>formal </a:t>
            </a:r>
            <a:r>
              <a:rPr dirty="0" lang="en-US" smtClean="0"/>
              <a:t>and impersonal </a:t>
            </a:r>
            <a:r>
              <a:rPr dirty="0" lang="en-US"/>
              <a:t>relationships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The </a:t>
            </a:r>
            <a:r>
              <a:rPr dirty="0" lang="en-US" smtClean="0"/>
              <a:t>primary groups </a:t>
            </a:r>
            <a:r>
              <a:rPr dirty="0" lang="en-US"/>
              <a:t>are person-oriented, </a:t>
            </a:r>
            <a:r>
              <a:rPr dirty="0" lang="en-US" smtClean="0"/>
              <a:t>whereas the </a:t>
            </a:r>
            <a:r>
              <a:rPr dirty="0" lang="en-US"/>
              <a:t>secondary groups are goal </a:t>
            </a:r>
            <a:r>
              <a:rPr dirty="0" lang="en-US" smtClean="0"/>
              <a:t>oriented. </a:t>
            </a:r>
          </a:p>
          <a:p>
            <a:pPr lvl="1"/>
            <a:r>
              <a:rPr dirty="0" lang="en-US" smtClean="0"/>
              <a:t>Example:- Schools</a:t>
            </a:r>
            <a:r>
              <a:rPr dirty="0" lang="en-US"/>
              <a:t>, government offices, </a:t>
            </a:r>
            <a:r>
              <a:rPr dirty="0" lang="en-US" smtClean="0"/>
              <a:t>hospitals, students </a:t>
            </a:r>
            <a:r>
              <a:rPr dirty="0" lang="en-US"/>
              <a:t>association etc.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 descr="F:\YASEER\HSST\Sociology\Textbooks\+1\malawi_VSL_group_feature_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14400" y="685800"/>
            <a:ext cx="6902450" cy="34147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Picture 3" descr="F:\YASEER\HSST\Sociology\Textbooks\+1\7613336-Six-excited-preschool-friends-in-the-backyard-Stock-Photo-children-small-kid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733800" y="2800350"/>
            <a:ext cx="5564188" cy="37068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p>
            <a:r>
              <a:rPr dirty="0" lang="en-US" smtClean="0"/>
              <a:t>Primary Groups</a:t>
            </a:r>
            <a:endParaRPr dirty="0" lang="en-US"/>
          </a:p>
        </p:txBody>
      </p:sp>
      <p:pic>
        <p:nvPicPr>
          <p:cNvPr id="2097160" name="Picture 2" descr="F:\YASEER\HSST\Sociology\Textbooks\+1\family-hom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-609600" y="2819400"/>
            <a:ext cx="5848350" cy="38481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Secondary Groups</a:t>
            </a:r>
            <a:endParaRPr dirty="0" lang="en-US"/>
          </a:p>
        </p:txBody>
      </p:sp>
      <p:pic>
        <p:nvPicPr>
          <p:cNvPr id="2097154" name="Picture 2" descr="F:\YASEER\HSST\Sociology\Textbooks\+1\SANY0076-1024x76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1143000"/>
            <a:ext cx="4470400" cy="3352800"/>
          </a:xfrm>
          <a:noFill/>
        </p:spPr>
      </p:pic>
      <p:pic>
        <p:nvPicPr>
          <p:cNvPr id="2097155" name="Picture 3" descr="F:\YASEER\HSST\Sociology\Textbooks\+1\office_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191000" y="1447800"/>
            <a:ext cx="4762500" cy="23717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4" descr="F:\YASEER\HSST\Sociology\Textbooks\+1\9aca3284-2363-11de-996a-00144feabdc0 (1).im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3771900" y="3825875"/>
            <a:ext cx="5372100" cy="33162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5" descr="F:\YASEER\HSST\Sociology\Textbooks\+1\Muslim-Association-feature-620x37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76200" y="4038600"/>
            <a:ext cx="4168775" cy="2514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Community and Society</a:t>
            </a:r>
            <a:br>
              <a:rPr dirty="0" lang="en-US"/>
            </a:br>
            <a:r>
              <a:rPr dirty="0" lang="en-US"/>
              <a:t>or Association</a:t>
            </a:r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0" y="1636668"/>
            <a:ext cx="8229600" cy="4525963"/>
          </a:xfrm>
        </p:spPr>
        <p:txBody>
          <a:bodyPr/>
          <a:p>
            <a:r>
              <a:rPr dirty="0" lang="en-US" smtClean="0"/>
              <a:t>Community is the living population within a limited geographical area carrying on a common interest.</a:t>
            </a:r>
          </a:p>
          <a:p>
            <a:r>
              <a:rPr dirty="0" lang="en-US" smtClean="0"/>
              <a:t>The term </a:t>
            </a:r>
            <a:r>
              <a:rPr dirty="0" lang="en-US" smtClean="0">
                <a:solidFill>
                  <a:srgbClr val="FFFF00"/>
                </a:solidFill>
              </a:rPr>
              <a:t>‘community’ </a:t>
            </a:r>
            <a:r>
              <a:rPr dirty="0" lang="en-US" smtClean="0"/>
              <a:t>refers to human relationships that are </a:t>
            </a:r>
          </a:p>
          <a:p>
            <a:pPr lvl="1"/>
            <a:r>
              <a:rPr dirty="0" lang="en-US" smtClean="0"/>
              <a:t>highly personal, </a:t>
            </a:r>
          </a:p>
          <a:p>
            <a:pPr lvl="1"/>
            <a:r>
              <a:rPr dirty="0" lang="en-US" smtClean="0"/>
              <a:t>intimate and </a:t>
            </a:r>
          </a:p>
          <a:p>
            <a:pPr lvl="1"/>
            <a:r>
              <a:rPr dirty="0" lang="en-US" smtClean="0"/>
              <a:t>enduring, </a:t>
            </a:r>
          </a:p>
          <a:p>
            <a:pPr lvl="2"/>
            <a:r>
              <a:rPr dirty="0" lang="en-US" smtClean="0"/>
              <a:t>Example: family, with real friends or a close-knit group.</a:t>
            </a:r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Picture 4" descr="C:\Users\DELL\Documents\farm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1524000"/>
            <a:ext cx="7937500" cy="47879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FFFF00"/>
                </a:solidFill>
              </a:rPr>
              <a:t>‘Society’ or ‘association’</a:t>
            </a:r>
            <a:r>
              <a:rPr dirty="0" lang="en-US" smtClean="0"/>
              <a:t> refers to everything opposite of ‘community’,</a:t>
            </a:r>
          </a:p>
          <a:p>
            <a:pPr lvl="1"/>
            <a:r>
              <a:rPr dirty="0" lang="en-US" smtClean="0"/>
              <a:t>Impersonal, </a:t>
            </a:r>
          </a:p>
          <a:p>
            <a:pPr lvl="1"/>
            <a:r>
              <a:rPr dirty="0" lang="en-US" smtClean="0"/>
              <a:t>Superficial and </a:t>
            </a:r>
          </a:p>
          <a:p>
            <a:pPr lvl="1"/>
            <a:r>
              <a:rPr dirty="0" lang="en-US" smtClean="0"/>
              <a:t>transitory relationships of modern urban life.</a:t>
            </a:r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You may draw a parallel between the community with the primary group and the association with the secondary group.</a:t>
            </a:r>
          </a:p>
          <a:p>
            <a:endParaRPr dirty="0" lang="en-US" smtClean="0"/>
          </a:p>
          <a:p>
            <a:pPr lvl="4"/>
            <a:endParaRPr dirty="0" lang="en-US"/>
          </a:p>
        </p:txBody>
      </p:sp>
      <p:pic>
        <p:nvPicPr>
          <p:cNvPr id="2097161" name="Picture 2" descr="C:\Users\DELL\Documents\Community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38200" y="3429000"/>
            <a:ext cx="2905125" cy="14525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3" descr="C:\Users\DELL\Documents\dscn0375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914400" y="5105400"/>
            <a:ext cx="2784475" cy="15652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3" name="TextBox 5"/>
          <p:cNvSpPr txBox="1">
            <a:spLocks noChangeArrowheads="1"/>
          </p:cNvSpPr>
          <p:nvPr/>
        </p:nvSpPr>
        <p:spPr bwMode="auto">
          <a:xfrm>
            <a:off x="3886200" y="3665538"/>
            <a:ext cx="6096000" cy="83026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b="1" sz="4800" lang="en-US"/>
              <a:t>=Primary Group </a:t>
            </a:r>
          </a:p>
        </p:txBody>
      </p:sp>
      <p:sp>
        <p:nvSpPr>
          <p:cNvPr id="1048604" name="TextBox 6"/>
          <p:cNvSpPr txBox="1">
            <a:spLocks noChangeArrowheads="1"/>
          </p:cNvSpPr>
          <p:nvPr/>
        </p:nvSpPr>
        <p:spPr bwMode="auto">
          <a:xfrm>
            <a:off x="3810000" y="5494338"/>
            <a:ext cx="6096000" cy="830262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p>
            <a:r>
              <a:rPr b="1" sz="4800" lang="en-US"/>
              <a:t>=Secondary Group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In-groups and Out-groups</a:t>
            </a:r>
            <a:endParaRPr dirty="0" lang="en-US"/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In-groups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Out-Groups</a:t>
                      </a:r>
                      <a:endParaRPr dirty="0" sz="280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We feeling exists (we)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Lack of We feeling (their)</a:t>
                      </a:r>
                      <a:endParaRPr dirty="0" sz="280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Face to face relationship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Far relationship</a:t>
                      </a:r>
                      <a:endParaRPr dirty="0" sz="280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Feeling sacrifice and</a:t>
                      </a:r>
                      <a:r>
                        <a:rPr baseline="0" dirty="0" sz="2800" lang="en-US" smtClean="0"/>
                        <a:t> cooperation among  members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Lack of Feeling sacrifice and</a:t>
                      </a:r>
                      <a:r>
                        <a:rPr baseline="0" dirty="0" sz="2800" lang="en-US" smtClean="0"/>
                        <a:t> cooperation among  members</a:t>
                      </a:r>
                      <a:endParaRPr dirty="0" sz="2800" lang="en-US" smtClean="0"/>
                    </a:p>
                  </a:txBody>
                </a:tc>
              </a:tr>
              <a:tr h="370840">
                <a:tc>
                  <a:txBody>
                    <a:bodyPr/>
                    <a:p>
                      <a:pPr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Domestic and Perfect</a:t>
                      </a:r>
                      <a:r>
                        <a:rPr baseline="0" dirty="0" sz="2800" lang="en-US" smtClean="0"/>
                        <a:t> relationship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dirty="0" sz="2800" lang="en-US" smtClean="0"/>
                        <a:t>Working relationship and</a:t>
                      </a:r>
                      <a:r>
                        <a:rPr baseline="0" dirty="0" sz="2800" lang="en-US" smtClean="0"/>
                        <a:t> imperfection of relationship</a:t>
                      </a:r>
                    </a:p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</a:pPr>
                      <a:r>
                        <a:rPr baseline="0" dirty="0" sz="2800" lang="en-US" smtClean="0"/>
                        <a:t>Ex: </a:t>
                      </a:r>
                      <a:r>
                        <a:rPr dirty="0" sz="2800" lang="en-US" smtClean="0"/>
                        <a:t>Migrants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??</a:t>
            </a:r>
            <a:endParaRPr dirty="0" lang="en-US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People once considered members of an out-group become in-group members. Can you find out about such processes in history?</a:t>
            </a:r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Reference Group</a:t>
            </a:r>
            <a:endParaRPr lang="en-US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p>
            <a:r>
              <a:rPr dirty="0" lang="en-US" smtClean="0"/>
              <a:t>The groups whose life styles are imitated are known as reference groups.</a:t>
            </a:r>
          </a:p>
          <a:p>
            <a:r>
              <a:rPr dirty="0" sz="2800" lang="en-US" smtClean="0">
                <a:solidFill>
                  <a:srgbClr val="00B0F0"/>
                </a:solidFill>
              </a:rPr>
              <a:t>Example:- </a:t>
            </a:r>
          </a:p>
          <a:p>
            <a:pPr indent="-342900" lvl="2" marL="742950">
              <a:buClr>
                <a:schemeClr val="hlink"/>
              </a:buClr>
            </a:pPr>
            <a:r>
              <a:rPr dirty="0" sz="2800" lang="en-US" smtClean="0">
                <a:solidFill>
                  <a:srgbClr val="FFFF00"/>
                </a:solidFill>
              </a:rPr>
              <a:t>a person copies the life style of any film actor or artist.</a:t>
            </a:r>
          </a:p>
          <a:p>
            <a:pPr indent="-342900" lvl="2" marL="742950">
              <a:buClr>
                <a:schemeClr val="hlink"/>
              </a:buClr>
            </a:pPr>
            <a:r>
              <a:rPr dirty="0" sz="2800" lang="en-US" smtClean="0">
                <a:solidFill>
                  <a:srgbClr val="FFFF00"/>
                </a:solidFill>
              </a:rPr>
              <a:t>In colonial period, many middle class </a:t>
            </a:r>
            <a:r>
              <a:rPr dirty="0" sz="2800" lang="en-US" err="1" smtClean="0">
                <a:solidFill>
                  <a:srgbClr val="FFFF00"/>
                </a:solidFill>
              </a:rPr>
              <a:t>Nigeriians</a:t>
            </a:r>
            <a:r>
              <a:rPr dirty="0" sz="2800" lang="en-US" smtClean="0">
                <a:solidFill>
                  <a:srgbClr val="FFFF00"/>
                </a:solidFill>
              </a:rPr>
              <a:t> tried to imitate  English man. </a:t>
            </a:r>
          </a:p>
          <a:p>
            <a:r>
              <a:rPr dirty="0" lang="en-US" smtClean="0"/>
              <a:t>Reference groups are important sources of information about </a:t>
            </a:r>
            <a:r>
              <a:rPr dirty="0" lang="en-US" smtClean="0">
                <a:solidFill>
                  <a:srgbClr val="FFFF00"/>
                </a:solidFill>
              </a:rPr>
              <a:t>culture, life style, aspiration and goal attainments.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 descr="F:\YASEER\HSST\Sociology\Textbooks\+1\Group-Events-Meeting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339725"/>
            <a:ext cx="9144000" cy="6213475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  <a:solidFill>
            <a:schemeClr val="bg1">
              <a:lumMod val="75000"/>
            </a:schemeClr>
          </a:solidFill>
        </p:spPr>
        <p:txBody>
          <a:bodyPr/>
          <a:p>
            <a:r>
              <a:rPr dirty="0" lang="en-US" smtClean="0"/>
              <a:t>SOCIAL GROUPS AND SOCIETY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Peer Groups</a:t>
            </a:r>
            <a:endParaRPr dirty="0" lang="en-US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A kind of </a:t>
            </a:r>
            <a:r>
              <a:rPr dirty="0" lang="en-US" smtClean="0">
                <a:solidFill>
                  <a:srgbClr val="FFFF00"/>
                </a:solidFill>
              </a:rPr>
              <a:t>primary group</a:t>
            </a:r>
            <a:r>
              <a:rPr dirty="0" lang="en-US" smtClean="0"/>
              <a:t>, </a:t>
            </a:r>
          </a:p>
          <a:p>
            <a:r>
              <a:rPr dirty="0" lang="en-US" smtClean="0"/>
              <a:t>Usually formed </a:t>
            </a:r>
            <a:r>
              <a:rPr dirty="0" lang="en-US" smtClean="0">
                <a:solidFill>
                  <a:srgbClr val="FFFF00"/>
                </a:solidFill>
              </a:rPr>
              <a:t>between individuals </a:t>
            </a:r>
            <a:endParaRPr dirty="0" lang="en-US" smtClean="0"/>
          </a:p>
          <a:p>
            <a:r>
              <a:rPr dirty="0" lang="en-US" smtClean="0"/>
              <a:t>It is a group of people of the same age, status, interests, etc. </a:t>
            </a:r>
          </a:p>
          <a:p>
            <a:pPr lvl="1"/>
            <a:r>
              <a:rPr dirty="0" lang="en-US" smtClean="0"/>
              <a:t>Example: classmates, school mates etc.</a:t>
            </a:r>
          </a:p>
          <a:p>
            <a:r>
              <a:rPr dirty="0" lang="en-US" smtClean="0"/>
              <a:t>Often peer group influence on children is grater than parental influence.</a:t>
            </a:r>
            <a:endParaRPr dirty="0" lang="en-US"/>
          </a:p>
        </p:txBody>
      </p:sp>
      <p:pic>
        <p:nvPicPr>
          <p:cNvPr id="2097169" name="Picture 2" descr="C:\Users\YASEER\Desktop\print\3CEFD8FCEBD02BF8A02524182048750F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477000" y="4819650"/>
            <a:ext cx="2485571" cy="1864178"/>
          </a:xfrm>
          <a:prstGeom prst="rect"/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SOCIAL STRATIFICATION</a:t>
            </a:r>
            <a:br>
              <a:rPr dirty="0" lang="en-US" smtClean="0"/>
            </a:br>
            <a:endParaRPr dirty="0" lang="en-US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Social stratification refers to structural inequalities between different groupings of people.</a:t>
            </a:r>
            <a:endParaRPr dirty="0" lang="en-US"/>
          </a:p>
        </p:txBody>
      </p:sp>
      <p:pic>
        <p:nvPicPr>
          <p:cNvPr id="2097170" name="Picture 2" descr="C:\Users\DELL\Documents\CBFHJYDUQAEIHI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362200" y="2971800"/>
            <a:ext cx="5667375" cy="319087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Society can be seen as consisting of ‘strata’ in a hierarchy, </a:t>
            </a:r>
          </a:p>
          <a:p>
            <a:pPr lvl="1"/>
            <a:r>
              <a:rPr dirty="0" lang="en-US" smtClean="0"/>
              <a:t>more </a:t>
            </a:r>
            <a:r>
              <a:rPr dirty="0" lang="en-US" err="1" smtClean="0"/>
              <a:t>favoured</a:t>
            </a:r>
            <a:r>
              <a:rPr dirty="0" lang="en-US" smtClean="0"/>
              <a:t> at the top and</a:t>
            </a:r>
          </a:p>
          <a:p>
            <a:pPr lvl="1"/>
            <a:r>
              <a:rPr dirty="0" lang="en-US" smtClean="0"/>
              <a:t>less privileged near the bottom.</a:t>
            </a:r>
          </a:p>
          <a:p>
            <a:r>
              <a:rPr dirty="0" lang="en-US" smtClean="0"/>
              <a:t>Stratification plays a crucial role in the organization of the society</a:t>
            </a:r>
          </a:p>
          <a:p>
            <a:r>
              <a:rPr dirty="0" lang="en-US" smtClean="0"/>
              <a:t>Every individual and every household in society are affected by stratification.</a:t>
            </a:r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Four basic systems of stratification in the society.</a:t>
            </a:r>
          </a:p>
          <a:p>
            <a:pPr lvl="1"/>
            <a:r>
              <a:rPr dirty="0" lang="en-US" smtClean="0"/>
              <a:t>Slavery</a:t>
            </a:r>
          </a:p>
          <a:p>
            <a:pPr lvl="1"/>
            <a:r>
              <a:rPr dirty="0" lang="en-US" smtClean="0"/>
              <a:t>Caste</a:t>
            </a:r>
          </a:p>
          <a:p>
            <a:pPr lvl="1"/>
            <a:r>
              <a:rPr dirty="0" lang="en-US" smtClean="0"/>
              <a:t>Estate and</a:t>
            </a:r>
          </a:p>
          <a:p>
            <a:pPr lvl="1"/>
            <a:r>
              <a:rPr dirty="0" lang="en-US" smtClean="0"/>
              <a:t>Class</a:t>
            </a:r>
          </a:p>
          <a:p>
            <a:pPr>
              <a:buFont typeface="Wingdings" pitchFamily="2" charset="2"/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Slavery</a:t>
            </a:r>
            <a:endParaRPr dirty="0" lang="en-US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71" name="Picture 2" descr="C:\Users\DELL\Documents\disunion-gage-blog42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" y="2743200"/>
            <a:ext cx="2989263" cy="35814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2" name="Picture 4" descr="C:\Users\DELL\Documents\imagesizer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152775" y="2133600"/>
            <a:ext cx="5991225" cy="3657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en-US" smtClean="0"/>
              <a:t>Slavery is an extreme form of inequality in which some individuals are literally owned by others.</a:t>
            </a:r>
          </a:p>
          <a:p>
            <a:r>
              <a:rPr dirty="0" lang="en-US" smtClean="0"/>
              <a:t>Example:- </a:t>
            </a:r>
          </a:p>
          <a:p>
            <a:pPr lvl="1"/>
            <a:r>
              <a:rPr dirty="0" lang="en-US" smtClean="0"/>
              <a:t>Ancient Greece and Rome </a:t>
            </a:r>
          </a:p>
          <a:p>
            <a:pPr lvl="1"/>
            <a:r>
              <a:rPr dirty="0" lang="en-US" smtClean="0"/>
              <a:t>Southern States of the USA in the 18th and 19</a:t>
            </a:r>
            <a:r>
              <a:rPr baseline="30000" dirty="0" lang="en-US" smtClean="0"/>
              <a:t>th</a:t>
            </a:r>
            <a:r>
              <a:rPr dirty="0" lang="en-US" smtClean="0"/>
              <a:t> centuries.</a:t>
            </a:r>
          </a:p>
          <a:p>
            <a:pPr lvl="1"/>
            <a:endParaRPr dirty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What do you think is  the base for stratification of Nigerian society?.</a:t>
            </a:r>
          </a:p>
          <a:p>
            <a:endParaRPr dirty="0" lang="en-US" smtClean="0"/>
          </a:p>
          <a:p>
            <a:r>
              <a:rPr dirty="0" lang="en-US" smtClean="0"/>
              <a:t>How can you classify people based on their Wealth?.</a:t>
            </a:r>
            <a:endParaRPr dirty="0" lang="en-US"/>
          </a:p>
        </p:txBody>
      </p:sp>
      <p:pic>
        <p:nvPicPr>
          <p:cNvPr id="2097173" name="Picture 2" descr="C:\Users\DELL\Documents\think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410200" y="3810000"/>
            <a:ext cx="2514600" cy="28892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Caste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74" name="Picture 2" descr="C:\Users\DELL\Documents\egyptian-social-structur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295400" y="1600200"/>
            <a:ext cx="6410325" cy="4953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p>
            <a:pPr algn="just"/>
            <a:r>
              <a:rPr dirty="0" lang="en-US" smtClean="0"/>
              <a:t>individual’s position totally depends on the status attributes ascribed by birth rather than achieved.</a:t>
            </a:r>
          </a:p>
          <a:p>
            <a:pPr algn="just"/>
            <a:r>
              <a:rPr dirty="0" lang="en-US" smtClean="0"/>
              <a:t>The traditional system is generally conceptualized in terms of origin</a:t>
            </a:r>
          </a:p>
          <a:p>
            <a:pPr algn="just" lvl="1"/>
            <a:r>
              <a:rPr dirty="0" lang="en-US" err="1" smtClean="0"/>
              <a:t>Yorubas</a:t>
            </a:r>
            <a:endParaRPr dirty="0" lang="en-US" smtClean="0"/>
          </a:p>
          <a:p>
            <a:pPr algn="just" lvl="1"/>
            <a:r>
              <a:rPr dirty="0" lang="en-US" smtClean="0"/>
              <a:t>Ibos</a:t>
            </a:r>
          </a:p>
          <a:p>
            <a:pPr algn="just" lvl="1"/>
            <a:r>
              <a:rPr dirty="0" lang="en-US" smtClean="0"/>
              <a:t>Hausas and </a:t>
            </a:r>
          </a:p>
          <a:p>
            <a:pPr algn="just" lvl="1"/>
            <a:r>
              <a:rPr dirty="0" lang="en-US" smtClean="0"/>
              <a:t>Others </a:t>
            </a:r>
            <a:endParaRPr dirty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Class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Class is a typical social stratification found in Industrialized society.</a:t>
            </a:r>
          </a:p>
          <a:p>
            <a:endParaRPr dirty="0" lang="en-US" smtClean="0"/>
          </a:p>
          <a:p>
            <a:pPr algn="just"/>
            <a:r>
              <a:rPr dirty="0" lang="en-US" smtClean="0"/>
              <a:t>Social Class is a stratum of people of similar social position with regard to </a:t>
            </a:r>
          </a:p>
          <a:p>
            <a:pPr algn="just" lvl="1"/>
            <a:r>
              <a:rPr dirty="0" lang="en-US" smtClean="0"/>
              <a:t>income, </a:t>
            </a:r>
          </a:p>
          <a:p>
            <a:pPr algn="just" lvl="1"/>
            <a:r>
              <a:rPr dirty="0" lang="en-US" smtClean="0"/>
              <a:t>occupation, </a:t>
            </a:r>
          </a:p>
          <a:p>
            <a:pPr algn="just" lvl="1"/>
            <a:r>
              <a:rPr dirty="0" lang="en-US" smtClean="0"/>
              <a:t>education and </a:t>
            </a:r>
          </a:p>
          <a:p>
            <a:pPr algn="just" lvl="1"/>
            <a:r>
              <a:rPr dirty="0" lang="en-US" smtClean="0"/>
              <a:t>wealth.</a:t>
            </a: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Sociology is the study of human social life. </a:t>
            </a:r>
          </a:p>
          <a:p>
            <a:endParaRPr dirty="0" lang="en-US" smtClean="0"/>
          </a:p>
          <a:p>
            <a:r>
              <a:rPr dirty="0" lang="en-US" smtClean="0"/>
              <a:t>A defining feature of human life is that </a:t>
            </a:r>
          </a:p>
          <a:p>
            <a:pPr lvl="1"/>
            <a:r>
              <a:rPr dirty="0" lang="en-US" smtClean="0"/>
              <a:t>humans interact, </a:t>
            </a:r>
          </a:p>
          <a:p>
            <a:pPr lvl="1"/>
            <a:r>
              <a:rPr dirty="0" lang="en-US" smtClean="0"/>
              <a:t>communicate and </a:t>
            </a:r>
          </a:p>
          <a:p>
            <a:pPr lvl="1"/>
            <a:r>
              <a:rPr dirty="0" lang="en-US" smtClean="0"/>
              <a:t>construct social collectivities.</a:t>
            </a:r>
            <a:endParaRPr dirty="0" lang="en-US"/>
          </a:p>
        </p:txBody>
      </p:sp>
      <p:pic>
        <p:nvPicPr>
          <p:cNvPr id="2097164" name="Picture 2" descr="C:\Users\YASEER\Desktop\print\social-interaction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715000" y="3688166"/>
            <a:ext cx="3099661" cy="1722034"/>
          </a:xfrm>
          <a:prstGeom prst="rect"/>
          <a:noFill/>
        </p:spPr>
      </p:pic>
      <p:pic>
        <p:nvPicPr>
          <p:cNvPr id="2097165" name="Picture 3" descr="C:\Users\YASEER\Desktop\print\healthy-social-lif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76600" y="4953000"/>
            <a:ext cx="2743200" cy="1828800"/>
          </a:xfrm>
          <a:prstGeom prst="rect"/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 a class, a person’s social status is based on his/her achievements. </a:t>
            </a:r>
            <a:endParaRPr dirty="0" lang="en-US"/>
          </a:p>
        </p:txBody>
      </p:sp>
      <p:pic>
        <p:nvPicPr>
          <p:cNvPr id="2097175" name="Picture 2" descr="F:\YASEER\HSST\Sociology\Textbooks\+1\1028_retire-early-kids-baby-money_380x27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09800" y="3175000"/>
            <a:ext cx="4826000" cy="35306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Content Placeholder 2"/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4525962"/>
          </a:xfrm>
        </p:spPr>
        <p:txBody>
          <a:bodyPr/>
          <a:p>
            <a:r>
              <a:rPr dirty="0" sz="2800" lang="en-US" smtClean="0"/>
              <a:t>Stratification on the basis of class is not dependent on birth, but it depends on </a:t>
            </a:r>
          </a:p>
          <a:p>
            <a:pPr lvl="1"/>
            <a:r>
              <a:rPr dirty="0" sz="2400" lang="en-US" smtClean="0"/>
              <a:t>profession, </a:t>
            </a:r>
          </a:p>
          <a:p>
            <a:pPr lvl="1"/>
            <a:r>
              <a:rPr dirty="0" sz="2400" lang="en-US" smtClean="0"/>
              <a:t>ability, </a:t>
            </a:r>
          </a:p>
          <a:p>
            <a:pPr lvl="1"/>
            <a:r>
              <a:rPr dirty="0" sz="2400" lang="en-US" smtClean="0"/>
              <a:t>skill, </a:t>
            </a:r>
          </a:p>
          <a:p>
            <a:pPr lvl="1"/>
            <a:r>
              <a:rPr dirty="0" sz="2400" lang="en-US" smtClean="0"/>
              <a:t>education, </a:t>
            </a:r>
          </a:p>
          <a:p>
            <a:pPr lvl="1"/>
            <a:r>
              <a:rPr dirty="0" sz="2400" lang="en-US" smtClean="0"/>
              <a:t>science etc.</a:t>
            </a:r>
          </a:p>
          <a:p>
            <a:r>
              <a:rPr dirty="0" sz="2800" lang="en-US" smtClean="0"/>
              <a:t>Class is an open institution.</a:t>
            </a:r>
          </a:p>
          <a:p>
            <a:r>
              <a:rPr dirty="0" sz="2800" lang="en-US" smtClean="0"/>
              <a:t>An individual can change his/her class and acquire high status in social stratification.</a:t>
            </a:r>
          </a:p>
          <a:p>
            <a:r>
              <a:rPr dirty="0" sz="2800" lang="en-US" smtClean="0"/>
              <a:t>Kind of class: Higher class, Middle class, lower class, Agricultural class.</a:t>
            </a:r>
            <a:endParaRPr dirty="0" sz="2800" lang="en-US"/>
          </a:p>
        </p:txBody>
      </p:sp>
      <p:pic>
        <p:nvPicPr>
          <p:cNvPr id="2097176" name="Picture 2" descr="F:\YASEER\HSST\Sociology\Textbooks\+1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724400" y="1423988"/>
            <a:ext cx="4038600" cy="246221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Difference between </a:t>
            </a:r>
            <a:r>
              <a:rPr dirty="0" lang="en-US" smtClean="0">
                <a:solidFill>
                  <a:srgbClr val="FFFF00"/>
                </a:solidFill>
              </a:rPr>
              <a:t>Cast and Class</a:t>
            </a:r>
            <a:endParaRPr dirty="0" lang="en-US">
              <a:solidFill>
                <a:srgbClr val="FFFF00"/>
              </a:solidFill>
            </a:endParaRP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p>
                      <a:pPr algn="ctr"/>
                      <a:r>
                        <a:rPr dirty="0" sz="2800" lang="en-US" smtClean="0"/>
                        <a:t>Caste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ctr"/>
                      <a:r>
                        <a:rPr dirty="0" sz="2800" lang="en-US" smtClean="0"/>
                        <a:t>Class</a:t>
                      </a:r>
                      <a:endParaRPr dirty="0" sz="280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It depends</a:t>
                      </a:r>
                      <a:r>
                        <a:rPr baseline="0" dirty="0" sz="2800" lang="en-US" smtClean="0"/>
                        <a:t> on Birth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Depends on social circumstances</a:t>
                      </a:r>
                      <a:endParaRPr dirty="0" sz="2800" lang="en-US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Closed group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Open system</a:t>
                      </a:r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Rigid rules</a:t>
                      </a:r>
                      <a:r>
                        <a:rPr baseline="0" dirty="0" sz="2800" lang="en-US" smtClean="0"/>
                        <a:t> in marriage, eating- habits etc.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No rigidity</a:t>
                      </a:r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Permanent/</a:t>
                      </a:r>
                      <a:r>
                        <a:rPr baseline="0" dirty="0" sz="2800" lang="en-US" smtClean="0"/>
                        <a:t> Stable organisation.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Less stable</a:t>
                      </a:r>
                      <a:r>
                        <a:rPr baseline="0" dirty="0" sz="2800" lang="en-US" smtClean="0"/>
                        <a:t> than caste system</a:t>
                      </a:r>
                      <a:endParaRPr dirty="0" sz="2800" lang="en-US" smtClean="0"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Inherited Membership</a:t>
                      </a:r>
                      <a:endParaRPr dirty="0" sz="2800" lang="en-US"/>
                    </a:p>
                  </a:txBody>
                </a:tc>
                <a:tc>
                  <a:txBody>
                    <a:bodyPr/>
                    <a:p>
                      <a:pPr algn="l" indent="-457200" marL="457200">
                        <a:buFont typeface="Wingdings" pitchFamily="2" charset="2"/>
                        <a:buChar char="Ø"/>
                      </a:pPr>
                      <a:r>
                        <a:rPr dirty="0" sz="2800" lang="en-US" smtClean="0"/>
                        <a:t>Never inherited</a:t>
                      </a:r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Class system allow social mobility.</a:t>
            </a:r>
          </a:p>
          <a:p>
            <a:pPr lvl="2"/>
            <a:r>
              <a:rPr dirty="0" lang="en-US" smtClean="0"/>
              <a:t>One may go to higher to better class or go down to a lower class.</a:t>
            </a:r>
            <a:endParaRPr dirty="0" lang="en-US"/>
          </a:p>
        </p:txBody>
      </p:sp>
      <p:pic>
        <p:nvPicPr>
          <p:cNvPr id="2097177" name="Picture 2" descr="F:\YASEER\HSST\Sociology\Textbooks\+1\download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962400" y="2743200"/>
            <a:ext cx="3657600" cy="38068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p>
            <a:r>
              <a:rPr dirty="0" lang="en-US" smtClean="0"/>
              <a:t>According to Karl Marx, capitalist society consists of two classes.</a:t>
            </a:r>
          </a:p>
          <a:p>
            <a:pPr lvl="1"/>
            <a:r>
              <a:rPr dirty="0" lang="en-US" smtClean="0">
                <a:solidFill>
                  <a:srgbClr val="FFFF00"/>
                </a:solidFill>
              </a:rPr>
              <a:t>The Bourgeois</a:t>
            </a:r>
          </a:p>
          <a:p>
            <a:pPr lvl="1"/>
            <a:endParaRPr dirty="0" lang="en-US" smtClean="0"/>
          </a:p>
          <a:p>
            <a:pPr lvl="1"/>
            <a:endParaRPr dirty="0" lang="en-US" smtClean="0"/>
          </a:p>
          <a:p>
            <a:pPr lvl="1"/>
            <a:endParaRPr dirty="0" lang="en-US" smtClean="0"/>
          </a:p>
          <a:p>
            <a:pPr lvl="1"/>
            <a:endParaRPr dirty="0" lang="en-US" smtClean="0"/>
          </a:p>
          <a:p>
            <a:pPr lvl="1"/>
            <a:r>
              <a:rPr dirty="0" lang="en-US" smtClean="0">
                <a:solidFill>
                  <a:srgbClr val="FFFF00"/>
                </a:solidFill>
              </a:rPr>
              <a:t>The Proletariat</a:t>
            </a:r>
            <a:endParaRPr dirty="0" lang="en-US">
              <a:solidFill>
                <a:srgbClr val="FFFF00"/>
              </a:solidFill>
            </a:endParaRPr>
          </a:p>
        </p:txBody>
      </p:sp>
      <p:pic>
        <p:nvPicPr>
          <p:cNvPr id="2097178" name="Picture 2" descr="F:\YASEER\HSST\Sociology\Textbooks\+1\download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0" y="1066800"/>
            <a:ext cx="3586163" cy="35861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79" name="Picture 3" descr="F:\YASEER\HSST\Sociology\Textbooks\+1\download (2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1647825" y="1857375"/>
            <a:ext cx="2543175" cy="1800225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0" name="Picture 4" descr="F:\YASEER\HSST\Sociology\Textbooks\+1\rio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524000" y="4343400"/>
            <a:ext cx="2808288" cy="2205038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-342900" lvl="1" marL="342900">
              <a:buClr>
                <a:schemeClr val="hlink"/>
              </a:buClr>
            </a:pPr>
            <a:r>
              <a:rPr dirty="0" lang="en-US" smtClean="0">
                <a:solidFill>
                  <a:srgbClr val="FFFF00"/>
                </a:solidFill>
              </a:rPr>
              <a:t>The Bourgeois</a:t>
            </a:r>
          </a:p>
          <a:p>
            <a:pPr indent="-342900" lvl="2" marL="742950">
              <a:buClr>
                <a:schemeClr val="hlink"/>
              </a:buClr>
            </a:pPr>
            <a:r>
              <a:rPr dirty="0" lang="en-US" smtClean="0"/>
              <a:t>The owners of means of production: factories, business, equipment. </a:t>
            </a:r>
          </a:p>
          <a:p>
            <a:pPr indent="-342900" lvl="1" marL="342900">
              <a:buClr>
                <a:schemeClr val="hlink"/>
              </a:buClr>
            </a:pPr>
            <a:r>
              <a:rPr dirty="0" lang="en-US" smtClean="0">
                <a:solidFill>
                  <a:srgbClr val="FFFF00"/>
                </a:solidFill>
              </a:rPr>
              <a:t>The Proletariat</a:t>
            </a:r>
          </a:p>
          <a:p>
            <a:pPr indent="-342900" lvl="2" marL="742950">
              <a:buClr>
                <a:schemeClr val="hlink"/>
              </a:buClr>
            </a:pPr>
            <a:r>
              <a:rPr dirty="0" lang="en-US" smtClean="0"/>
              <a:t>Workers</a:t>
            </a:r>
          </a:p>
          <a:p>
            <a:pPr indent="-342900" lvl="1" marL="342900">
              <a:buClr>
                <a:schemeClr val="hlink"/>
              </a:buClr>
            </a:pPr>
            <a:endParaRPr dirty="0" lang="en-US" smtClean="0">
              <a:solidFill>
                <a:srgbClr val="FFFF00"/>
              </a:solidFill>
            </a:endParaRPr>
          </a:p>
          <a:p>
            <a:r>
              <a:rPr dirty="0" sz="2400" lang="en-US" smtClean="0"/>
              <a:t>According to Marx, Bourgeois in capitalist societies exploit workers.</a:t>
            </a:r>
            <a:endParaRPr dirty="0" sz="240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Life chance – Max Weber.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sz="2800" lang="en-US" smtClean="0"/>
              <a:t>Life chance is the social science theory of opportunities, each individual has to improve his quality of life. </a:t>
            </a:r>
          </a:p>
          <a:p>
            <a:pPr algn="just"/>
            <a:endParaRPr dirty="0" sz="2800" lang="en-US" smtClean="0"/>
          </a:p>
          <a:p>
            <a:pPr algn="just"/>
            <a:r>
              <a:rPr dirty="0" sz="2800" lang="en-US" smtClean="0"/>
              <a:t>Inequality, Weber argued might be based on economic relations. But it could also be based on prestige or on the political power.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Status and Role</a:t>
            </a:r>
            <a:endParaRPr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Twin concept</a:t>
            </a:r>
          </a:p>
          <a:p>
            <a:r>
              <a:rPr dirty="0" lang="en-US" smtClean="0"/>
              <a:t>Status</a:t>
            </a:r>
          </a:p>
          <a:p>
            <a:pPr lvl="1"/>
            <a:r>
              <a:rPr dirty="0" lang="en-US" smtClean="0"/>
              <a:t>A position in a society or in a group.</a:t>
            </a:r>
          </a:p>
          <a:p>
            <a:pPr lvl="1"/>
            <a:r>
              <a:rPr dirty="0" lang="en-US" smtClean="0"/>
              <a:t>It refers social position with defined rights and duties assigned to these positions. </a:t>
            </a:r>
          </a:p>
          <a:p>
            <a:r>
              <a:rPr dirty="0" lang="en-US" smtClean="0"/>
              <a:t>Role</a:t>
            </a:r>
          </a:p>
          <a:p>
            <a:pPr lvl="1"/>
            <a:r>
              <a:rPr dirty="0" lang="en-US" smtClean="0"/>
              <a:t>Dynamic, Behavioral aspects of status.</a:t>
            </a:r>
          </a:p>
          <a:p>
            <a:pPr lvl="1"/>
            <a:r>
              <a:rPr dirty="0" lang="en-US" smtClean="0"/>
              <a:t>Status is occupied, while role is played.  </a:t>
            </a:r>
            <a:endParaRPr dirty="0"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 smtClean="0"/>
          </a:p>
          <a:p>
            <a:endParaRPr dirty="0" lang="en-US" smtClean="0"/>
          </a:p>
          <a:p>
            <a:r>
              <a:rPr dirty="0" lang="en-US" smtClean="0"/>
              <a:t>In modern society an individual occupies different positions or status during life</a:t>
            </a:r>
          </a:p>
          <a:p>
            <a:pPr indent="0" marL="0">
              <a:buNone/>
            </a:pPr>
            <a:endParaRPr dirty="0"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Status set</a:t>
            </a:r>
            <a:endParaRPr dirty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Individual occupies multiple status in modern society…</a:t>
            </a:r>
          </a:p>
          <a:p>
            <a:pPr lvl="2"/>
            <a:r>
              <a:rPr dirty="0" lang="en-US" smtClean="0"/>
              <a:t>Ex: Son-father-grandfather </a:t>
            </a:r>
            <a:endParaRPr dirty="0" lang="en-US"/>
          </a:p>
        </p:txBody>
      </p:sp>
      <p:pic>
        <p:nvPicPr>
          <p:cNvPr id="2097181" name="Picture 2" descr="C:\Users\DELL\Documents\figure_4.1.gif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181600" y="2286000"/>
            <a:ext cx="3608387" cy="4118538"/>
          </a:xfrm>
          <a:prstGeom prst="rect"/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GROUPS</a:t>
            </a:r>
            <a:r>
              <a:rPr dirty="0" lang="en-US" smtClean="0"/>
              <a:t> ARE UNIVERSAL!!</a:t>
            </a:r>
            <a:endParaRPr dirty="0" lang="en-US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en-US" smtClean="0"/>
              <a:t>every society whether ancient or feudal or modern, Asian or European or African human </a:t>
            </a:r>
            <a:r>
              <a:rPr b="1" dirty="0" lang="en-US" smtClean="0">
                <a:solidFill>
                  <a:srgbClr val="FFFF00"/>
                </a:solidFill>
              </a:rPr>
              <a:t>groups and collectivities exist. </a:t>
            </a:r>
          </a:p>
          <a:p>
            <a:pPr algn="just"/>
            <a:endParaRPr b="1" dirty="0" lang="en-US">
              <a:solidFill>
                <a:srgbClr val="FFFF00"/>
              </a:solidFill>
            </a:endParaRPr>
          </a:p>
          <a:p>
            <a:pPr algn="just"/>
            <a:r>
              <a:rPr dirty="0" lang="en-US" smtClean="0"/>
              <a:t>Types of groups and </a:t>
            </a:r>
            <a:r>
              <a:rPr b="1" dirty="0" lang="en-US" smtClean="0">
                <a:solidFill>
                  <a:srgbClr val="FFFF00"/>
                </a:solidFill>
              </a:rPr>
              <a:t>collectivities are different</a:t>
            </a:r>
            <a:r>
              <a:rPr dirty="0" lang="en-US" smtClean="0"/>
              <a:t> in different societies.</a:t>
            </a:r>
            <a:endParaRPr b="1" dirty="0" lang="en-US">
              <a:solidFill>
                <a:srgbClr val="FFFF00"/>
              </a:solidFill>
            </a:endParaRPr>
          </a:p>
        </p:txBody>
      </p:sp>
      <p:pic>
        <p:nvPicPr>
          <p:cNvPr id="2097166" name="Picture 2" descr="F:\YASEER\HSST\Sociology\Textbooks\+1\support-group-00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810250" y="4743450"/>
            <a:ext cx="3333750" cy="20002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Ascribed status and Achieved status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p>
            <a:r>
              <a:rPr dirty="0" lang="en-US" smtClean="0"/>
              <a:t>Ascribed status</a:t>
            </a:r>
          </a:p>
          <a:p>
            <a:pPr lvl="1"/>
            <a:r>
              <a:rPr dirty="0" lang="en-US" smtClean="0"/>
              <a:t>Depends on birth</a:t>
            </a:r>
          </a:p>
          <a:p>
            <a:pPr lvl="1"/>
            <a:r>
              <a:rPr dirty="0" lang="en-US" smtClean="0"/>
              <a:t>Granted without any struggle </a:t>
            </a:r>
          </a:p>
          <a:p>
            <a:pPr lvl="1">
              <a:buNone/>
            </a:pPr>
            <a:endParaRPr dirty="0" lang="en-US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dirty="0" lang="en-US" smtClean="0">
                <a:solidFill>
                  <a:srgbClr val="FFFF00"/>
                </a:solidFill>
              </a:rPr>
              <a:t>Bases of ascribed status</a:t>
            </a:r>
          </a:p>
          <a:p>
            <a:pPr lvl="2"/>
            <a:r>
              <a:rPr dirty="0" lang="en-US" smtClean="0"/>
              <a:t>Caste</a:t>
            </a:r>
          </a:p>
          <a:p>
            <a:pPr lvl="2"/>
            <a:r>
              <a:rPr dirty="0" lang="en-US" smtClean="0"/>
              <a:t>Kinship</a:t>
            </a:r>
          </a:p>
          <a:p>
            <a:pPr lvl="2"/>
            <a:r>
              <a:rPr dirty="0" lang="en-US" smtClean="0"/>
              <a:t>Birth</a:t>
            </a:r>
          </a:p>
          <a:p>
            <a:pPr lvl="2"/>
            <a:r>
              <a:rPr dirty="0" lang="en-US" smtClean="0"/>
              <a:t>Gender discrimination</a:t>
            </a:r>
          </a:p>
          <a:p>
            <a:pPr lvl="2"/>
            <a:r>
              <a:rPr dirty="0" lang="en-US" smtClean="0"/>
              <a:t>Age discrimination</a:t>
            </a:r>
          </a:p>
        </p:txBody>
      </p:sp>
      <p:pic>
        <p:nvPicPr>
          <p:cNvPr id="2097182" name="Picture 2" descr="C:\Users\DELL\Documents\hqdefaul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953000" y="3276600"/>
            <a:ext cx="3454400" cy="2590800"/>
          </a:xfrm>
          <a:prstGeom prst="rect"/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Achieved status</a:t>
            </a:r>
          </a:p>
          <a:p>
            <a:pPr lvl="1"/>
            <a:r>
              <a:rPr dirty="0" lang="en-US" smtClean="0"/>
              <a:t>Achieved by the person on the basis of personal merits or qualifications is called….</a:t>
            </a:r>
          </a:p>
          <a:p>
            <a:pPr lvl="1">
              <a:buNone/>
            </a:pPr>
            <a:endParaRPr dirty="0" lang="en-US" smtClean="0">
              <a:solidFill>
                <a:srgbClr val="FFFF00"/>
              </a:solidFill>
            </a:endParaRPr>
          </a:p>
          <a:p>
            <a:pPr lvl="1">
              <a:buNone/>
            </a:pPr>
            <a:r>
              <a:rPr dirty="0" lang="en-US" smtClean="0">
                <a:solidFill>
                  <a:srgbClr val="FFFF00"/>
                </a:solidFill>
              </a:rPr>
              <a:t>Bases of achieved status </a:t>
            </a:r>
          </a:p>
          <a:p>
            <a:pPr lvl="2"/>
            <a:r>
              <a:rPr dirty="0" lang="en-US" smtClean="0"/>
              <a:t>Education</a:t>
            </a:r>
          </a:p>
          <a:p>
            <a:pPr lvl="2"/>
            <a:r>
              <a:rPr dirty="0" lang="en-US" smtClean="0"/>
              <a:t>Training </a:t>
            </a:r>
          </a:p>
          <a:p>
            <a:pPr lvl="2"/>
            <a:r>
              <a:rPr dirty="0" lang="en-US" smtClean="0"/>
              <a:t>Wealth</a:t>
            </a:r>
          </a:p>
          <a:p>
            <a:pPr lvl="2"/>
            <a:r>
              <a:rPr dirty="0" lang="en-US" smtClean="0"/>
              <a:t>Occupation </a:t>
            </a:r>
          </a:p>
          <a:p>
            <a:pPr lvl="2"/>
            <a:r>
              <a:rPr dirty="0" lang="en-US" smtClean="0"/>
              <a:t>Political power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Status and prestige</a:t>
            </a:r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/>
              <a:t>Status and prestige are inter connected.</a:t>
            </a:r>
          </a:p>
          <a:p>
            <a:r>
              <a:rPr dirty="0" lang="en-US" smtClean="0"/>
              <a:t>Every status is accorded certain rights and values. Values are attached to social position. </a:t>
            </a:r>
          </a:p>
          <a:p>
            <a:pPr lvl="1"/>
            <a:r>
              <a:rPr dirty="0" lang="en-US" smtClean="0"/>
              <a:t>Ex: Professor, Doctor (high value), shopkeeper</a:t>
            </a:r>
          </a:p>
          <a:p>
            <a:r>
              <a:rPr dirty="0" lang="en-US" smtClean="0"/>
              <a:t>The value attached to the status is called prestige.  </a:t>
            </a:r>
          </a:p>
          <a:p>
            <a:r>
              <a:rPr dirty="0" lang="en-US" smtClean="0"/>
              <a:t>People can rank status in terms of their high and low prestige.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2" descr="F:\YASEER\HSST\Sociology\Textbooks\+1\Employee-group2_zps075bd63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304800"/>
            <a:ext cx="9144000" cy="65214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/>
          <a:p>
            <a:r>
              <a:rPr dirty="0" lang="en-US" smtClean="0">
                <a:solidFill>
                  <a:srgbClr val="FF0000"/>
                </a:solidFill>
              </a:rPr>
              <a:t>Find out the prestigious job in your society</a:t>
            </a:r>
            <a:br>
              <a:rPr dirty="0" lang="en-US" smtClean="0">
                <a:solidFill>
                  <a:srgbClr val="FF0000"/>
                </a:solidFill>
              </a:rPr>
            </a:br>
            <a:endParaRPr dirty="0" lang="en-US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457200" y="731838"/>
            <a:ext cx="8229600" cy="4525962"/>
          </a:xfrm>
        </p:spPr>
        <p:txBody>
          <a:bodyPr/>
          <a:p>
            <a:r>
              <a:rPr dirty="0" lang="en-US" smtClean="0">
                <a:solidFill>
                  <a:srgbClr val="FFC000"/>
                </a:solidFill>
              </a:rPr>
              <a:t>Role conflict</a:t>
            </a:r>
          </a:p>
          <a:p>
            <a:pPr lvl="1"/>
            <a:r>
              <a:rPr dirty="0" lang="en-US" smtClean="0"/>
              <a:t>It occurs when status and role do not agree</a:t>
            </a:r>
          </a:p>
          <a:p>
            <a:pPr lvl="1"/>
            <a:endParaRPr dirty="0" lang="en-US" smtClean="0"/>
          </a:p>
          <a:p>
            <a:r>
              <a:rPr dirty="0" lang="en-US" smtClean="0">
                <a:solidFill>
                  <a:srgbClr val="FFC000"/>
                </a:solidFill>
              </a:rPr>
              <a:t>Role stereotyping</a:t>
            </a:r>
          </a:p>
          <a:p>
            <a:pPr lvl="1"/>
            <a:r>
              <a:rPr dirty="0" lang="en-US" smtClean="0"/>
              <a:t>It is a process of fixing a particular role for a particular person- man and women.  </a:t>
            </a:r>
          </a:p>
          <a:p>
            <a:pPr lvl="1"/>
            <a:endParaRPr dirty="0" lang="en-US"/>
          </a:p>
          <a:p>
            <a:r>
              <a:rPr dirty="0" lang="en-US" smtClean="0"/>
              <a:t>Role and status are not fixed. People fight against discrimination based on cast and gender.</a:t>
            </a:r>
            <a:endParaRPr dirty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Society and Social control</a:t>
            </a:r>
            <a:endParaRPr dirty="0" lang="en-US"/>
          </a:p>
        </p:txBody>
      </p:sp>
      <p:sp>
        <p:nvSpPr>
          <p:cNvPr id="1048676" name="Rounded Rectangle 3"/>
          <p:cNvSpPr/>
          <p:nvPr/>
        </p:nvSpPr>
        <p:spPr bwMode="auto">
          <a:xfrm>
            <a:off x="381000" y="1219200"/>
            <a:ext cx="8458200" cy="1676400"/>
          </a:xfrm>
          <a:prstGeom prst="roundRect"/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p>
            <a:pPr algn="just"/>
            <a:r>
              <a:rPr b="1" dirty="0" sz="3200" lang="en-US">
                <a:solidFill>
                  <a:srgbClr val="FF0000"/>
                </a:solidFill>
              </a:rPr>
              <a:t>Social control means, different methods used by society to control disobedient member in society and bring them back to their norms.</a:t>
            </a:r>
          </a:p>
          <a:p>
            <a:endParaRPr dirty="0" lang="en-US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2097184" name="Picture 2" descr="F:\YASEER\HSST\Sociology\Textbooks\+1\Khap-624x40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676400" y="3090863"/>
            <a:ext cx="5638800" cy="3614737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81001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Formal and informal social control</a:t>
            </a:r>
            <a:endParaRPr dirty="0" lang="en-US"/>
          </a:p>
        </p:txBody>
      </p:sp>
      <p:sp>
        <p:nvSpPr>
          <p:cNvPr id="104867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FFFF00"/>
                </a:solidFill>
              </a:rPr>
              <a:t>Formal Social Control</a:t>
            </a:r>
          </a:p>
          <a:p>
            <a:pPr lvl="1"/>
            <a:r>
              <a:rPr dirty="0" lang="en-US" smtClean="0"/>
              <a:t>It means official, codified and systematic means of social control.</a:t>
            </a:r>
          </a:p>
          <a:p>
            <a:pPr lvl="1"/>
            <a:endParaRPr dirty="0" lang="en-US" smtClean="0"/>
          </a:p>
          <a:p>
            <a:pPr lvl="1"/>
            <a:endParaRPr dirty="0" lang="en-US" smtClean="0"/>
          </a:p>
          <a:p>
            <a:r>
              <a:rPr dirty="0" lang="en-US" smtClean="0">
                <a:solidFill>
                  <a:srgbClr val="FFFF00"/>
                </a:solidFill>
              </a:rPr>
              <a:t>Informal Social Control </a:t>
            </a:r>
          </a:p>
          <a:p>
            <a:pPr lvl="1"/>
            <a:r>
              <a:rPr dirty="0" lang="en-US" smtClean="0"/>
              <a:t>Personal, unofficial and un codified. </a:t>
            </a:r>
          </a:p>
          <a:p>
            <a:pPr indent="0" lvl="1" marL="457200">
              <a:buFont typeface="Wingdings" pitchFamily="2" charset="2"/>
              <a:buNone/>
            </a:pPr>
            <a:r>
              <a:rPr dirty="0" lang="en-US" smtClean="0"/>
              <a:t> </a:t>
            </a:r>
          </a:p>
          <a:p>
            <a:endParaRPr dirty="0" lang="en-US"/>
          </a:p>
        </p:txBody>
      </p:sp>
      <p:pic>
        <p:nvPicPr>
          <p:cNvPr id="2097185" name="Picture 4" descr="F:\YASEER\HSST\Sociology\Textbooks\+1\hqdefault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00788" y="2819400"/>
            <a:ext cx="2540000" cy="1905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p>
            <a:r>
              <a:rPr dirty="0" sz="3200" lang="en-US" smtClean="0"/>
              <a:t>Formal Social Control includes control by state, law, police, bureaucracy, army, political power, educate etc.</a:t>
            </a:r>
            <a:br>
              <a:rPr dirty="0" sz="3200" lang="en-US" smtClean="0"/>
            </a:br>
            <a:endParaRPr dirty="0" sz="3200" lang="en-US"/>
          </a:p>
        </p:txBody>
      </p:sp>
      <p:pic>
        <p:nvPicPr>
          <p:cNvPr id="2097186" name="Picture 2" descr="F:\YASEER\HSST\Sociology\Textbooks\+1\Police-003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1676400"/>
            <a:ext cx="3884613" cy="235585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7" name="Picture 3" descr="F:\YASEER\HSST\Sociology\Textbooks\+1\8-uspresidentb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337050" y="1676400"/>
            <a:ext cx="3435350" cy="236220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8" name="Picture 5" descr="F:\YASEER\HSST\Sociology\Textbooks\+1\law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52400" y="4191000"/>
            <a:ext cx="1878013" cy="140811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89" name="Picture 6" descr="F:\YASEER\HSST\Sociology\Textbooks\+1\army Kashmir_0_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2065338" y="4191000"/>
            <a:ext cx="4487862" cy="2722563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90" name="Picture 7" descr="F:\YASEER\HSST\Sociology\Textbooks\+1\images (1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6677025" y="2863850"/>
            <a:ext cx="2466975" cy="184785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457200" y="808038"/>
            <a:ext cx="8229600" cy="4525962"/>
          </a:xfrm>
        </p:spPr>
        <p:txBody>
          <a:bodyPr/>
          <a:p>
            <a:r>
              <a:rPr dirty="0" lang="en-US"/>
              <a:t>G</a:t>
            </a:r>
            <a:r>
              <a:rPr dirty="0" lang="en-US" smtClean="0"/>
              <a:t>athering </a:t>
            </a:r>
            <a:r>
              <a:rPr dirty="0" lang="en-US"/>
              <a:t>of people does </a:t>
            </a:r>
            <a:r>
              <a:rPr dirty="0" lang="en-US" smtClean="0"/>
              <a:t>not necessarily </a:t>
            </a:r>
            <a:r>
              <a:rPr dirty="0" lang="en-US"/>
              <a:t>constitute a social </a:t>
            </a:r>
            <a:r>
              <a:rPr dirty="0" lang="en-US" smtClean="0"/>
              <a:t>group; they could be aggregates</a:t>
            </a:r>
            <a:r>
              <a:rPr dirty="0" lang="en-US" smtClean="0"/>
              <a:t>.</a:t>
            </a:r>
            <a:endParaRPr dirty="0" lang="en-US"/>
          </a:p>
          <a:p>
            <a:r>
              <a:rPr dirty="0" lang="en-US">
                <a:solidFill>
                  <a:srgbClr val="FF0000"/>
                </a:solidFill>
              </a:rPr>
              <a:t>Aggregates</a:t>
            </a:r>
            <a:r>
              <a:rPr dirty="0" lang="en-US"/>
              <a:t> are simply collections </a:t>
            </a:r>
            <a:r>
              <a:rPr dirty="0" lang="en-US" smtClean="0"/>
              <a:t>of people </a:t>
            </a:r>
            <a:r>
              <a:rPr dirty="0" lang="en-US"/>
              <a:t>who are in the same place at </a:t>
            </a:r>
            <a:r>
              <a:rPr dirty="0" lang="en-US" smtClean="0"/>
              <a:t>the same </a:t>
            </a:r>
            <a:r>
              <a:rPr dirty="0" lang="en-US"/>
              <a:t>time, but share no </a:t>
            </a:r>
            <a:r>
              <a:rPr dirty="0" lang="en-US" smtClean="0"/>
              <a:t>definite connection </a:t>
            </a:r>
            <a:r>
              <a:rPr dirty="0" lang="en-US"/>
              <a:t>with one </a:t>
            </a:r>
            <a:r>
              <a:rPr lang="en-US"/>
              <a:t>another</a:t>
            </a:r>
            <a:r>
              <a:rPr lang="en-US" smtClean="0"/>
              <a:t>.</a:t>
            </a:r>
            <a:endParaRPr dirty="0" lang="en-US"/>
          </a:p>
          <a:p>
            <a:r>
              <a:rPr dirty="0" lang="en-US"/>
              <a:t>Such aggregates are often termed </a:t>
            </a:r>
            <a:r>
              <a:rPr dirty="0" lang="en-US" smtClean="0"/>
              <a:t>as </a:t>
            </a:r>
            <a:r>
              <a:rPr b="1" dirty="0" lang="en-US" smtClean="0">
                <a:solidFill>
                  <a:srgbClr val="FFFF00"/>
                </a:solidFill>
              </a:rPr>
              <a:t>quasi </a:t>
            </a:r>
            <a:r>
              <a:rPr b="1" dirty="0" lang="en-US">
                <a:solidFill>
                  <a:srgbClr val="FFFF00"/>
                </a:solidFill>
              </a:rPr>
              <a:t>groups.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Quasi Group</a:t>
            </a:r>
            <a:endParaRPr dirty="0" lang="en-US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en-US"/>
              <a:t>A quasi group is an </a:t>
            </a:r>
            <a:r>
              <a:rPr dirty="0" lang="en-US">
                <a:solidFill>
                  <a:srgbClr val="FFFF00"/>
                </a:solidFill>
              </a:rPr>
              <a:t>aggregate </a:t>
            </a:r>
            <a:r>
              <a:rPr dirty="0" lang="en-US" smtClean="0">
                <a:solidFill>
                  <a:srgbClr val="FFFF00"/>
                </a:solidFill>
              </a:rPr>
              <a:t>or combination</a:t>
            </a:r>
            <a:r>
              <a:rPr dirty="0" lang="en-US" smtClean="0"/>
              <a:t>,</a:t>
            </a:r>
          </a:p>
          <a:p>
            <a:pPr algn="just"/>
            <a:endParaRPr dirty="0" lang="en-US" smtClean="0"/>
          </a:p>
          <a:p>
            <a:pPr algn="just"/>
            <a:r>
              <a:rPr dirty="0" lang="en-US" smtClean="0"/>
              <a:t> </a:t>
            </a:r>
            <a:r>
              <a:rPr dirty="0" lang="en-US"/>
              <a:t>which </a:t>
            </a:r>
            <a:r>
              <a:rPr dirty="0" lang="en-US">
                <a:solidFill>
                  <a:srgbClr val="FFFF00"/>
                </a:solidFill>
              </a:rPr>
              <a:t>lacks structure </a:t>
            </a:r>
            <a:r>
              <a:rPr dirty="0" lang="en-US" smtClean="0">
                <a:solidFill>
                  <a:srgbClr val="FFFF00"/>
                </a:solidFill>
              </a:rPr>
              <a:t>or organisation</a:t>
            </a:r>
            <a:endParaRPr dirty="0" lang="en-US" smtClean="0"/>
          </a:p>
          <a:p>
            <a:pPr algn="just"/>
            <a:r>
              <a:rPr dirty="0" lang="en-US" smtClean="0"/>
              <a:t>whose </a:t>
            </a:r>
            <a:r>
              <a:rPr dirty="0" lang="en-US" smtClean="0">
                <a:solidFill>
                  <a:srgbClr val="FFFF00"/>
                </a:solidFill>
              </a:rPr>
              <a:t>members may </a:t>
            </a:r>
            <a:r>
              <a:rPr dirty="0" lang="en-US">
                <a:solidFill>
                  <a:srgbClr val="FFFF00"/>
                </a:solidFill>
              </a:rPr>
              <a:t>be unaware, or less aware</a:t>
            </a:r>
            <a:r>
              <a:rPr dirty="0" lang="en-US"/>
              <a:t>, of </a:t>
            </a:r>
            <a:r>
              <a:rPr dirty="0" lang="en-US" smtClean="0"/>
              <a:t>the existence </a:t>
            </a:r>
            <a:r>
              <a:rPr dirty="0" lang="en-US"/>
              <a:t>of groupings. </a:t>
            </a:r>
            <a:endParaRPr dirty="0" lang="en-US" smtClean="0"/>
          </a:p>
          <a:p>
            <a:pPr algn="just" lvl="1"/>
            <a:r>
              <a:rPr dirty="0" lang="en-US" smtClean="0"/>
              <a:t>Example: Social classes, status </a:t>
            </a:r>
            <a:r>
              <a:rPr dirty="0" lang="en-US"/>
              <a:t>groups, age and gender </a:t>
            </a:r>
            <a:r>
              <a:rPr dirty="0" lang="en-US" smtClean="0"/>
              <a:t>groups, crowds</a:t>
            </a:r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0" dirty="0" lang="en-US" smtClean="0"/>
              <a:t>Characteristics of GROUP</a:t>
            </a:r>
            <a:endParaRPr dirty="0" lang="en-US"/>
          </a:p>
        </p:txBody>
      </p:sp>
      <p:pic>
        <p:nvPicPr>
          <p:cNvPr id="2097167" name="Picture 2" descr="C:\Users\YASEER\Desktop\print\556847514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0" y="2971800"/>
            <a:ext cx="3648075" cy="3648075"/>
          </a:xfrm>
          <a:prstGeom prst="rect"/>
          <a:noFill/>
        </p:spPr>
      </p:pic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/>
          <a:p>
            <a:r>
              <a:rPr dirty="0" lang="en-US"/>
              <a:t>P</a:t>
            </a:r>
            <a:r>
              <a:rPr dirty="0" lang="en-US" smtClean="0"/>
              <a:t>ersistent </a:t>
            </a:r>
            <a:r>
              <a:rPr dirty="0" lang="en-US"/>
              <a:t>interaction to </a:t>
            </a:r>
            <a:r>
              <a:rPr dirty="0" lang="en-US" smtClean="0"/>
              <a:t>provide </a:t>
            </a:r>
            <a:r>
              <a:rPr dirty="0" lang="en-US" smtClean="0">
                <a:solidFill>
                  <a:srgbClr val="FFFF00"/>
                </a:solidFill>
              </a:rPr>
              <a:t>continuity</a:t>
            </a:r>
            <a:r>
              <a:rPr dirty="0" lang="en-US"/>
              <a:t>;</a:t>
            </a:r>
          </a:p>
          <a:p>
            <a:r>
              <a:rPr dirty="0" lang="en-US" smtClean="0"/>
              <a:t>a </a:t>
            </a:r>
            <a:r>
              <a:rPr dirty="0" lang="en-US">
                <a:solidFill>
                  <a:srgbClr val="FFFF00"/>
                </a:solidFill>
              </a:rPr>
              <a:t>stable pattern </a:t>
            </a:r>
            <a:r>
              <a:rPr dirty="0" lang="en-US"/>
              <a:t>of these interactions;</a:t>
            </a:r>
          </a:p>
          <a:p>
            <a:r>
              <a:rPr dirty="0" lang="en-US" smtClean="0"/>
              <a:t>a </a:t>
            </a:r>
            <a:r>
              <a:rPr dirty="0" lang="en-US">
                <a:solidFill>
                  <a:srgbClr val="FFFF00"/>
                </a:solidFill>
              </a:rPr>
              <a:t>sense of belonging </a:t>
            </a:r>
            <a:r>
              <a:rPr dirty="0" lang="en-US"/>
              <a:t>to </a:t>
            </a:r>
            <a:r>
              <a:rPr dirty="0" lang="en-US" smtClean="0"/>
              <a:t>identify with </a:t>
            </a:r>
            <a:r>
              <a:rPr dirty="0" lang="en-US"/>
              <a:t>other members, </a:t>
            </a:r>
            <a:endParaRPr dirty="0" lang="en-US" smtClean="0"/>
          </a:p>
          <a:p>
            <a:pPr lvl="1"/>
            <a:r>
              <a:rPr dirty="0" lang="en-US" smtClean="0"/>
              <a:t>i.e</a:t>
            </a:r>
            <a:r>
              <a:rPr dirty="0" lang="en-US"/>
              <a:t>. </a:t>
            </a:r>
            <a:r>
              <a:rPr dirty="0" lang="en-US" smtClean="0"/>
              <a:t>each individual </a:t>
            </a:r>
            <a:r>
              <a:rPr dirty="0" lang="en-US"/>
              <a:t>is conscious of </a:t>
            </a:r>
            <a:r>
              <a:rPr dirty="0" lang="en-US" smtClean="0"/>
              <a:t>the group </a:t>
            </a:r>
            <a:r>
              <a:rPr dirty="0" lang="en-US"/>
              <a:t>itself and its own set </a:t>
            </a:r>
            <a:r>
              <a:rPr dirty="0" lang="en-US" smtClean="0"/>
              <a:t>of rules</a:t>
            </a:r>
            <a:r>
              <a:rPr dirty="0" lang="en-US"/>
              <a:t>, rituals and symbols;</a:t>
            </a:r>
          </a:p>
          <a:p>
            <a:r>
              <a:rPr dirty="0" lang="en-US" smtClean="0"/>
              <a:t>shared </a:t>
            </a:r>
            <a:r>
              <a:rPr dirty="0" lang="en-US">
                <a:solidFill>
                  <a:srgbClr val="FFFF00"/>
                </a:solidFill>
              </a:rPr>
              <a:t>interest</a:t>
            </a:r>
            <a:r>
              <a:rPr dirty="0" lang="en-US"/>
              <a:t>;</a:t>
            </a:r>
          </a:p>
          <a:p>
            <a:r>
              <a:rPr dirty="0" lang="en-US" smtClean="0"/>
              <a:t>acceptance </a:t>
            </a:r>
            <a:r>
              <a:rPr dirty="0" lang="en-US"/>
              <a:t>of </a:t>
            </a:r>
            <a:r>
              <a:rPr dirty="0" lang="en-US">
                <a:solidFill>
                  <a:srgbClr val="FFFF00"/>
                </a:solidFill>
              </a:rPr>
              <a:t>common norms </a:t>
            </a:r>
            <a:r>
              <a:rPr dirty="0" lang="en-US" smtClean="0">
                <a:solidFill>
                  <a:srgbClr val="FFFF00"/>
                </a:solidFill>
              </a:rPr>
              <a:t>and values</a:t>
            </a:r>
            <a:r>
              <a:rPr dirty="0" lang="en-US"/>
              <a:t>;</a:t>
            </a:r>
          </a:p>
          <a:p>
            <a:r>
              <a:rPr dirty="0" lang="en-US" smtClean="0"/>
              <a:t>a </a:t>
            </a:r>
            <a:r>
              <a:rPr dirty="0" lang="en-US">
                <a:solidFill>
                  <a:srgbClr val="FFFF00"/>
                </a:solidFill>
              </a:rPr>
              <a:t>definable structure</a:t>
            </a:r>
            <a:r>
              <a:rPr dirty="0" lang="en-US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/>
              <a:t>TYPES OF GROUPS</a:t>
            </a:r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p>
            <a:r>
              <a:rPr b="1" dirty="0" lang="en-US"/>
              <a:t>Primary and </a:t>
            </a:r>
            <a:r>
              <a:rPr b="1" dirty="0" lang="en-US" smtClean="0"/>
              <a:t>Secondary Social Groups</a:t>
            </a:r>
          </a:p>
          <a:p>
            <a:r>
              <a:rPr b="1" dirty="0" lang="en-US" smtClean="0"/>
              <a:t>Community </a:t>
            </a:r>
            <a:r>
              <a:rPr b="1" dirty="0" lang="en-US"/>
              <a:t>and </a:t>
            </a:r>
            <a:r>
              <a:rPr b="1" dirty="0" lang="en-US" smtClean="0"/>
              <a:t>Society or Association</a:t>
            </a:r>
          </a:p>
          <a:p>
            <a:r>
              <a:rPr b="1" dirty="0" lang="en-US" smtClean="0"/>
              <a:t>In-Groups </a:t>
            </a:r>
            <a:r>
              <a:rPr b="1" dirty="0" lang="en-US"/>
              <a:t>and </a:t>
            </a:r>
            <a:r>
              <a:rPr b="1" dirty="0" lang="en-US" smtClean="0"/>
              <a:t>Out-Groups</a:t>
            </a:r>
          </a:p>
          <a:p>
            <a:r>
              <a:rPr b="1" dirty="0" lang="en-US" smtClean="0"/>
              <a:t>Peer Groups</a:t>
            </a:r>
          </a:p>
          <a:p>
            <a:r>
              <a:rPr b="1" dirty="0" lang="en-US" smtClean="0"/>
              <a:t>Reference </a:t>
            </a:r>
            <a:r>
              <a:rPr b="1" dirty="0" lang="en-US"/>
              <a:t>Group</a:t>
            </a:r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F:\YASEER\HSST\Sociology\Textbooks\+1\family-planning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114800" y="3076575"/>
            <a:ext cx="5029200" cy="3684588"/>
          </a:xfrm>
          <a:prstGeom prst="rect"/>
          <a:noFill/>
          <a:ln w="9525">
            <a:noFill/>
            <a:miter lim="800000"/>
            <a:headEnd/>
            <a:tailEnd/>
          </a:ln>
        </p:spPr>
      </p:pic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p>
            <a:r>
              <a:rPr dirty="0" lang="en-US"/>
              <a:t>Primary and Secondary Social Groups</a:t>
            </a:r>
            <a:br>
              <a:rPr dirty="0" lang="en-US"/>
            </a:b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229600" cy="4525962"/>
          </a:xfrm>
        </p:spPr>
        <p:txBody>
          <a:bodyPr/>
          <a:p>
            <a:pPr indent="0" marL="0">
              <a:buFont typeface="Wingdings" pitchFamily="2" charset="2"/>
              <a:buNone/>
            </a:pPr>
            <a:r>
              <a:rPr b="1" dirty="0" lang="en-US" smtClean="0">
                <a:solidFill>
                  <a:srgbClr val="FFFF00"/>
                </a:solidFill>
              </a:rPr>
              <a:t>Primary Groups</a:t>
            </a:r>
          </a:p>
          <a:p>
            <a:r>
              <a:rPr dirty="0" lang="en-US" smtClean="0"/>
              <a:t>small </a:t>
            </a:r>
            <a:r>
              <a:rPr dirty="0" lang="en-US"/>
              <a:t>group of people </a:t>
            </a:r>
            <a:endParaRPr dirty="0" lang="en-US" smtClean="0"/>
          </a:p>
          <a:p>
            <a:r>
              <a:rPr dirty="0" lang="en-US" smtClean="0"/>
              <a:t>connected </a:t>
            </a:r>
          </a:p>
          <a:p>
            <a:r>
              <a:rPr dirty="0" lang="en-US" smtClean="0"/>
              <a:t>face-to-face association</a:t>
            </a:r>
          </a:p>
          <a:p>
            <a:r>
              <a:rPr dirty="0" lang="en-US" smtClean="0"/>
              <a:t>co-operation</a:t>
            </a:r>
            <a:r>
              <a:rPr dirty="0" lang="en-US"/>
              <a:t>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/>
              <a:t>members </a:t>
            </a:r>
            <a:r>
              <a:rPr dirty="0" lang="en-US" smtClean="0"/>
              <a:t>of primary </a:t>
            </a:r>
            <a:r>
              <a:rPr dirty="0" lang="en-US"/>
              <a:t>groups have a sense </a:t>
            </a:r>
            <a:r>
              <a:rPr dirty="0" lang="en-US" smtClean="0"/>
              <a:t>of belonging.</a:t>
            </a:r>
          </a:p>
          <a:p>
            <a:pPr lvl="1"/>
            <a:r>
              <a:rPr dirty="0" lang="en-US" smtClean="0"/>
              <a:t>Example: Family, village and groups of friends</a:t>
            </a:r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baseline="0" b="0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Students with Learning Disabilities</dc:title>
  <dc:creator>User</dc:creator>
  <cp:lastModifiedBy>sisifolake@gmail.com</cp:lastModifiedBy>
  <dcterms:created xsi:type="dcterms:W3CDTF">2007-05-13T13:20:53Z</dcterms:created>
  <dcterms:modified xsi:type="dcterms:W3CDTF">2025-01-31T09:38:55Z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c26a12ac30bd4ba49f9e9132788927f0</vt:lpwstr>
  </property>
</Properties>
</file>