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89" r:id="rId4"/>
    <p:sldId id="290" r:id="rId5"/>
    <p:sldId id="291" r:id="rId6"/>
    <p:sldId id="293" r:id="rId7"/>
    <p:sldId id="294" r:id="rId8"/>
    <p:sldId id="295" r:id="rId9"/>
    <p:sldId id="296" r:id="rId10"/>
    <p:sldId id="297" r:id="rId11"/>
    <p:sldId id="298" r:id="rId12"/>
    <p:sldId id="299" r:id="rId13"/>
    <p:sldId id="300" r:id="rId14"/>
    <p:sldId id="301" r:id="rId15"/>
    <p:sldId id="302" r:id="rId16"/>
    <p:sldId id="30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434" autoAdjust="0"/>
  </p:normalViewPr>
  <p:slideViewPr>
    <p:cSldViewPr snapToGrid="0">
      <p:cViewPr varScale="1">
        <p:scale>
          <a:sx n="72" d="100"/>
          <a:sy n="72" d="100"/>
        </p:scale>
        <p:origin x="660" y="5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B6ABEE-0541-4BD2-A83A-B70ECE16A644}"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30211F-EE1D-4F73-A4C1-596A6953D554}" type="slidenum">
              <a:rPr lang="en-US" smtClean="0"/>
              <a:t>‹#›</a:t>
            </a:fld>
            <a:endParaRPr lang="en-US"/>
          </a:p>
        </p:txBody>
      </p:sp>
    </p:spTree>
    <p:extLst>
      <p:ext uri="{BB962C8B-B14F-4D97-AF65-F5344CB8AC3E}">
        <p14:creationId xmlns:p14="http://schemas.microsoft.com/office/powerpoint/2010/main" val="204896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85B5B9-0283-4345-B1D0-5AA8346CB83C}" type="datetime1">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490925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3B2ADF-F3AA-439C-A11B-EF39426DB5BE}" type="datetime1">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3233642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125D93-4CE7-44EB-AEFE-FC501B5ACD21}" type="datetime1">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427054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42D216-18C3-4846-A52E-3CFBF1539B6B}" type="datetime1">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1818351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3"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3"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E61255-18F4-439B-89D5-B3B3BCC79543}" type="datetime1">
              <a:rPr lang="en-GB" smtClean="0"/>
              <a:t>23/01/2025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3897833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3FD32C-A401-4153-90DC-8173588B479F}" type="datetime1">
              <a:rPr lang="en-GB" smtClean="0"/>
              <a:t>23/01/2025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3014771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91"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91" y="2505076"/>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6"/>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00C12F-9134-4F3E-BB28-7F447FF1BC10}" type="datetime1">
              <a:rPr lang="en-GB" smtClean="0"/>
              <a:t>23/01/2025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1079496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34C055-35D5-4508-B705-986CA027669F}" type="datetime1">
              <a:rPr lang="en-GB" smtClean="0"/>
              <a:t>23/01/2025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994601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32F569-00F1-44FF-BA73-A42CB54089D3}" type="datetime1">
              <a:rPr lang="en-GB" smtClean="0"/>
              <a:t>23/01/2025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59226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6"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90"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91" y="2057400"/>
            <a:ext cx="393223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92CAF2-C954-454D-AFEC-BF6473C5BEBE}" type="datetime1">
              <a:rPr lang="en-GB" smtClean="0"/>
              <a:t>23/01/2025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1230666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6"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90" y="987425"/>
            <a:ext cx="617220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91" y="2057400"/>
            <a:ext cx="393223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FB7856-8DFC-4E7D-B788-70C18FEB2191}" type="datetime1">
              <a:rPr lang="en-GB" smtClean="0"/>
              <a:t>23/01/2025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B1F2C7-3D51-4CD0-877F-128FBCD882E7}" type="slidenum">
              <a:rPr lang="en-GB" smtClean="0"/>
              <a:pPr/>
              <a:t>‹#›</a:t>
            </a:fld>
            <a:endParaRPr lang="en-GB"/>
          </a:p>
        </p:txBody>
      </p:sp>
    </p:spTree>
    <p:extLst>
      <p:ext uri="{BB962C8B-B14F-4D97-AF65-F5344CB8AC3E}">
        <p14:creationId xmlns:p14="http://schemas.microsoft.com/office/powerpoint/2010/main" val="209279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4"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4"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97F4CC-26D8-4984-A412-320EC737503F}" type="datetime1">
              <a:rPr lang="en-GB" smtClean="0"/>
              <a:t>23/01/2025</a:t>
            </a:fld>
            <a:endParaRPr lang="en-GB"/>
          </a:p>
        </p:txBody>
      </p:sp>
      <p:sp>
        <p:nvSpPr>
          <p:cNvPr id="5" name="Footer Placeholder 4"/>
          <p:cNvSpPr>
            <a:spLocks noGrp="1"/>
          </p:cNvSpPr>
          <p:nvPr>
            <p:ph type="ftr" sz="quarter" idx="3"/>
          </p:nvPr>
        </p:nvSpPr>
        <p:spPr>
          <a:xfrm>
            <a:off x="4038604"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B1F2C7-3D51-4CD0-877F-128FBCD882E7}" type="slidenum">
              <a:rPr lang="en-GB" smtClean="0"/>
              <a:pPr/>
              <a:t>‹#›</a:t>
            </a:fld>
            <a:endParaRPr lang="en-GB"/>
          </a:p>
        </p:txBody>
      </p:sp>
    </p:spTree>
    <p:extLst>
      <p:ext uri="{BB962C8B-B14F-4D97-AF65-F5344CB8AC3E}">
        <p14:creationId xmlns:p14="http://schemas.microsoft.com/office/powerpoint/2010/main" val="3517875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46741" y="312258"/>
            <a:ext cx="9144000" cy="1209821"/>
          </a:xfrm>
        </p:spPr>
        <p:txBody>
          <a:bodyPr>
            <a:noAutofit/>
          </a:bodyPr>
          <a:lstStyle/>
          <a:p>
            <a:r>
              <a:rPr lang="en-GB" sz="4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BIO 101</a:t>
            </a:r>
            <a:br>
              <a:rPr lang="en-GB" sz="4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GB" sz="4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General Biology I</a:t>
            </a:r>
          </a:p>
        </p:txBody>
      </p:sp>
      <p:sp>
        <p:nvSpPr>
          <p:cNvPr id="3" name="Subtitle 2"/>
          <p:cNvSpPr>
            <a:spLocks noGrp="1"/>
          </p:cNvSpPr>
          <p:nvPr>
            <p:ph type="subTitle" idx="1"/>
          </p:nvPr>
        </p:nvSpPr>
        <p:spPr>
          <a:xfrm>
            <a:off x="778415" y="1716967"/>
            <a:ext cx="11080652" cy="4627562"/>
          </a:xfrm>
        </p:spPr>
        <p:txBody>
          <a:bodyPr>
            <a:normAutofit/>
          </a:bodyPr>
          <a:lstStyle/>
          <a:p>
            <a:pPr>
              <a:lnSpc>
                <a:spcPct val="100000"/>
              </a:lnSpc>
            </a:pPr>
            <a:endParaRPr lang="en-GB" sz="2800" dirty="0">
              <a:latin typeface="Times New Roman" panose="02020603050405020304" pitchFamily="18" charset="0"/>
              <a:cs typeface="Times New Roman" panose="02020603050405020304" pitchFamily="18" charset="0"/>
            </a:endParaRPr>
          </a:p>
          <a:p>
            <a:pPr>
              <a:lnSpc>
                <a:spcPct val="100000"/>
              </a:lnSpc>
            </a:pPr>
            <a:r>
              <a:rPr lang="en-GB" sz="2800" dirty="0">
                <a:latin typeface="Times New Roman" panose="02020603050405020304" pitchFamily="18" charset="0"/>
                <a:cs typeface="Times New Roman" panose="02020603050405020304" pitchFamily="18" charset="0"/>
              </a:rPr>
              <a:t>Dr.  G.O. </a:t>
            </a:r>
            <a:r>
              <a:rPr lang="en-GB" sz="2800" dirty="0" err="1">
                <a:latin typeface="Times New Roman" panose="02020603050405020304" pitchFamily="18" charset="0"/>
                <a:cs typeface="Times New Roman" panose="02020603050405020304" pitchFamily="18" charset="0"/>
              </a:rPr>
              <a:t>Okunlola</a:t>
            </a:r>
            <a:endParaRPr lang="en-GB" sz="2800" dirty="0">
              <a:latin typeface="Times New Roman" panose="02020603050405020304" pitchFamily="18" charset="0"/>
              <a:cs typeface="Times New Roman" panose="02020603050405020304" pitchFamily="18" charset="0"/>
            </a:endParaRPr>
          </a:p>
          <a:p>
            <a:pPr algn="l">
              <a:lnSpc>
                <a:spcPct val="100000"/>
              </a:lnSpc>
            </a:pPr>
            <a:endParaRPr lang="en-GB" sz="2800" dirty="0">
              <a:latin typeface="Times New Roman" panose="02020603050405020304" pitchFamily="18" charset="0"/>
              <a:cs typeface="Times New Roman" panose="02020603050405020304" pitchFamily="18" charset="0"/>
            </a:endParaRPr>
          </a:p>
          <a:p>
            <a:pPr algn="l">
              <a:lnSpc>
                <a:spcPct val="100000"/>
              </a:lnSpc>
            </a:pPr>
            <a:endParaRPr lang="en-GB" sz="2800" dirty="0">
              <a:latin typeface="Times New Roman" panose="02020603050405020304" pitchFamily="18" charset="0"/>
              <a:cs typeface="Times New Roman" panose="02020603050405020304" pitchFamily="18" charset="0"/>
            </a:endParaRPr>
          </a:p>
          <a:p>
            <a:pPr>
              <a:lnSpc>
                <a:spcPct val="100000"/>
              </a:lnSpc>
            </a:pPr>
            <a:r>
              <a:rPr lang="en-GB" sz="2800" dirty="0">
                <a:latin typeface="Times New Roman" panose="02020603050405020304" pitchFamily="18" charset="0"/>
                <a:cs typeface="Times New Roman" panose="02020603050405020304" pitchFamily="18" charset="0"/>
              </a:rPr>
              <a:t>Department of Plant Biology</a:t>
            </a:r>
          </a:p>
          <a:p>
            <a:pPr>
              <a:lnSpc>
                <a:spcPct val="100000"/>
              </a:lnSpc>
            </a:pPr>
            <a:r>
              <a:rPr lang="en-GB" sz="2800" dirty="0">
                <a:latin typeface="Times New Roman" panose="02020603050405020304" pitchFamily="18" charset="0"/>
                <a:cs typeface="Times New Roman" panose="02020603050405020304" pitchFamily="18" charset="0"/>
              </a:rPr>
              <a:t>Faculty of Basic and Applied Sciences</a:t>
            </a:r>
          </a:p>
          <a:p>
            <a:pPr>
              <a:lnSpc>
                <a:spcPct val="100000"/>
              </a:lnSpc>
            </a:pPr>
            <a:r>
              <a:rPr lang="en-GB" sz="2800" dirty="0">
                <a:latin typeface="Times New Roman" panose="02020603050405020304" pitchFamily="18" charset="0"/>
                <a:cs typeface="Times New Roman" panose="02020603050405020304" pitchFamily="18" charset="0"/>
              </a:rPr>
              <a:t>Osun State University, Osogbo, Nigeria.</a:t>
            </a:r>
          </a:p>
          <a:p>
            <a:r>
              <a:rPr lang="en-GB" dirty="0"/>
              <a:t> .</a:t>
            </a:r>
          </a:p>
        </p:txBody>
      </p:sp>
      <p:sp>
        <p:nvSpPr>
          <p:cNvPr id="5" name="Footer Placeholder 4">
            <a:extLst>
              <a:ext uri="{FF2B5EF4-FFF2-40B4-BE49-F238E27FC236}">
                <a16:creationId xmlns:a16="http://schemas.microsoft.com/office/drawing/2014/main" id="{85C66953-E23C-085C-2831-A66D4E918BD1}"/>
              </a:ext>
            </a:extLst>
          </p:cNvPr>
          <p:cNvSpPr>
            <a:spLocks noGrp="1"/>
          </p:cNvSpPr>
          <p:nvPr>
            <p:ph type="ftr" sz="quarter" idx="11"/>
          </p:nvPr>
        </p:nvSpPr>
        <p:spPr/>
        <p:txBody>
          <a:bodyPr/>
          <a:lstStyle/>
          <a:p>
            <a:r>
              <a:rPr lang="en-GB" dirty="0"/>
              <a:t>1</a:t>
            </a:r>
          </a:p>
        </p:txBody>
      </p:sp>
    </p:spTree>
    <p:extLst>
      <p:ext uri="{BB962C8B-B14F-4D97-AF65-F5344CB8AC3E}">
        <p14:creationId xmlns:p14="http://schemas.microsoft.com/office/powerpoint/2010/main" val="957914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D530F-A96D-EEA0-3C92-C3BE2108985C}"/>
              </a:ext>
            </a:extLst>
          </p:cNvPr>
          <p:cNvSpPr>
            <a:spLocks noGrp="1"/>
          </p:cNvSpPr>
          <p:nvPr>
            <p:ph type="title"/>
          </p:nvPr>
        </p:nvSpPr>
        <p:spPr>
          <a:xfrm>
            <a:off x="838204" y="365126"/>
            <a:ext cx="10515600" cy="1052858"/>
          </a:xfrm>
        </p:spPr>
        <p:txBody>
          <a:bodyPr>
            <a:normAutofit/>
          </a:bodyPr>
          <a:lstStyle/>
          <a:p>
            <a:pPr algn="ctr"/>
            <a:r>
              <a:rPr lang="en-US" sz="4000" b="1" dirty="0"/>
              <a:t>Glycolysis</a:t>
            </a:r>
          </a:p>
        </p:txBody>
      </p:sp>
      <p:sp>
        <p:nvSpPr>
          <p:cNvPr id="3" name="Content Placeholder 2">
            <a:extLst>
              <a:ext uri="{FF2B5EF4-FFF2-40B4-BE49-F238E27FC236}">
                <a16:creationId xmlns:a16="http://schemas.microsoft.com/office/drawing/2014/main" id="{2D830C97-9111-EA2A-48B4-77D26713627E}"/>
              </a:ext>
            </a:extLst>
          </p:cNvPr>
          <p:cNvSpPr>
            <a:spLocks noGrp="1"/>
          </p:cNvSpPr>
          <p:nvPr>
            <p:ph idx="1"/>
          </p:nvPr>
        </p:nvSpPr>
        <p:spPr>
          <a:xfrm>
            <a:off x="304801" y="1253331"/>
            <a:ext cx="11048996" cy="4351338"/>
          </a:xfrm>
        </p:spPr>
        <p:txBody>
          <a:bodyPr>
            <a:normAutofit lnSpcReduction="10000"/>
          </a:bodyPr>
          <a:lstStyle/>
          <a:p>
            <a:pPr algn="just"/>
            <a:r>
              <a:rPr lang="en-US" dirty="0"/>
              <a:t>This is also known as sugar- breaking process. It is the metabolic process that breaks down or convert glucose into pyruvic acid. </a:t>
            </a:r>
          </a:p>
          <a:p>
            <a:pPr algn="just"/>
            <a:r>
              <a:rPr lang="en-US" dirty="0"/>
              <a:t>Glycolysis is the process in which glucose is broken down to produce energy. It produces two molecules of pyruvate, ATP, NADH and water. The process takes place in the cytoplasm of a cell and does not require oxygen. </a:t>
            </a:r>
          </a:p>
          <a:p>
            <a:pPr algn="just"/>
            <a:r>
              <a:rPr lang="en-US" dirty="0"/>
              <a:t>It occurs in both aerobic and anaerobic organisms. Glycolysis is the primary step of cellular respiration, which occurs in all organisms. Glycolysis is followed by the Krebs cycle during aerobic respiration. In the absence of oxygen, the cells make small amounts of ATP as glycolysis is followed by fermentation.</a:t>
            </a:r>
          </a:p>
        </p:txBody>
      </p:sp>
    </p:spTree>
    <p:extLst>
      <p:ext uri="{BB962C8B-B14F-4D97-AF65-F5344CB8AC3E}">
        <p14:creationId xmlns:p14="http://schemas.microsoft.com/office/powerpoint/2010/main" val="2094338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E2D44-EC1C-B220-12E6-34F97110AF4E}"/>
              </a:ext>
            </a:extLst>
          </p:cNvPr>
          <p:cNvSpPr>
            <a:spLocks noGrp="1"/>
          </p:cNvSpPr>
          <p:nvPr>
            <p:ph type="title"/>
          </p:nvPr>
        </p:nvSpPr>
        <p:spPr>
          <a:xfrm>
            <a:off x="838204" y="365126"/>
            <a:ext cx="10515600" cy="1092614"/>
          </a:xfrm>
        </p:spPr>
        <p:txBody>
          <a:bodyPr>
            <a:normAutofit/>
          </a:bodyPr>
          <a:lstStyle/>
          <a:p>
            <a:pPr algn="ctr"/>
            <a:r>
              <a:rPr lang="en-US" sz="4000" b="1" dirty="0"/>
              <a:t>Glycolysis Pathway</a:t>
            </a:r>
          </a:p>
        </p:txBody>
      </p:sp>
      <p:sp>
        <p:nvSpPr>
          <p:cNvPr id="3" name="Content Placeholder 2">
            <a:extLst>
              <a:ext uri="{FF2B5EF4-FFF2-40B4-BE49-F238E27FC236}">
                <a16:creationId xmlns:a16="http://schemas.microsoft.com/office/drawing/2014/main" id="{42DB20BC-1CA3-E47A-E26B-4CD41A6A4A55}"/>
              </a:ext>
            </a:extLst>
          </p:cNvPr>
          <p:cNvSpPr>
            <a:spLocks noGrp="1"/>
          </p:cNvSpPr>
          <p:nvPr>
            <p:ph idx="1"/>
          </p:nvPr>
        </p:nvSpPr>
        <p:spPr>
          <a:xfrm>
            <a:off x="838204" y="1457740"/>
            <a:ext cx="10515600" cy="5035134"/>
          </a:xfrm>
        </p:spPr>
        <p:txBody>
          <a:bodyPr>
            <a:noAutofit/>
          </a:bodyPr>
          <a:lstStyle/>
          <a:p>
            <a:r>
              <a:rPr lang="en-US" sz="2600" dirty="0"/>
              <a:t>The glycolysis pathway occurs in the following stages:</a:t>
            </a:r>
          </a:p>
          <a:p>
            <a:pPr algn="just"/>
            <a:r>
              <a:rPr lang="en-US" sz="2600" dirty="0"/>
              <a:t>Stage 1: A phosphate group is added to glucose in the cell cytoplasm, by the action of enzyme hexokinase. In this, a phosphate group is transferred from ATP to glucose forming glucose,6- phosphate. </a:t>
            </a:r>
          </a:p>
          <a:p>
            <a:pPr algn="just"/>
            <a:r>
              <a:rPr lang="en-US" sz="2600" dirty="0"/>
              <a:t>Stage 2: Glucose-6-phosphate is </a:t>
            </a:r>
            <a:r>
              <a:rPr lang="en-US" sz="2600" dirty="0" err="1"/>
              <a:t>isomerised</a:t>
            </a:r>
            <a:r>
              <a:rPr lang="en-US" sz="2600" dirty="0"/>
              <a:t> into fructose,6-phosphate by the enzyme phosphoglucomutase. </a:t>
            </a:r>
          </a:p>
          <a:p>
            <a:pPr algn="just"/>
            <a:r>
              <a:rPr lang="en-US" sz="2600" dirty="0"/>
              <a:t>Stage 3: The other ATP molecule transfers a phosphate group to fructose 6-phosphate and converts it into fructose 1,6-bisphosphate by the action of the enzyme phosphofructokinase. </a:t>
            </a:r>
          </a:p>
          <a:p>
            <a:pPr algn="just"/>
            <a:r>
              <a:rPr lang="en-US" sz="2600" dirty="0"/>
              <a:t>Stage 4: The enzyme aldolase converts fructose 1,6-bisphosphate into glyceraldehyde 3- phosphate and dihydroxyacetone phosphate, which are isomers of each other.</a:t>
            </a:r>
          </a:p>
        </p:txBody>
      </p:sp>
    </p:spTree>
    <p:extLst>
      <p:ext uri="{BB962C8B-B14F-4D97-AF65-F5344CB8AC3E}">
        <p14:creationId xmlns:p14="http://schemas.microsoft.com/office/powerpoint/2010/main" val="2017801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8C153-9219-21F7-CFFC-47912562299B}"/>
              </a:ext>
            </a:extLst>
          </p:cNvPr>
          <p:cNvSpPr>
            <a:spLocks noGrp="1"/>
          </p:cNvSpPr>
          <p:nvPr>
            <p:ph type="title"/>
          </p:nvPr>
        </p:nvSpPr>
        <p:spPr>
          <a:xfrm>
            <a:off x="838204" y="365125"/>
            <a:ext cx="10515600" cy="1158875"/>
          </a:xfrm>
        </p:spPr>
        <p:txBody>
          <a:bodyPr/>
          <a:lstStyle/>
          <a:p>
            <a:pPr algn="ctr"/>
            <a:r>
              <a:rPr lang="en-US" sz="4400" b="1" dirty="0"/>
              <a:t>Glycolysis Pathway</a:t>
            </a:r>
            <a:endParaRPr lang="en-US" dirty="0"/>
          </a:p>
        </p:txBody>
      </p:sp>
      <p:sp>
        <p:nvSpPr>
          <p:cNvPr id="3" name="Content Placeholder 2">
            <a:extLst>
              <a:ext uri="{FF2B5EF4-FFF2-40B4-BE49-F238E27FC236}">
                <a16:creationId xmlns:a16="http://schemas.microsoft.com/office/drawing/2014/main" id="{4AB31EB1-366D-0FB9-6B02-2244E8A9FBFA}"/>
              </a:ext>
            </a:extLst>
          </p:cNvPr>
          <p:cNvSpPr>
            <a:spLocks noGrp="1"/>
          </p:cNvSpPr>
          <p:nvPr>
            <p:ph idx="1"/>
          </p:nvPr>
        </p:nvSpPr>
        <p:spPr>
          <a:xfrm>
            <a:off x="838204" y="1722783"/>
            <a:ext cx="10515600" cy="4916556"/>
          </a:xfrm>
        </p:spPr>
        <p:txBody>
          <a:bodyPr>
            <a:normAutofit fontScale="92500" lnSpcReduction="10000"/>
          </a:bodyPr>
          <a:lstStyle/>
          <a:p>
            <a:pPr algn="just"/>
            <a:r>
              <a:rPr lang="en-US" sz="2600" dirty="0"/>
              <a:t>Step 5: Triose-phosphate isomerase converts dihydroxyacetone phosphate into glyceraldehyde 3-phosphate which is the substrate in the successive step of glycolysis.</a:t>
            </a:r>
          </a:p>
          <a:p>
            <a:pPr algn="just"/>
            <a:r>
              <a:rPr lang="en-US" sz="2600" dirty="0"/>
              <a:t>Step 6: This step undergoes two reactions: The enzyme glyceraldehyde 3-phosphate dehydrogenase transfers 1 hydrogen molecule from glyceraldehyde phosphate to nicotinamide adenine dinucleotide to form NADH + H+ . Glyceraldehyde 3-phosphate dehydrogenase adds a phosphate to the </a:t>
            </a:r>
            <a:r>
              <a:rPr lang="en-US" sz="2600" dirty="0" err="1"/>
              <a:t>oxidised</a:t>
            </a:r>
            <a:r>
              <a:rPr lang="en-US" sz="2600" dirty="0"/>
              <a:t> glyceraldehyde phosphate to form 1,3-bisphosphoglycerate.</a:t>
            </a:r>
          </a:p>
          <a:p>
            <a:pPr algn="just"/>
            <a:r>
              <a:rPr lang="en-US" sz="2600" dirty="0"/>
              <a:t>Step 7: Phosphate is transferred from 1,3-bisphosphoglycerate to ADP to form ATP with the help of </a:t>
            </a:r>
            <a:r>
              <a:rPr lang="en-US" sz="2600" dirty="0" err="1"/>
              <a:t>phosphoglycerokinase</a:t>
            </a:r>
            <a:r>
              <a:rPr lang="en-US" sz="2600" dirty="0"/>
              <a:t>. Thus two molecules of phosphoglycerate and ATP are obtained at the end of this reaction</a:t>
            </a:r>
            <a:r>
              <a:rPr lang="en-US" sz="1600" dirty="0"/>
              <a:t>.</a:t>
            </a:r>
          </a:p>
          <a:p>
            <a:pPr algn="just"/>
            <a:r>
              <a:rPr lang="en-US" sz="2400" dirty="0"/>
              <a:t>Step 8: The phosphate of both the phosphoglycerate molecules is relocated from the third to the second carbon to yield two molecules of 2-phosphoglycerate by the enzyme </a:t>
            </a:r>
            <a:r>
              <a:rPr lang="en-US" sz="2400" dirty="0" err="1"/>
              <a:t>phosphoglyceromutase</a:t>
            </a:r>
            <a:endParaRPr lang="en-US" sz="2400" dirty="0"/>
          </a:p>
        </p:txBody>
      </p:sp>
    </p:spTree>
    <p:extLst>
      <p:ext uri="{BB962C8B-B14F-4D97-AF65-F5344CB8AC3E}">
        <p14:creationId xmlns:p14="http://schemas.microsoft.com/office/powerpoint/2010/main" val="615460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7FDDF-2687-6103-5C9D-0292558BAD3E}"/>
              </a:ext>
            </a:extLst>
          </p:cNvPr>
          <p:cNvSpPr>
            <a:spLocks noGrp="1"/>
          </p:cNvSpPr>
          <p:nvPr>
            <p:ph type="title"/>
          </p:nvPr>
        </p:nvSpPr>
        <p:spPr/>
        <p:txBody>
          <a:bodyPr/>
          <a:lstStyle/>
          <a:p>
            <a:pPr algn="ctr"/>
            <a:r>
              <a:rPr lang="en-US" sz="4400" b="1" dirty="0"/>
              <a:t>Glycolysis Pathway</a:t>
            </a:r>
            <a:endParaRPr lang="en-US" dirty="0"/>
          </a:p>
        </p:txBody>
      </p:sp>
      <p:sp>
        <p:nvSpPr>
          <p:cNvPr id="3" name="Content Placeholder 2">
            <a:extLst>
              <a:ext uri="{FF2B5EF4-FFF2-40B4-BE49-F238E27FC236}">
                <a16:creationId xmlns:a16="http://schemas.microsoft.com/office/drawing/2014/main" id="{C25CC0C0-3E2D-D90A-7D65-EC7A869EFB24}"/>
              </a:ext>
            </a:extLst>
          </p:cNvPr>
          <p:cNvSpPr>
            <a:spLocks noGrp="1"/>
          </p:cNvSpPr>
          <p:nvPr>
            <p:ph idx="1"/>
          </p:nvPr>
        </p:nvSpPr>
        <p:spPr/>
        <p:txBody>
          <a:bodyPr/>
          <a:lstStyle/>
          <a:p>
            <a:pPr algn="just"/>
            <a:r>
              <a:rPr lang="en-US" dirty="0"/>
              <a:t>Step 9: The enzyme enolase removes a water molecule from 2-phosphoglycerate to form phosphoenolpyruvate. </a:t>
            </a:r>
          </a:p>
          <a:p>
            <a:pPr algn="just"/>
            <a:r>
              <a:rPr lang="en-US" dirty="0"/>
              <a:t>Step 10: A phosphate from phosphoenolpyruvate is transferred to ADP to form pyruvate and ATP by the action of pyruvate kinase. Two molecules of pyruvate and ATP are obtained as the end products.</a:t>
            </a:r>
          </a:p>
        </p:txBody>
      </p:sp>
    </p:spTree>
    <p:extLst>
      <p:ext uri="{BB962C8B-B14F-4D97-AF65-F5344CB8AC3E}">
        <p14:creationId xmlns:p14="http://schemas.microsoft.com/office/powerpoint/2010/main" val="378236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794F7-F673-50E4-2084-ED579206277A}"/>
              </a:ext>
            </a:extLst>
          </p:cNvPr>
          <p:cNvSpPr>
            <a:spLocks noGrp="1"/>
          </p:cNvSpPr>
          <p:nvPr>
            <p:ph type="title"/>
          </p:nvPr>
        </p:nvSpPr>
        <p:spPr/>
        <p:txBody>
          <a:bodyPr/>
          <a:lstStyle/>
          <a:p>
            <a:pPr algn="ctr"/>
            <a:r>
              <a:rPr lang="en-US" b="1" dirty="0"/>
              <a:t>Krebs's cycle</a:t>
            </a:r>
          </a:p>
        </p:txBody>
      </p:sp>
      <p:sp>
        <p:nvSpPr>
          <p:cNvPr id="3" name="Content Placeholder 2">
            <a:extLst>
              <a:ext uri="{FF2B5EF4-FFF2-40B4-BE49-F238E27FC236}">
                <a16:creationId xmlns:a16="http://schemas.microsoft.com/office/drawing/2014/main" id="{069F9681-ED1F-B6D6-D8DB-C6BC49CD70F9}"/>
              </a:ext>
            </a:extLst>
          </p:cNvPr>
          <p:cNvSpPr>
            <a:spLocks noGrp="1"/>
          </p:cNvSpPr>
          <p:nvPr>
            <p:ph idx="1"/>
          </p:nvPr>
        </p:nvSpPr>
        <p:spPr>
          <a:xfrm>
            <a:off x="430696" y="1690688"/>
            <a:ext cx="11330608" cy="5074892"/>
          </a:xfrm>
        </p:spPr>
        <p:txBody>
          <a:bodyPr>
            <a:normAutofit fontScale="92500" lnSpcReduction="20000"/>
          </a:bodyPr>
          <a:lstStyle/>
          <a:p>
            <a:pPr algn="just"/>
            <a:r>
              <a:rPr lang="en-US" dirty="0"/>
              <a:t>It is an eight-step process. Krebs cycle or TCA cycle takes place in the matrix of mitochondria under aerobic condition. </a:t>
            </a:r>
          </a:p>
          <a:p>
            <a:pPr algn="just"/>
            <a:r>
              <a:rPr lang="en-US" dirty="0"/>
              <a:t>Step 1: The first step is the condensation of acetyl CoA with 4-carbon compound oxaloacetate to form 6C citrate, coenzyme A is released. The reaction is </a:t>
            </a:r>
            <a:r>
              <a:rPr lang="en-US" dirty="0" err="1"/>
              <a:t>catalysed</a:t>
            </a:r>
            <a:r>
              <a:rPr lang="en-US" dirty="0"/>
              <a:t> by citrate synthase. </a:t>
            </a:r>
          </a:p>
          <a:p>
            <a:pPr algn="just"/>
            <a:r>
              <a:rPr lang="en-US" dirty="0"/>
              <a:t>Step 2: Citrate is converted to its isomer, isocitrate. The enzyme aconitase </a:t>
            </a:r>
            <a:r>
              <a:rPr lang="en-US" dirty="0" err="1"/>
              <a:t>catalyses</a:t>
            </a:r>
            <a:r>
              <a:rPr lang="en-US" dirty="0"/>
              <a:t> this reaction. </a:t>
            </a:r>
          </a:p>
          <a:p>
            <a:pPr algn="just"/>
            <a:r>
              <a:rPr lang="en-US" dirty="0"/>
              <a:t>Step 3: Isocitrate undergoes dehydrogenation and decarboxylation to form 5C 𝝰- ketoglutarate. A molecular form of CO</a:t>
            </a:r>
            <a:r>
              <a:rPr lang="en-US" baseline="-25000" dirty="0"/>
              <a:t>2</a:t>
            </a:r>
            <a:r>
              <a:rPr lang="en-US" dirty="0"/>
              <a:t> is released. Isocitrate dehydrogenase </a:t>
            </a:r>
            <a:r>
              <a:rPr lang="en-US" dirty="0" err="1"/>
              <a:t>catalyses</a:t>
            </a:r>
            <a:r>
              <a:rPr lang="en-US" dirty="0"/>
              <a:t> the reaction. It is an NAD+ dependent enzyme. NAD+ is converted to NADH.</a:t>
            </a:r>
          </a:p>
          <a:p>
            <a:pPr algn="just"/>
            <a:r>
              <a:rPr lang="en-US" dirty="0"/>
              <a:t>Step 4: 𝝰-ketoglutarate undergoes oxidative decarboxylation to form succinyl CoA, a 4C compound. The reaction is catalyzed by the 𝝰-ketoglutarate dehydrogenase enzyme complex. One molecule of CO2 is released and NAD+ is converted to NADH.</a:t>
            </a:r>
          </a:p>
          <a:p>
            <a:endParaRPr lang="en-US" dirty="0"/>
          </a:p>
        </p:txBody>
      </p:sp>
    </p:spTree>
    <p:extLst>
      <p:ext uri="{BB962C8B-B14F-4D97-AF65-F5344CB8AC3E}">
        <p14:creationId xmlns:p14="http://schemas.microsoft.com/office/powerpoint/2010/main" val="2231169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5DE1-59C4-CAE7-8822-7E9BDF881C6F}"/>
              </a:ext>
            </a:extLst>
          </p:cNvPr>
          <p:cNvSpPr>
            <a:spLocks noGrp="1"/>
          </p:cNvSpPr>
          <p:nvPr>
            <p:ph type="title"/>
          </p:nvPr>
        </p:nvSpPr>
        <p:spPr/>
        <p:txBody>
          <a:bodyPr/>
          <a:lstStyle/>
          <a:p>
            <a:pPr algn="ctr"/>
            <a:r>
              <a:rPr lang="en-US" b="1" dirty="0"/>
              <a:t>Krebs's cycle</a:t>
            </a:r>
            <a:endParaRPr lang="en-US" dirty="0"/>
          </a:p>
        </p:txBody>
      </p:sp>
      <p:sp>
        <p:nvSpPr>
          <p:cNvPr id="3" name="Content Placeholder 2">
            <a:extLst>
              <a:ext uri="{FF2B5EF4-FFF2-40B4-BE49-F238E27FC236}">
                <a16:creationId xmlns:a16="http://schemas.microsoft.com/office/drawing/2014/main" id="{6D26A7C7-6E58-F9E2-9991-8D41D5F49653}"/>
              </a:ext>
            </a:extLst>
          </p:cNvPr>
          <p:cNvSpPr>
            <a:spLocks noGrp="1"/>
          </p:cNvSpPr>
          <p:nvPr>
            <p:ph idx="1"/>
          </p:nvPr>
        </p:nvSpPr>
        <p:spPr/>
        <p:txBody>
          <a:bodyPr>
            <a:normAutofit fontScale="92500" lnSpcReduction="10000"/>
          </a:bodyPr>
          <a:lstStyle/>
          <a:p>
            <a:pPr algn="just"/>
            <a:r>
              <a:rPr lang="en-US" dirty="0"/>
              <a:t>Step 5: Succinyl CoA forms succinate. The enzyme succinyl CoA synthetase </a:t>
            </a:r>
            <a:r>
              <a:rPr lang="en-US" dirty="0" err="1"/>
              <a:t>catalyses</a:t>
            </a:r>
            <a:r>
              <a:rPr lang="en-US" dirty="0"/>
              <a:t> the reaction. This is coupled with substrate-level phosphorylation of GDP to get GTP. GTP transfers its phosphate to ADP forming ATP. </a:t>
            </a:r>
          </a:p>
          <a:p>
            <a:pPr algn="just"/>
            <a:r>
              <a:rPr lang="en-US" dirty="0"/>
              <a:t>Step 6: Succinate is </a:t>
            </a:r>
            <a:r>
              <a:rPr lang="en-US" dirty="0" err="1"/>
              <a:t>oxidised</a:t>
            </a:r>
            <a:r>
              <a:rPr lang="en-US" dirty="0"/>
              <a:t> by the enzyme succinate dehydrogenase to fumarate. In the process, FAD is converted to FADH2. </a:t>
            </a:r>
          </a:p>
          <a:p>
            <a:pPr algn="just"/>
            <a:r>
              <a:rPr lang="en-US" dirty="0"/>
              <a:t>Step 7: Fumarate gets converted to malate by the addition of one H2O. The enzyme </a:t>
            </a:r>
            <a:r>
              <a:rPr lang="en-US" dirty="0" err="1"/>
              <a:t>catalysing</a:t>
            </a:r>
            <a:r>
              <a:rPr lang="en-US" dirty="0"/>
              <a:t> this reaction is fumarase. </a:t>
            </a:r>
          </a:p>
          <a:p>
            <a:pPr algn="just"/>
            <a:r>
              <a:rPr lang="en-US" dirty="0"/>
              <a:t>Step 8: Malate is dehydrogenated to form oxaloacetate, which combines with another molecule of acetyl CoA and starts the new cycle. Hydrogens removed, get transferred to NAD</a:t>
            </a:r>
            <a:r>
              <a:rPr lang="en-US" baseline="30000" dirty="0"/>
              <a:t>+ </a:t>
            </a:r>
            <a:r>
              <a:rPr lang="en-US" dirty="0"/>
              <a:t>forming NADH. Malate dehydrogenase </a:t>
            </a:r>
            <a:r>
              <a:rPr lang="en-US" dirty="0" err="1"/>
              <a:t>catalyses</a:t>
            </a:r>
            <a:r>
              <a:rPr lang="en-US" dirty="0"/>
              <a:t> the reaction. </a:t>
            </a:r>
          </a:p>
        </p:txBody>
      </p:sp>
    </p:spTree>
    <p:extLst>
      <p:ext uri="{BB962C8B-B14F-4D97-AF65-F5344CB8AC3E}">
        <p14:creationId xmlns:p14="http://schemas.microsoft.com/office/powerpoint/2010/main" val="995040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D75A0-EFAF-F30F-47E1-D45FE5324B2C}"/>
              </a:ext>
            </a:extLst>
          </p:cNvPr>
          <p:cNvSpPr>
            <a:spLocks noGrp="1"/>
          </p:cNvSpPr>
          <p:nvPr>
            <p:ph type="title"/>
          </p:nvPr>
        </p:nvSpPr>
        <p:spPr/>
        <p:txBody>
          <a:bodyPr>
            <a:normAutofit/>
          </a:bodyPr>
          <a:lstStyle/>
          <a:p>
            <a:r>
              <a:rPr lang="en-US" sz="3200" b="1" dirty="0"/>
              <a:t>DIFFERENCES BETWEEN GLYCOLYSIS AND KREBS’ CYCLE</a:t>
            </a:r>
          </a:p>
        </p:txBody>
      </p:sp>
      <p:graphicFrame>
        <p:nvGraphicFramePr>
          <p:cNvPr id="5" name="Content Placeholder 4">
            <a:extLst>
              <a:ext uri="{FF2B5EF4-FFF2-40B4-BE49-F238E27FC236}">
                <a16:creationId xmlns:a16="http://schemas.microsoft.com/office/drawing/2014/main" id="{B388FEE2-68A8-E9D2-1480-9E6591990984}"/>
              </a:ext>
            </a:extLst>
          </p:cNvPr>
          <p:cNvGraphicFramePr>
            <a:graphicFrameLocks noGrp="1"/>
          </p:cNvGraphicFramePr>
          <p:nvPr>
            <p:ph idx="1"/>
            <p:extLst>
              <p:ext uri="{D42A27DB-BD31-4B8C-83A1-F6EECF244321}">
                <p14:modId xmlns:p14="http://schemas.microsoft.com/office/powerpoint/2010/main" val="2792357271"/>
              </p:ext>
            </p:extLst>
          </p:nvPr>
        </p:nvGraphicFramePr>
        <p:xfrm>
          <a:off x="838200" y="1825625"/>
          <a:ext cx="10515600" cy="53340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090583806"/>
                    </a:ext>
                  </a:extLst>
                </a:gridCol>
                <a:gridCol w="5257800">
                  <a:extLst>
                    <a:ext uri="{9D8B030D-6E8A-4147-A177-3AD203B41FA5}">
                      <a16:colId xmlns:a16="http://schemas.microsoft.com/office/drawing/2014/main" val="54788379"/>
                    </a:ext>
                  </a:extLst>
                </a:gridCol>
              </a:tblGrid>
              <a:tr h="370840">
                <a:tc>
                  <a:txBody>
                    <a:bodyPr/>
                    <a:lstStyle/>
                    <a:p>
                      <a:r>
                        <a:rPr lang="en-US" dirty="0"/>
                        <a:t>Glycolysis</a:t>
                      </a:r>
                    </a:p>
                  </a:txBody>
                  <a:tcPr/>
                </a:tc>
                <a:tc>
                  <a:txBody>
                    <a:bodyPr/>
                    <a:lstStyle/>
                    <a:p>
                      <a:r>
                        <a:rPr lang="en-US" dirty="0" err="1"/>
                        <a:t>Kreb’s</a:t>
                      </a:r>
                      <a:r>
                        <a:rPr lang="en-US" dirty="0"/>
                        <a:t> cycle</a:t>
                      </a:r>
                    </a:p>
                  </a:txBody>
                  <a:tcPr/>
                </a:tc>
                <a:extLst>
                  <a:ext uri="{0D108BD9-81ED-4DB2-BD59-A6C34878D82A}">
                    <a16:rowId xmlns:a16="http://schemas.microsoft.com/office/drawing/2014/main" val="1076224302"/>
                  </a:ext>
                </a:extLst>
              </a:tr>
              <a:tr h="370840">
                <a:tc>
                  <a:txBody>
                    <a:bodyPr/>
                    <a:lstStyle/>
                    <a:p>
                      <a:r>
                        <a:rPr lang="en-US" dirty="0"/>
                        <a:t>It is the first step of respiration yielding two molecules of pyruvic acid after the partial breakdown of a glucose molecule in a set of enzymatic processes</a:t>
                      </a:r>
                    </a:p>
                  </a:txBody>
                  <a:tcPr/>
                </a:tc>
                <a:tc>
                  <a:txBody>
                    <a:bodyPr/>
                    <a:lstStyle/>
                    <a:p>
                      <a:r>
                        <a:rPr lang="en-US" dirty="0"/>
                        <a:t>Krebs Cycle is the second step of aerobic respiration in which pyruvate </a:t>
                      </a:r>
                      <a:r>
                        <a:rPr lang="en-US"/>
                        <a:t>is oxidized </a:t>
                      </a:r>
                      <a:r>
                        <a:rPr lang="en-US" dirty="0"/>
                        <a:t>completely into inorganic substances forming carbon dioxide</a:t>
                      </a:r>
                    </a:p>
                  </a:txBody>
                  <a:tcPr/>
                </a:tc>
                <a:extLst>
                  <a:ext uri="{0D108BD9-81ED-4DB2-BD59-A6C34878D82A}">
                    <a16:rowId xmlns:a16="http://schemas.microsoft.com/office/drawing/2014/main" val="580067511"/>
                  </a:ext>
                </a:extLst>
              </a:tr>
              <a:tr h="370840">
                <a:tc>
                  <a:txBody>
                    <a:bodyPr/>
                    <a:lstStyle/>
                    <a:p>
                      <a:r>
                        <a:rPr lang="en-US" dirty="0"/>
                        <a:t>Occurs in all the living organisms </a:t>
                      </a:r>
                    </a:p>
                  </a:txBody>
                  <a:tcPr/>
                </a:tc>
                <a:tc>
                  <a:txBody>
                    <a:bodyPr/>
                    <a:lstStyle/>
                    <a:p>
                      <a:r>
                        <a:rPr lang="en-US" dirty="0"/>
                        <a:t>Occurs in aerobes</a:t>
                      </a:r>
                    </a:p>
                  </a:txBody>
                  <a:tcPr/>
                </a:tc>
                <a:extLst>
                  <a:ext uri="{0D108BD9-81ED-4DB2-BD59-A6C34878D82A}">
                    <a16:rowId xmlns:a16="http://schemas.microsoft.com/office/drawing/2014/main" val="3222693625"/>
                  </a:ext>
                </a:extLst>
              </a:tr>
              <a:tr h="370840">
                <a:tc>
                  <a:txBody>
                    <a:bodyPr/>
                    <a:lstStyle/>
                    <a:p>
                      <a:r>
                        <a:rPr lang="en-US" dirty="0"/>
                        <a:t>Occurs inside the cytoplasm</a:t>
                      </a:r>
                    </a:p>
                  </a:txBody>
                  <a:tcPr/>
                </a:tc>
                <a:tc>
                  <a:txBody>
                    <a:bodyPr/>
                    <a:lstStyle/>
                    <a:p>
                      <a:r>
                        <a:rPr lang="en-US" dirty="0"/>
                        <a:t>Occurs inside the mitochondria</a:t>
                      </a:r>
                    </a:p>
                  </a:txBody>
                  <a:tcPr/>
                </a:tc>
                <a:extLst>
                  <a:ext uri="{0D108BD9-81ED-4DB2-BD59-A6C34878D82A}">
                    <a16:rowId xmlns:a16="http://schemas.microsoft.com/office/drawing/2014/main" val="1668698160"/>
                  </a:ext>
                </a:extLst>
              </a:tr>
              <a:tr h="370840">
                <a:tc>
                  <a:txBody>
                    <a:bodyPr/>
                    <a:lstStyle/>
                    <a:p>
                      <a:r>
                        <a:rPr lang="en-US" dirty="0"/>
                        <a:t>No carbon dioxide evolved</a:t>
                      </a:r>
                    </a:p>
                  </a:txBody>
                  <a:tcPr/>
                </a:tc>
                <a:tc>
                  <a:txBody>
                    <a:bodyPr/>
                    <a:lstStyle/>
                    <a:p>
                      <a:r>
                        <a:rPr lang="en-US" dirty="0"/>
                        <a:t>Carbon dioxide evolved </a:t>
                      </a:r>
                    </a:p>
                  </a:txBody>
                  <a:tcPr/>
                </a:tc>
                <a:extLst>
                  <a:ext uri="{0D108BD9-81ED-4DB2-BD59-A6C34878D82A}">
                    <a16:rowId xmlns:a16="http://schemas.microsoft.com/office/drawing/2014/main" val="1853416275"/>
                  </a:ext>
                </a:extLst>
              </a:tr>
              <a:tr h="370840">
                <a:tc>
                  <a:txBody>
                    <a:bodyPr/>
                    <a:lstStyle/>
                    <a:p>
                      <a:r>
                        <a:rPr lang="en-US" dirty="0"/>
                        <a:t>Oxygen not required for glycolysis</a:t>
                      </a:r>
                    </a:p>
                  </a:txBody>
                  <a:tcPr/>
                </a:tc>
                <a:tc>
                  <a:txBody>
                    <a:bodyPr/>
                    <a:lstStyle/>
                    <a:p>
                      <a:r>
                        <a:rPr lang="en-US" dirty="0"/>
                        <a:t>Oxygen is required for Krebs Cycle</a:t>
                      </a:r>
                    </a:p>
                  </a:txBody>
                  <a:tcPr/>
                </a:tc>
                <a:extLst>
                  <a:ext uri="{0D108BD9-81ED-4DB2-BD59-A6C34878D82A}">
                    <a16:rowId xmlns:a16="http://schemas.microsoft.com/office/drawing/2014/main" val="234642628"/>
                  </a:ext>
                </a:extLst>
              </a:tr>
              <a:tr h="370840">
                <a:tc>
                  <a:txBody>
                    <a:bodyPr/>
                    <a:lstStyle/>
                    <a:p>
                      <a:r>
                        <a:rPr lang="en-US" dirty="0"/>
                        <a:t>Four ATP molecules are produced in the glycolysis for each glucose molecule</a:t>
                      </a:r>
                    </a:p>
                  </a:txBody>
                  <a:tcPr/>
                </a:tc>
                <a:tc>
                  <a:txBody>
                    <a:bodyPr/>
                    <a:lstStyle/>
                    <a:p>
                      <a:r>
                        <a:rPr lang="en-US" dirty="0"/>
                        <a:t>One ATP or GTP molecule is produced by substrate-level phosphorylation in each turn of the </a:t>
                      </a:r>
                      <a:r>
                        <a:rPr lang="en-US" dirty="0" err="1"/>
                        <a:t>Kreb’s</a:t>
                      </a:r>
                      <a:r>
                        <a:rPr lang="en-US" dirty="0"/>
                        <a:t> cycle</a:t>
                      </a:r>
                    </a:p>
                  </a:txBody>
                  <a:tcPr/>
                </a:tc>
                <a:extLst>
                  <a:ext uri="{0D108BD9-81ED-4DB2-BD59-A6C34878D82A}">
                    <a16:rowId xmlns:a16="http://schemas.microsoft.com/office/drawing/2014/main" val="591320078"/>
                  </a:ext>
                </a:extLst>
              </a:tr>
              <a:tr h="370840">
                <a:tc>
                  <a:txBody>
                    <a:bodyPr/>
                    <a:lstStyle/>
                    <a:p>
                      <a:r>
                        <a:rPr lang="en-US" dirty="0"/>
                        <a:t>Consumes 2 molecules of ATP for initial phosphorylation of substance molecules</a:t>
                      </a:r>
                    </a:p>
                  </a:txBody>
                  <a:tcPr/>
                </a:tc>
                <a:tc>
                  <a:txBody>
                    <a:bodyPr/>
                    <a:lstStyle/>
                    <a:p>
                      <a:r>
                        <a:rPr lang="en-US" dirty="0"/>
                        <a:t>Doesn’t consume ATP</a:t>
                      </a:r>
                    </a:p>
                  </a:txBody>
                  <a:tcPr/>
                </a:tc>
                <a:extLst>
                  <a:ext uri="{0D108BD9-81ED-4DB2-BD59-A6C34878D82A}">
                    <a16:rowId xmlns:a16="http://schemas.microsoft.com/office/drawing/2014/main" val="1000211025"/>
                  </a:ext>
                </a:extLst>
              </a:tr>
              <a:tr h="370840">
                <a:tc>
                  <a:txBody>
                    <a:bodyPr/>
                    <a:lstStyle/>
                    <a:p>
                      <a:r>
                        <a:rPr lang="en-US" dirty="0"/>
                        <a:t>Net gain of two molecules of ATP and two molecules of NADH gained for every molecule of glucose broken down</a:t>
                      </a:r>
                    </a:p>
                  </a:txBody>
                  <a:tcPr/>
                </a:tc>
                <a:tc>
                  <a:txBody>
                    <a:bodyPr/>
                    <a:lstStyle/>
                    <a:p>
                      <a:r>
                        <a:rPr lang="en-US" dirty="0"/>
                        <a:t>Each turn of the Krebs cycle yields three molecules of NADH and two molecules of FADH2</a:t>
                      </a:r>
                    </a:p>
                  </a:txBody>
                  <a:tcPr/>
                </a:tc>
                <a:extLst>
                  <a:ext uri="{0D108BD9-81ED-4DB2-BD59-A6C34878D82A}">
                    <a16:rowId xmlns:a16="http://schemas.microsoft.com/office/drawing/2014/main" val="922375330"/>
                  </a:ext>
                </a:extLst>
              </a:tr>
              <a:tr h="370840">
                <a:tc>
                  <a:txBody>
                    <a:bodyPr/>
                    <a:lstStyle/>
                    <a:p>
                      <a:r>
                        <a:rPr lang="en-US" dirty="0"/>
                        <a:t>Occurs as a linear sequence</a:t>
                      </a:r>
                    </a:p>
                  </a:txBody>
                  <a:tcPr/>
                </a:tc>
                <a:tc>
                  <a:txBody>
                    <a:bodyPr/>
                    <a:lstStyle/>
                    <a:p>
                      <a:r>
                        <a:rPr lang="en-US" dirty="0"/>
                        <a:t>Occurs as a cyclic sequence</a:t>
                      </a:r>
                    </a:p>
                  </a:txBody>
                  <a:tcPr/>
                </a:tc>
                <a:extLst>
                  <a:ext uri="{0D108BD9-81ED-4DB2-BD59-A6C34878D82A}">
                    <a16:rowId xmlns:a16="http://schemas.microsoft.com/office/drawing/2014/main" val="716602852"/>
                  </a:ext>
                </a:extLst>
              </a:tr>
            </a:tbl>
          </a:graphicData>
        </a:graphic>
      </p:graphicFrame>
    </p:spTree>
    <p:extLst>
      <p:ext uri="{BB962C8B-B14F-4D97-AF65-F5344CB8AC3E}">
        <p14:creationId xmlns:p14="http://schemas.microsoft.com/office/powerpoint/2010/main" val="420624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3"/>
            <a:ext cx="10515600" cy="689952"/>
          </a:xfrm>
        </p:spPr>
        <p:txBody>
          <a:bodyPr>
            <a:normAutofit fontScale="90000"/>
          </a:bodyPr>
          <a:lstStyle/>
          <a:p>
            <a:pPr algn="ctr"/>
            <a:br>
              <a:rPr lang="en-US" dirty="0"/>
            </a:br>
            <a:r>
              <a:rPr lang="en-US" dirty="0"/>
              <a:t> </a:t>
            </a:r>
            <a:r>
              <a:rPr lang="en-US" b="1" dirty="0"/>
              <a:t>Respiration</a:t>
            </a:r>
            <a:br>
              <a:rPr lang="en-GB"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GB"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3974" y="808231"/>
            <a:ext cx="11644052" cy="5913246"/>
          </a:xfrm>
        </p:spPr>
        <p:txBody>
          <a:bodyPr>
            <a:normAutofit/>
          </a:bodyPr>
          <a:lstStyle/>
          <a:p>
            <a:pPr algn="just">
              <a:buFont typeface="Wingdings" panose="05000000000000000000" pitchFamily="2" charset="2"/>
              <a:buChar char="§"/>
            </a:pPr>
            <a:r>
              <a:rPr lang="en-US" dirty="0"/>
              <a:t>Respiration is a metabolic process that occurs in all organisms. It is a biochemical process that occurs within the cells of organisms. </a:t>
            </a:r>
          </a:p>
          <a:p>
            <a:pPr algn="just">
              <a:buFont typeface="Wingdings" panose="05000000000000000000" pitchFamily="2" charset="2"/>
              <a:buChar char="§"/>
            </a:pPr>
            <a:r>
              <a:rPr lang="en-US" dirty="0"/>
              <a:t>In this process, nutrients are broken down into useful energy (ATP-Adenosine triphosphate) which is further used by cells to perform various functions.</a:t>
            </a:r>
          </a:p>
          <a:p>
            <a:pPr algn="just">
              <a:buFont typeface="Wingdings" panose="05000000000000000000" pitchFamily="2" charset="2"/>
              <a:buChar char="§"/>
            </a:pPr>
            <a:r>
              <a:rPr lang="en-US" dirty="0"/>
              <a:t>Every living species, from a single-celled organism to dominant multicellular organisms, performs respiration. </a:t>
            </a:r>
          </a:p>
          <a:p>
            <a:pPr algn="just">
              <a:buFont typeface="Wingdings" panose="05000000000000000000" pitchFamily="2" charset="2"/>
              <a:buChar char="§"/>
            </a:pPr>
            <a:r>
              <a:rPr lang="en-US" dirty="0"/>
              <a:t>Respiration can also be defined as the biochemical activity of the cell in which glucose is broken down in a series of reaction to release chemical energy known as ATP, </a:t>
            </a:r>
            <a:r>
              <a:rPr lang="en-US" dirty="0" err="1"/>
              <a:t>Carbondioxide</a:t>
            </a:r>
            <a:r>
              <a:rPr lang="en-US" dirty="0"/>
              <a:t> ( C ) and Water for Aerobic or ATP, Alcohol and Water for Anaerobic.</a:t>
            </a:r>
          </a:p>
          <a:p>
            <a:pPr algn="just">
              <a:buFont typeface="Wingdings" panose="05000000000000000000" pitchFamily="2" charset="2"/>
              <a:buChar char="§"/>
            </a:pPr>
            <a:r>
              <a:rPr lang="en-US" dirty="0"/>
              <a:t>There are two phases of respiration</a:t>
            </a:r>
          </a:p>
          <a:p>
            <a:pPr algn="just">
              <a:buFont typeface="Wingdings" panose="05000000000000000000" pitchFamily="2" charset="2"/>
              <a:buChar char="ü"/>
            </a:pPr>
            <a:r>
              <a:rPr lang="en-US" dirty="0"/>
              <a:t>Gaseous Exchange(External respiration)</a:t>
            </a:r>
          </a:p>
          <a:p>
            <a:pPr algn="just">
              <a:buFont typeface="Wingdings" panose="05000000000000000000" pitchFamily="2" charset="2"/>
              <a:buChar char="ü"/>
            </a:pPr>
            <a:r>
              <a:rPr lang="en-US" dirty="0"/>
              <a:t>Cellular respiration (Internal respiration or tissue respiration)</a:t>
            </a:r>
          </a:p>
          <a:p>
            <a:pPr marL="0" indent="0" algn="just">
              <a:buNone/>
            </a:pPr>
            <a:endParaRPr lang="en-US" dirty="0"/>
          </a:p>
          <a:p>
            <a:pPr marL="0" indent="0" algn="just">
              <a:buNone/>
            </a:pPr>
            <a:endParaRPr lang="en-US" dirty="0"/>
          </a:p>
          <a:p>
            <a:pPr algn="just">
              <a:buFont typeface="Wingdings" panose="05000000000000000000" pitchFamily="2" charset="2"/>
              <a:buChar char="§"/>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5099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569" y="1205604"/>
            <a:ext cx="11816862" cy="5844635"/>
          </a:xfrm>
        </p:spPr>
        <p:txBody>
          <a:bodyPr>
            <a:normAutofit/>
          </a:bodyPr>
          <a:lstStyle/>
          <a:p>
            <a:pPr algn="just">
              <a:buFont typeface="Wingdings" panose="05000000000000000000" pitchFamily="2" charset="2"/>
              <a:buChar char="§"/>
            </a:pPr>
            <a:r>
              <a:rPr lang="en-US" b="1" dirty="0"/>
              <a:t>GASEOUS EXCHANGE (EXTERNAL RESPIRATION): </a:t>
            </a:r>
            <a:r>
              <a:rPr lang="en-US" dirty="0"/>
              <a:t>All organism that respire aerobically (</a:t>
            </a:r>
            <a:r>
              <a:rPr lang="en-US" dirty="0" err="1"/>
              <a:t>i.e</a:t>
            </a:r>
            <a:r>
              <a:rPr lang="en-US" dirty="0"/>
              <a:t> with oxygen), takes in oxygen into the respiratory organ (inhalation) and gives out carbon dioxide (exhalation) as waste product. </a:t>
            </a:r>
          </a:p>
          <a:p>
            <a:pPr algn="just">
              <a:buFont typeface="Wingdings" panose="05000000000000000000" pitchFamily="2" charset="2"/>
              <a:buChar char="§"/>
            </a:pPr>
            <a:r>
              <a:rPr lang="en-US" dirty="0"/>
              <a:t>The oxygen taken in oxidizes the food, and this leads to the formation of </a:t>
            </a:r>
            <a:r>
              <a:rPr lang="en-US" dirty="0" err="1"/>
              <a:t>carbondioxide</a:t>
            </a:r>
            <a:r>
              <a:rPr lang="en-US" dirty="0"/>
              <a:t>. The exchange of these two gasses is known as external respiration (breathing). And the process by which these gasses are exchanged is by diffusion.</a:t>
            </a:r>
          </a:p>
          <a:p>
            <a:pPr algn="just">
              <a:buFont typeface="Wingdings" panose="05000000000000000000" pitchFamily="2" charset="2"/>
              <a:buChar char="§"/>
            </a:pPr>
            <a:r>
              <a:rPr lang="en-US" dirty="0"/>
              <a:t>Gaseous exchange could be direct or indirect. </a:t>
            </a:r>
          </a:p>
          <a:p>
            <a:pPr algn="just">
              <a:buFont typeface="Wingdings" panose="05000000000000000000" pitchFamily="2" charset="2"/>
              <a:buChar char="§"/>
            </a:pPr>
            <a:r>
              <a:rPr lang="en-US" dirty="0"/>
              <a:t>Direct External Respiration: this is a type of respiration in which dissolved oxygen from the surrounding(water or wet) diffuses directly into the cell/cells and </a:t>
            </a:r>
            <a:r>
              <a:rPr lang="en-US" dirty="0" err="1"/>
              <a:t>carbondioxide</a:t>
            </a:r>
            <a:r>
              <a:rPr lang="en-US" dirty="0"/>
              <a:t> diffuses out directly without any special respiratory system required.</a:t>
            </a:r>
          </a:p>
        </p:txBody>
      </p:sp>
      <p:sp>
        <p:nvSpPr>
          <p:cNvPr id="5" name="Title 4">
            <a:extLst>
              <a:ext uri="{FF2B5EF4-FFF2-40B4-BE49-F238E27FC236}">
                <a16:creationId xmlns:a16="http://schemas.microsoft.com/office/drawing/2014/main" id="{05930924-DBC1-E686-C50D-12C8C765431E}"/>
              </a:ext>
            </a:extLst>
          </p:cNvPr>
          <p:cNvSpPr>
            <a:spLocks noGrp="1"/>
          </p:cNvSpPr>
          <p:nvPr>
            <p:ph type="title"/>
          </p:nvPr>
        </p:nvSpPr>
        <p:spPr>
          <a:xfrm>
            <a:off x="838204" y="365126"/>
            <a:ext cx="10515600" cy="734804"/>
          </a:xfrm>
        </p:spPr>
        <p:txBody>
          <a:bodyPr>
            <a:normAutofit/>
          </a:bodyPr>
          <a:lstStyle/>
          <a:p>
            <a:pPr algn="ctr"/>
            <a:r>
              <a:rPr lang="en-US" b="1" dirty="0"/>
              <a:t>External Respiration</a:t>
            </a:r>
          </a:p>
        </p:txBody>
      </p:sp>
      <p:sp>
        <p:nvSpPr>
          <p:cNvPr id="2" name="Footer Placeholder 1">
            <a:extLst>
              <a:ext uri="{FF2B5EF4-FFF2-40B4-BE49-F238E27FC236}">
                <a16:creationId xmlns:a16="http://schemas.microsoft.com/office/drawing/2014/main" id="{2AAFBD19-9EAD-C419-7354-AA3106A1FC24}"/>
              </a:ext>
            </a:extLst>
          </p:cNvPr>
          <p:cNvSpPr>
            <a:spLocks noGrp="1"/>
          </p:cNvSpPr>
          <p:nvPr>
            <p:ph type="ftr" sz="quarter" idx="11"/>
          </p:nvPr>
        </p:nvSpPr>
        <p:spPr/>
        <p:txBody>
          <a:bodyPr/>
          <a:lstStyle/>
          <a:p>
            <a:r>
              <a:rPr lang="en-GB" dirty="0"/>
              <a:t>3</a:t>
            </a:r>
          </a:p>
        </p:txBody>
      </p:sp>
    </p:spTree>
    <p:extLst>
      <p:ext uri="{BB962C8B-B14F-4D97-AF65-F5344CB8AC3E}">
        <p14:creationId xmlns:p14="http://schemas.microsoft.com/office/powerpoint/2010/main" val="2098333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251" y="170044"/>
            <a:ext cx="10515600" cy="870031"/>
          </a:xfrm>
        </p:spPr>
        <p:txBody>
          <a:bodyPr>
            <a:normAutofit/>
          </a:bodyPr>
          <a:lstStyle/>
          <a:p>
            <a:pPr algn="ctr"/>
            <a:r>
              <a:rPr lang="en-US" b="1"/>
              <a:t>External Respiration</a:t>
            </a:r>
            <a:endParaRPr lang="en-GB"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69757" y="1305120"/>
            <a:ext cx="11623460" cy="4815018"/>
          </a:xfrm>
        </p:spPr>
        <p:txBody>
          <a:bodyPr>
            <a:normAutofit/>
          </a:bodyPr>
          <a:lstStyle/>
          <a:p>
            <a:pPr algn="just">
              <a:buFont typeface="Wingdings" panose="05000000000000000000" pitchFamily="2" charset="2"/>
              <a:buChar char="§"/>
            </a:pPr>
            <a:r>
              <a:rPr lang="en-US" dirty="0"/>
              <a:t>Simple organism like spirogyra, Amoeba, Hydra </a:t>
            </a:r>
            <a:r>
              <a:rPr lang="en-US" dirty="0" err="1"/>
              <a:t>e.t.c</a:t>
            </a:r>
            <a:r>
              <a:rPr lang="en-US" dirty="0"/>
              <a:t> undergoes direct respiration. Indirect External Respiration: Because organism evolve to be more complex, direct respiration can no longer work for the high oxygen demand. And hence specialized structures found within the animal’s body are developed for Indirect Respiration to take place. And these may include: Lungs (reptiles, birds, Mammals), Gills (fishes and crabs), Tracheal tubes (Insects), Moist Skin (earthworms, toads and frogs) </a:t>
            </a:r>
            <a:r>
              <a:rPr lang="en-US" dirty="0" err="1"/>
              <a:t>e.t.c</a:t>
            </a:r>
            <a:r>
              <a:rPr lang="en-US" dirty="0"/>
              <a:t> In indirect respiration not all cell are in contact with the environment</a:t>
            </a:r>
          </a:p>
          <a:p>
            <a:pPr algn="just">
              <a:buFont typeface="Wingdings" panose="05000000000000000000" pitchFamily="2" charset="2"/>
              <a:buChar char="§"/>
            </a:pPr>
            <a:r>
              <a:rPr lang="en-US" dirty="0"/>
              <a:t>. </a:t>
            </a:r>
            <a:endParaRPr lang="en-GB" dirty="0">
              <a:latin typeface="Times New Roman" panose="02020603050405020304" pitchFamily="18" charset="0"/>
              <a:cs typeface="Times New Roman" panose="02020603050405020304" pitchFamily="18" charset="0"/>
            </a:endParaRPr>
          </a:p>
        </p:txBody>
      </p:sp>
      <p:sp>
        <p:nvSpPr>
          <p:cNvPr id="6" name="Footer Placeholder 5">
            <a:extLst>
              <a:ext uri="{FF2B5EF4-FFF2-40B4-BE49-F238E27FC236}">
                <a16:creationId xmlns:a16="http://schemas.microsoft.com/office/drawing/2014/main" id="{34739EC1-131F-6F2F-D698-79109DD5C2CB}"/>
              </a:ext>
            </a:extLst>
          </p:cNvPr>
          <p:cNvSpPr>
            <a:spLocks noGrp="1"/>
          </p:cNvSpPr>
          <p:nvPr>
            <p:ph type="ftr" sz="quarter" idx="11"/>
          </p:nvPr>
        </p:nvSpPr>
        <p:spPr/>
        <p:txBody>
          <a:bodyPr/>
          <a:lstStyle/>
          <a:p>
            <a:r>
              <a:rPr lang="en-GB" dirty="0"/>
              <a:t>4</a:t>
            </a:r>
          </a:p>
        </p:txBody>
      </p:sp>
    </p:spTree>
    <p:extLst>
      <p:ext uri="{BB962C8B-B14F-4D97-AF65-F5344CB8AC3E}">
        <p14:creationId xmlns:p14="http://schemas.microsoft.com/office/powerpoint/2010/main" val="3322890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49614-2B89-0E86-CCA4-66185737416B}"/>
              </a:ext>
            </a:extLst>
          </p:cNvPr>
          <p:cNvSpPr>
            <a:spLocks noGrp="1"/>
          </p:cNvSpPr>
          <p:nvPr>
            <p:ph type="title"/>
          </p:nvPr>
        </p:nvSpPr>
        <p:spPr>
          <a:xfrm>
            <a:off x="838204" y="365126"/>
            <a:ext cx="10515600" cy="1105866"/>
          </a:xfrm>
        </p:spPr>
        <p:txBody>
          <a:bodyPr>
            <a:normAutofit/>
          </a:bodyPr>
          <a:lstStyle/>
          <a:p>
            <a:pPr algn="ctr"/>
            <a:r>
              <a:rPr lang="en-US" sz="2200" b="1" dirty="0"/>
              <a:t>TYPES OF RESPIRATORY SURFACES, ORGANISM AND THE ENVIRONMENT IN WHICH THEY FUNCTION. </a:t>
            </a:r>
          </a:p>
        </p:txBody>
      </p:sp>
      <p:graphicFrame>
        <p:nvGraphicFramePr>
          <p:cNvPr id="5" name="Content Placeholder 4">
            <a:extLst>
              <a:ext uri="{FF2B5EF4-FFF2-40B4-BE49-F238E27FC236}">
                <a16:creationId xmlns:a16="http://schemas.microsoft.com/office/drawing/2014/main" id="{01873B82-B261-1C57-4E32-E52379BDD20B}"/>
              </a:ext>
            </a:extLst>
          </p:cNvPr>
          <p:cNvGraphicFramePr>
            <a:graphicFrameLocks noGrp="1"/>
          </p:cNvGraphicFramePr>
          <p:nvPr>
            <p:ph idx="1"/>
            <p:extLst>
              <p:ext uri="{D42A27DB-BD31-4B8C-83A1-F6EECF244321}">
                <p14:modId xmlns:p14="http://schemas.microsoft.com/office/powerpoint/2010/main" val="1772908835"/>
              </p:ext>
            </p:extLst>
          </p:nvPr>
        </p:nvGraphicFramePr>
        <p:xfrm>
          <a:off x="1076739" y="1306514"/>
          <a:ext cx="8809384" cy="5232400"/>
        </p:xfrm>
        <a:graphic>
          <a:graphicData uri="http://schemas.openxmlformats.org/drawingml/2006/table">
            <a:tbl>
              <a:tblPr firstRow="1" bandRow="1">
                <a:tableStyleId>{5C22544A-7EE6-4342-B048-85BDC9FD1C3A}</a:tableStyleId>
              </a:tblPr>
              <a:tblGrid>
                <a:gridCol w="699053">
                  <a:extLst>
                    <a:ext uri="{9D8B030D-6E8A-4147-A177-3AD203B41FA5}">
                      <a16:colId xmlns:a16="http://schemas.microsoft.com/office/drawing/2014/main" val="759864111"/>
                    </a:ext>
                  </a:extLst>
                </a:gridCol>
                <a:gridCol w="3705639">
                  <a:extLst>
                    <a:ext uri="{9D8B030D-6E8A-4147-A177-3AD203B41FA5}">
                      <a16:colId xmlns:a16="http://schemas.microsoft.com/office/drawing/2014/main" val="624869452"/>
                    </a:ext>
                  </a:extLst>
                </a:gridCol>
                <a:gridCol w="2202346">
                  <a:extLst>
                    <a:ext uri="{9D8B030D-6E8A-4147-A177-3AD203B41FA5}">
                      <a16:colId xmlns:a16="http://schemas.microsoft.com/office/drawing/2014/main" val="3236438694"/>
                    </a:ext>
                  </a:extLst>
                </a:gridCol>
                <a:gridCol w="2202346">
                  <a:extLst>
                    <a:ext uri="{9D8B030D-6E8A-4147-A177-3AD203B41FA5}">
                      <a16:colId xmlns:a16="http://schemas.microsoft.com/office/drawing/2014/main" val="2141755532"/>
                    </a:ext>
                  </a:extLst>
                </a:gridCol>
              </a:tblGrid>
              <a:tr h="486935">
                <a:tc>
                  <a:txBody>
                    <a:bodyPr/>
                    <a:lstStyle/>
                    <a:p>
                      <a:pPr algn="ctr"/>
                      <a:r>
                        <a:rPr lang="en-US" dirty="0"/>
                        <a:t>S/N</a:t>
                      </a:r>
                    </a:p>
                  </a:txBody>
                  <a:tcPr/>
                </a:tc>
                <a:tc>
                  <a:txBody>
                    <a:bodyPr/>
                    <a:lstStyle/>
                    <a:p>
                      <a:pPr algn="ctr"/>
                      <a:r>
                        <a:rPr lang="en-US" dirty="0"/>
                        <a:t>Respiratory surface</a:t>
                      </a:r>
                    </a:p>
                  </a:txBody>
                  <a:tcPr/>
                </a:tc>
                <a:tc>
                  <a:txBody>
                    <a:bodyPr/>
                    <a:lstStyle/>
                    <a:p>
                      <a:pPr algn="ctr"/>
                      <a:r>
                        <a:rPr lang="en-US" dirty="0"/>
                        <a:t>Organisms</a:t>
                      </a:r>
                    </a:p>
                  </a:txBody>
                  <a:tcPr/>
                </a:tc>
                <a:tc>
                  <a:txBody>
                    <a:bodyPr/>
                    <a:lstStyle/>
                    <a:p>
                      <a:pPr algn="ctr"/>
                      <a:r>
                        <a:rPr lang="en-US" dirty="0"/>
                        <a:t>Functioning environment</a:t>
                      </a:r>
                    </a:p>
                  </a:txBody>
                  <a:tcPr/>
                </a:tc>
                <a:extLst>
                  <a:ext uri="{0D108BD9-81ED-4DB2-BD59-A6C34878D82A}">
                    <a16:rowId xmlns:a16="http://schemas.microsoft.com/office/drawing/2014/main" val="2225279735"/>
                  </a:ext>
                </a:extLst>
              </a:tr>
              <a:tr h="370840">
                <a:tc>
                  <a:txBody>
                    <a:bodyPr/>
                    <a:lstStyle/>
                    <a:p>
                      <a:pPr algn="ctr"/>
                      <a:r>
                        <a:rPr lang="en-US" dirty="0"/>
                        <a:t>1</a:t>
                      </a:r>
                    </a:p>
                  </a:txBody>
                  <a:tcPr/>
                </a:tc>
                <a:tc>
                  <a:txBody>
                    <a:bodyPr/>
                    <a:lstStyle/>
                    <a:p>
                      <a:pPr algn="ctr"/>
                      <a:r>
                        <a:rPr lang="en-US" dirty="0"/>
                        <a:t>Cell membrane</a:t>
                      </a:r>
                    </a:p>
                  </a:txBody>
                  <a:tcPr/>
                </a:tc>
                <a:tc>
                  <a:txBody>
                    <a:bodyPr/>
                    <a:lstStyle/>
                    <a:p>
                      <a:pPr algn="ctr"/>
                      <a:r>
                        <a:rPr lang="en-US" dirty="0"/>
                        <a:t> Amoeba and Paramecium (microscopic aquatic organism) </a:t>
                      </a:r>
                    </a:p>
                  </a:txBody>
                  <a:tcPr/>
                </a:tc>
                <a:tc>
                  <a:txBody>
                    <a:bodyPr/>
                    <a:lstStyle/>
                    <a:p>
                      <a:pPr algn="ctr"/>
                      <a:r>
                        <a:rPr lang="en-US" dirty="0"/>
                        <a:t>Aquatic </a:t>
                      </a:r>
                    </a:p>
                  </a:txBody>
                  <a:tcPr/>
                </a:tc>
                <a:extLst>
                  <a:ext uri="{0D108BD9-81ED-4DB2-BD59-A6C34878D82A}">
                    <a16:rowId xmlns:a16="http://schemas.microsoft.com/office/drawing/2014/main" val="1077030901"/>
                  </a:ext>
                </a:extLst>
              </a:tr>
              <a:tr h="370840">
                <a:tc>
                  <a:txBody>
                    <a:bodyPr/>
                    <a:lstStyle/>
                    <a:p>
                      <a:pPr algn="ctr"/>
                      <a:r>
                        <a:rPr lang="en-US" dirty="0"/>
                        <a:t>2</a:t>
                      </a:r>
                    </a:p>
                  </a:txBody>
                  <a:tcPr/>
                </a:tc>
                <a:tc>
                  <a:txBody>
                    <a:bodyPr/>
                    <a:lstStyle/>
                    <a:p>
                      <a:pPr algn="ctr"/>
                      <a:r>
                        <a:rPr lang="en-US" dirty="0"/>
                        <a:t>Gills</a:t>
                      </a:r>
                    </a:p>
                  </a:txBody>
                  <a:tcPr/>
                </a:tc>
                <a:tc>
                  <a:txBody>
                    <a:bodyPr/>
                    <a:lstStyle/>
                    <a:p>
                      <a:pPr algn="ctr"/>
                      <a:r>
                        <a:rPr lang="en-US" dirty="0"/>
                        <a:t>Fishes, Tadpoles, Crustacea. etc. </a:t>
                      </a:r>
                    </a:p>
                  </a:txBody>
                  <a:tcPr/>
                </a:tc>
                <a:tc>
                  <a:txBody>
                    <a:bodyPr/>
                    <a:lstStyle/>
                    <a:p>
                      <a:pPr algn="ctr"/>
                      <a:r>
                        <a:rPr lang="en-US" dirty="0"/>
                        <a:t>Aquatic </a:t>
                      </a:r>
                    </a:p>
                  </a:txBody>
                  <a:tcPr/>
                </a:tc>
                <a:extLst>
                  <a:ext uri="{0D108BD9-81ED-4DB2-BD59-A6C34878D82A}">
                    <a16:rowId xmlns:a16="http://schemas.microsoft.com/office/drawing/2014/main" val="401500815"/>
                  </a:ext>
                </a:extLst>
              </a:tr>
              <a:tr h="370840">
                <a:tc>
                  <a:txBody>
                    <a:bodyPr/>
                    <a:lstStyle/>
                    <a:p>
                      <a:pPr algn="ctr"/>
                      <a:r>
                        <a:rPr lang="en-US" dirty="0"/>
                        <a:t>3</a:t>
                      </a:r>
                    </a:p>
                  </a:txBody>
                  <a:tcPr/>
                </a:tc>
                <a:tc>
                  <a:txBody>
                    <a:bodyPr/>
                    <a:lstStyle/>
                    <a:p>
                      <a:pPr algn="ctr"/>
                      <a:r>
                        <a:rPr lang="en-US" dirty="0"/>
                        <a:t>Skin</a:t>
                      </a:r>
                    </a:p>
                  </a:txBody>
                  <a:tcPr/>
                </a:tc>
                <a:tc>
                  <a:txBody>
                    <a:bodyPr/>
                    <a:lstStyle/>
                    <a:p>
                      <a:pPr algn="ctr"/>
                      <a:r>
                        <a:rPr lang="en-US" dirty="0"/>
                        <a:t>Frogs and Toads, Earthworm etc..</a:t>
                      </a:r>
                    </a:p>
                  </a:txBody>
                  <a:tcPr/>
                </a:tc>
                <a:tc>
                  <a:txBody>
                    <a:bodyPr/>
                    <a:lstStyle/>
                    <a:p>
                      <a:pPr algn="ctr"/>
                      <a:r>
                        <a:rPr lang="en-US" dirty="0"/>
                        <a:t>Aquatic</a:t>
                      </a:r>
                    </a:p>
                  </a:txBody>
                  <a:tcPr/>
                </a:tc>
                <a:extLst>
                  <a:ext uri="{0D108BD9-81ED-4DB2-BD59-A6C34878D82A}">
                    <a16:rowId xmlns:a16="http://schemas.microsoft.com/office/drawing/2014/main" val="2800611215"/>
                  </a:ext>
                </a:extLst>
              </a:tr>
              <a:tr h="370840">
                <a:tc>
                  <a:txBody>
                    <a:bodyPr/>
                    <a:lstStyle/>
                    <a:p>
                      <a:pPr algn="ctr"/>
                      <a:r>
                        <a:rPr lang="en-US" dirty="0"/>
                        <a:t>4</a:t>
                      </a:r>
                    </a:p>
                  </a:txBody>
                  <a:tcPr/>
                </a:tc>
                <a:tc>
                  <a:txBody>
                    <a:bodyPr/>
                    <a:lstStyle/>
                    <a:p>
                      <a:pPr algn="ctr"/>
                      <a:r>
                        <a:rPr lang="en-US" dirty="0"/>
                        <a:t>Trachea</a:t>
                      </a:r>
                    </a:p>
                  </a:txBody>
                  <a:tcPr/>
                </a:tc>
                <a:tc>
                  <a:txBody>
                    <a:bodyPr/>
                    <a:lstStyle/>
                    <a:p>
                      <a:pPr algn="ctr"/>
                      <a:r>
                        <a:rPr lang="en-US" dirty="0"/>
                        <a:t>Insects</a:t>
                      </a:r>
                    </a:p>
                  </a:txBody>
                  <a:tcPr/>
                </a:tc>
                <a:tc>
                  <a:txBody>
                    <a:bodyPr/>
                    <a:lstStyle/>
                    <a:p>
                      <a:pPr algn="ctr"/>
                      <a:r>
                        <a:rPr lang="en-US" dirty="0"/>
                        <a:t>Terrestrial</a:t>
                      </a:r>
                    </a:p>
                  </a:txBody>
                  <a:tcPr/>
                </a:tc>
                <a:extLst>
                  <a:ext uri="{0D108BD9-81ED-4DB2-BD59-A6C34878D82A}">
                    <a16:rowId xmlns:a16="http://schemas.microsoft.com/office/drawing/2014/main" val="277554567"/>
                  </a:ext>
                </a:extLst>
              </a:tr>
              <a:tr h="370840">
                <a:tc>
                  <a:txBody>
                    <a:bodyPr/>
                    <a:lstStyle/>
                    <a:p>
                      <a:pPr algn="ctr"/>
                      <a:r>
                        <a:rPr lang="en-US" dirty="0"/>
                        <a:t>5</a:t>
                      </a:r>
                    </a:p>
                  </a:txBody>
                  <a:tcPr/>
                </a:tc>
                <a:tc>
                  <a:txBody>
                    <a:bodyPr/>
                    <a:lstStyle/>
                    <a:p>
                      <a:pPr algn="ctr"/>
                      <a:r>
                        <a:rPr lang="en-US" dirty="0"/>
                        <a:t>Lungs</a:t>
                      </a:r>
                    </a:p>
                  </a:txBody>
                  <a:tcPr/>
                </a:tc>
                <a:tc>
                  <a:txBody>
                    <a:bodyPr/>
                    <a:lstStyle/>
                    <a:p>
                      <a:pPr algn="ctr"/>
                      <a:r>
                        <a:rPr lang="en-US" dirty="0"/>
                        <a:t>Reptiles, Birds, Mammals</a:t>
                      </a:r>
                    </a:p>
                  </a:txBody>
                  <a:tcPr/>
                </a:tc>
                <a:tc>
                  <a:txBody>
                    <a:bodyPr/>
                    <a:lstStyle/>
                    <a:p>
                      <a:pPr algn="ctr"/>
                      <a:r>
                        <a:rPr lang="en-US" dirty="0"/>
                        <a:t>Terrestrial</a:t>
                      </a:r>
                    </a:p>
                  </a:txBody>
                  <a:tcPr/>
                </a:tc>
                <a:extLst>
                  <a:ext uri="{0D108BD9-81ED-4DB2-BD59-A6C34878D82A}">
                    <a16:rowId xmlns:a16="http://schemas.microsoft.com/office/drawing/2014/main" val="4281858563"/>
                  </a:ext>
                </a:extLst>
              </a:tr>
              <a:tr h="370840">
                <a:tc>
                  <a:txBody>
                    <a:bodyPr/>
                    <a:lstStyle/>
                    <a:p>
                      <a:pPr algn="ctr"/>
                      <a:r>
                        <a:rPr lang="en-US" dirty="0"/>
                        <a:t>6</a:t>
                      </a:r>
                    </a:p>
                  </a:txBody>
                  <a:tcPr/>
                </a:tc>
                <a:tc>
                  <a:txBody>
                    <a:bodyPr/>
                    <a:lstStyle/>
                    <a:p>
                      <a:pPr algn="ctr"/>
                      <a:r>
                        <a:rPr lang="en-US" dirty="0"/>
                        <a:t>Mouth</a:t>
                      </a:r>
                    </a:p>
                  </a:txBody>
                  <a:tcPr/>
                </a:tc>
                <a:tc>
                  <a:txBody>
                    <a:bodyPr/>
                    <a:lstStyle/>
                    <a:p>
                      <a:pPr algn="ctr"/>
                      <a:r>
                        <a:rPr lang="en-US" dirty="0"/>
                        <a:t>Frogs and Toads </a:t>
                      </a:r>
                    </a:p>
                  </a:txBody>
                  <a:tcPr/>
                </a:tc>
                <a:tc>
                  <a:txBody>
                    <a:bodyPr/>
                    <a:lstStyle/>
                    <a:p>
                      <a:pPr algn="ctr"/>
                      <a:r>
                        <a:rPr lang="en-US" dirty="0"/>
                        <a:t>Terrestrial</a:t>
                      </a:r>
                    </a:p>
                  </a:txBody>
                  <a:tcPr/>
                </a:tc>
                <a:extLst>
                  <a:ext uri="{0D108BD9-81ED-4DB2-BD59-A6C34878D82A}">
                    <a16:rowId xmlns:a16="http://schemas.microsoft.com/office/drawing/2014/main" val="137189788"/>
                  </a:ext>
                </a:extLst>
              </a:tr>
              <a:tr h="370840">
                <a:tc>
                  <a:txBody>
                    <a:bodyPr/>
                    <a:lstStyle/>
                    <a:p>
                      <a:pPr algn="ctr"/>
                      <a:r>
                        <a:rPr lang="en-US" dirty="0"/>
                        <a:t>7</a:t>
                      </a:r>
                    </a:p>
                  </a:txBody>
                  <a:tcPr/>
                </a:tc>
                <a:tc>
                  <a:txBody>
                    <a:bodyPr/>
                    <a:lstStyle/>
                    <a:p>
                      <a:pPr algn="ctr"/>
                      <a:r>
                        <a:rPr lang="en-US" dirty="0"/>
                        <a:t>Stomata</a:t>
                      </a:r>
                    </a:p>
                  </a:txBody>
                  <a:tcPr/>
                </a:tc>
                <a:tc>
                  <a:txBody>
                    <a:bodyPr/>
                    <a:lstStyle/>
                    <a:p>
                      <a:pPr algn="ctr"/>
                      <a:r>
                        <a:rPr lang="en-US" dirty="0"/>
                        <a:t>Leaves</a:t>
                      </a:r>
                    </a:p>
                  </a:txBody>
                  <a:tcPr/>
                </a:tc>
                <a:tc>
                  <a:txBody>
                    <a:bodyPr/>
                    <a:lstStyle/>
                    <a:p>
                      <a:pPr algn="ctr"/>
                      <a:r>
                        <a:rPr lang="en-US" dirty="0"/>
                        <a:t>Terrestrial</a:t>
                      </a:r>
                    </a:p>
                  </a:txBody>
                  <a:tcPr/>
                </a:tc>
                <a:extLst>
                  <a:ext uri="{0D108BD9-81ED-4DB2-BD59-A6C34878D82A}">
                    <a16:rowId xmlns:a16="http://schemas.microsoft.com/office/drawing/2014/main" val="1505165501"/>
                  </a:ext>
                </a:extLst>
              </a:tr>
              <a:tr h="370840">
                <a:tc>
                  <a:txBody>
                    <a:bodyPr/>
                    <a:lstStyle/>
                    <a:p>
                      <a:pPr algn="ctr"/>
                      <a:r>
                        <a:rPr lang="en-US" dirty="0"/>
                        <a:t>8</a:t>
                      </a:r>
                    </a:p>
                  </a:txBody>
                  <a:tcPr/>
                </a:tc>
                <a:tc>
                  <a:txBody>
                    <a:bodyPr/>
                    <a:lstStyle/>
                    <a:p>
                      <a:pPr algn="ctr"/>
                      <a:r>
                        <a:rPr lang="en-US" dirty="0"/>
                        <a:t>Lenticels</a:t>
                      </a:r>
                    </a:p>
                  </a:txBody>
                  <a:tcPr/>
                </a:tc>
                <a:tc>
                  <a:txBody>
                    <a:bodyPr/>
                    <a:lstStyle/>
                    <a:p>
                      <a:pPr algn="ctr"/>
                      <a:r>
                        <a:rPr lang="en-US" dirty="0"/>
                        <a:t>Stems</a:t>
                      </a:r>
                    </a:p>
                  </a:txBody>
                  <a:tcPr/>
                </a:tc>
                <a:tc>
                  <a:txBody>
                    <a:bodyPr/>
                    <a:lstStyle/>
                    <a:p>
                      <a:pPr algn="ctr"/>
                      <a:r>
                        <a:rPr lang="en-US" dirty="0"/>
                        <a:t>Terrestrial</a:t>
                      </a:r>
                    </a:p>
                  </a:txBody>
                  <a:tcPr/>
                </a:tc>
                <a:extLst>
                  <a:ext uri="{0D108BD9-81ED-4DB2-BD59-A6C34878D82A}">
                    <a16:rowId xmlns:a16="http://schemas.microsoft.com/office/drawing/2014/main" val="3994141379"/>
                  </a:ext>
                </a:extLst>
              </a:tr>
            </a:tbl>
          </a:graphicData>
        </a:graphic>
      </p:graphicFrame>
      <p:sp>
        <p:nvSpPr>
          <p:cNvPr id="4" name="Footer Placeholder 3">
            <a:extLst>
              <a:ext uri="{FF2B5EF4-FFF2-40B4-BE49-F238E27FC236}">
                <a16:creationId xmlns:a16="http://schemas.microsoft.com/office/drawing/2014/main" id="{22279B1A-61AE-082D-4A3A-BC55F160E724}"/>
              </a:ext>
            </a:extLst>
          </p:cNvPr>
          <p:cNvSpPr>
            <a:spLocks noGrp="1"/>
          </p:cNvSpPr>
          <p:nvPr>
            <p:ph type="ftr" sz="quarter" idx="11"/>
          </p:nvPr>
        </p:nvSpPr>
        <p:spPr/>
        <p:txBody>
          <a:bodyPr/>
          <a:lstStyle/>
          <a:p>
            <a:r>
              <a:rPr lang="en-GB" dirty="0"/>
              <a:t>5</a:t>
            </a:r>
          </a:p>
        </p:txBody>
      </p:sp>
    </p:spTree>
    <p:extLst>
      <p:ext uri="{BB962C8B-B14F-4D97-AF65-F5344CB8AC3E}">
        <p14:creationId xmlns:p14="http://schemas.microsoft.com/office/powerpoint/2010/main" val="176844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DEC59-6D72-8B1F-8B94-547DA0EB0BDD}"/>
              </a:ext>
            </a:extLst>
          </p:cNvPr>
          <p:cNvSpPr>
            <a:spLocks noGrp="1"/>
          </p:cNvSpPr>
          <p:nvPr>
            <p:ph type="title"/>
          </p:nvPr>
        </p:nvSpPr>
        <p:spPr>
          <a:xfrm>
            <a:off x="838204" y="206099"/>
            <a:ext cx="10515600" cy="1013101"/>
          </a:xfrm>
        </p:spPr>
        <p:txBody>
          <a:bodyPr>
            <a:normAutofit/>
          </a:bodyPr>
          <a:lstStyle/>
          <a:p>
            <a:pPr algn="ctr"/>
            <a:r>
              <a:rPr lang="en-US" sz="4000" b="1" dirty="0"/>
              <a:t>Tissue Respiration</a:t>
            </a:r>
            <a:endParaRPr lang="en-US" sz="4000" dirty="0"/>
          </a:p>
        </p:txBody>
      </p:sp>
      <p:sp>
        <p:nvSpPr>
          <p:cNvPr id="3" name="Content Placeholder 2">
            <a:extLst>
              <a:ext uri="{FF2B5EF4-FFF2-40B4-BE49-F238E27FC236}">
                <a16:creationId xmlns:a16="http://schemas.microsoft.com/office/drawing/2014/main" id="{6F4412FB-72A5-3760-701C-73DC99B0145C}"/>
              </a:ext>
            </a:extLst>
          </p:cNvPr>
          <p:cNvSpPr>
            <a:spLocks noGrp="1"/>
          </p:cNvSpPr>
          <p:nvPr>
            <p:ph idx="1"/>
          </p:nvPr>
        </p:nvSpPr>
        <p:spPr>
          <a:xfrm>
            <a:off x="838204" y="1351722"/>
            <a:ext cx="10515600" cy="5181599"/>
          </a:xfrm>
        </p:spPr>
        <p:txBody>
          <a:bodyPr>
            <a:normAutofit/>
          </a:bodyPr>
          <a:lstStyle/>
          <a:p>
            <a:pPr algn="just">
              <a:buFont typeface="Wingdings" panose="05000000000000000000" pitchFamily="2" charset="2"/>
              <a:buChar char="§"/>
            </a:pPr>
            <a:r>
              <a:rPr lang="en-US" dirty="0"/>
              <a:t>This is the breakdown of food substances to release energy. It occurs with the help of enzymes. The major food respired (respiratory substrate) is a carbohydrate (glucose). </a:t>
            </a:r>
          </a:p>
          <a:p>
            <a:pPr algn="just">
              <a:buFont typeface="Wingdings" panose="05000000000000000000" pitchFamily="2" charset="2"/>
              <a:buChar char="§"/>
            </a:pPr>
            <a:r>
              <a:rPr lang="en-US" dirty="0"/>
              <a:t>All other compounds are converted into a carbohydrate before they are respired. The energy released is stored as ATP (Adenosine tri phosphate). </a:t>
            </a:r>
          </a:p>
          <a:p>
            <a:pPr algn="just">
              <a:buFont typeface="Wingdings" panose="05000000000000000000" pitchFamily="2" charset="2"/>
              <a:buChar char="§"/>
            </a:pPr>
            <a:r>
              <a:rPr lang="en-US" dirty="0"/>
              <a:t>ATP is highly energy rich compound formed between a chemical bond between ADP (Adenosine di phosphate) and inorganic phosphate groups, i.e. ADP + Pi                             ATP.</a:t>
            </a:r>
          </a:p>
          <a:p>
            <a:pPr algn="just">
              <a:buFont typeface="Wingdings" panose="05000000000000000000" pitchFamily="2" charset="2"/>
              <a:buChar char="§"/>
            </a:pPr>
            <a:r>
              <a:rPr lang="en-US" dirty="0"/>
              <a:t> If the energy stored as ATP is required by the body, ATP is suddenly broken down into ADP and Pi to release energy for the body activities i.e. ATP   ATPase enzyme   ADP + Pi + energy</a:t>
            </a:r>
          </a:p>
        </p:txBody>
      </p:sp>
      <p:cxnSp>
        <p:nvCxnSpPr>
          <p:cNvPr id="6" name="Straight Arrow Connector 5">
            <a:extLst>
              <a:ext uri="{FF2B5EF4-FFF2-40B4-BE49-F238E27FC236}">
                <a16:creationId xmlns:a16="http://schemas.microsoft.com/office/drawing/2014/main" id="{68A5E983-FAF1-676B-1941-A6A90D95A419}"/>
              </a:ext>
            </a:extLst>
          </p:cNvPr>
          <p:cNvCxnSpPr>
            <a:cxnSpLocks/>
          </p:cNvCxnSpPr>
          <p:nvPr/>
        </p:nvCxnSpPr>
        <p:spPr>
          <a:xfrm>
            <a:off x="2557671" y="6351037"/>
            <a:ext cx="2133599" cy="53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CA075AB5-E720-BA50-0AAE-E140F0D4E3B2}"/>
              </a:ext>
            </a:extLst>
          </p:cNvPr>
          <p:cNvCxnSpPr>
            <a:cxnSpLocks/>
          </p:cNvCxnSpPr>
          <p:nvPr/>
        </p:nvCxnSpPr>
        <p:spPr>
          <a:xfrm>
            <a:off x="4154558" y="4952934"/>
            <a:ext cx="2133599" cy="53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0435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B6297-BB4D-832C-1549-6BB7BE94C763}"/>
              </a:ext>
            </a:extLst>
          </p:cNvPr>
          <p:cNvSpPr>
            <a:spLocks noGrp="1"/>
          </p:cNvSpPr>
          <p:nvPr>
            <p:ph type="title"/>
          </p:nvPr>
        </p:nvSpPr>
        <p:spPr>
          <a:xfrm>
            <a:off x="838204" y="365125"/>
            <a:ext cx="10515600" cy="993357"/>
          </a:xfrm>
        </p:spPr>
        <p:txBody>
          <a:bodyPr/>
          <a:lstStyle/>
          <a:p>
            <a:pPr algn="ctr"/>
            <a:r>
              <a:rPr lang="en-US" sz="4400" b="1" dirty="0"/>
              <a:t>Tissue Respiration</a:t>
            </a:r>
            <a:endParaRPr lang="en-US" dirty="0"/>
          </a:p>
        </p:txBody>
      </p:sp>
      <p:sp>
        <p:nvSpPr>
          <p:cNvPr id="3" name="Content Placeholder 2">
            <a:extLst>
              <a:ext uri="{FF2B5EF4-FFF2-40B4-BE49-F238E27FC236}">
                <a16:creationId xmlns:a16="http://schemas.microsoft.com/office/drawing/2014/main" id="{09BE4196-E59E-C2B5-DA5D-2191FDF0AC6D}"/>
              </a:ext>
            </a:extLst>
          </p:cNvPr>
          <p:cNvSpPr>
            <a:spLocks noGrp="1"/>
          </p:cNvSpPr>
          <p:nvPr>
            <p:ph idx="1"/>
          </p:nvPr>
        </p:nvSpPr>
        <p:spPr>
          <a:xfrm>
            <a:off x="437323" y="1587085"/>
            <a:ext cx="11357112" cy="4905789"/>
          </a:xfrm>
        </p:spPr>
        <p:txBody>
          <a:bodyPr>
            <a:normAutofit lnSpcReduction="10000"/>
          </a:bodyPr>
          <a:lstStyle/>
          <a:p>
            <a:pPr algn="just">
              <a:buFont typeface="Wingdings" panose="05000000000000000000" pitchFamily="2" charset="2"/>
              <a:buChar char="§"/>
            </a:pPr>
            <a:r>
              <a:rPr lang="en-US" dirty="0"/>
              <a:t>The energy released is used by the body for various activities </a:t>
            </a:r>
            <a:r>
              <a:rPr lang="en-US" dirty="0" err="1"/>
              <a:t>i.e</a:t>
            </a:r>
            <a:endParaRPr lang="en-US" dirty="0"/>
          </a:p>
          <a:p>
            <a:pPr algn="just">
              <a:buFont typeface="Wingdings" panose="05000000000000000000" pitchFamily="2" charset="2"/>
              <a:buChar char="ü"/>
            </a:pPr>
            <a:r>
              <a:rPr lang="en-US" dirty="0"/>
              <a:t>Maintaining blood circulation </a:t>
            </a:r>
          </a:p>
          <a:p>
            <a:pPr algn="just">
              <a:buFont typeface="Wingdings" panose="05000000000000000000" pitchFamily="2" charset="2"/>
              <a:buChar char="ü"/>
            </a:pPr>
            <a:r>
              <a:rPr lang="en-US" dirty="0"/>
              <a:t>Bring about breathing movement </a:t>
            </a:r>
          </a:p>
          <a:p>
            <a:pPr algn="just">
              <a:buFont typeface="Wingdings" panose="05000000000000000000" pitchFamily="2" charset="2"/>
              <a:buChar char="ü"/>
            </a:pPr>
            <a:r>
              <a:rPr lang="en-US" dirty="0"/>
              <a:t>For producing sound Transmission of nerve impulses from one part to another. </a:t>
            </a:r>
          </a:p>
          <a:p>
            <a:pPr algn="just">
              <a:buFont typeface="Wingdings" panose="05000000000000000000" pitchFamily="2" charset="2"/>
              <a:buChar char="ü"/>
            </a:pPr>
            <a:r>
              <a:rPr lang="en-US" dirty="0"/>
              <a:t>Synthesis of blood proteins </a:t>
            </a:r>
          </a:p>
          <a:p>
            <a:pPr algn="just">
              <a:buFont typeface="Wingdings" panose="05000000000000000000" pitchFamily="2" charset="2"/>
              <a:buChar char="ü"/>
            </a:pPr>
            <a:r>
              <a:rPr lang="en-US" dirty="0"/>
              <a:t>Maintaining the constant blood temperature </a:t>
            </a:r>
          </a:p>
          <a:p>
            <a:pPr algn="just">
              <a:buFont typeface="Wingdings" panose="05000000000000000000" pitchFamily="2" charset="2"/>
              <a:buChar char="ü"/>
            </a:pPr>
            <a:r>
              <a:rPr lang="en-US" dirty="0"/>
              <a:t>Cell division either mitosis or meiosis leading to growth </a:t>
            </a:r>
          </a:p>
          <a:p>
            <a:pPr algn="just">
              <a:buFont typeface="Wingdings" panose="05000000000000000000" pitchFamily="2" charset="2"/>
              <a:buChar char="ü"/>
            </a:pPr>
            <a:r>
              <a:rPr lang="en-US" dirty="0"/>
              <a:t>Active transport of materials into or outside the cell. </a:t>
            </a:r>
          </a:p>
          <a:p>
            <a:pPr algn="just">
              <a:buFont typeface="Wingdings" panose="05000000000000000000" pitchFamily="2" charset="2"/>
              <a:buChar char="ü"/>
            </a:pPr>
            <a:r>
              <a:rPr lang="en-US" dirty="0"/>
              <a:t>Secretion of various materials like hormones, enzymes, etc.</a:t>
            </a:r>
          </a:p>
        </p:txBody>
      </p:sp>
      <p:sp>
        <p:nvSpPr>
          <p:cNvPr id="4" name="Footer Placeholder 3">
            <a:extLst>
              <a:ext uri="{FF2B5EF4-FFF2-40B4-BE49-F238E27FC236}">
                <a16:creationId xmlns:a16="http://schemas.microsoft.com/office/drawing/2014/main" id="{6EABB368-221F-FC8C-4342-C1015BC420B6}"/>
              </a:ext>
            </a:extLst>
          </p:cNvPr>
          <p:cNvSpPr>
            <a:spLocks noGrp="1"/>
          </p:cNvSpPr>
          <p:nvPr>
            <p:ph type="ftr" sz="quarter" idx="11"/>
          </p:nvPr>
        </p:nvSpPr>
        <p:spPr/>
        <p:txBody>
          <a:bodyPr/>
          <a:lstStyle/>
          <a:p>
            <a:r>
              <a:rPr lang="en-GB" dirty="0"/>
              <a:t>8</a:t>
            </a:r>
          </a:p>
        </p:txBody>
      </p:sp>
    </p:spTree>
    <p:extLst>
      <p:ext uri="{BB962C8B-B14F-4D97-AF65-F5344CB8AC3E}">
        <p14:creationId xmlns:p14="http://schemas.microsoft.com/office/powerpoint/2010/main" val="1832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08CDC-7010-AA13-AFEA-DA23BD2177F0}"/>
              </a:ext>
            </a:extLst>
          </p:cNvPr>
          <p:cNvSpPr>
            <a:spLocks noGrp="1"/>
          </p:cNvSpPr>
          <p:nvPr>
            <p:ph type="title"/>
          </p:nvPr>
        </p:nvSpPr>
        <p:spPr>
          <a:xfrm>
            <a:off x="838204" y="365125"/>
            <a:ext cx="10515600" cy="1119119"/>
          </a:xfrm>
        </p:spPr>
        <p:txBody>
          <a:bodyPr>
            <a:normAutofit/>
          </a:bodyPr>
          <a:lstStyle/>
          <a:p>
            <a:pPr algn="ctr"/>
            <a:r>
              <a:rPr lang="en-US" b="1" dirty="0"/>
              <a:t>Chemical Processes of Cellular Respiration </a:t>
            </a:r>
          </a:p>
        </p:txBody>
      </p:sp>
      <p:sp>
        <p:nvSpPr>
          <p:cNvPr id="3" name="Content Placeholder 2">
            <a:extLst>
              <a:ext uri="{FF2B5EF4-FFF2-40B4-BE49-F238E27FC236}">
                <a16:creationId xmlns:a16="http://schemas.microsoft.com/office/drawing/2014/main" id="{A662BDD4-2D63-D994-98E5-DFF9DAA7B087}"/>
              </a:ext>
            </a:extLst>
          </p:cNvPr>
          <p:cNvSpPr>
            <a:spLocks noGrp="1"/>
          </p:cNvSpPr>
          <p:nvPr>
            <p:ph idx="1"/>
          </p:nvPr>
        </p:nvSpPr>
        <p:spPr>
          <a:xfrm>
            <a:off x="838204" y="1484244"/>
            <a:ext cx="10515600" cy="5194852"/>
          </a:xfrm>
        </p:spPr>
        <p:txBody>
          <a:bodyPr>
            <a:normAutofit fontScale="92500"/>
          </a:bodyPr>
          <a:lstStyle/>
          <a:p>
            <a:pPr algn="just"/>
            <a:r>
              <a:rPr lang="en-US" dirty="0"/>
              <a:t>Cellular respiration requires series of chemical reactions and respiratory enzymes. </a:t>
            </a:r>
          </a:p>
          <a:p>
            <a:pPr algn="just">
              <a:buFont typeface="Wingdings" panose="05000000000000000000" pitchFamily="2" charset="2"/>
              <a:buChar char="ü"/>
            </a:pPr>
            <a:r>
              <a:rPr lang="en-US" dirty="0"/>
              <a:t>Glycolysis: Partial oxidation of a glucose molecule to form 2 molecules of pyruvate. This process takes place in the cytosol. </a:t>
            </a:r>
          </a:p>
          <a:p>
            <a:pPr algn="just">
              <a:buFont typeface="Wingdings" panose="05000000000000000000" pitchFamily="2" charset="2"/>
              <a:buChar char="ü"/>
            </a:pPr>
            <a:r>
              <a:rPr lang="en-US" dirty="0"/>
              <a:t> Formation of Acetyl CoA: Pyruvate formed in glycolysis enters the mitochondrial matrix. It undergoes oxidative decarboxylation to form two molecules of Acetyl CoA. The reaction is </a:t>
            </a:r>
            <a:r>
              <a:rPr lang="en-US" dirty="0" err="1"/>
              <a:t>catalysed</a:t>
            </a:r>
            <a:r>
              <a:rPr lang="en-US" dirty="0"/>
              <a:t> by the pyruvate dehydrogenase enzyme. </a:t>
            </a:r>
          </a:p>
          <a:p>
            <a:pPr algn="just">
              <a:buFont typeface="Wingdings" panose="05000000000000000000" pitchFamily="2" charset="2"/>
              <a:buChar char="ü"/>
            </a:pPr>
            <a:r>
              <a:rPr lang="en-US" dirty="0"/>
              <a:t>Krebs cycle (TCA cycle or Citric Acid Cycle): It is the common pathway for complete oxidation of carbohydrates, proteins and lipids as they are </a:t>
            </a:r>
            <a:r>
              <a:rPr lang="en-US" dirty="0" err="1"/>
              <a:t>metabolised</a:t>
            </a:r>
            <a:r>
              <a:rPr lang="en-US" dirty="0"/>
              <a:t> to acetyl coenzyme A or other intermediates of the cycle. The Acetyl CoA produced enters the Tricarboxylic acid cycle or Citric acid cycle. Glucose is fully oxidized in this process. like NADH and FADH2.</a:t>
            </a:r>
          </a:p>
        </p:txBody>
      </p:sp>
      <p:sp>
        <p:nvSpPr>
          <p:cNvPr id="4" name="Footer Placeholder 3">
            <a:extLst>
              <a:ext uri="{FF2B5EF4-FFF2-40B4-BE49-F238E27FC236}">
                <a16:creationId xmlns:a16="http://schemas.microsoft.com/office/drawing/2014/main" id="{99CE0C1F-6973-2372-7108-E94DA859799F}"/>
              </a:ext>
            </a:extLst>
          </p:cNvPr>
          <p:cNvSpPr>
            <a:spLocks noGrp="1"/>
          </p:cNvSpPr>
          <p:nvPr>
            <p:ph type="ftr" sz="quarter" idx="11"/>
          </p:nvPr>
        </p:nvSpPr>
        <p:spPr/>
        <p:txBody>
          <a:bodyPr/>
          <a:lstStyle/>
          <a:p>
            <a:r>
              <a:rPr lang="en-GB" dirty="0"/>
              <a:t>9</a:t>
            </a:r>
          </a:p>
        </p:txBody>
      </p:sp>
    </p:spTree>
    <p:extLst>
      <p:ext uri="{BB962C8B-B14F-4D97-AF65-F5344CB8AC3E}">
        <p14:creationId xmlns:p14="http://schemas.microsoft.com/office/powerpoint/2010/main" val="1928479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A885-95E7-0D9C-FAD6-2D51F41B7B63}"/>
              </a:ext>
            </a:extLst>
          </p:cNvPr>
          <p:cNvSpPr>
            <a:spLocks noGrp="1"/>
          </p:cNvSpPr>
          <p:nvPr>
            <p:ph type="title"/>
          </p:nvPr>
        </p:nvSpPr>
        <p:spPr/>
        <p:txBody>
          <a:bodyPr/>
          <a:lstStyle/>
          <a:p>
            <a:pPr algn="ctr"/>
            <a:r>
              <a:rPr lang="en-US" b="1" dirty="0"/>
              <a:t>Chemical Processes of Cellular Respiration </a:t>
            </a:r>
            <a:endParaRPr lang="en-US" dirty="0"/>
          </a:p>
        </p:txBody>
      </p:sp>
      <p:sp>
        <p:nvSpPr>
          <p:cNvPr id="3" name="Content Placeholder 2">
            <a:extLst>
              <a:ext uri="{FF2B5EF4-FFF2-40B4-BE49-F238E27FC236}">
                <a16:creationId xmlns:a16="http://schemas.microsoft.com/office/drawing/2014/main" id="{46849A92-D934-6FC9-AC78-539916AAB67B}"/>
              </a:ext>
            </a:extLst>
          </p:cNvPr>
          <p:cNvSpPr>
            <a:spLocks noGrp="1"/>
          </p:cNvSpPr>
          <p:nvPr>
            <p:ph idx="1"/>
          </p:nvPr>
        </p:nvSpPr>
        <p:spPr>
          <a:xfrm>
            <a:off x="477078" y="1806438"/>
            <a:ext cx="11529391" cy="4732476"/>
          </a:xfrm>
        </p:spPr>
        <p:txBody>
          <a:bodyPr>
            <a:normAutofit/>
          </a:bodyPr>
          <a:lstStyle/>
          <a:p>
            <a:pPr marL="0" indent="0" algn="just">
              <a:buNone/>
            </a:pPr>
            <a:r>
              <a:rPr lang="en-US" dirty="0"/>
              <a:t>The acetyl CoA combines with 4-carbon compound oxaloacetate to form 6C citrate. In this process, 2 molecules of CO</a:t>
            </a:r>
            <a:r>
              <a:rPr lang="en-US" baseline="-25000" dirty="0"/>
              <a:t>2</a:t>
            </a:r>
            <a:r>
              <a:rPr lang="en-US" dirty="0"/>
              <a:t> are released and oxaloacetate is recycled. Energy is stored in ATP and other high energy compounds.</a:t>
            </a:r>
          </a:p>
          <a:p>
            <a:pPr algn="just">
              <a:buFont typeface="Wingdings" panose="05000000000000000000" pitchFamily="2" charset="2"/>
              <a:buChar char="ü"/>
            </a:pPr>
            <a:r>
              <a:rPr lang="en-US" dirty="0"/>
              <a:t>Electron Transport System and Oxidative Phosphorylation: ATP is generated when electrons are transferred from the energy-rich molecules like NADH and FADH</a:t>
            </a:r>
            <a:r>
              <a:rPr lang="en-US" baseline="-25000" dirty="0"/>
              <a:t>2</a:t>
            </a:r>
            <a:r>
              <a:rPr lang="en-US" dirty="0"/>
              <a:t>, produced in glycolysis, citric acid cycle and fatty acid oxidation to molecular O</a:t>
            </a:r>
            <a:r>
              <a:rPr lang="en-US" baseline="-25000" dirty="0"/>
              <a:t>2</a:t>
            </a:r>
            <a:r>
              <a:rPr lang="en-US" dirty="0"/>
              <a:t> by a series of electron carriers. O</a:t>
            </a:r>
            <a:r>
              <a:rPr lang="en-US" baseline="-25000" dirty="0"/>
              <a:t>2</a:t>
            </a:r>
            <a:r>
              <a:rPr lang="en-US" dirty="0"/>
              <a:t> is reduced to H</a:t>
            </a:r>
            <a:r>
              <a:rPr lang="en-US" baseline="-25000" dirty="0"/>
              <a:t>2</a:t>
            </a:r>
            <a:r>
              <a:rPr lang="en-US" dirty="0"/>
              <a:t>O. It takes place in the inner membrane of mitochondria.</a:t>
            </a:r>
          </a:p>
        </p:txBody>
      </p:sp>
      <p:sp>
        <p:nvSpPr>
          <p:cNvPr id="4" name="Footer Placeholder 3">
            <a:extLst>
              <a:ext uri="{FF2B5EF4-FFF2-40B4-BE49-F238E27FC236}">
                <a16:creationId xmlns:a16="http://schemas.microsoft.com/office/drawing/2014/main" id="{B89DC802-B0D5-8956-633F-C0B2AB6AFA1B}"/>
              </a:ext>
            </a:extLst>
          </p:cNvPr>
          <p:cNvSpPr>
            <a:spLocks noGrp="1"/>
          </p:cNvSpPr>
          <p:nvPr>
            <p:ph type="ftr" sz="quarter" idx="11"/>
          </p:nvPr>
        </p:nvSpPr>
        <p:spPr/>
        <p:txBody>
          <a:bodyPr/>
          <a:lstStyle/>
          <a:p>
            <a:r>
              <a:rPr lang="en-GB" dirty="0"/>
              <a:t>10</a:t>
            </a:r>
          </a:p>
        </p:txBody>
      </p:sp>
    </p:spTree>
    <p:extLst>
      <p:ext uri="{BB962C8B-B14F-4D97-AF65-F5344CB8AC3E}">
        <p14:creationId xmlns:p14="http://schemas.microsoft.com/office/powerpoint/2010/main" val="41140784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6685</TotalTime>
  <Words>1868</Words>
  <Application>Microsoft Office PowerPoint</Application>
  <PresentationFormat>Widescreen</PresentationFormat>
  <Paragraphs>143</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Wingdings</vt:lpstr>
      <vt:lpstr>Office Theme</vt:lpstr>
      <vt:lpstr>BIO 101 General Biology I</vt:lpstr>
      <vt:lpstr>  Respiration </vt:lpstr>
      <vt:lpstr>External Respiration</vt:lpstr>
      <vt:lpstr>External Respiration</vt:lpstr>
      <vt:lpstr>TYPES OF RESPIRATORY SURFACES, ORGANISM AND THE ENVIRONMENT IN WHICH THEY FUNCTION. </vt:lpstr>
      <vt:lpstr>Tissue Respiration</vt:lpstr>
      <vt:lpstr>Tissue Respiration</vt:lpstr>
      <vt:lpstr>Chemical Processes of Cellular Respiration </vt:lpstr>
      <vt:lpstr>Chemical Processes of Cellular Respiration </vt:lpstr>
      <vt:lpstr>Glycolysis</vt:lpstr>
      <vt:lpstr>Glycolysis Pathway</vt:lpstr>
      <vt:lpstr>Glycolysis Pathway</vt:lpstr>
      <vt:lpstr>Glycolysis Pathway</vt:lpstr>
      <vt:lpstr>Krebs's cycle</vt:lpstr>
      <vt:lpstr>Krebs's cycle</vt:lpstr>
      <vt:lpstr>DIFFERENCES BETWEEN GLYCOLYSIS AND KREBS’ CYCLE</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 PAUL</dc:creator>
  <cp:lastModifiedBy>USER</cp:lastModifiedBy>
  <cp:revision>97</cp:revision>
  <cp:lastPrinted>2025-01-23T08:34:23Z</cp:lastPrinted>
  <dcterms:created xsi:type="dcterms:W3CDTF">2019-03-14T10:29:22Z</dcterms:created>
  <dcterms:modified xsi:type="dcterms:W3CDTF">2025-01-23T08:48:33Z</dcterms:modified>
</cp:coreProperties>
</file>