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3" r:id="rId2"/>
    <p:sldId id="257" r:id="rId3"/>
    <p:sldId id="258" r:id="rId4"/>
    <p:sldId id="259" r:id="rId5"/>
    <p:sldId id="314" r:id="rId6"/>
    <p:sldId id="293" r:id="rId7"/>
    <p:sldId id="333" r:id="rId8"/>
    <p:sldId id="334" r:id="rId9"/>
    <p:sldId id="335" r:id="rId10"/>
    <p:sldId id="266" r:id="rId11"/>
    <p:sldId id="267" r:id="rId12"/>
    <p:sldId id="337" r:id="rId13"/>
    <p:sldId id="338" r:id="rId14"/>
    <p:sldId id="339" r:id="rId15"/>
    <p:sldId id="340" r:id="rId16"/>
    <p:sldId id="341" r:id="rId17"/>
    <p:sldId id="342" r:id="rId18"/>
    <p:sldId id="260" r:id="rId19"/>
    <p:sldId id="343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66F15-F720-4BCF-ABF2-76A191414E5E}" type="datetimeFigureOut">
              <a:rPr lang="en-GB" smtClean="0"/>
              <a:t>27/01/2024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B131-7F44-48F8-A504-3EB060288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3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98C6-D02D-439C-96E0-0836747472AD}" type="datetime1">
              <a:rPr lang="en-GB" smtClean="0"/>
              <a:t>27/01/2024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D917-9B87-429E-B43C-043180EC34FE}" type="datetime1">
              <a:rPr lang="en-GB" smtClean="0"/>
              <a:t>27/01/2024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C11A-4EDE-4E63-B2D2-EA4440594AE6}" type="datetime1">
              <a:rPr lang="en-GB" smtClean="0"/>
              <a:t>27/01/2024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10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3600" y="158744"/>
            <a:ext cx="10515600" cy="439200"/>
          </a:xfrm>
        </p:spPr>
        <p:txBody>
          <a:bodyPr>
            <a:noAutofit/>
          </a:bodyPr>
          <a:lstStyle>
            <a:lvl1pPr>
              <a:defRPr sz="2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1936" y="583128"/>
            <a:ext cx="10515600" cy="583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6433" y="6789058"/>
            <a:ext cx="12206400" cy="77821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AAF3-BABA-4B80-B774-C195D157E60D}" type="datetime1">
              <a:rPr lang="en-GB" smtClean="0"/>
              <a:t>27/01/2024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7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5095-A969-4783-895B-5ECF42748D91}" type="datetime1">
              <a:rPr lang="en-GB" smtClean="0"/>
              <a:t>27/01/2024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58D8-981E-4DCA-AA7C-3F7E8CD019E2}" type="datetime1">
              <a:rPr lang="en-GB" smtClean="0"/>
              <a:t>27/01/2024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29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F277-B72A-4AB2-9F89-EE9CEF26ECD6}" type="datetime1">
              <a:rPr lang="en-GB" smtClean="0"/>
              <a:t>27/01/2024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34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C20E-3589-4925-915A-0797DDE875C1}" type="datetime1">
              <a:rPr lang="en-GB" smtClean="0"/>
              <a:t>27/01/2024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07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C1EE-15D2-4E5A-828C-07882AE874DA}" type="datetime1">
              <a:rPr lang="en-GB" smtClean="0"/>
              <a:t>27/01/2024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81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0FA9-F3AB-4794-A8A5-6E3008C4A137}" type="datetime1">
              <a:rPr lang="en-GB" smtClean="0"/>
              <a:t>27/01/2024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92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27BD-AA1C-44A1-8EF8-9147F67B3E0F}" type="datetime1">
              <a:rPr lang="en-GB" smtClean="0"/>
              <a:t>27/01/2024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9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B4526-F29E-4869-949C-38EF2D897D20}" type="datetime1">
              <a:rPr lang="en-GB" smtClean="0"/>
              <a:t>27/01/2024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4CC81-9032-4BD1-B72C-9117D8D40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41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png"/><Relationship Id="rId4" Type="http://schemas.openxmlformats.org/officeDocument/2006/relationships/image" Target="../media/image9.wmf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8973" y="123557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CHM 101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INTRODUCTORY CHEMISTRY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4157" y="3648923"/>
            <a:ext cx="1005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COURSE LECTURER: </a:t>
            </a:r>
            <a:r>
              <a:rPr lang="en-GB" sz="2800" b="1" dirty="0" err="1"/>
              <a:t>Azeez</a:t>
            </a:r>
            <a:r>
              <a:rPr lang="en-GB" sz="2800" b="1" dirty="0"/>
              <a:t> </a:t>
            </a:r>
            <a:r>
              <a:rPr lang="en-GB" sz="2800" b="1" dirty="0" err="1"/>
              <a:t>Luqmon</a:t>
            </a:r>
            <a:r>
              <a:rPr lang="en-GB" sz="2800" b="1" dirty="0"/>
              <a:t> A., PhD.,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321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-1"/>
            <a:ext cx="12192000" cy="16383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GB" dirty="0"/>
              <a:t>Valence Bond Theory: it uses hybridization theory to predict shapes</a:t>
            </a:r>
          </a:p>
          <a:p>
            <a:pPr algn="just">
              <a:lnSpc>
                <a:spcPct val="150000"/>
              </a:lnSpc>
            </a:pPr>
            <a:endParaRPr lang="en-GB" dirty="0"/>
          </a:p>
          <a:p>
            <a:pPr algn="just">
              <a:lnSpc>
                <a:spcPct val="150000"/>
              </a:lnSpc>
            </a:pPr>
            <a:r>
              <a:rPr lang="en-GB" dirty="0"/>
              <a:t>Hybridization – </a:t>
            </a:r>
            <a:r>
              <a:rPr lang="en-US" altLang="en-US" dirty="0"/>
              <a:t>the concept of mixing atomic orbitals to form new </a:t>
            </a:r>
            <a:r>
              <a:rPr lang="en-US" altLang="en-US" i="1" dirty="0"/>
              <a:t>hybrid orbitals</a:t>
            </a:r>
            <a:r>
              <a:rPr lang="en-US" altLang="en-US" dirty="0"/>
              <a:t> suitable for the qualitative description of atomic bonding properties </a:t>
            </a:r>
          </a:p>
          <a:p>
            <a:pPr algn="just">
              <a:lnSpc>
                <a:spcPct val="150000"/>
              </a:lnSpc>
            </a:pPr>
            <a:endParaRPr lang="en-GB" dirty="0"/>
          </a:p>
          <a:p>
            <a:pPr algn="just">
              <a:lnSpc>
                <a:spcPct val="150000"/>
              </a:lnSpc>
            </a:pPr>
            <a:endParaRPr lang="en-GB" dirty="0"/>
          </a:p>
          <a:p>
            <a:pPr algn="just"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DD7D8D9-A855-8933-59C7-71E8D8BD6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805670"/>
              </p:ext>
            </p:extLst>
          </p:nvPr>
        </p:nvGraphicFramePr>
        <p:xfrm>
          <a:off x="1854201" y="3389630"/>
          <a:ext cx="8127999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23947589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32168143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74708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Hybridized orbital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Bonding/lone pairs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Shape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386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4029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Trigonal planar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8963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</a:t>
                      </a:r>
                      <a:r>
                        <a:rPr lang="en-US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Tetrahedral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464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</a:t>
                      </a:r>
                      <a:r>
                        <a:rPr lang="en-US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Trigonal pyramidal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875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</a:t>
                      </a:r>
                      <a:r>
                        <a:rPr lang="en-US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Angular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3575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</a:t>
                      </a:r>
                      <a:r>
                        <a:rPr lang="en-US" baseline="30000" dirty="0"/>
                        <a:t>3</a:t>
                      </a:r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Trigonal bipyramidal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09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</a:t>
                      </a:r>
                      <a:r>
                        <a:rPr lang="en-US" baseline="30000" dirty="0"/>
                        <a:t>3</a:t>
                      </a:r>
                      <a:r>
                        <a:rPr lang="en-US" dirty="0"/>
                        <a:t>d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Octahedral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7837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693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11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DEF7A72-A1E2-04C9-FFB3-20F05D1B5FC5}"/>
              </a:ext>
            </a:extLst>
          </p:cNvPr>
          <p:cNvSpPr txBox="1"/>
          <p:nvPr/>
        </p:nvSpPr>
        <p:spPr>
          <a:xfrm>
            <a:off x="123825" y="279400"/>
            <a:ext cx="11858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BF</a:t>
            </a:r>
            <a:r>
              <a:rPr lang="en-GB" baseline="-25000" dirty="0"/>
              <a:t>3</a:t>
            </a:r>
            <a:r>
              <a:rPr lang="en-GB" dirty="0"/>
              <a:t> – 1s</a:t>
            </a:r>
            <a:r>
              <a:rPr lang="en-GB" baseline="30000" dirty="0"/>
              <a:t>2</a:t>
            </a:r>
            <a:r>
              <a:rPr lang="en-GB" dirty="0"/>
              <a:t> 2s</a:t>
            </a:r>
            <a:r>
              <a:rPr lang="en-GB" baseline="30000" dirty="0"/>
              <a:t>2</a:t>
            </a:r>
            <a:r>
              <a:rPr lang="en-GB" dirty="0"/>
              <a:t> 2p</a:t>
            </a:r>
            <a:r>
              <a:rPr lang="en-GB" baseline="30000" dirty="0"/>
              <a:t>1</a:t>
            </a:r>
          </a:p>
          <a:p>
            <a:endParaRPr lang="en-GB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D7306A2B-AB59-59D0-73F8-B7837EA46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794012"/>
              </p:ext>
            </p:extLst>
          </p:nvPr>
        </p:nvGraphicFramePr>
        <p:xfrm>
          <a:off x="1677988" y="2314575"/>
          <a:ext cx="8612240" cy="4014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S ChemDraw Drawing" r:id="rId3" imgW="5976577" imgH="2785595" progId="ChemDraw.Document.6.0">
                  <p:embed/>
                </p:oleObj>
              </mc:Choice>
              <mc:Fallback>
                <p:oleObj name="CS ChemDraw Drawing" r:id="rId3" imgW="5976577" imgH="27855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7988" y="2314575"/>
                        <a:ext cx="8612240" cy="4014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2703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F7ACC93-4345-4FEF-5CEA-DB267332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12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36DF21-38BE-E058-25D8-01C27A381DAE}"/>
              </a:ext>
            </a:extLst>
          </p:cNvPr>
          <p:cNvSpPr txBox="1"/>
          <p:nvPr/>
        </p:nvSpPr>
        <p:spPr>
          <a:xfrm>
            <a:off x="123825" y="279400"/>
            <a:ext cx="11858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CH</a:t>
            </a:r>
            <a:r>
              <a:rPr lang="en-GB" baseline="-25000" dirty="0"/>
              <a:t>4</a:t>
            </a:r>
            <a:r>
              <a:rPr lang="en-GB" dirty="0"/>
              <a:t> – 1s</a:t>
            </a:r>
            <a:r>
              <a:rPr lang="en-GB" baseline="30000" dirty="0"/>
              <a:t>2</a:t>
            </a:r>
            <a:r>
              <a:rPr lang="en-GB" dirty="0"/>
              <a:t> 2s</a:t>
            </a:r>
            <a:r>
              <a:rPr lang="en-GB" baseline="30000" dirty="0"/>
              <a:t>2</a:t>
            </a:r>
            <a:r>
              <a:rPr lang="en-GB" dirty="0"/>
              <a:t> 2p</a:t>
            </a:r>
            <a:r>
              <a:rPr lang="en-GB" baseline="30000" dirty="0"/>
              <a:t>2</a:t>
            </a:r>
          </a:p>
          <a:p>
            <a:endParaRPr lang="en-GB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EED2981B-2990-F3E1-E555-AB8A50C289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43583"/>
              </p:ext>
            </p:extLst>
          </p:nvPr>
        </p:nvGraphicFramePr>
        <p:xfrm>
          <a:off x="733425" y="1141267"/>
          <a:ext cx="10763250" cy="5017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S ChemDraw Drawing" r:id="rId3" imgW="5976577" imgH="2785595" progId="ChemDraw.Document.6.0">
                  <p:embed/>
                </p:oleObj>
              </mc:Choice>
              <mc:Fallback>
                <p:oleObj name="CS ChemDraw Drawing" r:id="rId3" imgW="5976577" imgH="27855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3425" y="1141267"/>
                        <a:ext cx="10763250" cy="5017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924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A87A095-ECE2-A175-769E-9951ADF30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13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82B33D-7D67-4DDC-9F07-6FE3579596E4}"/>
              </a:ext>
            </a:extLst>
          </p:cNvPr>
          <p:cNvSpPr txBox="1"/>
          <p:nvPr/>
        </p:nvSpPr>
        <p:spPr>
          <a:xfrm>
            <a:off x="123825" y="279400"/>
            <a:ext cx="11858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NH</a:t>
            </a:r>
            <a:r>
              <a:rPr lang="en-GB" baseline="-25000" dirty="0"/>
              <a:t>3</a:t>
            </a:r>
            <a:r>
              <a:rPr lang="en-GB" dirty="0"/>
              <a:t> – 1s</a:t>
            </a:r>
            <a:r>
              <a:rPr lang="en-GB" baseline="30000" dirty="0"/>
              <a:t>2</a:t>
            </a:r>
            <a:r>
              <a:rPr lang="en-GB" dirty="0"/>
              <a:t> 2s</a:t>
            </a:r>
            <a:r>
              <a:rPr lang="en-GB" baseline="30000" dirty="0"/>
              <a:t>2</a:t>
            </a:r>
            <a:r>
              <a:rPr lang="en-GB" dirty="0"/>
              <a:t> 2p</a:t>
            </a:r>
            <a:r>
              <a:rPr lang="en-GB" baseline="30000" dirty="0"/>
              <a:t>3</a:t>
            </a:r>
          </a:p>
          <a:p>
            <a:endParaRPr lang="en-GB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1C1AD328-66DE-59FA-8435-A1AAAD61E7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34263"/>
              </p:ext>
            </p:extLst>
          </p:nvPr>
        </p:nvGraphicFramePr>
        <p:xfrm>
          <a:off x="739804" y="1159027"/>
          <a:ext cx="10223471" cy="4765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S ChemDraw Drawing" r:id="rId3" imgW="5976577" imgH="2785595" progId="ChemDraw.Document.6.0">
                  <p:embed/>
                </p:oleObj>
              </mc:Choice>
              <mc:Fallback>
                <p:oleObj name="CS ChemDraw Drawing" r:id="rId3" imgW="5976577" imgH="27855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804" y="1159027"/>
                        <a:ext cx="10223471" cy="4765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999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6B6A235-2288-AFA1-CAE8-45B184C6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14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50C8B8-BD93-A1FF-52EF-7BEFE60016F2}"/>
              </a:ext>
            </a:extLst>
          </p:cNvPr>
          <p:cNvSpPr txBox="1"/>
          <p:nvPr/>
        </p:nvSpPr>
        <p:spPr>
          <a:xfrm>
            <a:off x="123825" y="279400"/>
            <a:ext cx="11858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O – 1s</a:t>
            </a:r>
            <a:r>
              <a:rPr lang="en-GB" baseline="30000" dirty="0"/>
              <a:t>2</a:t>
            </a:r>
            <a:r>
              <a:rPr lang="en-GB" dirty="0"/>
              <a:t> 2s</a:t>
            </a:r>
            <a:r>
              <a:rPr lang="en-GB" baseline="30000" dirty="0"/>
              <a:t>2</a:t>
            </a:r>
            <a:r>
              <a:rPr lang="en-GB" dirty="0"/>
              <a:t> 2p</a:t>
            </a:r>
            <a:r>
              <a:rPr lang="en-GB" baseline="30000" dirty="0"/>
              <a:t>4</a:t>
            </a:r>
          </a:p>
          <a:p>
            <a:endParaRPr lang="en-GB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7E52673C-0A67-9B2A-6FFA-A76CCDD482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300001"/>
              </p:ext>
            </p:extLst>
          </p:nvPr>
        </p:nvGraphicFramePr>
        <p:xfrm>
          <a:off x="1114425" y="1106487"/>
          <a:ext cx="10520089" cy="490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S ChemDraw Drawing" r:id="rId3" imgW="5976577" imgH="2785595" progId="ChemDraw.Document.6.0">
                  <p:embed/>
                </p:oleObj>
              </mc:Choice>
              <mc:Fallback>
                <p:oleObj name="CS ChemDraw Drawing" r:id="rId3" imgW="5976577" imgH="27855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4425" y="1106487"/>
                        <a:ext cx="10520089" cy="4903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6368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B35ABE0-8654-47F1-7EAC-3904648B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15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977BBB-E386-F15E-2B69-63C9CEB1AC2B}"/>
              </a:ext>
            </a:extLst>
          </p:cNvPr>
          <p:cNvSpPr txBox="1"/>
          <p:nvPr/>
        </p:nvSpPr>
        <p:spPr>
          <a:xfrm>
            <a:off x="123825" y="279400"/>
            <a:ext cx="11858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 – 1s</a:t>
            </a:r>
            <a:r>
              <a:rPr lang="en-GB" baseline="30000" dirty="0"/>
              <a:t>2</a:t>
            </a:r>
            <a:r>
              <a:rPr lang="en-GB" dirty="0"/>
              <a:t> 2s</a:t>
            </a:r>
            <a:r>
              <a:rPr lang="en-GB" baseline="30000" dirty="0"/>
              <a:t>2</a:t>
            </a:r>
            <a:r>
              <a:rPr lang="en-GB" dirty="0"/>
              <a:t> 2p</a:t>
            </a:r>
            <a:r>
              <a:rPr lang="en-GB" baseline="30000" dirty="0"/>
              <a:t>2</a:t>
            </a:r>
          </a:p>
          <a:p>
            <a:endParaRPr lang="en-GB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55656EBA-33A6-1E7A-F455-DB32DD91D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113956"/>
              </p:ext>
            </p:extLst>
          </p:nvPr>
        </p:nvGraphicFramePr>
        <p:xfrm>
          <a:off x="428625" y="1202730"/>
          <a:ext cx="10346293" cy="48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S ChemDraw Drawing" r:id="rId3" imgW="5976993" imgH="2785595" progId="ChemDraw.Document.6.0">
                  <p:embed/>
                </p:oleObj>
              </mc:Choice>
              <mc:Fallback>
                <p:oleObj name="CS ChemDraw Drawing" r:id="rId3" imgW="5976993" imgH="278559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202730"/>
                        <a:ext cx="10346293" cy="482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6943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3424C8C-5C2E-8B4D-055E-C93B448F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16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21F716-A99A-C57E-790B-B9CA3F43B6DE}"/>
              </a:ext>
            </a:extLst>
          </p:cNvPr>
          <p:cNvSpPr txBox="1"/>
          <p:nvPr/>
        </p:nvSpPr>
        <p:spPr>
          <a:xfrm>
            <a:off x="47625" y="7491"/>
            <a:ext cx="12144375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/>
              <a:t>SHAPES OF IONIC SOLIDS</a:t>
            </a:r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6C1417-B48B-EF59-6781-72EF6834037B}"/>
              </a:ext>
            </a:extLst>
          </p:cNvPr>
          <p:cNvSpPr txBox="1"/>
          <p:nvPr/>
        </p:nvSpPr>
        <p:spPr>
          <a:xfrm>
            <a:off x="1" y="747236"/>
            <a:ext cx="12144374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The structure of ionic solids is determined by how the cations and anions can pack together. Generally, one of the ions adopts a standard packing structure, like the metal atoms in a metallic solid. The counterions then fit into the holes or interstitial spaces among these ions.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Ionic crystals consist of a three-dimensional arrangement of ions held in a fixed positions by strong electrostatic forces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B6FD26-4631-8466-A8E4-8512471D6EDA}"/>
              </a:ext>
            </a:extLst>
          </p:cNvPr>
          <p:cNvSpPr txBox="1"/>
          <p:nvPr/>
        </p:nvSpPr>
        <p:spPr>
          <a:xfrm>
            <a:off x="47625" y="4386560"/>
            <a:ext cx="1209675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3333CD"/>
                </a:solidFill>
              </a:rPr>
              <a:t>C</a:t>
            </a:r>
            <a:r>
              <a:rPr lang="en-US" sz="2400" b="0" i="0" u="none" strike="noStrike" baseline="0" dirty="0">
                <a:solidFill>
                  <a:srgbClr val="3333CD"/>
                </a:solidFill>
              </a:rPr>
              <a:t>ommon type: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333CD"/>
                </a:solidFill>
              </a:rPr>
              <a:t>F</a:t>
            </a:r>
            <a:r>
              <a:rPr lang="en-US" sz="2400" b="0" i="0" u="none" strike="noStrike" baseline="0" dirty="0">
                <a:solidFill>
                  <a:srgbClr val="3333CD"/>
                </a:solidFill>
              </a:rPr>
              <a:t>ace-centered cubic (FCC)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333CD"/>
                </a:solidFill>
              </a:rPr>
              <a:t>B</a:t>
            </a:r>
            <a:r>
              <a:rPr lang="en-US" sz="2400" b="0" i="0" u="none" strike="noStrike" baseline="0" dirty="0">
                <a:solidFill>
                  <a:srgbClr val="3333CD"/>
                </a:solidFill>
              </a:rPr>
              <a:t>ody-centered cubic (BCC)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333CD"/>
                </a:solidFill>
              </a:rPr>
              <a:t>H</a:t>
            </a:r>
            <a:r>
              <a:rPr lang="en-US" sz="2400" b="0" i="0" u="none" strike="noStrike" baseline="0" dirty="0">
                <a:solidFill>
                  <a:srgbClr val="3333CD"/>
                </a:solidFill>
              </a:rPr>
              <a:t>exagonal closed-packed (HCP)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4740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EBD0FC-48EC-585B-72A2-7563F3C0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222F-DBA7-4F7D-9752-28A794FF8F38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xmlns="" id="{11E5A81B-23A3-3DBE-0C81-715C4FBCC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753228"/>
            <a:ext cx="30604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Arial" panose="020B0604020202020204" pitchFamily="34" charset="0"/>
              </a:rPr>
              <a:t>Metallic crystal structures</a:t>
            </a:r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454F54A5-F23E-2C9B-101D-DFEDF4C97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377" y="86368"/>
            <a:ext cx="2664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Arial" panose="020B0604020202020204" pitchFamily="34" charset="0"/>
              </a:rPr>
              <a:t> Crystal structures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xmlns="" id="{AA0C02F3-1660-7F8E-F229-049DD3986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1447801"/>
            <a:ext cx="12096750" cy="18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</a:rPr>
              <a:t>Face-Centered Cubic (FCC) structure</a:t>
            </a:r>
            <a:r>
              <a:rPr lang="en-US" altLang="en-US" sz="2000" dirty="0">
                <a:latin typeface="Arial" panose="020B0604020202020204" pitchFamily="34" charset="0"/>
              </a:rPr>
              <a:t> has a cubic geometry with atoms located at each of the corners and the centers of all the cube faces.</a:t>
            </a:r>
          </a:p>
          <a:p>
            <a:pPr algn="just">
              <a:lnSpc>
                <a:spcPct val="150000"/>
              </a:lnSpc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latin typeface="Arial" panose="020B0604020202020204" pitchFamily="34" charset="0"/>
              </a:rPr>
              <a:t>Many metals have this FCC structure.</a:t>
            </a:r>
            <a:endParaRPr lang="en-GB" altLang="en-US" sz="2000" dirty="0">
              <a:latin typeface="Arial" panose="020B0604020202020204" pitchFamily="34" charset="0"/>
            </a:endParaRPr>
          </a:p>
        </p:txBody>
      </p:sp>
      <p:pic>
        <p:nvPicPr>
          <p:cNvPr id="5129" name="Picture 9">
            <a:extLst>
              <a:ext uri="{FF2B5EF4-FFF2-40B4-BE49-F238E27FC236}">
                <a16:creationId xmlns:a16="http://schemas.microsoft.com/office/drawing/2014/main" xmlns="" id="{FD6DA369-127A-434F-D76A-9BBD6C5A7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31" y="3995739"/>
            <a:ext cx="24828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xmlns="" id="{64065389-AB8F-69DA-7A5D-1350CBE60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7" y="3984625"/>
            <a:ext cx="50387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1" name="Rectangle 11">
            <a:extLst>
              <a:ext uri="{FF2B5EF4-FFF2-40B4-BE49-F238E27FC236}">
                <a16:creationId xmlns:a16="http://schemas.microsoft.com/office/drawing/2014/main" xmlns="" id="{AFF2FA1E-A979-A18F-EC35-25F640AE5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225" y="6444476"/>
            <a:ext cx="11641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 dirty="0">
                <a:latin typeface="Arial" panose="020B0604020202020204" pitchFamily="34" charset="0"/>
              </a:rPr>
              <a:t>Callister, 2005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5167479-8F68-FBDE-ED48-33C1B236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079B7-7BB9-4403-9B3C-36DAEC6E45E1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xmlns="" id="{68F37126-ED6F-FE3C-B506-D10CC4446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" y="192088"/>
            <a:ext cx="1199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Arial" panose="020B0604020202020204" pitchFamily="34" charset="0"/>
              </a:rPr>
              <a:t>The relation between the cube edge length, a and the atomic radius, R:</a:t>
            </a:r>
          </a:p>
        </p:txBody>
      </p:sp>
      <p:graphicFrame>
        <p:nvGraphicFramePr>
          <p:cNvPr id="6147" name="Object 3">
            <a:extLst>
              <a:ext uri="{FF2B5EF4-FFF2-40B4-BE49-F238E27FC236}">
                <a16:creationId xmlns:a16="http://schemas.microsoft.com/office/drawing/2014/main" xmlns="" id="{558A9BDE-9F1E-27C6-0129-27898E3143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074872"/>
              </p:ext>
            </p:extLst>
          </p:nvPr>
        </p:nvGraphicFramePr>
        <p:xfrm>
          <a:off x="4989512" y="795339"/>
          <a:ext cx="1206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3" imgW="1206360" imgH="330120" progId="Equation.3">
                  <p:embed/>
                </p:oleObj>
              </mc:Choice>
              <mc:Fallback>
                <p:oleObj name="Equation" r:id="rId3" imgW="1206360" imgH="330120" progId="Equation.3">
                  <p:embed/>
                  <p:pic>
                    <p:nvPicPr>
                      <p:cNvPr id="6147" name="Object 3">
                        <a:extLst>
                          <a:ext uri="{FF2B5EF4-FFF2-40B4-BE49-F238E27FC236}">
                            <a16:creationId xmlns:a16="http://schemas.microsoft.com/office/drawing/2014/main" xmlns="" id="{558A9BDE-9F1E-27C6-0129-27898E3143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2" y="795339"/>
                        <a:ext cx="1206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Text Box 4">
                <a:extLst>
                  <a:ext uri="{FF2B5EF4-FFF2-40B4-BE49-F238E27FC236}">
                    <a16:creationId xmlns:a16="http://schemas.microsoft.com/office/drawing/2014/main" xmlns="" id="{4CEB0F51-739D-E464-4D8F-2B0F67FE4E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331915"/>
                <a:ext cx="12068175" cy="5640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2000" dirty="0">
                    <a:latin typeface="Arial" panose="020B0604020202020204" pitchFamily="34" charset="0"/>
                  </a:rPr>
                  <a:t>Total atom per unit cell of FCC is 4, i.e.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+(6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altLang="en-US" sz="2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48" name="Text Box 4">
                <a:extLst>
                  <a:ext uri="{FF2B5EF4-FFF2-40B4-BE49-F238E27FC236}">
                    <a16:creationId xmlns:a16="http://schemas.microsoft.com/office/drawing/2014/main" id="{4CEB0F51-739D-E464-4D8F-2B0F67FE4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31915"/>
                <a:ext cx="12068175" cy="564065"/>
              </a:xfrm>
              <a:prstGeom prst="rect">
                <a:avLst/>
              </a:prstGeom>
              <a:blipFill>
                <a:blip r:embed="rId5"/>
                <a:stretch>
                  <a:fillRect l="-505" b="-2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9" name="Text Box 5">
            <a:extLst>
              <a:ext uri="{FF2B5EF4-FFF2-40B4-BE49-F238E27FC236}">
                <a16:creationId xmlns:a16="http://schemas.microsoft.com/office/drawing/2014/main" xmlns="" id="{5FEBF45C-4164-21BE-9962-3D16FF5EC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913" y="1895980"/>
            <a:ext cx="12192000" cy="95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 dirty="0">
                <a:latin typeface="Arial" panose="020B0604020202020204" pitchFamily="34" charset="0"/>
              </a:rPr>
              <a:t>The coordination number (CN) is a number that an atom touches  the nearest </a:t>
            </a:r>
            <a:r>
              <a:rPr lang="en-US" altLang="en-US" sz="2000" dirty="0" err="1">
                <a:latin typeface="Arial" panose="020B0604020202020204" pitchFamily="34" charset="0"/>
              </a:rPr>
              <a:t>neighbour</a:t>
            </a:r>
            <a:r>
              <a:rPr lang="en-US" altLang="en-US" sz="2000" dirty="0">
                <a:latin typeface="Arial" panose="020B0604020202020204" pitchFamily="34" charset="0"/>
              </a:rPr>
              <a:t> atoms.</a:t>
            </a:r>
          </a:p>
          <a:p>
            <a:pPr algn="just">
              <a:lnSpc>
                <a:spcPct val="150000"/>
              </a:lnSpc>
            </a:pPr>
            <a:r>
              <a:rPr lang="en-US" altLang="en-US" sz="2000" dirty="0">
                <a:latin typeface="Arial" panose="020B0604020202020204" pitchFamily="34" charset="0"/>
              </a:rPr>
              <a:t>The coordination number of FCC is 12</a:t>
            </a:r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C227A4F-FDB1-7AFC-6427-47BAE3AAE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913" y="3418705"/>
            <a:ext cx="12115800" cy="95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</a:rPr>
              <a:t>Body-Centered Cubic structure</a:t>
            </a:r>
            <a:r>
              <a:rPr lang="en-US" altLang="en-US" sz="2000" dirty="0">
                <a:latin typeface="Arial" panose="020B0604020202020204" pitchFamily="34" charset="0"/>
              </a:rPr>
              <a:t> has a cubic unit cell with atoms located at each of the corners and a single atom at the cube center.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114A4A36-1645-3A7B-831F-F71406600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4" y="4377365"/>
            <a:ext cx="7153275" cy="219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5D3DA8B-C532-87F6-64D8-B755189C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19</a:t>
            </a:fld>
            <a:endParaRPr lang="en-GB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D11B4A9E-5EC5-29D5-0880-38E9728D8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" y="192088"/>
            <a:ext cx="1199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Arial" panose="020B0604020202020204" pitchFamily="34" charset="0"/>
              </a:rPr>
              <a:t>The relation between the cube edge length, a and the atomic radius, 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xmlns="" id="{7DA89238-C904-E471-C539-F8654D6342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331915"/>
                <a:ext cx="12068175" cy="5640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2000" dirty="0">
                    <a:latin typeface="Arial" panose="020B0604020202020204" pitchFamily="34" charset="0"/>
                  </a:rPr>
                  <a:t>Total atom per unit cell of BCC is 2, i.e.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+(1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1)</m:t>
                    </m:r>
                  </m:oMath>
                </a14:m>
                <a:endParaRPr lang="en-GB" altLang="en-US" sz="2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7DA89238-C904-E471-C539-F8654D634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31915"/>
                <a:ext cx="12068175" cy="564065"/>
              </a:xfrm>
              <a:prstGeom prst="rect">
                <a:avLst/>
              </a:prstGeom>
              <a:blipFill>
                <a:blip r:embed="rId3"/>
                <a:stretch>
                  <a:fillRect l="-505" b="-2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D1FD02FD-3007-AEC8-70BE-9138115F7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1895980"/>
            <a:ext cx="12192000" cy="49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 dirty="0">
                <a:latin typeface="Arial" panose="020B0604020202020204" pitchFamily="34" charset="0"/>
              </a:rPr>
              <a:t>The coordination number of BCC is 8</a:t>
            </a:r>
            <a:endParaRPr lang="en-GB" altLang="en-US" sz="2000" dirty="0">
              <a:latin typeface="Arial" panose="020B0604020202020204" pitchFamily="34" charset="0"/>
            </a:endParaRP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xmlns="" id="{575E2004-83DC-2E7E-1773-43AFED49C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469363"/>
              </p:ext>
            </p:extLst>
          </p:nvPr>
        </p:nvGraphicFramePr>
        <p:xfrm>
          <a:off x="4800600" y="649289"/>
          <a:ext cx="762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4" imgW="761760" imgH="622080" progId="Equation.3">
                  <p:embed/>
                </p:oleObj>
              </mc:Choice>
              <mc:Fallback>
                <p:oleObj name="Equation" r:id="rId4" imgW="761760" imgH="622080" progId="Equation.3">
                  <p:embed/>
                  <p:pic>
                    <p:nvPicPr>
                      <p:cNvPr id="8196" name="Object 4">
                        <a:extLst>
                          <a:ext uri="{FF2B5EF4-FFF2-40B4-BE49-F238E27FC236}">
                            <a16:creationId xmlns:a16="http://schemas.microsoft.com/office/drawing/2014/main" xmlns="" id="{5A590A4E-952D-1E34-0693-B57A411832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649289"/>
                        <a:ext cx="7620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E663D886-8B4F-7C07-CA3E-00B8F314CB44}"/>
              </a:ext>
            </a:extLst>
          </p:cNvPr>
          <p:cNvSpPr txBox="1">
            <a:spLocks noChangeArrowheads="1"/>
          </p:cNvSpPr>
          <p:nvPr/>
        </p:nvSpPr>
        <p:spPr>
          <a:xfrm>
            <a:off x="14286" y="3323457"/>
            <a:ext cx="12191999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22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Hexagonal Closed-Pack structure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is the common metallic crystal structure.</a:t>
            </a:r>
            <a:b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 has 6 atoms in regular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hexagones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at the top and the bottom faces and surround a single atom in the center. Three additional atoms are on a plane located between the top and the bottom planes.</a:t>
            </a:r>
          </a:p>
        </p:txBody>
      </p:sp>
    </p:spTree>
    <p:extLst>
      <p:ext uri="{BB962C8B-B14F-4D97-AF65-F5344CB8AC3E}">
        <p14:creationId xmlns:p14="http://schemas.microsoft.com/office/powerpoint/2010/main" val="63471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2539" y="1043896"/>
            <a:ext cx="8097078" cy="322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Hybridization and shapes of molecules </a:t>
            </a:r>
          </a:p>
          <a:p>
            <a:pPr marL="342900" indent="-342900" algn="just">
              <a:lnSpc>
                <a:spcPct val="3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Shapes of solids </a:t>
            </a:r>
          </a:p>
          <a:p>
            <a:pPr algn="just">
              <a:lnSpc>
                <a:spcPct val="300000"/>
              </a:lnSpc>
            </a:pP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16696" y="397565"/>
            <a:ext cx="581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COURSE SYNOPSIS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647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11415B-5643-8167-56D6-D21B0693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5B-DBE5-4679-AD45-CB8ADB266CE6}" type="slidenum">
              <a:rPr lang="en-GB" altLang="en-US"/>
              <a:pPr/>
              <a:t>20</a:t>
            </a:fld>
            <a:endParaRPr lang="en-GB" alt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C702D098-B229-10FF-A3F1-BCDDE0DAE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9594"/>
            <a:ext cx="8783638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xmlns="" id="{9A501CDF-E580-84F6-B1F4-F7D0677123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1" y="4632219"/>
                <a:ext cx="11430000" cy="5640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2000" dirty="0">
                    <a:latin typeface="Arial" panose="020B0604020202020204" pitchFamily="34" charset="0"/>
                  </a:rPr>
                  <a:t>Total atom per unit cell of HCP is 6, i.e.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6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+(1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endParaRPr lang="en-GB" altLang="en-US" sz="2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9A501CDF-E580-84F6-B1F4-F7D067712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1" y="4632219"/>
                <a:ext cx="11430000" cy="564065"/>
              </a:xfrm>
              <a:prstGeom prst="rect">
                <a:avLst/>
              </a:prstGeom>
              <a:blipFill>
                <a:blip r:embed="rId3"/>
                <a:stretch>
                  <a:fillRect l="-587" b="-32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379448-97EC-A668-5C21-BE742836CE2F}"/>
              </a:ext>
            </a:extLst>
          </p:cNvPr>
          <p:cNvSpPr txBox="1"/>
          <p:nvPr/>
        </p:nvSpPr>
        <p:spPr>
          <a:xfrm>
            <a:off x="685801" y="5335749"/>
            <a:ext cx="609600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1800" dirty="0">
                <a:latin typeface="Arial" panose="020B0604020202020204" pitchFamily="34" charset="0"/>
              </a:rPr>
              <a:t>The coordination number of HCP is 12</a:t>
            </a:r>
            <a:endParaRPr lang="en-GB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342" y="183588"/>
            <a:ext cx="8510953" cy="5949926"/>
          </a:xfrm>
        </p:spPr>
        <p:txBody>
          <a:bodyPr>
            <a:normAutofit/>
          </a:bodyPr>
          <a:lstStyle/>
          <a:p>
            <a:r>
              <a:rPr lang="en-GB" sz="2800" dirty="0"/>
              <a:t>Course Objectives</a:t>
            </a:r>
          </a:p>
          <a:p>
            <a:pPr algn="just"/>
            <a:r>
              <a:rPr lang="en-GB" dirty="0"/>
              <a:t>With this course, students will  </a:t>
            </a:r>
          </a:p>
          <a:p>
            <a:endParaRPr lang="en-GB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Understand comprehensively concepts of hybridization and be able to predict and draw shapes of molecules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Understand shapes of solids </a:t>
            </a:r>
          </a:p>
          <a:p>
            <a:pPr algn="just"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3E86-CA91-474F-9837-96D1B71569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63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45" y="141384"/>
            <a:ext cx="11844997" cy="58883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Course Schedule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Week 1 : Hybridization, shapes of molecules  </a:t>
            </a:r>
          </a:p>
          <a:p>
            <a:pPr algn="just">
              <a:lnSpc>
                <a:spcPct val="150000"/>
              </a:lnSpc>
            </a:pPr>
            <a:r>
              <a:rPr lang="en-GB" dirty="0"/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Week 2: Shapes of ionic solids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3E86-CA91-474F-9837-96D1B71569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05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6261" y="51074"/>
            <a:ext cx="120859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HYBRIDIZATION AND SHAPES OF MOLECULES 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dirty="0"/>
              <a:t>Valence Shell Electron Pair Repulsion Model (VSEPR): uses electron pair of valence shells to predict shapes</a:t>
            </a:r>
          </a:p>
          <a:p>
            <a:pPr algn="just">
              <a:lnSpc>
                <a:spcPct val="150000"/>
              </a:lnSpc>
            </a:pPr>
            <a:r>
              <a:rPr lang="en-US" sz="2400" b="0" i="0" dirty="0">
                <a:effectLst/>
              </a:rPr>
              <a:t>The total number of valence shell electron pairs decides the shape of the molecule.</a:t>
            </a:r>
          </a:p>
          <a:p>
            <a:pPr algn="just">
              <a:lnSpc>
                <a:spcPct val="150000"/>
              </a:lnSpc>
            </a:pPr>
            <a:r>
              <a:rPr lang="en-US" sz="2400" b="0" i="0" dirty="0">
                <a:effectLst/>
              </a:rPr>
              <a:t>The electron pairs have a tendency to orient themselves in a way that minimizes the electron-electron repulsion between them and maximizes the distance between them</a:t>
            </a:r>
          </a:p>
          <a:p>
            <a:pPr algn="just"/>
            <a:endParaRPr lang="en-GB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EF8F3C0-AACA-9CAA-81DB-61B0492C9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457239"/>
              </p:ext>
            </p:extLst>
          </p:nvPr>
        </p:nvGraphicFramePr>
        <p:xfrm>
          <a:off x="238125" y="3754755"/>
          <a:ext cx="10734675" cy="296672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733675">
                  <a:extLst>
                    <a:ext uri="{9D8B030D-6E8A-4147-A177-3AD203B41FA5}">
                      <a16:colId xmlns:a16="http://schemas.microsoft.com/office/drawing/2014/main" xmlns="" val="1312879965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xmlns="" val="224917597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xmlns="" val="2890897741"/>
                    </a:ext>
                  </a:extLst>
                </a:gridCol>
                <a:gridCol w="2390775">
                  <a:extLst>
                    <a:ext uri="{9D8B030D-6E8A-4147-A177-3AD203B41FA5}">
                      <a16:colId xmlns:a16="http://schemas.microsoft.com/office/drawing/2014/main" xmlns="" val="3768597730"/>
                    </a:ext>
                  </a:extLst>
                </a:gridCol>
                <a:gridCol w="2809875">
                  <a:extLst>
                    <a:ext uri="{9D8B030D-6E8A-4147-A177-3AD203B41FA5}">
                      <a16:colId xmlns:a16="http://schemas.microsoft.com/office/drawing/2014/main" xmlns="" val="2065480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Number of Electron pair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Bonding pairs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Lone pairs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Shape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Angle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711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Linear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180 </a:t>
                      </a:r>
                      <a:r>
                        <a:rPr lang="en-GB" sz="1800" baseline="30000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9356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Trigonal planar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120 </a:t>
                      </a:r>
                      <a:r>
                        <a:rPr lang="en-GB" sz="1800" baseline="30000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010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Tetrahedral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109.5 </a:t>
                      </a:r>
                      <a:r>
                        <a:rPr lang="en-GB" sz="1800" baseline="30000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8959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Trigonal pyramidal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106.7</a:t>
                      </a:r>
                      <a:r>
                        <a:rPr lang="en-GB" sz="1800" baseline="30000" dirty="0"/>
                        <a:t> </a:t>
                      </a:r>
                      <a:r>
                        <a:rPr lang="en-GB" sz="1800" baseline="30000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708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Angular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104.5</a:t>
                      </a:r>
                      <a:r>
                        <a:rPr lang="en-GB" sz="1800" baseline="30000" dirty="0"/>
                        <a:t> </a:t>
                      </a:r>
                      <a:r>
                        <a:rPr lang="en-GB" sz="1800" baseline="30000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6221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Trigonal bipyramidal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 Axial 90</a:t>
                      </a:r>
                      <a:r>
                        <a:rPr lang="en-GB" sz="1800" baseline="30000" dirty="0"/>
                        <a:t> </a:t>
                      </a:r>
                      <a:r>
                        <a:rPr lang="en-GB" sz="1800" baseline="30000" dirty="0" smtClean="0"/>
                        <a:t>o</a:t>
                      </a:r>
                      <a:r>
                        <a:rPr lang="en-GB" sz="1800" baseline="0" dirty="0" smtClean="0"/>
                        <a:t> ,</a:t>
                      </a:r>
                      <a:r>
                        <a:rPr lang="en-GB" sz="1800" dirty="0" err="1" smtClean="0"/>
                        <a:t>Equitorial</a:t>
                      </a:r>
                      <a:r>
                        <a:rPr lang="en-GB" sz="1800" dirty="0" smtClean="0"/>
                        <a:t> 120</a:t>
                      </a:r>
                      <a:r>
                        <a:rPr lang="en-GB" sz="1800" baseline="30000" dirty="0" smtClean="0"/>
                        <a:t>o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3280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Octahedral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90</a:t>
                      </a:r>
                      <a:r>
                        <a:rPr lang="en-GB" sz="1800" baseline="30000" dirty="0"/>
                        <a:t> </a:t>
                      </a:r>
                      <a:r>
                        <a:rPr lang="en-GB" sz="1800" baseline="30000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5373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61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Freeform: Shape 80">
            <a:extLst>
              <a:ext uri="{FF2B5EF4-FFF2-40B4-BE49-F238E27FC236}">
                <a16:creationId xmlns:a16="http://schemas.microsoft.com/office/drawing/2014/main" xmlns="" id="{A304E67F-3970-474D-A83D-979D56ED9507}"/>
              </a:ext>
            </a:extLst>
          </p:cNvPr>
          <p:cNvSpPr/>
          <p:nvPr/>
        </p:nvSpPr>
        <p:spPr>
          <a:xfrm>
            <a:off x="6038722" y="3687825"/>
            <a:ext cx="626843" cy="1094197"/>
          </a:xfrm>
          <a:custGeom>
            <a:avLst/>
            <a:gdLst>
              <a:gd name="connsiteX0" fmla="*/ 553307 w 553307"/>
              <a:gd name="connsiteY0" fmla="*/ 60293 h 965835"/>
              <a:gd name="connsiteX1" fmla="*/ 119729 w 553307"/>
              <a:gd name="connsiteY1" fmla="*/ 493967 h 965835"/>
              <a:gd name="connsiteX2" fmla="*/ 96202 w 553307"/>
              <a:gd name="connsiteY2" fmla="*/ 550640 h 965835"/>
              <a:gd name="connsiteX3" fmla="*/ 96202 w 553307"/>
              <a:gd name="connsiteY3" fmla="*/ 965835 h 965835"/>
              <a:gd name="connsiteX4" fmla="*/ 0 w 553307"/>
              <a:gd name="connsiteY4" fmla="*/ 868204 h 965835"/>
              <a:gd name="connsiteX5" fmla="*/ 0 w 553307"/>
              <a:gd name="connsiteY5" fmla="*/ 556070 h 965835"/>
              <a:gd name="connsiteX6" fmla="*/ 41910 w 553307"/>
              <a:gd name="connsiteY6" fmla="*/ 454533 h 965835"/>
              <a:gd name="connsiteX7" fmla="*/ 493109 w 553307"/>
              <a:gd name="connsiteY7" fmla="*/ 0 h 965835"/>
              <a:gd name="connsiteX8" fmla="*/ 553307 w 553307"/>
              <a:gd name="connsiteY8" fmla="*/ 60293 h 96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307" h="965835">
                <a:moveTo>
                  <a:pt x="553307" y="60293"/>
                </a:moveTo>
                <a:lnTo>
                  <a:pt x="119729" y="493967"/>
                </a:lnTo>
                <a:cubicBezTo>
                  <a:pt x="104680" y="509016"/>
                  <a:pt x="96202" y="529400"/>
                  <a:pt x="96202" y="550640"/>
                </a:cubicBezTo>
                <a:lnTo>
                  <a:pt x="96202" y="965835"/>
                </a:lnTo>
                <a:cubicBezTo>
                  <a:pt x="73438" y="925259"/>
                  <a:pt x="40195" y="891445"/>
                  <a:pt x="0" y="868204"/>
                </a:cubicBezTo>
                <a:lnTo>
                  <a:pt x="0" y="556070"/>
                </a:lnTo>
                <a:cubicBezTo>
                  <a:pt x="0" y="517970"/>
                  <a:pt x="15049" y="481489"/>
                  <a:pt x="41910" y="454533"/>
                </a:cubicBezTo>
                <a:lnTo>
                  <a:pt x="493109" y="0"/>
                </a:lnTo>
                <a:lnTo>
                  <a:pt x="553307" y="60293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Freeform: Shape 81">
            <a:extLst>
              <a:ext uri="{FF2B5EF4-FFF2-40B4-BE49-F238E27FC236}">
                <a16:creationId xmlns:a16="http://schemas.microsoft.com/office/drawing/2014/main" xmlns="" id="{6B604DA9-2E17-7A4E-81EC-746DC6088BC7}"/>
              </a:ext>
            </a:extLst>
          </p:cNvPr>
          <p:cNvSpPr/>
          <p:nvPr/>
        </p:nvSpPr>
        <p:spPr>
          <a:xfrm>
            <a:off x="5521407" y="4267296"/>
            <a:ext cx="626843" cy="1094088"/>
          </a:xfrm>
          <a:custGeom>
            <a:avLst/>
            <a:gdLst>
              <a:gd name="connsiteX0" fmla="*/ 0 w 553307"/>
              <a:gd name="connsiteY0" fmla="*/ 60198 h 965739"/>
              <a:gd name="connsiteX1" fmla="*/ 433578 w 553307"/>
              <a:gd name="connsiteY1" fmla="*/ 493871 h 965739"/>
              <a:gd name="connsiteX2" fmla="*/ 457105 w 553307"/>
              <a:gd name="connsiteY2" fmla="*/ 550545 h 965739"/>
              <a:gd name="connsiteX3" fmla="*/ 457105 w 553307"/>
              <a:gd name="connsiteY3" fmla="*/ 965740 h 965739"/>
              <a:gd name="connsiteX4" fmla="*/ 553307 w 553307"/>
              <a:gd name="connsiteY4" fmla="*/ 868108 h 965739"/>
              <a:gd name="connsiteX5" fmla="*/ 553307 w 553307"/>
              <a:gd name="connsiteY5" fmla="*/ 556070 h 965739"/>
              <a:gd name="connsiteX6" fmla="*/ 511397 w 553307"/>
              <a:gd name="connsiteY6" fmla="*/ 454533 h 965739"/>
              <a:gd name="connsiteX7" fmla="*/ 60198 w 553307"/>
              <a:gd name="connsiteY7" fmla="*/ 0 h 965739"/>
              <a:gd name="connsiteX8" fmla="*/ 0 w 553307"/>
              <a:gd name="connsiteY8" fmla="*/ 60198 h 96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307" h="965739">
                <a:moveTo>
                  <a:pt x="0" y="60198"/>
                </a:moveTo>
                <a:lnTo>
                  <a:pt x="433578" y="493871"/>
                </a:lnTo>
                <a:cubicBezTo>
                  <a:pt x="448627" y="508921"/>
                  <a:pt x="457105" y="529304"/>
                  <a:pt x="457105" y="550545"/>
                </a:cubicBezTo>
                <a:lnTo>
                  <a:pt x="457105" y="965740"/>
                </a:lnTo>
                <a:cubicBezTo>
                  <a:pt x="479869" y="925163"/>
                  <a:pt x="513112" y="891349"/>
                  <a:pt x="553307" y="868108"/>
                </a:cubicBezTo>
                <a:lnTo>
                  <a:pt x="553307" y="556070"/>
                </a:lnTo>
                <a:cubicBezTo>
                  <a:pt x="553307" y="517970"/>
                  <a:pt x="538258" y="481489"/>
                  <a:pt x="511397" y="454533"/>
                </a:cubicBezTo>
                <a:lnTo>
                  <a:pt x="60198" y="0"/>
                </a:lnTo>
                <a:lnTo>
                  <a:pt x="0" y="60198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Freeform: Shape 82">
            <a:extLst>
              <a:ext uri="{FF2B5EF4-FFF2-40B4-BE49-F238E27FC236}">
                <a16:creationId xmlns:a16="http://schemas.microsoft.com/office/drawing/2014/main" xmlns="" id="{C2553D77-9712-854B-9F48-2E2C59714E53}"/>
              </a:ext>
            </a:extLst>
          </p:cNvPr>
          <p:cNvSpPr/>
          <p:nvPr/>
        </p:nvSpPr>
        <p:spPr>
          <a:xfrm>
            <a:off x="6043255" y="2515825"/>
            <a:ext cx="626843" cy="1094088"/>
          </a:xfrm>
          <a:custGeom>
            <a:avLst/>
            <a:gdLst>
              <a:gd name="connsiteX0" fmla="*/ 553307 w 553307"/>
              <a:gd name="connsiteY0" fmla="*/ 60198 h 965739"/>
              <a:gd name="connsiteX1" fmla="*/ 119729 w 553307"/>
              <a:gd name="connsiteY1" fmla="*/ 493871 h 965739"/>
              <a:gd name="connsiteX2" fmla="*/ 96202 w 553307"/>
              <a:gd name="connsiteY2" fmla="*/ 550545 h 965739"/>
              <a:gd name="connsiteX3" fmla="*/ 96202 w 553307"/>
              <a:gd name="connsiteY3" fmla="*/ 965740 h 965739"/>
              <a:gd name="connsiteX4" fmla="*/ 0 w 553307"/>
              <a:gd name="connsiteY4" fmla="*/ 868108 h 965739"/>
              <a:gd name="connsiteX5" fmla="*/ 0 w 553307"/>
              <a:gd name="connsiteY5" fmla="*/ 556069 h 965739"/>
              <a:gd name="connsiteX6" fmla="*/ 41910 w 553307"/>
              <a:gd name="connsiteY6" fmla="*/ 454533 h 965739"/>
              <a:gd name="connsiteX7" fmla="*/ 493109 w 553307"/>
              <a:gd name="connsiteY7" fmla="*/ 0 h 965739"/>
              <a:gd name="connsiteX8" fmla="*/ 553307 w 553307"/>
              <a:gd name="connsiteY8" fmla="*/ 60198 h 96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307" h="965739">
                <a:moveTo>
                  <a:pt x="553307" y="60198"/>
                </a:moveTo>
                <a:lnTo>
                  <a:pt x="119729" y="493871"/>
                </a:lnTo>
                <a:cubicBezTo>
                  <a:pt x="104680" y="508921"/>
                  <a:pt x="96202" y="529304"/>
                  <a:pt x="96202" y="550545"/>
                </a:cubicBezTo>
                <a:lnTo>
                  <a:pt x="96202" y="965740"/>
                </a:lnTo>
                <a:cubicBezTo>
                  <a:pt x="73438" y="925163"/>
                  <a:pt x="40196" y="891349"/>
                  <a:pt x="0" y="868108"/>
                </a:cubicBezTo>
                <a:lnTo>
                  <a:pt x="0" y="556069"/>
                </a:lnTo>
                <a:cubicBezTo>
                  <a:pt x="0" y="517969"/>
                  <a:pt x="15050" y="481489"/>
                  <a:pt x="41910" y="454533"/>
                </a:cubicBezTo>
                <a:lnTo>
                  <a:pt x="493109" y="0"/>
                </a:lnTo>
                <a:lnTo>
                  <a:pt x="553307" y="60198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Freeform: Shape 83">
            <a:extLst>
              <a:ext uri="{FF2B5EF4-FFF2-40B4-BE49-F238E27FC236}">
                <a16:creationId xmlns:a16="http://schemas.microsoft.com/office/drawing/2014/main" xmlns="" id="{7556CB8C-0B47-D548-B952-C277721669CD}"/>
              </a:ext>
            </a:extLst>
          </p:cNvPr>
          <p:cNvSpPr/>
          <p:nvPr/>
        </p:nvSpPr>
        <p:spPr>
          <a:xfrm>
            <a:off x="5525831" y="3095296"/>
            <a:ext cx="626843" cy="1094088"/>
          </a:xfrm>
          <a:custGeom>
            <a:avLst/>
            <a:gdLst>
              <a:gd name="connsiteX0" fmla="*/ 0 w 553307"/>
              <a:gd name="connsiteY0" fmla="*/ 60198 h 965739"/>
              <a:gd name="connsiteX1" fmla="*/ 433578 w 553307"/>
              <a:gd name="connsiteY1" fmla="*/ 493871 h 965739"/>
              <a:gd name="connsiteX2" fmla="*/ 457105 w 553307"/>
              <a:gd name="connsiteY2" fmla="*/ 550545 h 965739"/>
              <a:gd name="connsiteX3" fmla="*/ 457105 w 553307"/>
              <a:gd name="connsiteY3" fmla="*/ 965740 h 965739"/>
              <a:gd name="connsiteX4" fmla="*/ 553307 w 553307"/>
              <a:gd name="connsiteY4" fmla="*/ 868109 h 965739"/>
              <a:gd name="connsiteX5" fmla="*/ 553307 w 553307"/>
              <a:gd name="connsiteY5" fmla="*/ 556069 h 965739"/>
              <a:gd name="connsiteX6" fmla="*/ 511397 w 553307"/>
              <a:gd name="connsiteY6" fmla="*/ 454533 h 965739"/>
              <a:gd name="connsiteX7" fmla="*/ 60198 w 553307"/>
              <a:gd name="connsiteY7" fmla="*/ 0 h 965739"/>
              <a:gd name="connsiteX8" fmla="*/ 0 w 553307"/>
              <a:gd name="connsiteY8" fmla="*/ 60198 h 96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307" h="965739">
                <a:moveTo>
                  <a:pt x="0" y="60198"/>
                </a:moveTo>
                <a:lnTo>
                  <a:pt x="433578" y="493871"/>
                </a:lnTo>
                <a:cubicBezTo>
                  <a:pt x="448628" y="508921"/>
                  <a:pt x="457105" y="529304"/>
                  <a:pt x="457105" y="550545"/>
                </a:cubicBezTo>
                <a:lnTo>
                  <a:pt x="457105" y="965740"/>
                </a:lnTo>
                <a:cubicBezTo>
                  <a:pt x="479870" y="925163"/>
                  <a:pt x="513112" y="891350"/>
                  <a:pt x="553307" y="868109"/>
                </a:cubicBezTo>
                <a:lnTo>
                  <a:pt x="553307" y="556069"/>
                </a:lnTo>
                <a:cubicBezTo>
                  <a:pt x="553307" y="517969"/>
                  <a:pt x="538258" y="481489"/>
                  <a:pt x="511397" y="454533"/>
                </a:cubicBezTo>
                <a:lnTo>
                  <a:pt x="60198" y="0"/>
                </a:lnTo>
                <a:lnTo>
                  <a:pt x="0" y="60198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Freeform: Shape 84">
            <a:extLst>
              <a:ext uri="{FF2B5EF4-FFF2-40B4-BE49-F238E27FC236}">
                <a16:creationId xmlns:a16="http://schemas.microsoft.com/office/drawing/2014/main" xmlns="" id="{E0C63286-3C07-574E-8754-2D193110E880}"/>
              </a:ext>
            </a:extLst>
          </p:cNvPr>
          <p:cNvSpPr/>
          <p:nvPr/>
        </p:nvSpPr>
        <p:spPr>
          <a:xfrm>
            <a:off x="6036564" y="1357207"/>
            <a:ext cx="626843" cy="1094088"/>
          </a:xfrm>
          <a:custGeom>
            <a:avLst/>
            <a:gdLst>
              <a:gd name="connsiteX0" fmla="*/ 553307 w 553307"/>
              <a:gd name="connsiteY0" fmla="*/ 60198 h 965739"/>
              <a:gd name="connsiteX1" fmla="*/ 119729 w 553307"/>
              <a:gd name="connsiteY1" fmla="*/ 493871 h 965739"/>
              <a:gd name="connsiteX2" fmla="*/ 96203 w 553307"/>
              <a:gd name="connsiteY2" fmla="*/ 550545 h 965739"/>
              <a:gd name="connsiteX3" fmla="*/ 96203 w 553307"/>
              <a:gd name="connsiteY3" fmla="*/ 965740 h 965739"/>
              <a:gd name="connsiteX4" fmla="*/ 0 w 553307"/>
              <a:gd name="connsiteY4" fmla="*/ 868108 h 965739"/>
              <a:gd name="connsiteX5" fmla="*/ 0 w 553307"/>
              <a:gd name="connsiteY5" fmla="*/ 556070 h 965739"/>
              <a:gd name="connsiteX6" fmla="*/ 41910 w 553307"/>
              <a:gd name="connsiteY6" fmla="*/ 454533 h 965739"/>
              <a:gd name="connsiteX7" fmla="*/ 493109 w 553307"/>
              <a:gd name="connsiteY7" fmla="*/ 0 h 965739"/>
              <a:gd name="connsiteX8" fmla="*/ 553307 w 553307"/>
              <a:gd name="connsiteY8" fmla="*/ 60198 h 96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307" h="965739">
                <a:moveTo>
                  <a:pt x="553307" y="60198"/>
                </a:moveTo>
                <a:lnTo>
                  <a:pt x="119729" y="493871"/>
                </a:lnTo>
                <a:cubicBezTo>
                  <a:pt x="104680" y="508921"/>
                  <a:pt x="96203" y="529304"/>
                  <a:pt x="96203" y="550545"/>
                </a:cubicBezTo>
                <a:lnTo>
                  <a:pt x="96203" y="965740"/>
                </a:lnTo>
                <a:cubicBezTo>
                  <a:pt x="73438" y="925163"/>
                  <a:pt x="40196" y="891349"/>
                  <a:pt x="0" y="868108"/>
                </a:cubicBezTo>
                <a:lnTo>
                  <a:pt x="0" y="556070"/>
                </a:lnTo>
                <a:cubicBezTo>
                  <a:pt x="0" y="517969"/>
                  <a:pt x="15050" y="481489"/>
                  <a:pt x="41910" y="454533"/>
                </a:cubicBezTo>
                <a:lnTo>
                  <a:pt x="493109" y="0"/>
                </a:lnTo>
                <a:lnTo>
                  <a:pt x="553307" y="601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Freeform: Shape 85">
            <a:extLst>
              <a:ext uri="{FF2B5EF4-FFF2-40B4-BE49-F238E27FC236}">
                <a16:creationId xmlns:a16="http://schemas.microsoft.com/office/drawing/2014/main" xmlns="" id="{A6D772B1-F66D-6746-8A50-0FC2DBBA4C27}"/>
              </a:ext>
            </a:extLst>
          </p:cNvPr>
          <p:cNvSpPr/>
          <p:nvPr/>
        </p:nvSpPr>
        <p:spPr>
          <a:xfrm>
            <a:off x="5519248" y="1936678"/>
            <a:ext cx="626843" cy="1094088"/>
          </a:xfrm>
          <a:custGeom>
            <a:avLst/>
            <a:gdLst>
              <a:gd name="connsiteX0" fmla="*/ 0 w 553307"/>
              <a:gd name="connsiteY0" fmla="*/ 60198 h 965739"/>
              <a:gd name="connsiteX1" fmla="*/ 433578 w 553307"/>
              <a:gd name="connsiteY1" fmla="*/ 493871 h 965739"/>
              <a:gd name="connsiteX2" fmla="*/ 457105 w 553307"/>
              <a:gd name="connsiteY2" fmla="*/ 550545 h 965739"/>
              <a:gd name="connsiteX3" fmla="*/ 457105 w 553307"/>
              <a:gd name="connsiteY3" fmla="*/ 965740 h 965739"/>
              <a:gd name="connsiteX4" fmla="*/ 553307 w 553307"/>
              <a:gd name="connsiteY4" fmla="*/ 868109 h 965739"/>
              <a:gd name="connsiteX5" fmla="*/ 553307 w 553307"/>
              <a:gd name="connsiteY5" fmla="*/ 556070 h 965739"/>
              <a:gd name="connsiteX6" fmla="*/ 511397 w 553307"/>
              <a:gd name="connsiteY6" fmla="*/ 454533 h 965739"/>
              <a:gd name="connsiteX7" fmla="*/ 60198 w 553307"/>
              <a:gd name="connsiteY7" fmla="*/ 0 h 965739"/>
              <a:gd name="connsiteX8" fmla="*/ 0 w 553307"/>
              <a:gd name="connsiteY8" fmla="*/ 60198 h 96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307" h="965739">
                <a:moveTo>
                  <a:pt x="0" y="60198"/>
                </a:moveTo>
                <a:lnTo>
                  <a:pt x="433578" y="493871"/>
                </a:lnTo>
                <a:cubicBezTo>
                  <a:pt x="448628" y="508921"/>
                  <a:pt x="457105" y="529304"/>
                  <a:pt x="457105" y="550545"/>
                </a:cubicBezTo>
                <a:lnTo>
                  <a:pt x="457105" y="965740"/>
                </a:lnTo>
                <a:cubicBezTo>
                  <a:pt x="479870" y="925163"/>
                  <a:pt x="513112" y="891350"/>
                  <a:pt x="553307" y="868109"/>
                </a:cubicBezTo>
                <a:lnTo>
                  <a:pt x="553307" y="556070"/>
                </a:lnTo>
                <a:cubicBezTo>
                  <a:pt x="553307" y="517969"/>
                  <a:pt x="538258" y="481489"/>
                  <a:pt x="511397" y="454533"/>
                </a:cubicBezTo>
                <a:lnTo>
                  <a:pt x="60198" y="0"/>
                </a:lnTo>
                <a:lnTo>
                  <a:pt x="0" y="60198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DF9AE1D-9C7B-69D2-5F7C-4AEBACDB3B10}"/>
              </a:ext>
            </a:extLst>
          </p:cNvPr>
          <p:cNvGrpSpPr/>
          <p:nvPr/>
        </p:nvGrpSpPr>
        <p:grpSpPr>
          <a:xfrm>
            <a:off x="2381074" y="1130599"/>
            <a:ext cx="3240000" cy="903845"/>
            <a:chOff x="2381074" y="1130599"/>
            <a:chExt cx="3240000" cy="903845"/>
          </a:xfrm>
        </p:grpSpPr>
        <p:sp>
          <p:nvSpPr>
            <p:cNvPr id="262" name="Rectangle: Rounded Corners 92">
              <a:extLst>
                <a:ext uri="{FF2B5EF4-FFF2-40B4-BE49-F238E27FC236}">
                  <a16:creationId xmlns:a16="http://schemas.microsoft.com/office/drawing/2014/main" xmlns="" id="{BD0310CB-0F1C-5445-BE37-6794A0C75403}"/>
                </a:ext>
              </a:extLst>
            </p:cNvPr>
            <p:cNvSpPr/>
            <p:nvPr/>
          </p:nvSpPr>
          <p:spPr>
            <a:xfrm>
              <a:off x="2381074" y="1130599"/>
              <a:ext cx="3240000" cy="903845"/>
            </a:xfrm>
            <a:prstGeom prst="roundRect">
              <a:avLst/>
            </a:pr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Rectangle: Rounded Corners 117">
              <a:extLst>
                <a:ext uri="{FF2B5EF4-FFF2-40B4-BE49-F238E27FC236}">
                  <a16:creationId xmlns:a16="http://schemas.microsoft.com/office/drawing/2014/main" xmlns="" id="{4356192D-32C7-AD44-9AAD-77274C459744}"/>
                </a:ext>
              </a:extLst>
            </p:cNvPr>
            <p:cNvSpPr/>
            <p:nvPr/>
          </p:nvSpPr>
          <p:spPr bwMode="auto">
            <a:xfrm>
              <a:off x="2495018" y="1234080"/>
              <a:ext cx="537161" cy="627604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Rectangle: Rounded Corners 1031">
              <a:extLst>
                <a:ext uri="{FF2B5EF4-FFF2-40B4-BE49-F238E27FC236}">
                  <a16:creationId xmlns:a16="http://schemas.microsoft.com/office/drawing/2014/main" xmlns="" id="{470CECCB-68B9-0143-B0ED-B7ABDD7D9E7F}"/>
                </a:ext>
              </a:extLst>
            </p:cNvPr>
            <p:cNvSpPr/>
            <p:nvPr/>
          </p:nvSpPr>
          <p:spPr bwMode="auto">
            <a:xfrm>
              <a:off x="2520775" y="1268718"/>
              <a:ext cx="537161" cy="62760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1" name="Rectangle: Rounded Corners 91">
            <a:extLst>
              <a:ext uri="{FF2B5EF4-FFF2-40B4-BE49-F238E27FC236}">
                <a16:creationId xmlns:a16="http://schemas.microsoft.com/office/drawing/2014/main" xmlns="" id="{F92673FF-E07D-4043-8178-B13B89D7F4D1}"/>
              </a:ext>
            </a:extLst>
          </p:cNvPr>
          <p:cNvSpPr/>
          <p:nvPr/>
        </p:nvSpPr>
        <p:spPr>
          <a:xfrm>
            <a:off x="2381074" y="2300008"/>
            <a:ext cx="3240000" cy="903737"/>
          </a:xfrm>
          <a:prstGeom prst="roundRect">
            <a:avLst/>
          </a:pr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DDC1BC2-0F12-CD7C-235A-1EDD7CF48E5F}"/>
              </a:ext>
            </a:extLst>
          </p:cNvPr>
          <p:cNvGrpSpPr/>
          <p:nvPr/>
        </p:nvGrpSpPr>
        <p:grpSpPr>
          <a:xfrm>
            <a:off x="2381074" y="3469310"/>
            <a:ext cx="3240000" cy="903845"/>
            <a:chOff x="2381074" y="3469310"/>
            <a:chExt cx="3240000" cy="903845"/>
          </a:xfrm>
        </p:grpSpPr>
        <p:sp>
          <p:nvSpPr>
            <p:cNvPr id="260" name="Rectangle: Rounded Corners 90">
              <a:extLst>
                <a:ext uri="{FF2B5EF4-FFF2-40B4-BE49-F238E27FC236}">
                  <a16:creationId xmlns:a16="http://schemas.microsoft.com/office/drawing/2014/main" xmlns="" id="{EFB7E0CC-D869-CB48-BF27-1AF4D696A97E}"/>
                </a:ext>
              </a:extLst>
            </p:cNvPr>
            <p:cNvSpPr/>
            <p:nvPr/>
          </p:nvSpPr>
          <p:spPr>
            <a:xfrm>
              <a:off x="2381074" y="3469310"/>
              <a:ext cx="3240000" cy="903845"/>
            </a:xfrm>
            <a:prstGeom prst="roundRect">
              <a:avLst/>
            </a:pr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Rectangle: Rounded Corners 119">
              <a:extLst>
                <a:ext uri="{FF2B5EF4-FFF2-40B4-BE49-F238E27FC236}">
                  <a16:creationId xmlns:a16="http://schemas.microsoft.com/office/drawing/2014/main" xmlns="" id="{6A208881-06AF-B849-AAEE-BA9254EE15A6}"/>
                </a:ext>
              </a:extLst>
            </p:cNvPr>
            <p:cNvSpPr/>
            <p:nvPr/>
          </p:nvSpPr>
          <p:spPr bwMode="auto">
            <a:xfrm>
              <a:off x="2495018" y="3572791"/>
              <a:ext cx="537161" cy="627604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AFF60A4-AF55-AE20-BAEF-3DFC6CE50192}"/>
              </a:ext>
            </a:extLst>
          </p:cNvPr>
          <p:cNvGrpSpPr/>
          <p:nvPr/>
        </p:nvGrpSpPr>
        <p:grpSpPr>
          <a:xfrm>
            <a:off x="6570927" y="569041"/>
            <a:ext cx="3240000" cy="903845"/>
            <a:chOff x="6570927" y="569041"/>
            <a:chExt cx="3240000" cy="903845"/>
          </a:xfrm>
        </p:grpSpPr>
        <p:sp>
          <p:nvSpPr>
            <p:cNvPr id="199" name="Rectangle: Rounded Corners 86">
              <a:extLst>
                <a:ext uri="{FF2B5EF4-FFF2-40B4-BE49-F238E27FC236}">
                  <a16:creationId xmlns:a16="http://schemas.microsoft.com/office/drawing/2014/main" xmlns="" id="{EA9C6B89-A3EE-0642-907C-216831E27485}"/>
                </a:ext>
              </a:extLst>
            </p:cNvPr>
            <p:cNvSpPr/>
            <p:nvPr/>
          </p:nvSpPr>
          <p:spPr>
            <a:xfrm>
              <a:off x="6570927" y="569041"/>
              <a:ext cx="3240000" cy="90384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Rectangle: Rounded Corners 120">
              <a:extLst>
                <a:ext uri="{FF2B5EF4-FFF2-40B4-BE49-F238E27FC236}">
                  <a16:creationId xmlns:a16="http://schemas.microsoft.com/office/drawing/2014/main" xmlns="" id="{B22188DE-FEDB-7A41-B7A9-1E2A9C7BAB8E}"/>
                </a:ext>
              </a:extLst>
            </p:cNvPr>
            <p:cNvSpPr/>
            <p:nvPr/>
          </p:nvSpPr>
          <p:spPr bwMode="auto">
            <a:xfrm>
              <a:off x="6684871" y="672522"/>
              <a:ext cx="537161" cy="627604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Rectangle: Rounded Corners 106">
              <a:extLst>
                <a:ext uri="{FF2B5EF4-FFF2-40B4-BE49-F238E27FC236}">
                  <a16:creationId xmlns:a16="http://schemas.microsoft.com/office/drawing/2014/main" xmlns="" id="{CB279A39-63BF-104F-AC21-BC62A8D9EC44}"/>
                </a:ext>
              </a:extLst>
            </p:cNvPr>
            <p:cNvSpPr/>
            <p:nvPr/>
          </p:nvSpPr>
          <p:spPr bwMode="auto">
            <a:xfrm>
              <a:off x="6710628" y="707160"/>
              <a:ext cx="537161" cy="62760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6" name="Rectangle: Rounded Corners 87">
            <a:extLst>
              <a:ext uri="{FF2B5EF4-FFF2-40B4-BE49-F238E27FC236}">
                <a16:creationId xmlns:a16="http://schemas.microsoft.com/office/drawing/2014/main" xmlns="" id="{D1E563EA-C053-7A48-8D9A-B70E232FDECA}"/>
              </a:ext>
            </a:extLst>
          </p:cNvPr>
          <p:cNvSpPr/>
          <p:nvPr/>
        </p:nvSpPr>
        <p:spPr>
          <a:xfrm>
            <a:off x="6570927" y="1730895"/>
            <a:ext cx="3240000" cy="903844"/>
          </a:xfrm>
          <a:prstGeom prst="roundRect">
            <a:avLst/>
          </a:pr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B0196B8-A3D3-D6A9-0DE6-69883DC4007E}"/>
              </a:ext>
            </a:extLst>
          </p:cNvPr>
          <p:cNvGrpSpPr/>
          <p:nvPr/>
        </p:nvGrpSpPr>
        <p:grpSpPr>
          <a:xfrm>
            <a:off x="6570927" y="2892752"/>
            <a:ext cx="3240000" cy="903845"/>
            <a:chOff x="6570927" y="2892752"/>
            <a:chExt cx="3240000" cy="903845"/>
          </a:xfrm>
        </p:grpSpPr>
        <p:sp>
          <p:nvSpPr>
            <p:cNvPr id="207" name="Rectangle: Rounded Corners 88">
              <a:extLst>
                <a:ext uri="{FF2B5EF4-FFF2-40B4-BE49-F238E27FC236}">
                  <a16:creationId xmlns:a16="http://schemas.microsoft.com/office/drawing/2014/main" xmlns="" id="{5AD3622C-6A7D-4047-AF80-194F74F41C39}"/>
                </a:ext>
              </a:extLst>
            </p:cNvPr>
            <p:cNvSpPr/>
            <p:nvPr/>
          </p:nvSpPr>
          <p:spPr>
            <a:xfrm>
              <a:off x="6570927" y="2892752"/>
              <a:ext cx="3240000" cy="903845"/>
            </a:xfrm>
            <a:prstGeom prst="roundRect">
              <a:avLst/>
            </a:pr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Rectangle: Rounded Corners 122">
              <a:extLst>
                <a:ext uri="{FF2B5EF4-FFF2-40B4-BE49-F238E27FC236}">
                  <a16:creationId xmlns:a16="http://schemas.microsoft.com/office/drawing/2014/main" xmlns="" id="{8939B7AD-F781-4D41-8A5C-451AC985B200}"/>
                </a:ext>
              </a:extLst>
            </p:cNvPr>
            <p:cNvSpPr/>
            <p:nvPr/>
          </p:nvSpPr>
          <p:spPr bwMode="auto">
            <a:xfrm>
              <a:off x="6684871" y="2996233"/>
              <a:ext cx="537161" cy="627604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0" name="Hexagon 269">
            <a:extLst>
              <a:ext uri="{FF2B5EF4-FFF2-40B4-BE49-F238E27FC236}">
                <a16:creationId xmlns:a16="http://schemas.microsoft.com/office/drawing/2014/main" xmlns="" id="{DD1BD1D9-99C4-E54F-B8D2-AD05ABBE583C}"/>
              </a:ext>
            </a:extLst>
          </p:cNvPr>
          <p:cNvSpPr/>
          <p:nvPr/>
        </p:nvSpPr>
        <p:spPr>
          <a:xfrm>
            <a:off x="4432885" y="5259605"/>
            <a:ext cx="3666364" cy="482376"/>
          </a:xfrm>
          <a:prstGeom prst="hexagon">
            <a:avLst/>
          </a:prstGeom>
          <a:solidFill>
            <a:schemeClr val="tx1">
              <a:lumMod val="50000"/>
              <a:lumOff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xmlns="" id="{5BC86F51-DBCA-1848-A56A-4FBB2A45449A}"/>
              </a:ext>
            </a:extLst>
          </p:cNvPr>
          <p:cNvSpPr/>
          <p:nvPr/>
        </p:nvSpPr>
        <p:spPr>
          <a:xfrm>
            <a:off x="5287002" y="5289523"/>
            <a:ext cx="1712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VSEPR Rules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xmlns="" id="{3B1DC23A-6908-774A-A1D2-BCF7F625700C}"/>
              </a:ext>
            </a:extLst>
          </p:cNvPr>
          <p:cNvSpPr/>
          <p:nvPr/>
        </p:nvSpPr>
        <p:spPr>
          <a:xfrm>
            <a:off x="7275886" y="4137305"/>
            <a:ext cx="21579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 HEADLINE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This is a sample text that you can edit. 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xmlns="" id="{92A04200-21EF-AA4D-95C7-7D2A070D8FD6}"/>
              </a:ext>
            </a:extLst>
          </p:cNvPr>
          <p:cNvSpPr/>
          <p:nvPr/>
        </p:nvSpPr>
        <p:spPr>
          <a:xfrm>
            <a:off x="2376440" y="3428020"/>
            <a:ext cx="32759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Compare the number of electron pairs</a:t>
            </a:r>
            <a:r>
              <a:rPr kumimoji="0" lang="en-IN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with the shapes in the table 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xmlns="" id="{025D8CA1-CC68-C143-8FBB-1F48B374F44C}"/>
              </a:ext>
            </a:extLst>
          </p:cNvPr>
          <p:cNvSpPr/>
          <p:nvPr/>
        </p:nvSpPr>
        <p:spPr>
          <a:xfrm>
            <a:off x="6577510" y="2901456"/>
            <a:ext cx="3200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</a:t>
            </a: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 up all electrons</a:t>
            </a:r>
            <a:r>
              <a:rPr kumimoji="0" lang="en-IN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and calculate the electron pairs 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xmlns="" id="{6DDE7616-48D5-2648-BE63-CA961B427494}"/>
              </a:ext>
            </a:extLst>
          </p:cNvPr>
          <p:cNvSpPr/>
          <p:nvPr/>
        </p:nvSpPr>
        <p:spPr>
          <a:xfrm>
            <a:off x="2413926" y="2429840"/>
            <a:ext cx="3159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Add or subtract electrons for charge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xmlns="" id="{DE54066E-5E91-404A-A3E8-F11CC3B8FAFF}"/>
              </a:ext>
            </a:extLst>
          </p:cNvPr>
          <p:cNvSpPr/>
          <p:nvPr/>
        </p:nvSpPr>
        <p:spPr>
          <a:xfrm>
            <a:off x="6583471" y="1842265"/>
            <a:ext cx="3227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one electron for each bonding atom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xmlns="" id="{1EA44B4F-0C29-5D42-BAA1-0C66E6DEFA60}"/>
              </a:ext>
            </a:extLst>
          </p:cNvPr>
          <p:cNvSpPr/>
          <p:nvPr/>
        </p:nvSpPr>
        <p:spPr>
          <a:xfrm>
            <a:off x="2381073" y="1109626"/>
            <a:ext cx="32306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latin typeface="Aharoni" panose="02010803020104030203" pitchFamily="2" charset="-79"/>
                <a:cs typeface="Aharoni" panose="02010803020104030203" pitchFamily="2" charset="-79"/>
              </a:rPr>
              <a:t>Write its electronic configuration to get valence electrons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xmlns="" id="{6337D9F4-281D-9440-955F-4613C7117BB2}"/>
              </a:ext>
            </a:extLst>
          </p:cNvPr>
          <p:cNvSpPr/>
          <p:nvPr/>
        </p:nvSpPr>
        <p:spPr>
          <a:xfrm>
            <a:off x="6583470" y="795022"/>
            <a:ext cx="3389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Identify the central atom</a:t>
            </a:r>
          </a:p>
        </p:txBody>
      </p:sp>
      <p:grpSp>
        <p:nvGrpSpPr>
          <p:cNvPr id="289" name="Graphic 75">
            <a:extLst>
              <a:ext uri="{FF2B5EF4-FFF2-40B4-BE49-F238E27FC236}">
                <a16:creationId xmlns:a16="http://schemas.microsoft.com/office/drawing/2014/main" xmlns="" id="{6D335DCA-9282-7247-86C3-D7B31D4A2C24}"/>
              </a:ext>
            </a:extLst>
          </p:cNvPr>
          <p:cNvGrpSpPr/>
          <p:nvPr/>
        </p:nvGrpSpPr>
        <p:grpSpPr>
          <a:xfrm>
            <a:off x="6776668" y="4304098"/>
            <a:ext cx="405078" cy="405078"/>
            <a:chOff x="-20855" y="1099789"/>
            <a:chExt cx="4724400" cy="4724400"/>
          </a:xfrm>
          <a:solidFill>
            <a:schemeClr val="bg1"/>
          </a:solidFill>
        </p:grpSpPr>
        <p:sp>
          <p:nvSpPr>
            <p:cNvPr id="307" name="Freeform: Shape 77">
              <a:extLst>
                <a:ext uri="{FF2B5EF4-FFF2-40B4-BE49-F238E27FC236}">
                  <a16:creationId xmlns:a16="http://schemas.microsoft.com/office/drawing/2014/main" xmlns="" id="{6F0BF6E5-937A-324C-AB9A-A041E261E39E}"/>
                </a:ext>
              </a:extLst>
            </p:cNvPr>
            <p:cNvSpPr/>
            <p:nvPr/>
          </p:nvSpPr>
          <p:spPr>
            <a:xfrm>
              <a:off x="-20855" y="1099789"/>
              <a:ext cx="4724400" cy="4724400"/>
            </a:xfrm>
            <a:custGeom>
              <a:avLst/>
              <a:gdLst>
                <a:gd name="connsiteX0" fmla="*/ 4724400 w 4724400"/>
                <a:gd name="connsiteY0" fmla="*/ 1905000 h 4724400"/>
                <a:gd name="connsiteX1" fmla="*/ 4724400 w 4724400"/>
                <a:gd name="connsiteY1" fmla="*/ 228600 h 4724400"/>
                <a:gd name="connsiteX2" fmla="*/ 4495800 w 4724400"/>
                <a:gd name="connsiteY2" fmla="*/ 0 h 4724400"/>
                <a:gd name="connsiteX3" fmla="*/ 1600200 w 4724400"/>
                <a:gd name="connsiteY3" fmla="*/ 0 h 4724400"/>
                <a:gd name="connsiteX4" fmla="*/ 1371600 w 4724400"/>
                <a:gd name="connsiteY4" fmla="*/ 228600 h 4724400"/>
                <a:gd name="connsiteX5" fmla="*/ 1371600 w 4724400"/>
                <a:gd name="connsiteY5" fmla="*/ 612267 h 4724400"/>
                <a:gd name="connsiteX6" fmla="*/ 1295400 w 4724400"/>
                <a:gd name="connsiteY6" fmla="*/ 609600 h 4724400"/>
                <a:gd name="connsiteX7" fmla="*/ 0 w 4724400"/>
                <a:gd name="connsiteY7" fmla="*/ 1905000 h 4724400"/>
                <a:gd name="connsiteX8" fmla="*/ 990600 w 4724400"/>
                <a:gd name="connsiteY8" fmla="*/ 3162681 h 4724400"/>
                <a:gd name="connsiteX9" fmla="*/ 990600 w 4724400"/>
                <a:gd name="connsiteY9" fmla="*/ 3429000 h 4724400"/>
                <a:gd name="connsiteX10" fmla="*/ 1021156 w 4724400"/>
                <a:gd name="connsiteY10" fmla="*/ 3541090 h 4724400"/>
                <a:gd name="connsiteX11" fmla="*/ 914400 w 4724400"/>
                <a:gd name="connsiteY11" fmla="*/ 3733800 h 4724400"/>
                <a:gd name="connsiteX12" fmla="*/ 914400 w 4724400"/>
                <a:gd name="connsiteY12" fmla="*/ 4343400 h 4724400"/>
                <a:gd name="connsiteX13" fmla="*/ 1295400 w 4724400"/>
                <a:gd name="connsiteY13" fmla="*/ 4724400 h 4724400"/>
                <a:gd name="connsiteX14" fmla="*/ 1676400 w 4724400"/>
                <a:gd name="connsiteY14" fmla="*/ 4343400 h 4724400"/>
                <a:gd name="connsiteX15" fmla="*/ 1676400 w 4724400"/>
                <a:gd name="connsiteY15" fmla="*/ 3733800 h 4724400"/>
                <a:gd name="connsiteX16" fmla="*/ 1569644 w 4724400"/>
                <a:gd name="connsiteY16" fmla="*/ 3541090 h 4724400"/>
                <a:gd name="connsiteX17" fmla="*/ 1600200 w 4724400"/>
                <a:gd name="connsiteY17" fmla="*/ 3429000 h 4724400"/>
                <a:gd name="connsiteX18" fmla="*/ 1600200 w 4724400"/>
                <a:gd name="connsiteY18" fmla="*/ 3162681 h 4724400"/>
                <a:gd name="connsiteX19" fmla="*/ 2355571 w 4724400"/>
                <a:gd name="connsiteY19" fmla="*/ 2646121 h 4724400"/>
                <a:gd name="connsiteX20" fmla="*/ 2412035 w 4724400"/>
                <a:gd name="connsiteY20" fmla="*/ 2755849 h 4724400"/>
                <a:gd name="connsiteX21" fmla="*/ 2342007 w 4724400"/>
                <a:gd name="connsiteY21" fmla="*/ 2925699 h 4724400"/>
                <a:gd name="connsiteX22" fmla="*/ 2133600 w 4724400"/>
                <a:gd name="connsiteY22" fmla="*/ 2992450 h 4724400"/>
                <a:gd name="connsiteX23" fmla="*/ 2133600 w 4724400"/>
                <a:gd name="connsiteY23" fmla="*/ 3560826 h 4724400"/>
                <a:gd name="connsiteX24" fmla="*/ 2341931 w 4724400"/>
                <a:gd name="connsiteY24" fmla="*/ 3627577 h 4724400"/>
                <a:gd name="connsiteX25" fmla="*/ 2411959 w 4724400"/>
                <a:gd name="connsiteY25" fmla="*/ 3797427 h 4724400"/>
                <a:gd name="connsiteX26" fmla="*/ 2311984 w 4724400"/>
                <a:gd name="connsiteY26" fmla="*/ 3991661 h 4724400"/>
                <a:gd name="connsiteX27" fmla="*/ 2713863 w 4724400"/>
                <a:gd name="connsiteY27" fmla="*/ 4393540 h 4724400"/>
                <a:gd name="connsiteX28" fmla="*/ 2908097 w 4724400"/>
                <a:gd name="connsiteY28" fmla="*/ 4293566 h 4724400"/>
                <a:gd name="connsiteX29" fmla="*/ 3077947 w 4724400"/>
                <a:gd name="connsiteY29" fmla="*/ 4363593 h 4724400"/>
                <a:gd name="connsiteX30" fmla="*/ 3144850 w 4724400"/>
                <a:gd name="connsiteY30" fmla="*/ 4572000 h 4724400"/>
                <a:gd name="connsiteX31" fmla="*/ 3713226 w 4724400"/>
                <a:gd name="connsiteY31" fmla="*/ 4572000 h 4724400"/>
                <a:gd name="connsiteX32" fmla="*/ 3779977 w 4724400"/>
                <a:gd name="connsiteY32" fmla="*/ 4363669 h 4724400"/>
                <a:gd name="connsiteX33" fmla="*/ 3949827 w 4724400"/>
                <a:gd name="connsiteY33" fmla="*/ 4293642 h 4724400"/>
                <a:gd name="connsiteX34" fmla="*/ 4144061 w 4724400"/>
                <a:gd name="connsiteY34" fmla="*/ 4393616 h 4724400"/>
                <a:gd name="connsiteX35" fmla="*/ 4545864 w 4724400"/>
                <a:gd name="connsiteY35" fmla="*/ 3991737 h 4724400"/>
                <a:gd name="connsiteX36" fmla="*/ 4445966 w 4724400"/>
                <a:gd name="connsiteY36" fmla="*/ 3797503 h 4724400"/>
                <a:gd name="connsiteX37" fmla="*/ 4515993 w 4724400"/>
                <a:gd name="connsiteY37" fmla="*/ 3627653 h 4724400"/>
                <a:gd name="connsiteX38" fmla="*/ 4724400 w 4724400"/>
                <a:gd name="connsiteY38" fmla="*/ 3560750 h 4724400"/>
                <a:gd name="connsiteX39" fmla="*/ 4724400 w 4724400"/>
                <a:gd name="connsiteY39" fmla="*/ 2992374 h 4724400"/>
                <a:gd name="connsiteX40" fmla="*/ 4516069 w 4724400"/>
                <a:gd name="connsiteY40" fmla="*/ 2925623 h 4724400"/>
                <a:gd name="connsiteX41" fmla="*/ 4446042 w 4724400"/>
                <a:gd name="connsiteY41" fmla="*/ 2755773 h 4724400"/>
                <a:gd name="connsiteX42" fmla="*/ 4545940 w 4724400"/>
                <a:gd name="connsiteY42" fmla="*/ 2561539 h 4724400"/>
                <a:gd name="connsiteX43" fmla="*/ 4144137 w 4724400"/>
                <a:gd name="connsiteY43" fmla="*/ 2159660 h 4724400"/>
                <a:gd name="connsiteX44" fmla="*/ 3949903 w 4724400"/>
                <a:gd name="connsiteY44" fmla="*/ 2259635 h 4724400"/>
                <a:gd name="connsiteX45" fmla="*/ 3780053 w 4724400"/>
                <a:gd name="connsiteY45" fmla="*/ 2189607 h 4724400"/>
                <a:gd name="connsiteX46" fmla="*/ 3761994 w 4724400"/>
                <a:gd name="connsiteY46" fmla="*/ 2133600 h 4724400"/>
                <a:gd name="connsiteX47" fmla="*/ 4495800 w 4724400"/>
                <a:gd name="connsiteY47" fmla="*/ 2133600 h 4724400"/>
                <a:gd name="connsiteX48" fmla="*/ 4724400 w 4724400"/>
                <a:gd name="connsiteY48" fmla="*/ 1905000 h 4724400"/>
                <a:gd name="connsiteX49" fmla="*/ 1600200 w 4724400"/>
                <a:gd name="connsiteY49" fmla="*/ 2133600 h 4724400"/>
                <a:gd name="connsiteX50" fmla="*/ 2100529 w 4724400"/>
                <a:gd name="connsiteY50" fmla="*/ 2133600 h 4724400"/>
                <a:gd name="connsiteX51" fmla="*/ 1295400 w 4724400"/>
                <a:gd name="connsiteY51" fmla="*/ 2743200 h 4724400"/>
                <a:gd name="connsiteX52" fmla="*/ 457200 w 4724400"/>
                <a:gd name="connsiteY52" fmla="*/ 1905000 h 4724400"/>
                <a:gd name="connsiteX53" fmla="*/ 1295400 w 4724400"/>
                <a:gd name="connsiteY53" fmla="*/ 1066800 h 4724400"/>
                <a:gd name="connsiteX54" fmla="*/ 1371600 w 4724400"/>
                <a:gd name="connsiteY54" fmla="*/ 1071143 h 4724400"/>
                <a:gd name="connsiteX55" fmla="*/ 1371600 w 4724400"/>
                <a:gd name="connsiteY55" fmla="*/ 1905000 h 4724400"/>
                <a:gd name="connsiteX56" fmla="*/ 1600200 w 4724400"/>
                <a:gd name="connsiteY56" fmla="*/ 2133600 h 4724400"/>
                <a:gd name="connsiteX57" fmla="*/ 1524000 w 4724400"/>
                <a:gd name="connsiteY57" fmla="*/ 4343400 h 4724400"/>
                <a:gd name="connsiteX58" fmla="*/ 1295400 w 4724400"/>
                <a:gd name="connsiteY58" fmla="*/ 4572000 h 4724400"/>
                <a:gd name="connsiteX59" fmla="*/ 1066800 w 4724400"/>
                <a:gd name="connsiteY59" fmla="*/ 4343400 h 4724400"/>
                <a:gd name="connsiteX60" fmla="*/ 1066800 w 4724400"/>
                <a:gd name="connsiteY60" fmla="*/ 3733800 h 4724400"/>
                <a:gd name="connsiteX61" fmla="*/ 1143000 w 4724400"/>
                <a:gd name="connsiteY61" fmla="*/ 3657600 h 4724400"/>
                <a:gd name="connsiteX62" fmla="*/ 1219200 w 4724400"/>
                <a:gd name="connsiteY62" fmla="*/ 3657600 h 4724400"/>
                <a:gd name="connsiteX63" fmla="*/ 1371600 w 4724400"/>
                <a:gd name="connsiteY63" fmla="*/ 3657600 h 4724400"/>
                <a:gd name="connsiteX64" fmla="*/ 1447800 w 4724400"/>
                <a:gd name="connsiteY64" fmla="*/ 3657600 h 4724400"/>
                <a:gd name="connsiteX65" fmla="*/ 1524000 w 4724400"/>
                <a:gd name="connsiteY65" fmla="*/ 3733800 h 4724400"/>
                <a:gd name="connsiteX66" fmla="*/ 1447800 w 4724400"/>
                <a:gd name="connsiteY66" fmla="*/ 3429000 h 4724400"/>
                <a:gd name="connsiteX67" fmla="*/ 1371600 w 4724400"/>
                <a:gd name="connsiteY67" fmla="*/ 3505200 h 4724400"/>
                <a:gd name="connsiteX68" fmla="*/ 1219200 w 4724400"/>
                <a:gd name="connsiteY68" fmla="*/ 3505200 h 4724400"/>
                <a:gd name="connsiteX69" fmla="*/ 1143000 w 4724400"/>
                <a:gd name="connsiteY69" fmla="*/ 3429000 h 4724400"/>
                <a:gd name="connsiteX70" fmla="*/ 1143000 w 4724400"/>
                <a:gd name="connsiteY70" fmla="*/ 3190647 h 4724400"/>
                <a:gd name="connsiteX71" fmla="*/ 1295400 w 4724400"/>
                <a:gd name="connsiteY71" fmla="*/ 3200400 h 4724400"/>
                <a:gd name="connsiteX72" fmla="*/ 1447800 w 4724400"/>
                <a:gd name="connsiteY72" fmla="*/ 3190342 h 4724400"/>
                <a:gd name="connsiteX73" fmla="*/ 1295400 w 4724400"/>
                <a:gd name="connsiteY73" fmla="*/ 3048000 h 4724400"/>
                <a:gd name="connsiteX74" fmla="*/ 152400 w 4724400"/>
                <a:gd name="connsiteY74" fmla="*/ 1905000 h 4724400"/>
                <a:gd name="connsiteX75" fmla="*/ 1295400 w 4724400"/>
                <a:gd name="connsiteY75" fmla="*/ 762000 h 4724400"/>
                <a:gd name="connsiteX76" fmla="*/ 1371600 w 4724400"/>
                <a:gd name="connsiteY76" fmla="*/ 765277 h 4724400"/>
                <a:gd name="connsiteX77" fmla="*/ 1371600 w 4724400"/>
                <a:gd name="connsiteY77" fmla="*/ 917829 h 4724400"/>
                <a:gd name="connsiteX78" fmla="*/ 1295400 w 4724400"/>
                <a:gd name="connsiteY78" fmla="*/ 914400 h 4724400"/>
                <a:gd name="connsiteX79" fmla="*/ 304800 w 4724400"/>
                <a:gd name="connsiteY79" fmla="*/ 1905000 h 4724400"/>
                <a:gd name="connsiteX80" fmla="*/ 1295400 w 4724400"/>
                <a:gd name="connsiteY80" fmla="*/ 2895600 h 4724400"/>
                <a:gd name="connsiteX81" fmla="*/ 2257654 w 4724400"/>
                <a:gd name="connsiteY81" fmla="*/ 2133600 h 4724400"/>
                <a:gd name="connsiteX82" fmla="*/ 2413635 w 4724400"/>
                <a:gd name="connsiteY82" fmla="*/ 2133600 h 4724400"/>
                <a:gd name="connsiteX83" fmla="*/ 1295400 w 4724400"/>
                <a:gd name="connsiteY83" fmla="*/ 3048000 h 4724400"/>
                <a:gd name="connsiteX84" fmla="*/ 2568092 w 4724400"/>
                <a:gd name="connsiteY84" fmla="*/ 2133600 h 4724400"/>
                <a:gd name="connsiteX85" fmla="*/ 3095930 w 4724400"/>
                <a:gd name="connsiteY85" fmla="*/ 2133600 h 4724400"/>
                <a:gd name="connsiteX86" fmla="*/ 3078023 w 4724400"/>
                <a:gd name="connsiteY86" fmla="*/ 2189531 h 4724400"/>
                <a:gd name="connsiteX87" fmla="*/ 2908173 w 4724400"/>
                <a:gd name="connsiteY87" fmla="*/ 2259559 h 4724400"/>
                <a:gd name="connsiteX88" fmla="*/ 2713939 w 4724400"/>
                <a:gd name="connsiteY88" fmla="*/ 2159584 h 4724400"/>
                <a:gd name="connsiteX89" fmla="*/ 2501646 w 4724400"/>
                <a:gd name="connsiteY89" fmla="*/ 2371877 h 4724400"/>
                <a:gd name="connsiteX90" fmla="*/ 2568092 w 4724400"/>
                <a:gd name="connsiteY90" fmla="*/ 2133600 h 4724400"/>
                <a:gd name="connsiteX91" fmla="*/ 3659429 w 4724400"/>
                <a:gd name="connsiteY91" fmla="*/ 2313127 h 4724400"/>
                <a:gd name="connsiteX92" fmla="*/ 3698824 w 4724400"/>
                <a:gd name="connsiteY92" fmla="*/ 2324253 h 4724400"/>
                <a:gd name="connsiteX93" fmla="*/ 3911956 w 4724400"/>
                <a:gd name="connsiteY93" fmla="*/ 2412111 h 4724400"/>
                <a:gd name="connsiteX94" fmla="*/ 3947617 w 4724400"/>
                <a:gd name="connsiteY94" fmla="*/ 2432076 h 4724400"/>
                <a:gd name="connsiteX95" fmla="*/ 4114876 w 4724400"/>
                <a:gd name="connsiteY95" fmla="*/ 2346046 h 4724400"/>
                <a:gd name="connsiteX96" fmla="*/ 4359555 w 4724400"/>
                <a:gd name="connsiteY96" fmla="*/ 2590724 h 4724400"/>
                <a:gd name="connsiteX97" fmla="*/ 4273525 w 4724400"/>
                <a:gd name="connsiteY97" fmla="*/ 2757907 h 4724400"/>
                <a:gd name="connsiteX98" fmla="*/ 4293489 w 4724400"/>
                <a:gd name="connsiteY98" fmla="*/ 2793644 h 4724400"/>
                <a:gd name="connsiteX99" fmla="*/ 4381348 w 4724400"/>
                <a:gd name="connsiteY99" fmla="*/ 3006776 h 4724400"/>
                <a:gd name="connsiteX100" fmla="*/ 4392473 w 4724400"/>
                <a:gd name="connsiteY100" fmla="*/ 3046171 h 4724400"/>
                <a:gd name="connsiteX101" fmla="*/ 4572000 w 4724400"/>
                <a:gd name="connsiteY101" fmla="*/ 3103550 h 4724400"/>
                <a:gd name="connsiteX102" fmla="*/ 4572000 w 4724400"/>
                <a:gd name="connsiteY102" fmla="*/ 3449574 h 4724400"/>
                <a:gd name="connsiteX103" fmla="*/ 4392473 w 4724400"/>
                <a:gd name="connsiteY103" fmla="*/ 3507029 h 4724400"/>
                <a:gd name="connsiteX104" fmla="*/ 4381348 w 4724400"/>
                <a:gd name="connsiteY104" fmla="*/ 3546424 h 4724400"/>
                <a:gd name="connsiteX105" fmla="*/ 4293566 w 4724400"/>
                <a:gd name="connsiteY105" fmla="*/ 3759556 h 4724400"/>
                <a:gd name="connsiteX106" fmla="*/ 4273525 w 4724400"/>
                <a:gd name="connsiteY106" fmla="*/ 3795217 h 4724400"/>
                <a:gd name="connsiteX107" fmla="*/ 4359555 w 4724400"/>
                <a:gd name="connsiteY107" fmla="*/ 3962476 h 4724400"/>
                <a:gd name="connsiteX108" fmla="*/ 4114876 w 4724400"/>
                <a:gd name="connsiteY108" fmla="*/ 4207231 h 4724400"/>
                <a:gd name="connsiteX109" fmla="*/ 3947693 w 4724400"/>
                <a:gd name="connsiteY109" fmla="*/ 4121125 h 4724400"/>
                <a:gd name="connsiteX110" fmla="*/ 3911956 w 4724400"/>
                <a:gd name="connsiteY110" fmla="*/ 4141089 h 4724400"/>
                <a:gd name="connsiteX111" fmla="*/ 3698824 w 4724400"/>
                <a:gd name="connsiteY111" fmla="*/ 4229024 h 4724400"/>
                <a:gd name="connsiteX112" fmla="*/ 3659429 w 4724400"/>
                <a:gd name="connsiteY112" fmla="*/ 4240149 h 4724400"/>
                <a:gd name="connsiteX113" fmla="*/ 3602050 w 4724400"/>
                <a:gd name="connsiteY113" fmla="*/ 4419600 h 4724400"/>
                <a:gd name="connsiteX114" fmla="*/ 3256026 w 4724400"/>
                <a:gd name="connsiteY114" fmla="*/ 4419600 h 4724400"/>
                <a:gd name="connsiteX115" fmla="*/ 3198571 w 4724400"/>
                <a:gd name="connsiteY115" fmla="*/ 4240073 h 4724400"/>
                <a:gd name="connsiteX116" fmla="*/ 3159176 w 4724400"/>
                <a:gd name="connsiteY116" fmla="*/ 4228948 h 4724400"/>
                <a:gd name="connsiteX117" fmla="*/ 2946044 w 4724400"/>
                <a:gd name="connsiteY117" fmla="*/ 4141165 h 4724400"/>
                <a:gd name="connsiteX118" fmla="*/ 2910383 w 4724400"/>
                <a:gd name="connsiteY118" fmla="*/ 4121125 h 4724400"/>
                <a:gd name="connsiteX119" fmla="*/ 2743124 w 4724400"/>
                <a:gd name="connsiteY119" fmla="*/ 4207231 h 4724400"/>
                <a:gd name="connsiteX120" fmla="*/ 2498369 w 4724400"/>
                <a:gd name="connsiteY120" fmla="*/ 3962476 h 4724400"/>
                <a:gd name="connsiteX121" fmla="*/ 2584476 w 4724400"/>
                <a:gd name="connsiteY121" fmla="*/ 3795217 h 4724400"/>
                <a:gd name="connsiteX122" fmla="*/ 2564435 w 4724400"/>
                <a:gd name="connsiteY122" fmla="*/ 3759556 h 4724400"/>
                <a:gd name="connsiteX123" fmla="*/ 2476576 w 4724400"/>
                <a:gd name="connsiteY123" fmla="*/ 3546424 h 4724400"/>
                <a:gd name="connsiteX124" fmla="*/ 2465451 w 4724400"/>
                <a:gd name="connsiteY124" fmla="*/ 3507029 h 4724400"/>
                <a:gd name="connsiteX125" fmla="*/ 2286000 w 4724400"/>
                <a:gd name="connsiteY125" fmla="*/ 3449650 h 4724400"/>
                <a:gd name="connsiteX126" fmla="*/ 2286000 w 4724400"/>
                <a:gd name="connsiteY126" fmla="*/ 3103626 h 4724400"/>
                <a:gd name="connsiteX127" fmla="*/ 2465527 w 4724400"/>
                <a:gd name="connsiteY127" fmla="*/ 3046171 h 4724400"/>
                <a:gd name="connsiteX128" fmla="*/ 2476652 w 4724400"/>
                <a:gd name="connsiteY128" fmla="*/ 3006776 h 4724400"/>
                <a:gd name="connsiteX129" fmla="*/ 2564435 w 4724400"/>
                <a:gd name="connsiteY129" fmla="*/ 2793644 h 4724400"/>
                <a:gd name="connsiteX130" fmla="*/ 2584476 w 4724400"/>
                <a:gd name="connsiteY130" fmla="*/ 2757983 h 4724400"/>
                <a:gd name="connsiteX131" fmla="*/ 2498369 w 4724400"/>
                <a:gd name="connsiteY131" fmla="*/ 2590724 h 4724400"/>
                <a:gd name="connsiteX132" fmla="*/ 2743124 w 4724400"/>
                <a:gd name="connsiteY132" fmla="*/ 2346046 h 4724400"/>
                <a:gd name="connsiteX133" fmla="*/ 2910383 w 4724400"/>
                <a:gd name="connsiteY133" fmla="*/ 2432076 h 4724400"/>
                <a:gd name="connsiteX134" fmla="*/ 2946044 w 4724400"/>
                <a:gd name="connsiteY134" fmla="*/ 2412111 h 4724400"/>
                <a:gd name="connsiteX135" fmla="*/ 3159176 w 4724400"/>
                <a:gd name="connsiteY135" fmla="*/ 2324253 h 4724400"/>
                <a:gd name="connsiteX136" fmla="*/ 3198571 w 4724400"/>
                <a:gd name="connsiteY136" fmla="*/ 2313127 h 4724400"/>
                <a:gd name="connsiteX137" fmla="*/ 3255950 w 4724400"/>
                <a:gd name="connsiteY137" fmla="*/ 2133600 h 4724400"/>
                <a:gd name="connsiteX138" fmla="*/ 3601974 w 4724400"/>
                <a:gd name="connsiteY138" fmla="*/ 2133600 h 4724400"/>
                <a:gd name="connsiteX139" fmla="*/ 3144850 w 4724400"/>
                <a:gd name="connsiteY139" fmla="*/ 1981200 h 4724400"/>
                <a:gd name="connsiteX140" fmla="*/ 1600200 w 4724400"/>
                <a:gd name="connsiteY140" fmla="*/ 1981200 h 4724400"/>
                <a:gd name="connsiteX141" fmla="*/ 1524000 w 4724400"/>
                <a:gd name="connsiteY141" fmla="*/ 1905000 h 4724400"/>
                <a:gd name="connsiteX142" fmla="*/ 1524000 w 4724400"/>
                <a:gd name="connsiteY142" fmla="*/ 228600 h 4724400"/>
                <a:gd name="connsiteX143" fmla="*/ 1600200 w 4724400"/>
                <a:gd name="connsiteY143" fmla="*/ 152400 h 4724400"/>
                <a:gd name="connsiteX144" fmla="*/ 4495800 w 4724400"/>
                <a:gd name="connsiteY144" fmla="*/ 152400 h 4724400"/>
                <a:gd name="connsiteX145" fmla="*/ 4572000 w 4724400"/>
                <a:gd name="connsiteY145" fmla="*/ 228600 h 4724400"/>
                <a:gd name="connsiteX146" fmla="*/ 4572000 w 4724400"/>
                <a:gd name="connsiteY146" fmla="*/ 1905000 h 4724400"/>
                <a:gd name="connsiteX147" fmla="*/ 4495800 w 4724400"/>
                <a:gd name="connsiteY147" fmla="*/ 1981200 h 4724400"/>
                <a:gd name="connsiteX148" fmla="*/ 3713150 w 4724400"/>
                <a:gd name="connsiteY148" fmla="*/ 1981200 h 472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4724400" h="4724400">
                  <a:moveTo>
                    <a:pt x="4724400" y="1905000"/>
                  </a:moveTo>
                  <a:lnTo>
                    <a:pt x="4724400" y="228600"/>
                  </a:lnTo>
                  <a:cubicBezTo>
                    <a:pt x="4724400" y="102565"/>
                    <a:pt x="4621835" y="0"/>
                    <a:pt x="4495800" y="0"/>
                  </a:cubicBezTo>
                  <a:lnTo>
                    <a:pt x="1600200" y="0"/>
                  </a:lnTo>
                  <a:cubicBezTo>
                    <a:pt x="1474165" y="0"/>
                    <a:pt x="1371600" y="102565"/>
                    <a:pt x="1371600" y="228600"/>
                  </a:cubicBezTo>
                  <a:lnTo>
                    <a:pt x="1371600" y="612267"/>
                  </a:lnTo>
                  <a:cubicBezTo>
                    <a:pt x="1345159" y="610514"/>
                    <a:pt x="1320089" y="609600"/>
                    <a:pt x="1295400" y="609600"/>
                  </a:cubicBezTo>
                  <a:cubicBezTo>
                    <a:pt x="581101" y="609600"/>
                    <a:pt x="0" y="1190701"/>
                    <a:pt x="0" y="1905000"/>
                  </a:cubicBezTo>
                  <a:cubicBezTo>
                    <a:pt x="0" y="2514143"/>
                    <a:pt x="423139" y="3025064"/>
                    <a:pt x="990600" y="3162681"/>
                  </a:cubicBezTo>
                  <a:lnTo>
                    <a:pt x="990600" y="3429000"/>
                  </a:lnTo>
                  <a:cubicBezTo>
                    <a:pt x="990600" y="3469919"/>
                    <a:pt x="1002259" y="3507791"/>
                    <a:pt x="1021156" y="3541090"/>
                  </a:cubicBezTo>
                  <a:cubicBezTo>
                    <a:pt x="957224" y="3581629"/>
                    <a:pt x="914400" y="3652647"/>
                    <a:pt x="914400" y="3733800"/>
                  </a:cubicBezTo>
                  <a:lnTo>
                    <a:pt x="914400" y="4343400"/>
                  </a:lnTo>
                  <a:cubicBezTo>
                    <a:pt x="914400" y="4553484"/>
                    <a:pt x="1085317" y="4724400"/>
                    <a:pt x="1295400" y="4724400"/>
                  </a:cubicBezTo>
                  <a:cubicBezTo>
                    <a:pt x="1505483" y="4724400"/>
                    <a:pt x="1676400" y="4553484"/>
                    <a:pt x="1676400" y="4343400"/>
                  </a:cubicBezTo>
                  <a:lnTo>
                    <a:pt x="1676400" y="3733800"/>
                  </a:lnTo>
                  <a:cubicBezTo>
                    <a:pt x="1676400" y="3652647"/>
                    <a:pt x="1633576" y="3581629"/>
                    <a:pt x="1569644" y="3541090"/>
                  </a:cubicBezTo>
                  <a:cubicBezTo>
                    <a:pt x="1588541" y="3507791"/>
                    <a:pt x="1600200" y="3469919"/>
                    <a:pt x="1600200" y="3429000"/>
                  </a:cubicBezTo>
                  <a:lnTo>
                    <a:pt x="1600200" y="3162681"/>
                  </a:lnTo>
                  <a:cubicBezTo>
                    <a:pt x="1909115" y="3087548"/>
                    <a:pt x="2176729" y="2901467"/>
                    <a:pt x="2355571" y="2646121"/>
                  </a:cubicBezTo>
                  <a:lnTo>
                    <a:pt x="2412035" y="2755849"/>
                  </a:lnTo>
                  <a:cubicBezTo>
                    <a:pt x="2384451" y="2809875"/>
                    <a:pt x="2360981" y="2866720"/>
                    <a:pt x="2342007" y="2925699"/>
                  </a:cubicBezTo>
                  <a:lnTo>
                    <a:pt x="2133600" y="2992450"/>
                  </a:lnTo>
                  <a:lnTo>
                    <a:pt x="2133600" y="3560826"/>
                  </a:lnTo>
                  <a:lnTo>
                    <a:pt x="2341931" y="3627577"/>
                  </a:lnTo>
                  <a:cubicBezTo>
                    <a:pt x="2360905" y="3686632"/>
                    <a:pt x="2384374" y="3743477"/>
                    <a:pt x="2411959" y="3797427"/>
                  </a:cubicBezTo>
                  <a:lnTo>
                    <a:pt x="2311984" y="3991661"/>
                  </a:lnTo>
                  <a:lnTo>
                    <a:pt x="2713863" y="4393540"/>
                  </a:lnTo>
                  <a:lnTo>
                    <a:pt x="2908097" y="4293566"/>
                  </a:lnTo>
                  <a:cubicBezTo>
                    <a:pt x="2962123" y="4321150"/>
                    <a:pt x="3018968" y="4344619"/>
                    <a:pt x="3077947" y="4363593"/>
                  </a:cubicBezTo>
                  <a:lnTo>
                    <a:pt x="3144850" y="4572000"/>
                  </a:lnTo>
                  <a:lnTo>
                    <a:pt x="3713226" y="4572000"/>
                  </a:lnTo>
                  <a:lnTo>
                    <a:pt x="3779977" y="4363669"/>
                  </a:lnTo>
                  <a:cubicBezTo>
                    <a:pt x="3838956" y="4344696"/>
                    <a:pt x="3895877" y="4321226"/>
                    <a:pt x="3949827" y="4293642"/>
                  </a:cubicBezTo>
                  <a:lnTo>
                    <a:pt x="4144061" y="4393616"/>
                  </a:lnTo>
                  <a:lnTo>
                    <a:pt x="4545864" y="3991737"/>
                  </a:lnTo>
                  <a:lnTo>
                    <a:pt x="4445966" y="3797503"/>
                  </a:lnTo>
                  <a:cubicBezTo>
                    <a:pt x="4473550" y="3743554"/>
                    <a:pt x="4497019" y="3686632"/>
                    <a:pt x="4515993" y="3627653"/>
                  </a:cubicBezTo>
                  <a:lnTo>
                    <a:pt x="4724400" y="3560750"/>
                  </a:lnTo>
                  <a:lnTo>
                    <a:pt x="4724400" y="2992374"/>
                  </a:lnTo>
                  <a:lnTo>
                    <a:pt x="4516069" y="2925623"/>
                  </a:lnTo>
                  <a:cubicBezTo>
                    <a:pt x="4497096" y="2866720"/>
                    <a:pt x="4473626" y="2809723"/>
                    <a:pt x="4446042" y="2755773"/>
                  </a:cubicBezTo>
                  <a:lnTo>
                    <a:pt x="4545940" y="2561539"/>
                  </a:lnTo>
                  <a:lnTo>
                    <a:pt x="4144137" y="2159660"/>
                  </a:lnTo>
                  <a:lnTo>
                    <a:pt x="3949903" y="2259635"/>
                  </a:lnTo>
                  <a:cubicBezTo>
                    <a:pt x="3895801" y="2231974"/>
                    <a:pt x="3838956" y="2208581"/>
                    <a:pt x="3780053" y="2189607"/>
                  </a:cubicBezTo>
                  <a:lnTo>
                    <a:pt x="3761994" y="2133600"/>
                  </a:lnTo>
                  <a:lnTo>
                    <a:pt x="4495800" y="2133600"/>
                  </a:lnTo>
                  <a:cubicBezTo>
                    <a:pt x="4621835" y="2133600"/>
                    <a:pt x="4724400" y="2031035"/>
                    <a:pt x="4724400" y="1905000"/>
                  </a:cubicBezTo>
                  <a:close/>
                  <a:moveTo>
                    <a:pt x="1600200" y="2133600"/>
                  </a:moveTo>
                  <a:lnTo>
                    <a:pt x="2100529" y="2133600"/>
                  </a:lnTo>
                  <a:cubicBezTo>
                    <a:pt x="1999945" y="2491664"/>
                    <a:pt x="1674952" y="2743200"/>
                    <a:pt x="1295400" y="2743200"/>
                  </a:cubicBezTo>
                  <a:cubicBezTo>
                    <a:pt x="833247" y="2743200"/>
                    <a:pt x="457200" y="2367153"/>
                    <a:pt x="457200" y="1905000"/>
                  </a:cubicBezTo>
                  <a:cubicBezTo>
                    <a:pt x="457200" y="1442847"/>
                    <a:pt x="833247" y="1066800"/>
                    <a:pt x="1295400" y="1066800"/>
                  </a:cubicBezTo>
                  <a:cubicBezTo>
                    <a:pt x="1319784" y="1066800"/>
                    <a:pt x="1345235" y="1068476"/>
                    <a:pt x="1371600" y="1071143"/>
                  </a:cubicBezTo>
                  <a:lnTo>
                    <a:pt x="1371600" y="1905000"/>
                  </a:lnTo>
                  <a:cubicBezTo>
                    <a:pt x="1371600" y="2031035"/>
                    <a:pt x="1474165" y="2133600"/>
                    <a:pt x="1600200" y="2133600"/>
                  </a:cubicBezTo>
                  <a:close/>
                  <a:moveTo>
                    <a:pt x="1524000" y="4343400"/>
                  </a:moveTo>
                  <a:cubicBezTo>
                    <a:pt x="1524000" y="4469435"/>
                    <a:pt x="1421435" y="4572000"/>
                    <a:pt x="1295400" y="4572000"/>
                  </a:cubicBezTo>
                  <a:cubicBezTo>
                    <a:pt x="1169365" y="4572000"/>
                    <a:pt x="1066800" y="4469435"/>
                    <a:pt x="1066800" y="4343400"/>
                  </a:cubicBezTo>
                  <a:lnTo>
                    <a:pt x="1066800" y="3733800"/>
                  </a:lnTo>
                  <a:cubicBezTo>
                    <a:pt x="1066800" y="3691738"/>
                    <a:pt x="1100938" y="3657600"/>
                    <a:pt x="1143000" y="3657600"/>
                  </a:cubicBezTo>
                  <a:lnTo>
                    <a:pt x="1219200" y="3657600"/>
                  </a:lnTo>
                  <a:lnTo>
                    <a:pt x="1371600" y="3657600"/>
                  </a:lnTo>
                  <a:lnTo>
                    <a:pt x="1447800" y="3657600"/>
                  </a:lnTo>
                  <a:cubicBezTo>
                    <a:pt x="1489862" y="3657600"/>
                    <a:pt x="1524000" y="3691738"/>
                    <a:pt x="1524000" y="3733800"/>
                  </a:cubicBezTo>
                  <a:close/>
                  <a:moveTo>
                    <a:pt x="1447800" y="3429000"/>
                  </a:moveTo>
                  <a:cubicBezTo>
                    <a:pt x="1447800" y="3471062"/>
                    <a:pt x="1413662" y="3505200"/>
                    <a:pt x="1371600" y="3505200"/>
                  </a:cubicBezTo>
                  <a:lnTo>
                    <a:pt x="1219200" y="3505200"/>
                  </a:lnTo>
                  <a:cubicBezTo>
                    <a:pt x="1177138" y="3505200"/>
                    <a:pt x="1143000" y="3471062"/>
                    <a:pt x="1143000" y="3429000"/>
                  </a:cubicBezTo>
                  <a:lnTo>
                    <a:pt x="1143000" y="3190647"/>
                  </a:lnTo>
                  <a:cubicBezTo>
                    <a:pt x="1193063" y="3196514"/>
                    <a:pt x="1243737" y="3200400"/>
                    <a:pt x="1295400" y="3200400"/>
                  </a:cubicBezTo>
                  <a:cubicBezTo>
                    <a:pt x="1346987" y="3200400"/>
                    <a:pt x="1397660" y="3196285"/>
                    <a:pt x="1447800" y="3190342"/>
                  </a:cubicBezTo>
                  <a:close/>
                  <a:moveTo>
                    <a:pt x="1295400" y="3048000"/>
                  </a:moveTo>
                  <a:cubicBezTo>
                    <a:pt x="665150" y="3048000"/>
                    <a:pt x="152400" y="2535250"/>
                    <a:pt x="152400" y="1905000"/>
                  </a:cubicBezTo>
                  <a:cubicBezTo>
                    <a:pt x="152400" y="1274750"/>
                    <a:pt x="665150" y="762000"/>
                    <a:pt x="1295400" y="762000"/>
                  </a:cubicBezTo>
                  <a:cubicBezTo>
                    <a:pt x="1319555" y="762000"/>
                    <a:pt x="1344930" y="763219"/>
                    <a:pt x="1371600" y="765277"/>
                  </a:cubicBezTo>
                  <a:lnTo>
                    <a:pt x="1371600" y="917829"/>
                  </a:lnTo>
                  <a:cubicBezTo>
                    <a:pt x="1345540" y="915695"/>
                    <a:pt x="1320165" y="914400"/>
                    <a:pt x="1295400" y="914400"/>
                  </a:cubicBezTo>
                  <a:cubicBezTo>
                    <a:pt x="749198" y="914400"/>
                    <a:pt x="304800" y="1358799"/>
                    <a:pt x="304800" y="1905000"/>
                  </a:cubicBezTo>
                  <a:cubicBezTo>
                    <a:pt x="304800" y="2451202"/>
                    <a:pt x="749198" y="2895600"/>
                    <a:pt x="1295400" y="2895600"/>
                  </a:cubicBezTo>
                  <a:cubicBezTo>
                    <a:pt x="1758467" y="2895600"/>
                    <a:pt x="2152879" y="2578684"/>
                    <a:pt x="2257654" y="2133600"/>
                  </a:cubicBezTo>
                  <a:lnTo>
                    <a:pt x="2413635" y="2133600"/>
                  </a:lnTo>
                  <a:cubicBezTo>
                    <a:pt x="2306726" y="2660447"/>
                    <a:pt x="1840840" y="3048000"/>
                    <a:pt x="1295400" y="3048000"/>
                  </a:cubicBezTo>
                  <a:close/>
                  <a:moveTo>
                    <a:pt x="2568092" y="2133600"/>
                  </a:moveTo>
                  <a:lnTo>
                    <a:pt x="3095930" y="2133600"/>
                  </a:lnTo>
                  <a:lnTo>
                    <a:pt x="3078023" y="2189531"/>
                  </a:lnTo>
                  <a:cubicBezTo>
                    <a:pt x="3019120" y="2208505"/>
                    <a:pt x="2962199" y="2231898"/>
                    <a:pt x="2908173" y="2259559"/>
                  </a:cubicBezTo>
                  <a:lnTo>
                    <a:pt x="2713939" y="2159584"/>
                  </a:lnTo>
                  <a:lnTo>
                    <a:pt x="2501646" y="2371877"/>
                  </a:lnTo>
                  <a:cubicBezTo>
                    <a:pt x="2531135" y="2295830"/>
                    <a:pt x="2553386" y="2216201"/>
                    <a:pt x="2568092" y="2133600"/>
                  </a:cubicBezTo>
                  <a:close/>
                  <a:moveTo>
                    <a:pt x="3659429" y="2313127"/>
                  </a:moveTo>
                  <a:lnTo>
                    <a:pt x="3698824" y="2324253"/>
                  </a:lnTo>
                  <a:cubicBezTo>
                    <a:pt x="3774110" y="2345512"/>
                    <a:pt x="3845814" y="2375078"/>
                    <a:pt x="3911956" y="2412111"/>
                  </a:cubicBezTo>
                  <a:lnTo>
                    <a:pt x="3947617" y="2432076"/>
                  </a:lnTo>
                  <a:lnTo>
                    <a:pt x="4114876" y="2346046"/>
                  </a:lnTo>
                  <a:lnTo>
                    <a:pt x="4359555" y="2590724"/>
                  </a:lnTo>
                  <a:lnTo>
                    <a:pt x="4273525" y="2757907"/>
                  </a:lnTo>
                  <a:lnTo>
                    <a:pt x="4293489" y="2793644"/>
                  </a:lnTo>
                  <a:cubicBezTo>
                    <a:pt x="4330523" y="2859710"/>
                    <a:pt x="4360088" y="2931490"/>
                    <a:pt x="4381348" y="3006776"/>
                  </a:cubicBezTo>
                  <a:lnTo>
                    <a:pt x="4392473" y="3046171"/>
                  </a:lnTo>
                  <a:lnTo>
                    <a:pt x="4572000" y="3103550"/>
                  </a:lnTo>
                  <a:lnTo>
                    <a:pt x="4572000" y="3449574"/>
                  </a:lnTo>
                  <a:lnTo>
                    <a:pt x="4392473" y="3507029"/>
                  </a:lnTo>
                  <a:lnTo>
                    <a:pt x="4381348" y="3546424"/>
                  </a:lnTo>
                  <a:cubicBezTo>
                    <a:pt x="4360012" y="3621862"/>
                    <a:pt x="4330446" y="3693567"/>
                    <a:pt x="4293566" y="3759556"/>
                  </a:cubicBezTo>
                  <a:lnTo>
                    <a:pt x="4273525" y="3795217"/>
                  </a:lnTo>
                  <a:lnTo>
                    <a:pt x="4359555" y="3962476"/>
                  </a:lnTo>
                  <a:lnTo>
                    <a:pt x="4114876" y="4207231"/>
                  </a:lnTo>
                  <a:lnTo>
                    <a:pt x="3947693" y="4121125"/>
                  </a:lnTo>
                  <a:lnTo>
                    <a:pt x="3911956" y="4141089"/>
                  </a:lnTo>
                  <a:cubicBezTo>
                    <a:pt x="3845890" y="4178046"/>
                    <a:pt x="3774186" y="4207688"/>
                    <a:pt x="3698824" y="4229024"/>
                  </a:cubicBezTo>
                  <a:lnTo>
                    <a:pt x="3659429" y="4240149"/>
                  </a:lnTo>
                  <a:lnTo>
                    <a:pt x="3602050" y="4419600"/>
                  </a:lnTo>
                  <a:lnTo>
                    <a:pt x="3256026" y="4419600"/>
                  </a:lnTo>
                  <a:lnTo>
                    <a:pt x="3198571" y="4240073"/>
                  </a:lnTo>
                  <a:lnTo>
                    <a:pt x="3159176" y="4228948"/>
                  </a:lnTo>
                  <a:cubicBezTo>
                    <a:pt x="3083738" y="4207612"/>
                    <a:pt x="3012034" y="4178046"/>
                    <a:pt x="2946044" y="4141165"/>
                  </a:cubicBezTo>
                  <a:lnTo>
                    <a:pt x="2910383" y="4121125"/>
                  </a:lnTo>
                  <a:lnTo>
                    <a:pt x="2743124" y="4207231"/>
                  </a:lnTo>
                  <a:lnTo>
                    <a:pt x="2498369" y="3962476"/>
                  </a:lnTo>
                  <a:lnTo>
                    <a:pt x="2584476" y="3795217"/>
                  </a:lnTo>
                  <a:lnTo>
                    <a:pt x="2564435" y="3759556"/>
                  </a:lnTo>
                  <a:cubicBezTo>
                    <a:pt x="2527554" y="3693643"/>
                    <a:pt x="2497989" y="3621939"/>
                    <a:pt x="2476576" y="3546424"/>
                  </a:cubicBezTo>
                  <a:lnTo>
                    <a:pt x="2465451" y="3507029"/>
                  </a:lnTo>
                  <a:lnTo>
                    <a:pt x="2286000" y="3449650"/>
                  </a:lnTo>
                  <a:lnTo>
                    <a:pt x="2286000" y="3103626"/>
                  </a:lnTo>
                  <a:lnTo>
                    <a:pt x="2465527" y="3046171"/>
                  </a:lnTo>
                  <a:lnTo>
                    <a:pt x="2476652" y="3006776"/>
                  </a:lnTo>
                  <a:cubicBezTo>
                    <a:pt x="2497989" y="2931338"/>
                    <a:pt x="2527554" y="2859634"/>
                    <a:pt x="2564435" y="2793644"/>
                  </a:cubicBezTo>
                  <a:lnTo>
                    <a:pt x="2584476" y="2757983"/>
                  </a:lnTo>
                  <a:lnTo>
                    <a:pt x="2498369" y="2590724"/>
                  </a:lnTo>
                  <a:lnTo>
                    <a:pt x="2743124" y="2346046"/>
                  </a:lnTo>
                  <a:lnTo>
                    <a:pt x="2910383" y="2432076"/>
                  </a:lnTo>
                  <a:lnTo>
                    <a:pt x="2946044" y="2412111"/>
                  </a:lnTo>
                  <a:cubicBezTo>
                    <a:pt x="3012186" y="2375078"/>
                    <a:pt x="3083890" y="2345436"/>
                    <a:pt x="3159176" y="2324253"/>
                  </a:cubicBezTo>
                  <a:lnTo>
                    <a:pt x="3198571" y="2313127"/>
                  </a:lnTo>
                  <a:lnTo>
                    <a:pt x="3255950" y="2133600"/>
                  </a:lnTo>
                  <a:lnTo>
                    <a:pt x="3601974" y="2133600"/>
                  </a:lnTo>
                  <a:close/>
                  <a:moveTo>
                    <a:pt x="3144850" y="1981200"/>
                  </a:moveTo>
                  <a:lnTo>
                    <a:pt x="1600200" y="1981200"/>
                  </a:lnTo>
                  <a:cubicBezTo>
                    <a:pt x="1558138" y="1981200"/>
                    <a:pt x="1524000" y="1946986"/>
                    <a:pt x="1524000" y="1905000"/>
                  </a:cubicBezTo>
                  <a:lnTo>
                    <a:pt x="1524000" y="228600"/>
                  </a:lnTo>
                  <a:cubicBezTo>
                    <a:pt x="1524000" y="186614"/>
                    <a:pt x="1558138" y="152400"/>
                    <a:pt x="1600200" y="152400"/>
                  </a:cubicBezTo>
                  <a:lnTo>
                    <a:pt x="4495800" y="152400"/>
                  </a:lnTo>
                  <a:cubicBezTo>
                    <a:pt x="4537863" y="152400"/>
                    <a:pt x="4572000" y="186614"/>
                    <a:pt x="4572000" y="228600"/>
                  </a:cubicBezTo>
                  <a:lnTo>
                    <a:pt x="4572000" y="1905000"/>
                  </a:lnTo>
                  <a:cubicBezTo>
                    <a:pt x="4572000" y="1946986"/>
                    <a:pt x="4537863" y="1981200"/>
                    <a:pt x="4495800" y="1981200"/>
                  </a:cubicBezTo>
                  <a:lnTo>
                    <a:pt x="3713150" y="1981200"/>
                  </a:ln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Freeform: Shape 78">
              <a:extLst>
                <a:ext uri="{FF2B5EF4-FFF2-40B4-BE49-F238E27FC236}">
                  <a16:creationId xmlns:a16="http://schemas.microsoft.com/office/drawing/2014/main" xmlns="" id="{05982D67-5029-C34A-AC5C-1CBFF561CD5B}"/>
                </a:ext>
              </a:extLst>
            </p:cNvPr>
            <p:cNvSpPr/>
            <p:nvPr/>
          </p:nvSpPr>
          <p:spPr>
            <a:xfrm>
              <a:off x="1655545" y="1404589"/>
              <a:ext cx="2743200" cy="1524000"/>
            </a:xfrm>
            <a:custGeom>
              <a:avLst/>
              <a:gdLst>
                <a:gd name="connsiteX0" fmla="*/ 2362200 w 2743200"/>
                <a:gd name="connsiteY0" fmla="*/ 0 h 1524000"/>
                <a:gd name="connsiteX1" fmla="*/ 1981200 w 2743200"/>
                <a:gd name="connsiteY1" fmla="*/ 381000 h 1524000"/>
                <a:gd name="connsiteX2" fmla="*/ 2002841 w 2743200"/>
                <a:gd name="connsiteY2" fmla="*/ 502387 h 1524000"/>
                <a:gd name="connsiteX3" fmla="*/ 1664056 w 2743200"/>
                <a:gd name="connsiteY3" fmla="*/ 700049 h 1524000"/>
                <a:gd name="connsiteX4" fmla="*/ 1447800 w 2743200"/>
                <a:gd name="connsiteY4" fmla="*/ 609600 h 1524000"/>
                <a:gd name="connsiteX5" fmla="*/ 1255166 w 2743200"/>
                <a:gd name="connsiteY5" fmla="*/ 680161 h 1524000"/>
                <a:gd name="connsiteX6" fmla="*/ 892531 w 2743200"/>
                <a:gd name="connsiteY6" fmla="*/ 416433 h 1524000"/>
                <a:gd name="connsiteX7" fmla="*/ 914400 w 2743200"/>
                <a:gd name="connsiteY7" fmla="*/ 304800 h 1524000"/>
                <a:gd name="connsiteX8" fmla="*/ 609600 w 2743200"/>
                <a:gd name="connsiteY8" fmla="*/ 0 h 1524000"/>
                <a:gd name="connsiteX9" fmla="*/ 304800 w 2743200"/>
                <a:gd name="connsiteY9" fmla="*/ 304800 h 1524000"/>
                <a:gd name="connsiteX10" fmla="*/ 432816 w 2743200"/>
                <a:gd name="connsiteY10" fmla="*/ 552145 h 1524000"/>
                <a:gd name="connsiteX11" fmla="*/ 234620 w 2743200"/>
                <a:gd name="connsiteY11" fmla="*/ 1067410 h 1524000"/>
                <a:gd name="connsiteX12" fmla="*/ 228600 w 2743200"/>
                <a:gd name="connsiteY12" fmla="*/ 1066800 h 1524000"/>
                <a:gd name="connsiteX13" fmla="*/ 0 w 2743200"/>
                <a:gd name="connsiteY13" fmla="*/ 1295400 h 1524000"/>
                <a:gd name="connsiteX14" fmla="*/ 228600 w 2743200"/>
                <a:gd name="connsiteY14" fmla="*/ 1524000 h 1524000"/>
                <a:gd name="connsiteX15" fmla="*/ 457200 w 2743200"/>
                <a:gd name="connsiteY15" fmla="*/ 1295400 h 1524000"/>
                <a:gd name="connsiteX16" fmla="*/ 376657 w 2743200"/>
                <a:gd name="connsiteY16" fmla="*/ 1122655 h 1524000"/>
                <a:gd name="connsiteX17" fmla="*/ 575386 w 2743200"/>
                <a:gd name="connsiteY17" fmla="*/ 606095 h 1524000"/>
                <a:gd name="connsiteX18" fmla="*/ 609600 w 2743200"/>
                <a:gd name="connsiteY18" fmla="*/ 609600 h 1524000"/>
                <a:gd name="connsiteX19" fmla="*/ 802234 w 2743200"/>
                <a:gd name="connsiteY19" fmla="*/ 539039 h 1524000"/>
                <a:gd name="connsiteX20" fmla="*/ 1164869 w 2743200"/>
                <a:gd name="connsiteY20" fmla="*/ 802767 h 1524000"/>
                <a:gd name="connsiteX21" fmla="*/ 1143000 w 2743200"/>
                <a:gd name="connsiteY21" fmla="*/ 914400 h 1524000"/>
                <a:gd name="connsiteX22" fmla="*/ 1447800 w 2743200"/>
                <a:gd name="connsiteY22" fmla="*/ 1219200 h 1524000"/>
                <a:gd name="connsiteX23" fmla="*/ 1752600 w 2743200"/>
                <a:gd name="connsiteY23" fmla="*/ 914400 h 1524000"/>
                <a:gd name="connsiteX24" fmla="*/ 1739951 w 2743200"/>
                <a:gd name="connsiteY24" fmla="*/ 832180 h 1524000"/>
                <a:gd name="connsiteX25" fmla="*/ 2079574 w 2743200"/>
                <a:gd name="connsiteY25" fmla="*/ 634060 h 1524000"/>
                <a:gd name="connsiteX26" fmla="*/ 2362200 w 2743200"/>
                <a:gd name="connsiteY26" fmla="*/ 762000 h 1524000"/>
                <a:gd name="connsiteX27" fmla="*/ 2743200 w 2743200"/>
                <a:gd name="connsiteY27" fmla="*/ 381000 h 1524000"/>
                <a:gd name="connsiteX28" fmla="*/ 2362200 w 2743200"/>
                <a:gd name="connsiteY28" fmla="*/ 0 h 1524000"/>
                <a:gd name="connsiteX29" fmla="*/ 228600 w 2743200"/>
                <a:gd name="connsiteY29" fmla="*/ 1371600 h 1524000"/>
                <a:gd name="connsiteX30" fmla="*/ 152400 w 2743200"/>
                <a:gd name="connsiteY30" fmla="*/ 1295400 h 1524000"/>
                <a:gd name="connsiteX31" fmla="*/ 228600 w 2743200"/>
                <a:gd name="connsiteY31" fmla="*/ 1219200 h 1524000"/>
                <a:gd name="connsiteX32" fmla="*/ 304800 w 2743200"/>
                <a:gd name="connsiteY32" fmla="*/ 1295400 h 1524000"/>
                <a:gd name="connsiteX33" fmla="*/ 228600 w 2743200"/>
                <a:gd name="connsiteY33" fmla="*/ 1371600 h 1524000"/>
                <a:gd name="connsiteX34" fmla="*/ 609600 w 2743200"/>
                <a:gd name="connsiteY34" fmla="*/ 457200 h 1524000"/>
                <a:gd name="connsiteX35" fmla="*/ 457200 w 2743200"/>
                <a:gd name="connsiteY35" fmla="*/ 304800 h 1524000"/>
                <a:gd name="connsiteX36" fmla="*/ 609600 w 2743200"/>
                <a:gd name="connsiteY36" fmla="*/ 152400 h 1524000"/>
                <a:gd name="connsiteX37" fmla="*/ 762000 w 2743200"/>
                <a:gd name="connsiteY37" fmla="*/ 304800 h 1524000"/>
                <a:gd name="connsiteX38" fmla="*/ 609600 w 2743200"/>
                <a:gd name="connsiteY38" fmla="*/ 457200 h 1524000"/>
                <a:gd name="connsiteX39" fmla="*/ 1447800 w 2743200"/>
                <a:gd name="connsiteY39" fmla="*/ 1066800 h 1524000"/>
                <a:gd name="connsiteX40" fmla="*/ 1295400 w 2743200"/>
                <a:gd name="connsiteY40" fmla="*/ 914400 h 1524000"/>
                <a:gd name="connsiteX41" fmla="*/ 1447800 w 2743200"/>
                <a:gd name="connsiteY41" fmla="*/ 762000 h 1524000"/>
                <a:gd name="connsiteX42" fmla="*/ 1600200 w 2743200"/>
                <a:gd name="connsiteY42" fmla="*/ 914400 h 1524000"/>
                <a:gd name="connsiteX43" fmla="*/ 1447800 w 2743200"/>
                <a:gd name="connsiteY43" fmla="*/ 1066800 h 1524000"/>
                <a:gd name="connsiteX44" fmla="*/ 2362200 w 2743200"/>
                <a:gd name="connsiteY44" fmla="*/ 609600 h 1524000"/>
                <a:gd name="connsiteX45" fmla="*/ 2133600 w 2743200"/>
                <a:gd name="connsiteY45" fmla="*/ 381000 h 1524000"/>
                <a:gd name="connsiteX46" fmla="*/ 2362200 w 2743200"/>
                <a:gd name="connsiteY46" fmla="*/ 152400 h 1524000"/>
                <a:gd name="connsiteX47" fmla="*/ 2590800 w 2743200"/>
                <a:gd name="connsiteY47" fmla="*/ 381000 h 1524000"/>
                <a:gd name="connsiteX48" fmla="*/ 2362200 w 2743200"/>
                <a:gd name="connsiteY48" fmla="*/ 60960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43200" h="1524000">
                  <a:moveTo>
                    <a:pt x="2362200" y="0"/>
                  </a:moveTo>
                  <a:cubicBezTo>
                    <a:pt x="2152117" y="0"/>
                    <a:pt x="1981200" y="170917"/>
                    <a:pt x="1981200" y="381000"/>
                  </a:cubicBezTo>
                  <a:cubicBezTo>
                    <a:pt x="1981200" y="423672"/>
                    <a:pt x="1989887" y="464058"/>
                    <a:pt x="2002841" y="502387"/>
                  </a:cubicBezTo>
                  <a:lnTo>
                    <a:pt x="1664056" y="700049"/>
                  </a:lnTo>
                  <a:cubicBezTo>
                    <a:pt x="1608811" y="644271"/>
                    <a:pt x="1532306" y="609600"/>
                    <a:pt x="1447800" y="609600"/>
                  </a:cubicBezTo>
                  <a:cubicBezTo>
                    <a:pt x="1374343" y="609600"/>
                    <a:pt x="1307821" y="636727"/>
                    <a:pt x="1255166" y="680161"/>
                  </a:cubicBezTo>
                  <a:lnTo>
                    <a:pt x="892531" y="416433"/>
                  </a:lnTo>
                  <a:cubicBezTo>
                    <a:pt x="906247" y="381762"/>
                    <a:pt x="914400" y="344272"/>
                    <a:pt x="914400" y="304800"/>
                  </a:cubicBezTo>
                  <a:cubicBezTo>
                    <a:pt x="914400" y="136703"/>
                    <a:pt x="777697" y="0"/>
                    <a:pt x="609600" y="0"/>
                  </a:cubicBezTo>
                  <a:cubicBezTo>
                    <a:pt x="441503" y="0"/>
                    <a:pt x="304800" y="136703"/>
                    <a:pt x="304800" y="304800"/>
                  </a:cubicBezTo>
                  <a:cubicBezTo>
                    <a:pt x="304800" y="406832"/>
                    <a:pt x="355625" y="496824"/>
                    <a:pt x="432816" y="552145"/>
                  </a:cubicBezTo>
                  <a:lnTo>
                    <a:pt x="234620" y="1067410"/>
                  </a:lnTo>
                  <a:cubicBezTo>
                    <a:pt x="232562" y="1067333"/>
                    <a:pt x="230657" y="1066800"/>
                    <a:pt x="228600" y="1066800"/>
                  </a:cubicBezTo>
                  <a:cubicBezTo>
                    <a:pt x="102565" y="1066800"/>
                    <a:pt x="0" y="1169365"/>
                    <a:pt x="0" y="1295400"/>
                  </a:cubicBezTo>
                  <a:cubicBezTo>
                    <a:pt x="0" y="1421435"/>
                    <a:pt x="102565" y="1524000"/>
                    <a:pt x="228600" y="1524000"/>
                  </a:cubicBezTo>
                  <a:cubicBezTo>
                    <a:pt x="354635" y="1524000"/>
                    <a:pt x="457200" y="1421435"/>
                    <a:pt x="457200" y="1295400"/>
                  </a:cubicBezTo>
                  <a:cubicBezTo>
                    <a:pt x="457200" y="1226058"/>
                    <a:pt x="425577" y="1164641"/>
                    <a:pt x="376657" y="1122655"/>
                  </a:cubicBezTo>
                  <a:lnTo>
                    <a:pt x="575386" y="606095"/>
                  </a:lnTo>
                  <a:cubicBezTo>
                    <a:pt x="586740" y="607466"/>
                    <a:pt x="597865" y="609600"/>
                    <a:pt x="609600" y="609600"/>
                  </a:cubicBezTo>
                  <a:cubicBezTo>
                    <a:pt x="683057" y="609600"/>
                    <a:pt x="749503" y="582473"/>
                    <a:pt x="802234" y="539039"/>
                  </a:cubicBezTo>
                  <a:lnTo>
                    <a:pt x="1164869" y="802767"/>
                  </a:lnTo>
                  <a:cubicBezTo>
                    <a:pt x="1151153" y="837438"/>
                    <a:pt x="1143000" y="874928"/>
                    <a:pt x="1143000" y="914400"/>
                  </a:cubicBezTo>
                  <a:cubicBezTo>
                    <a:pt x="1143000" y="1082497"/>
                    <a:pt x="1279703" y="1219200"/>
                    <a:pt x="1447800" y="1219200"/>
                  </a:cubicBezTo>
                  <a:cubicBezTo>
                    <a:pt x="1615897" y="1219200"/>
                    <a:pt x="1752600" y="1082497"/>
                    <a:pt x="1752600" y="914400"/>
                  </a:cubicBezTo>
                  <a:cubicBezTo>
                    <a:pt x="1752600" y="885749"/>
                    <a:pt x="1747342" y="858545"/>
                    <a:pt x="1739951" y="832180"/>
                  </a:cubicBezTo>
                  <a:lnTo>
                    <a:pt x="2079574" y="634060"/>
                  </a:lnTo>
                  <a:cubicBezTo>
                    <a:pt x="2149374" y="711937"/>
                    <a:pt x="2249653" y="762000"/>
                    <a:pt x="2362200" y="762000"/>
                  </a:cubicBezTo>
                  <a:cubicBezTo>
                    <a:pt x="2572284" y="762000"/>
                    <a:pt x="2743200" y="591083"/>
                    <a:pt x="2743200" y="381000"/>
                  </a:cubicBezTo>
                  <a:cubicBezTo>
                    <a:pt x="2743200" y="170917"/>
                    <a:pt x="2572284" y="0"/>
                    <a:pt x="2362200" y="0"/>
                  </a:cubicBezTo>
                  <a:close/>
                  <a:moveTo>
                    <a:pt x="228600" y="1371600"/>
                  </a:moveTo>
                  <a:cubicBezTo>
                    <a:pt x="186538" y="1371600"/>
                    <a:pt x="152400" y="1337386"/>
                    <a:pt x="152400" y="1295400"/>
                  </a:cubicBezTo>
                  <a:cubicBezTo>
                    <a:pt x="152400" y="1253414"/>
                    <a:pt x="186538" y="1219200"/>
                    <a:pt x="228600" y="1219200"/>
                  </a:cubicBezTo>
                  <a:cubicBezTo>
                    <a:pt x="270662" y="1219200"/>
                    <a:pt x="304800" y="1253414"/>
                    <a:pt x="304800" y="1295400"/>
                  </a:cubicBezTo>
                  <a:cubicBezTo>
                    <a:pt x="304800" y="1337386"/>
                    <a:pt x="270662" y="1371600"/>
                    <a:pt x="228600" y="1371600"/>
                  </a:cubicBezTo>
                  <a:close/>
                  <a:moveTo>
                    <a:pt x="609600" y="457200"/>
                  </a:moveTo>
                  <a:cubicBezTo>
                    <a:pt x="525551" y="457200"/>
                    <a:pt x="457200" y="388849"/>
                    <a:pt x="457200" y="304800"/>
                  </a:cubicBezTo>
                  <a:cubicBezTo>
                    <a:pt x="457200" y="220751"/>
                    <a:pt x="525551" y="152400"/>
                    <a:pt x="609600" y="152400"/>
                  </a:cubicBezTo>
                  <a:cubicBezTo>
                    <a:pt x="693649" y="152400"/>
                    <a:pt x="762000" y="220751"/>
                    <a:pt x="762000" y="304800"/>
                  </a:cubicBezTo>
                  <a:cubicBezTo>
                    <a:pt x="762000" y="388849"/>
                    <a:pt x="693649" y="457200"/>
                    <a:pt x="609600" y="457200"/>
                  </a:cubicBezTo>
                  <a:close/>
                  <a:moveTo>
                    <a:pt x="1447800" y="1066800"/>
                  </a:moveTo>
                  <a:cubicBezTo>
                    <a:pt x="1363751" y="1066800"/>
                    <a:pt x="1295400" y="998449"/>
                    <a:pt x="1295400" y="914400"/>
                  </a:cubicBezTo>
                  <a:cubicBezTo>
                    <a:pt x="1295400" y="830351"/>
                    <a:pt x="1363751" y="762000"/>
                    <a:pt x="1447800" y="762000"/>
                  </a:cubicBezTo>
                  <a:cubicBezTo>
                    <a:pt x="1531849" y="762000"/>
                    <a:pt x="1600200" y="830351"/>
                    <a:pt x="1600200" y="914400"/>
                  </a:cubicBezTo>
                  <a:cubicBezTo>
                    <a:pt x="1600200" y="998449"/>
                    <a:pt x="1531849" y="1066800"/>
                    <a:pt x="1447800" y="1066800"/>
                  </a:cubicBezTo>
                  <a:close/>
                  <a:moveTo>
                    <a:pt x="2362200" y="609600"/>
                  </a:moveTo>
                  <a:cubicBezTo>
                    <a:pt x="2236165" y="609600"/>
                    <a:pt x="2133600" y="507035"/>
                    <a:pt x="2133600" y="381000"/>
                  </a:cubicBezTo>
                  <a:cubicBezTo>
                    <a:pt x="2133600" y="254965"/>
                    <a:pt x="2236165" y="152400"/>
                    <a:pt x="2362200" y="152400"/>
                  </a:cubicBezTo>
                  <a:cubicBezTo>
                    <a:pt x="2488235" y="152400"/>
                    <a:pt x="2590800" y="254965"/>
                    <a:pt x="2590800" y="381000"/>
                  </a:cubicBezTo>
                  <a:cubicBezTo>
                    <a:pt x="2590800" y="507035"/>
                    <a:pt x="2488235" y="609600"/>
                    <a:pt x="2362200" y="609600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Freeform: Shape 95">
              <a:extLst>
                <a:ext uri="{FF2B5EF4-FFF2-40B4-BE49-F238E27FC236}">
                  <a16:creationId xmlns:a16="http://schemas.microsoft.com/office/drawing/2014/main" xmlns="" id="{68A73AA1-8A62-5F46-A43C-C9F06CDE7CE3}"/>
                </a:ext>
              </a:extLst>
            </p:cNvPr>
            <p:cNvSpPr/>
            <p:nvPr/>
          </p:nvSpPr>
          <p:spPr>
            <a:xfrm>
              <a:off x="3636745" y="2776189"/>
              <a:ext cx="152400" cy="152400"/>
            </a:xfrm>
            <a:custGeom>
              <a:avLst/>
              <a:gdLst>
                <a:gd name="connsiteX0" fmla="*/ 0 w 152400"/>
                <a:gd name="connsiteY0" fmla="*/ 0 h 152400"/>
                <a:gd name="connsiteX1" fmla="*/ 152400 w 152400"/>
                <a:gd name="connsiteY1" fmla="*/ 0 h 152400"/>
                <a:gd name="connsiteX2" fmla="*/ 152400 w 152400"/>
                <a:gd name="connsiteY2" fmla="*/ 152400 h 152400"/>
                <a:gd name="connsiteX3" fmla="*/ 0 w 152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Freeform: Shape 96">
              <a:extLst>
                <a:ext uri="{FF2B5EF4-FFF2-40B4-BE49-F238E27FC236}">
                  <a16:creationId xmlns:a16="http://schemas.microsoft.com/office/drawing/2014/main" xmlns="" id="{C8819851-A5FD-F545-B8C8-8E50839852AC}"/>
                </a:ext>
              </a:extLst>
            </p:cNvPr>
            <p:cNvSpPr/>
            <p:nvPr/>
          </p:nvSpPr>
          <p:spPr>
            <a:xfrm>
              <a:off x="3941545" y="2776189"/>
              <a:ext cx="152400" cy="152400"/>
            </a:xfrm>
            <a:custGeom>
              <a:avLst/>
              <a:gdLst>
                <a:gd name="connsiteX0" fmla="*/ 0 w 152400"/>
                <a:gd name="connsiteY0" fmla="*/ 0 h 152400"/>
                <a:gd name="connsiteX1" fmla="*/ 152400 w 152400"/>
                <a:gd name="connsiteY1" fmla="*/ 0 h 152400"/>
                <a:gd name="connsiteX2" fmla="*/ 152400 w 152400"/>
                <a:gd name="connsiteY2" fmla="*/ 152400 h 152400"/>
                <a:gd name="connsiteX3" fmla="*/ 0 w 152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Freeform: Shape 97">
              <a:extLst>
                <a:ext uri="{FF2B5EF4-FFF2-40B4-BE49-F238E27FC236}">
                  <a16:creationId xmlns:a16="http://schemas.microsoft.com/office/drawing/2014/main" xmlns="" id="{46B58ADD-6C3A-5A42-8554-DE89A34200FF}"/>
                </a:ext>
              </a:extLst>
            </p:cNvPr>
            <p:cNvSpPr/>
            <p:nvPr/>
          </p:nvSpPr>
          <p:spPr>
            <a:xfrm>
              <a:off x="4246345" y="2776189"/>
              <a:ext cx="152400" cy="152400"/>
            </a:xfrm>
            <a:custGeom>
              <a:avLst/>
              <a:gdLst>
                <a:gd name="connsiteX0" fmla="*/ 0 w 152400"/>
                <a:gd name="connsiteY0" fmla="*/ 0 h 152400"/>
                <a:gd name="connsiteX1" fmla="*/ 152400 w 152400"/>
                <a:gd name="connsiteY1" fmla="*/ 0 h 152400"/>
                <a:gd name="connsiteX2" fmla="*/ 152400 w 152400"/>
                <a:gd name="connsiteY2" fmla="*/ 152400 h 152400"/>
                <a:gd name="connsiteX3" fmla="*/ 0 w 152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Freeform: Shape 98">
              <a:extLst>
                <a:ext uri="{FF2B5EF4-FFF2-40B4-BE49-F238E27FC236}">
                  <a16:creationId xmlns:a16="http://schemas.microsoft.com/office/drawing/2014/main" xmlns="" id="{42CD1813-854D-7048-8EBC-7512E9B15BC3}"/>
                </a:ext>
              </a:extLst>
            </p:cNvPr>
            <p:cNvSpPr/>
            <p:nvPr/>
          </p:nvSpPr>
          <p:spPr>
            <a:xfrm>
              <a:off x="3636745" y="2471389"/>
              <a:ext cx="762000" cy="152400"/>
            </a:xfrm>
            <a:custGeom>
              <a:avLst/>
              <a:gdLst>
                <a:gd name="connsiteX0" fmla="*/ 0 w 762000"/>
                <a:gd name="connsiteY0" fmla="*/ 0 h 152400"/>
                <a:gd name="connsiteX1" fmla="*/ 762000 w 762000"/>
                <a:gd name="connsiteY1" fmla="*/ 0 h 152400"/>
                <a:gd name="connsiteX2" fmla="*/ 762000 w 762000"/>
                <a:gd name="connsiteY2" fmla="*/ 152400 h 152400"/>
                <a:gd name="connsiteX3" fmla="*/ 0 w 7620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152400">
                  <a:moveTo>
                    <a:pt x="0" y="0"/>
                  </a:moveTo>
                  <a:lnTo>
                    <a:pt x="762000" y="0"/>
                  </a:lnTo>
                  <a:lnTo>
                    <a:pt x="762000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3" name="Freeform: Shape 99">
              <a:extLst>
                <a:ext uri="{FF2B5EF4-FFF2-40B4-BE49-F238E27FC236}">
                  <a16:creationId xmlns:a16="http://schemas.microsoft.com/office/drawing/2014/main" xmlns="" id="{01BBDEF5-EEB8-9C46-A576-17D8434B0CE7}"/>
                </a:ext>
              </a:extLst>
            </p:cNvPr>
            <p:cNvSpPr/>
            <p:nvPr/>
          </p:nvSpPr>
          <p:spPr>
            <a:xfrm>
              <a:off x="588745" y="3004789"/>
              <a:ext cx="685800" cy="685800"/>
            </a:xfrm>
            <a:custGeom>
              <a:avLst/>
              <a:gdLst>
                <a:gd name="connsiteX0" fmla="*/ 152400 w 685800"/>
                <a:gd name="connsiteY0" fmla="*/ 0 h 685800"/>
                <a:gd name="connsiteX1" fmla="*/ 0 w 685800"/>
                <a:gd name="connsiteY1" fmla="*/ 0 h 685800"/>
                <a:gd name="connsiteX2" fmla="*/ 685800 w 685800"/>
                <a:gd name="connsiteY2" fmla="*/ 685800 h 685800"/>
                <a:gd name="connsiteX3" fmla="*/ 685800 w 685800"/>
                <a:gd name="connsiteY3" fmla="*/ 533400 h 685800"/>
                <a:gd name="connsiteX4" fmla="*/ 152400 w 685800"/>
                <a:gd name="connsiteY4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" h="685800">
                  <a:moveTo>
                    <a:pt x="152400" y="0"/>
                  </a:moveTo>
                  <a:lnTo>
                    <a:pt x="0" y="0"/>
                  </a:lnTo>
                  <a:cubicBezTo>
                    <a:pt x="0" y="378104"/>
                    <a:pt x="307619" y="685800"/>
                    <a:pt x="685800" y="685800"/>
                  </a:cubicBezTo>
                  <a:lnTo>
                    <a:pt x="685800" y="533400"/>
                  </a:lnTo>
                  <a:cubicBezTo>
                    <a:pt x="391744" y="533400"/>
                    <a:pt x="152400" y="294132"/>
                    <a:pt x="152400" y="0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Freeform: Shape 100">
              <a:extLst>
                <a:ext uri="{FF2B5EF4-FFF2-40B4-BE49-F238E27FC236}">
                  <a16:creationId xmlns:a16="http://schemas.microsoft.com/office/drawing/2014/main" xmlns="" id="{AD499AB3-8BBC-C142-A511-C819ED7E9775}"/>
                </a:ext>
              </a:extLst>
            </p:cNvPr>
            <p:cNvSpPr/>
            <p:nvPr/>
          </p:nvSpPr>
          <p:spPr>
            <a:xfrm>
              <a:off x="3408145" y="4376389"/>
              <a:ext cx="533400" cy="533400"/>
            </a:xfrm>
            <a:custGeom>
              <a:avLst/>
              <a:gdLst>
                <a:gd name="connsiteX0" fmla="*/ 533400 w 533400"/>
                <a:gd name="connsiteY0" fmla="*/ 0 h 533400"/>
                <a:gd name="connsiteX1" fmla="*/ 381000 w 533400"/>
                <a:gd name="connsiteY1" fmla="*/ 0 h 533400"/>
                <a:gd name="connsiteX2" fmla="*/ 0 w 533400"/>
                <a:gd name="connsiteY2" fmla="*/ 381000 h 533400"/>
                <a:gd name="connsiteX3" fmla="*/ 0 w 533400"/>
                <a:gd name="connsiteY3" fmla="*/ 533400 h 533400"/>
                <a:gd name="connsiteX4" fmla="*/ 533400 w 53340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533400">
                  <a:moveTo>
                    <a:pt x="533400" y="0"/>
                  </a:moveTo>
                  <a:lnTo>
                    <a:pt x="381000" y="0"/>
                  </a:lnTo>
                  <a:cubicBezTo>
                    <a:pt x="381000" y="210083"/>
                    <a:pt x="210083" y="381000"/>
                    <a:pt x="0" y="381000"/>
                  </a:cubicBezTo>
                  <a:lnTo>
                    <a:pt x="0" y="533400"/>
                  </a:lnTo>
                  <a:cubicBezTo>
                    <a:pt x="294056" y="533400"/>
                    <a:pt x="533400" y="294056"/>
                    <a:pt x="533400" y="0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Freeform: Shape 101">
              <a:extLst>
                <a:ext uri="{FF2B5EF4-FFF2-40B4-BE49-F238E27FC236}">
                  <a16:creationId xmlns:a16="http://schemas.microsoft.com/office/drawing/2014/main" xmlns="" id="{C21E9F48-F222-F64A-B468-E33A1164D9BD}"/>
                </a:ext>
              </a:extLst>
            </p:cNvPr>
            <p:cNvSpPr/>
            <p:nvPr/>
          </p:nvSpPr>
          <p:spPr>
            <a:xfrm>
              <a:off x="2569945" y="3538189"/>
              <a:ext cx="1676400" cy="1676400"/>
            </a:xfrm>
            <a:custGeom>
              <a:avLst/>
              <a:gdLst>
                <a:gd name="connsiteX0" fmla="*/ 0 w 1676400"/>
                <a:gd name="connsiteY0" fmla="*/ 838200 h 1676400"/>
                <a:gd name="connsiteX1" fmla="*/ 838200 w 1676400"/>
                <a:gd name="connsiteY1" fmla="*/ 1676400 h 1676400"/>
                <a:gd name="connsiteX2" fmla="*/ 1676400 w 1676400"/>
                <a:gd name="connsiteY2" fmla="*/ 838200 h 1676400"/>
                <a:gd name="connsiteX3" fmla="*/ 838200 w 1676400"/>
                <a:gd name="connsiteY3" fmla="*/ 0 h 1676400"/>
                <a:gd name="connsiteX4" fmla="*/ 0 w 1676400"/>
                <a:gd name="connsiteY4" fmla="*/ 838200 h 1676400"/>
                <a:gd name="connsiteX5" fmla="*/ 838200 w 1676400"/>
                <a:gd name="connsiteY5" fmla="*/ 152400 h 1676400"/>
                <a:gd name="connsiteX6" fmla="*/ 1524000 w 1676400"/>
                <a:gd name="connsiteY6" fmla="*/ 838200 h 1676400"/>
                <a:gd name="connsiteX7" fmla="*/ 838200 w 1676400"/>
                <a:gd name="connsiteY7" fmla="*/ 1524000 h 1676400"/>
                <a:gd name="connsiteX8" fmla="*/ 152400 w 1676400"/>
                <a:gd name="connsiteY8" fmla="*/ 838200 h 1676400"/>
                <a:gd name="connsiteX9" fmla="*/ 838200 w 1676400"/>
                <a:gd name="connsiteY9" fmla="*/ 15240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6400" h="1676400">
                  <a:moveTo>
                    <a:pt x="0" y="838200"/>
                  </a:moveTo>
                  <a:cubicBezTo>
                    <a:pt x="0" y="1300353"/>
                    <a:pt x="376047" y="1676400"/>
                    <a:pt x="838200" y="1676400"/>
                  </a:cubicBezTo>
                  <a:cubicBezTo>
                    <a:pt x="1300353" y="1676400"/>
                    <a:pt x="1676400" y="1300353"/>
                    <a:pt x="1676400" y="838200"/>
                  </a:cubicBezTo>
                  <a:cubicBezTo>
                    <a:pt x="1676400" y="376047"/>
                    <a:pt x="1300353" y="0"/>
                    <a:pt x="838200" y="0"/>
                  </a:cubicBezTo>
                  <a:cubicBezTo>
                    <a:pt x="376047" y="0"/>
                    <a:pt x="0" y="376047"/>
                    <a:pt x="0" y="838200"/>
                  </a:cubicBezTo>
                  <a:close/>
                  <a:moveTo>
                    <a:pt x="838200" y="152400"/>
                  </a:moveTo>
                  <a:cubicBezTo>
                    <a:pt x="1216381" y="152400"/>
                    <a:pt x="1524000" y="460019"/>
                    <a:pt x="1524000" y="838200"/>
                  </a:cubicBezTo>
                  <a:cubicBezTo>
                    <a:pt x="1524000" y="1216381"/>
                    <a:pt x="1216381" y="1524000"/>
                    <a:pt x="838200" y="1524000"/>
                  </a:cubicBezTo>
                  <a:cubicBezTo>
                    <a:pt x="460019" y="1524000"/>
                    <a:pt x="152400" y="1216381"/>
                    <a:pt x="152400" y="838200"/>
                  </a:cubicBezTo>
                  <a:cubicBezTo>
                    <a:pt x="152400" y="460019"/>
                    <a:pt x="460019" y="152400"/>
                    <a:pt x="838200" y="152400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23F627A2-3985-022E-BD73-903BBF69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VSEPR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7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95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4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95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2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7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270" grpId="0" animBg="1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2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BBA48D-B33B-BB5E-4E69-9A933A8F7DC2}"/>
              </a:ext>
            </a:extLst>
          </p:cNvPr>
          <p:cNvSpPr txBox="1"/>
          <p:nvPr/>
        </p:nvSpPr>
        <p:spPr>
          <a:xfrm>
            <a:off x="245994" y="313858"/>
            <a:ext cx="5526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BCl</a:t>
            </a:r>
            <a:r>
              <a:rPr lang="en-GB" sz="2000" baseline="-25000" dirty="0"/>
              <a:t>3</a:t>
            </a:r>
            <a:r>
              <a:rPr lang="en-GB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B- central atom – 2,3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Valence electrons – 3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Number of bonding atoms – 3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Total – 6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Electron pair = 6/2 = 3 – trigonal planar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7143D0-6D35-03BC-28D8-65A112C00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1" r="21047"/>
          <a:stretch/>
        </p:blipFill>
        <p:spPr bwMode="auto">
          <a:xfrm>
            <a:off x="8502649" y="61038"/>
            <a:ext cx="2974975" cy="31151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FC4242-52B3-D70B-2822-EB3AF4E6760F}"/>
              </a:ext>
            </a:extLst>
          </p:cNvPr>
          <p:cNvSpPr txBox="1"/>
          <p:nvPr/>
        </p:nvSpPr>
        <p:spPr>
          <a:xfrm>
            <a:off x="245994" y="3528605"/>
            <a:ext cx="5128592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CH</a:t>
            </a:r>
            <a:r>
              <a:rPr lang="en-GB" sz="2000" baseline="-25000" dirty="0"/>
              <a:t>4</a:t>
            </a:r>
            <a:r>
              <a:rPr lang="en-GB" sz="2000" dirty="0"/>
              <a:t>  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C- central atom – 2,4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Valence electrons – 4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Number of bonding atoms – 4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Total – 8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Electron pair = 8/2 = 4 – tetrahedral. </a:t>
            </a:r>
          </a:p>
        </p:txBody>
      </p:sp>
      <p:pic>
        <p:nvPicPr>
          <p:cNvPr id="9" name="Picture 8" descr=" ">
            <a:extLst>
              <a:ext uri="{FF2B5EF4-FFF2-40B4-BE49-F238E27FC236}">
                <a16:creationId xmlns:a16="http://schemas.microsoft.com/office/drawing/2014/main" xmlns="" id="{7D49B1C3-6AC2-95E3-9EB2-710317312B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99" b="18262"/>
          <a:stretch/>
        </p:blipFill>
        <p:spPr bwMode="auto">
          <a:xfrm>
            <a:off x="6715124" y="3793855"/>
            <a:ext cx="2103981" cy="220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648FE05-CB2E-EC09-83CF-B7FB1B445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812" y="3681821"/>
            <a:ext cx="2847975" cy="2428875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DD04D467-1B8E-43FE-37BE-BEAEC95767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803235"/>
              </p:ext>
            </p:extLst>
          </p:nvPr>
        </p:nvGraphicFramePr>
        <p:xfrm>
          <a:off x="5462065" y="295236"/>
          <a:ext cx="2305049" cy="2238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S ChemDraw Drawing" r:id="rId6" imgW="825561" imgH="801347" progId="ChemDraw.Document.6.0">
                  <p:embed/>
                </p:oleObj>
              </mc:Choice>
              <mc:Fallback>
                <p:oleObj name="CS ChemDraw Drawing" r:id="rId6" imgW="825561" imgH="8013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62065" y="295236"/>
                        <a:ext cx="2305049" cy="2238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DBC02860-4D31-30F6-FC2B-565C13E21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497838"/>
              </p:ext>
            </p:extLst>
          </p:nvPr>
        </p:nvGraphicFramePr>
        <p:xfrm>
          <a:off x="4263515" y="3467101"/>
          <a:ext cx="2222142" cy="2908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S ChemDraw Drawing" r:id="rId8" imgW="801426" imgH="1049897" progId="ChemDraw.Document.6.0">
                  <p:embed/>
                </p:oleObj>
              </mc:Choice>
              <mc:Fallback>
                <p:oleObj name="CS ChemDraw Drawing" r:id="rId8" imgW="801426" imgH="10498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63515" y="3467101"/>
                        <a:ext cx="2222142" cy="2908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215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F989BE5-05BB-90FA-76BC-92263D5A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56C7CE-A221-1C52-5027-280D5B34CE6E}"/>
              </a:ext>
            </a:extLst>
          </p:cNvPr>
          <p:cNvSpPr txBox="1"/>
          <p:nvPr/>
        </p:nvSpPr>
        <p:spPr>
          <a:xfrm>
            <a:off x="74957" y="0"/>
            <a:ext cx="5649567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NH</a:t>
            </a:r>
            <a:r>
              <a:rPr lang="en-GB" sz="2000" baseline="-25000" dirty="0"/>
              <a:t>3</a:t>
            </a:r>
            <a:r>
              <a:rPr lang="en-GB" sz="2000" dirty="0"/>
              <a:t>  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N- central atom – 2,5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Valence electrons – 5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Number of bonding atoms – 3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Total – 8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Electron pair = 8/2 = 4 – tetrahedral. But only three atoms are bonded, thus, it has a lone pair of electron. The real shape is trigonal pyramidal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11D13A-30C8-A569-C04A-7B1180E870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1" t="24793" r="45406" b="-551"/>
          <a:stretch/>
        </p:blipFill>
        <p:spPr bwMode="auto">
          <a:xfrm>
            <a:off x="352425" y="3737946"/>
            <a:ext cx="2720298" cy="2914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BDF08B-7CF6-58F1-94D3-F646A6D01E8B}"/>
              </a:ext>
            </a:extLst>
          </p:cNvPr>
          <p:cNvSpPr txBox="1"/>
          <p:nvPr/>
        </p:nvSpPr>
        <p:spPr>
          <a:xfrm>
            <a:off x="6171510" y="136525"/>
            <a:ext cx="57823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H</a:t>
            </a:r>
            <a:r>
              <a:rPr lang="en-GB" sz="2000" baseline="-25000" dirty="0"/>
              <a:t>2</a:t>
            </a:r>
            <a:r>
              <a:rPr lang="en-GB" sz="2000" dirty="0"/>
              <a:t>O – 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O- central atom – 2,6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Valence electrons – 6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Number of bonding atoms – 2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Total – 8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Electron pair = 8/2 = 4 – tetrahedral. But only three atoms are bonded, thus, it has 2 lone pairs of electron. The real shape is angular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59B2D0-399E-27C1-9B1A-76E93E508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99" y="4193236"/>
            <a:ext cx="3276481" cy="18646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647F5A85-A557-A650-BC4F-31EA25CC22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769084"/>
              </p:ext>
            </p:extLst>
          </p:nvPr>
        </p:nvGraphicFramePr>
        <p:xfrm>
          <a:off x="2742563" y="4013993"/>
          <a:ext cx="2467448" cy="2223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S ChemDraw Drawing" r:id="rId5" imgW="801426" imgH="721960" progId="ChemDraw.Document.6.0">
                  <p:embed/>
                </p:oleObj>
              </mc:Choice>
              <mc:Fallback>
                <p:oleObj name="CS ChemDraw Drawing" r:id="rId5" imgW="801426" imgH="7219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2563" y="4013993"/>
                        <a:ext cx="2467448" cy="2223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81AA58A8-15F1-3118-C8AA-7B406EF0A6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335288"/>
              </p:ext>
            </p:extLst>
          </p:nvPr>
        </p:nvGraphicFramePr>
        <p:xfrm>
          <a:off x="6269894" y="4083673"/>
          <a:ext cx="1664432" cy="2223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S ChemDraw Drawing" r:id="rId7" imgW="676594" imgH="903178" progId="ChemDraw.Document.6.0">
                  <p:embed/>
                </p:oleObj>
              </mc:Choice>
              <mc:Fallback>
                <p:oleObj name="CS ChemDraw Drawing" r:id="rId7" imgW="676594" imgH="9031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69894" y="4083673"/>
                        <a:ext cx="1664432" cy="2223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09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91E03A5-5B7B-A011-8149-19AF5D00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4CC81-9032-4BD1-B72C-9117D8D40CA4}" type="slidenum">
              <a:rPr lang="en-GB" smtClean="0"/>
              <a:t>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19DDC7-7C1F-9463-1095-93F46D485B6C}"/>
              </a:ext>
            </a:extLst>
          </p:cNvPr>
          <p:cNvSpPr txBox="1"/>
          <p:nvPr/>
        </p:nvSpPr>
        <p:spPr>
          <a:xfrm>
            <a:off x="80686" y="47625"/>
            <a:ext cx="5262839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 PCl</a:t>
            </a:r>
            <a:r>
              <a:rPr lang="en-GB" sz="2000" baseline="-25000" dirty="0"/>
              <a:t>5</a:t>
            </a:r>
            <a:r>
              <a:rPr lang="en-GB" sz="2000" dirty="0"/>
              <a:t>  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P- central atom – 2,8,5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Valence electrons – 5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Number of bonding atoms – 5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Total – 10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Electron pair = 10/2 = 5 – trigonal bipyramidal.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A8264500-42CD-BD57-5FE8-97390886EB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399571"/>
              </p:ext>
            </p:extLst>
          </p:nvPr>
        </p:nvGraphicFramePr>
        <p:xfrm>
          <a:off x="5486195" y="375302"/>
          <a:ext cx="2351223" cy="2290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S ChemDraw Drawing" r:id="rId3" imgW="927000" imgH="903960" progId="ChemDraw.Document.6.0">
                  <p:embed/>
                </p:oleObj>
              </mc:Choice>
              <mc:Fallback>
                <p:oleObj name="CS ChemDraw Drawing" r:id="rId3" imgW="927000" imgH="903960" progId="ChemDraw.Document.6.0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6195" y="375302"/>
                        <a:ext cx="2351223" cy="2290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A959A8-FE15-BB2E-EF5E-170A000F67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14030" r="990" b="1651"/>
          <a:stretch/>
        </p:blipFill>
        <p:spPr bwMode="auto">
          <a:xfrm>
            <a:off x="8408664" y="0"/>
            <a:ext cx="2945136" cy="3343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4414B0-EFC0-1307-7A4D-E23E50524864}"/>
              </a:ext>
            </a:extLst>
          </p:cNvPr>
          <p:cNvSpPr txBox="1"/>
          <p:nvPr/>
        </p:nvSpPr>
        <p:spPr>
          <a:xfrm>
            <a:off x="65019" y="3343275"/>
            <a:ext cx="4459356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SF</a:t>
            </a:r>
            <a:r>
              <a:rPr lang="en-GB" sz="2000" baseline="-25000" dirty="0"/>
              <a:t>6</a:t>
            </a:r>
            <a:r>
              <a:rPr lang="en-GB" sz="2000" dirty="0"/>
              <a:t>  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S- central atom – 2,8,6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Valence electrons – 6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Number of bonding atoms – 6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Total – 12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Electron pair = 12/2 = 6 – Octahedral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051D8C4F-C2AD-C073-3C78-E30FCC9B09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851910"/>
              </p:ext>
            </p:extLst>
          </p:nvPr>
        </p:nvGraphicFramePr>
        <p:xfrm>
          <a:off x="4162691" y="3535714"/>
          <a:ext cx="2176463" cy="242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S ChemDraw Drawing" r:id="rId6" imgW="804960" imgH="898920" progId="ChemDraw.Document.6.0">
                  <p:embed/>
                </p:oleObj>
              </mc:Choice>
              <mc:Fallback>
                <p:oleObj name="CS ChemDraw Drawing" r:id="rId6" imgW="804960" imgH="898920" progId="ChemDraw.Document.6.0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62691" y="3535714"/>
                        <a:ext cx="2176463" cy="242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 ">
            <a:extLst>
              <a:ext uri="{FF2B5EF4-FFF2-40B4-BE49-F238E27FC236}">
                <a16:creationId xmlns:a16="http://schemas.microsoft.com/office/drawing/2014/main" xmlns="" id="{D7AB3DF5-1813-D795-79C0-E04073B08F6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6" b="27031"/>
          <a:stretch/>
        </p:blipFill>
        <p:spPr bwMode="auto">
          <a:xfrm>
            <a:off x="5987993" y="3074515"/>
            <a:ext cx="3416300" cy="30833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F635FA1-BDC3-E506-73D9-2A307B2C64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063" y="3535714"/>
            <a:ext cx="22955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1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863</Words>
  <Application>Microsoft Office PowerPoint</Application>
  <PresentationFormat>Widescreen</PresentationFormat>
  <Paragraphs>186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Aharoni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CS ChemDraw Drawing</vt:lpstr>
      <vt:lpstr>Equation</vt:lpstr>
      <vt:lpstr>CHM 101   INTRODUCTORY CHEMISTRY I</vt:lpstr>
      <vt:lpstr>PowerPoint Presentation</vt:lpstr>
      <vt:lpstr>PowerPoint Presentation</vt:lpstr>
      <vt:lpstr>PowerPoint Presentation</vt:lpstr>
      <vt:lpstr>PowerPoint Presentation</vt:lpstr>
      <vt:lpstr>VSEPR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102   INTRODUCTORY CHEMISTRY II</dc:title>
  <dc:creator>DR. AZEEZ</dc:creator>
  <cp:lastModifiedBy>hp</cp:lastModifiedBy>
  <cp:revision>96</cp:revision>
  <dcterms:created xsi:type="dcterms:W3CDTF">2018-06-03T13:41:24Z</dcterms:created>
  <dcterms:modified xsi:type="dcterms:W3CDTF">2024-01-28T01:28:23Z</dcterms:modified>
</cp:coreProperties>
</file>