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0058400" cy="7772400"/>
  <p:notesSz cx="10058400" cy="7772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08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696464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696464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696464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696464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15112" y="521207"/>
            <a:ext cx="9027160" cy="3365500"/>
          </a:xfrm>
          <a:custGeom>
            <a:avLst/>
            <a:gdLst/>
            <a:ahLst/>
            <a:cxnLst/>
            <a:rect l="l" t="t" r="r" b="b"/>
            <a:pathLst>
              <a:path w="9027160" h="3365500">
                <a:moveTo>
                  <a:pt x="13715" y="3364992"/>
                </a:moveTo>
                <a:lnTo>
                  <a:pt x="0" y="3364992"/>
                </a:lnTo>
                <a:lnTo>
                  <a:pt x="0" y="336804"/>
                </a:lnTo>
                <a:lnTo>
                  <a:pt x="1524" y="320040"/>
                </a:lnTo>
                <a:lnTo>
                  <a:pt x="1524" y="301752"/>
                </a:lnTo>
                <a:lnTo>
                  <a:pt x="10667" y="252983"/>
                </a:lnTo>
                <a:lnTo>
                  <a:pt x="33527" y="190500"/>
                </a:lnTo>
                <a:lnTo>
                  <a:pt x="41148" y="176783"/>
                </a:lnTo>
                <a:lnTo>
                  <a:pt x="48767" y="161544"/>
                </a:lnTo>
                <a:lnTo>
                  <a:pt x="57911" y="147827"/>
                </a:lnTo>
                <a:lnTo>
                  <a:pt x="67055" y="135635"/>
                </a:lnTo>
                <a:lnTo>
                  <a:pt x="77724" y="123443"/>
                </a:lnTo>
                <a:lnTo>
                  <a:pt x="88391" y="109727"/>
                </a:lnTo>
                <a:lnTo>
                  <a:pt x="99060" y="99060"/>
                </a:lnTo>
                <a:lnTo>
                  <a:pt x="135635" y="67055"/>
                </a:lnTo>
                <a:lnTo>
                  <a:pt x="149352" y="57911"/>
                </a:lnTo>
                <a:lnTo>
                  <a:pt x="161544" y="48767"/>
                </a:lnTo>
                <a:lnTo>
                  <a:pt x="176783" y="41148"/>
                </a:lnTo>
                <a:lnTo>
                  <a:pt x="190500" y="33528"/>
                </a:lnTo>
                <a:lnTo>
                  <a:pt x="205739" y="25907"/>
                </a:lnTo>
                <a:lnTo>
                  <a:pt x="220979" y="21335"/>
                </a:lnTo>
                <a:lnTo>
                  <a:pt x="236219" y="15239"/>
                </a:lnTo>
                <a:lnTo>
                  <a:pt x="252983" y="10667"/>
                </a:lnTo>
                <a:lnTo>
                  <a:pt x="268223" y="7619"/>
                </a:lnTo>
                <a:lnTo>
                  <a:pt x="301752" y="1524"/>
                </a:lnTo>
                <a:lnTo>
                  <a:pt x="318515" y="0"/>
                </a:lnTo>
                <a:lnTo>
                  <a:pt x="8708136" y="0"/>
                </a:lnTo>
                <a:lnTo>
                  <a:pt x="8724900" y="1524"/>
                </a:lnTo>
                <a:lnTo>
                  <a:pt x="8758428" y="7619"/>
                </a:lnTo>
                <a:lnTo>
                  <a:pt x="8773668" y="10667"/>
                </a:lnTo>
                <a:lnTo>
                  <a:pt x="8779256" y="12191"/>
                </a:lnTo>
                <a:lnTo>
                  <a:pt x="336804" y="12191"/>
                </a:lnTo>
                <a:lnTo>
                  <a:pt x="288035" y="16763"/>
                </a:lnTo>
                <a:lnTo>
                  <a:pt x="225552" y="32004"/>
                </a:lnTo>
                <a:lnTo>
                  <a:pt x="169163" y="59435"/>
                </a:lnTo>
                <a:lnTo>
                  <a:pt x="131063" y="86867"/>
                </a:lnTo>
                <a:lnTo>
                  <a:pt x="97535" y="118871"/>
                </a:lnTo>
                <a:lnTo>
                  <a:pt x="68579" y="155448"/>
                </a:lnTo>
                <a:lnTo>
                  <a:pt x="45719" y="196596"/>
                </a:lnTo>
                <a:lnTo>
                  <a:pt x="38100" y="210312"/>
                </a:lnTo>
                <a:lnTo>
                  <a:pt x="33527" y="225552"/>
                </a:lnTo>
                <a:lnTo>
                  <a:pt x="27431" y="240792"/>
                </a:lnTo>
                <a:lnTo>
                  <a:pt x="22859" y="256031"/>
                </a:lnTo>
                <a:lnTo>
                  <a:pt x="16763" y="286512"/>
                </a:lnTo>
                <a:lnTo>
                  <a:pt x="13715" y="320040"/>
                </a:lnTo>
                <a:lnTo>
                  <a:pt x="13715" y="3364992"/>
                </a:lnTo>
                <a:close/>
              </a:path>
              <a:path w="9027160" h="3365500">
                <a:moveTo>
                  <a:pt x="9026652" y="3364992"/>
                </a:moveTo>
                <a:lnTo>
                  <a:pt x="9014460" y="3364992"/>
                </a:lnTo>
                <a:lnTo>
                  <a:pt x="9014460" y="336804"/>
                </a:lnTo>
                <a:lnTo>
                  <a:pt x="9012936" y="320040"/>
                </a:lnTo>
                <a:lnTo>
                  <a:pt x="9012936" y="303275"/>
                </a:lnTo>
                <a:lnTo>
                  <a:pt x="9009888" y="288035"/>
                </a:lnTo>
                <a:lnTo>
                  <a:pt x="9006840" y="271271"/>
                </a:lnTo>
                <a:lnTo>
                  <a:pt x="8994648" y="225552"/>
                </a:lnTo>
                <a:lnTo>
                  <a:pt x="8967216" y="169164"/>
                </a:lnTo>
                <a:lnTo>
                  <a:pt x="8958072" y="155448"/>
                </a:lnTo>
                <a:lnTo>
                  <a:pt x="8950452" y="143256"/>
                </a:lnTo>
                <a:lnTo>
                  <a:pt x="8939784" y="131064"/>
                </a:lnTo>
                <a:lnTo>
                  <a:pt x="8930640" y="118871"/>
                </a:lnTo>
                <a:lnTo>
                  <a:pt x="8918448" y="108204"/>
                </a:lnTo>
                <a:lnTo>
                  <a:pt x="8871204" y="68579"/>
                </a:lnTo>
                <a:lnTo>
                  <a:pt x="8830056" y="44196"/>
                </a:lnTo>
                <a:lnTo>
                  <a:pt x="8787384" y="27431"/>
                </a:lnTo>
                <a:lnTo>
                  <a:pt x="8740140" y="16763"/>
                </a:lnTo>
                <a:lnTo>
                  <a:pt x="8689848" y="12191"/>
                </a:lnTo>
                <a:lnTo>
                  <a:pt x="8779256" y="12191"/>
                </a:lnTo>
                <a:lnTo>
                  <a:pt x="8820912" y="25907"/>
                </a:lnTo>
                <a:lnTo>
                  <a:pt x="8849868" y="41148"/>
                </a:lnTo>
                <a:lnTo>
                  <a:pt x="8865108" y="48767"/>
                </a:lnTo>
                <a:lnTo>
                  <a:pt x="8878824" y="57911"/>
                </a:lnTo>
                <a:lnTo>
                  <a:pt x="8891016" y="67055"/>
                </a:lnTo>
                <a:lnTo>
                  <a:pt x="8904732" y="76200"/>
                </a:lnTo>
                <a:lnTo>
                  <a:pt x="8916924" y="86867"/>
                </a:lnTo>
                <a:lnTo>
                  <a:pt x="8927592" y="99060"/>
                </a:lnTo>
                <a:lnTo>
                  <a:pt x="8939784" y="109727"/>
                </a:lnTo>
                <a:lnTo>
                  <a:pt x="8948928" y="121919"/>
                </a:lnTo>
                <a:lnTo>
                  <a:pt x="8959596" y="135635"/>
                </a:lnTo>
                <a:lnTo>
                  <a:pt x="8968740" y="147827"/>
                </a:lnTo>
                <a:lnTo>
                  <a:pt x="8977884" y="161544"/>
                </a:lnTo>
                <a:lnTo>
                  <a:pt x="8985504" y="176783"/>
                </a:lnTo>
                <a:lnTo>
                  <a:pt x="8993124" y="190500"/>
                </a:lnTo>
                <a:lnTo>
                  <a:pt x="9011412" y="236219"/>
                </a:lnTo>
                <a:lnTo>
                  <a:pt x="9025128" y="301752"/>
                </a:lnTo>
                <a:lnTo>
                  <a:pt x="9026652" y="318516"/>
                </a:lnTo>
                <a:lnTo>
                  <a:pt x="9026652" y="33649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00937" y="1145514"/>
            <a:ext cx="7456524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696464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50294" y="1815194"/>
            <a:ext cx="7386955" cy="3652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7200" y="457200"/>
            <a:ext cx="9144000" cy="3429000"/>
            <a:chOff x="457200" y="457200"/>
            <a:chExt cx="914400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200" y="457200"/>
              <a:ext cx="9144000" cy="3429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57200" y="457200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9144000" y="3429000"/>
                  </a:moveTo>
                  <a:lnTo>
                    <a:pt x="0" y="3429000"/>
                  </a:lnTo>
                  <a:lnTo>
                    <a:pt x="0" y="0"/>
                  </a:lnTo>
                  <a:lnTo>
                    <a:pt x="9144000" y="0"/>
                  </a:lnTo>
                  <a:lnTo>
                    <a:pt x="9144000" y="3429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1687" y="527304"/>
              <a:ext cx="8956547" cy="19659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2732" y="723900"/>
              <a:ext cx="9014460" cy="316229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16636" y="521207"/>
              <a:ext cx="9027160" cy="3365500"/>
            </a:xfrm>
            <a:custGeom>
              <a:avLst/>
              <a:gdLst/>
              <a:ahLst/>
              <a:cxnLst/>
              <a:rect l="l" t="t" r="r" b="b"/>
              <a:pathLst>
                <a:path w="9027160" h="3365500">
                  <a:moveTo>
                    <a:pt x="13715" y="3364992"/>
                  </a:moveTo>
                  <a:lnTo>
                    <a:pt x="0" y="3364992"/>
                  </a:lnTo>
                  <a:lnTo>
                    <a:pt x="0" y="318516"/>
                  </a:lnTo>
                  <a:lnTo>
                    <a:pt x="7619" y="268223"/>
                  </a:lnTo>
                  <a:lnTo>
                    <a:pt x="21335" y="220979"/>
                  </a:lnTo>
                  <a:lnTo>
                    <a:pt x="25907" y="205740"/>
                  </a:lnTo>
                  <a:lnTo>
                    <a:pt x="33527" y="190500"/>
                  </a:lnTo>
                  <a:lnTo>
                    <a:pt x="41147" y="176783"/>
                  </a:lnTo>
                  <a:lnTo>
                    <a:pt x="48767" y="161544"/>
                  </a:lnTo>
                  <a:lnTo>
                    <a:pt x="57911" y="147827"/>
                  </a:lnTo>
                  <a:lnTo>
                    <a:pt x="67055" y="135635"/>
                  </a:lnTo>
                  <a:lnTo>
                    <a:pt x="77724" y="121919"/>
                  </a:lnTo>
                  <a:lnTo>
                    <a:pt x="86867" y="109727"/>
                  </a:lnTo>
                  <a:lnTo>
                    <a:pt x="99059" y="99060"/>
                  </a:lnTo>
                  <a:lnTo>
                    <a:pt x="109728" y="86867"/>
                  </a:lnTo>
                  <a:lnTo>
                    <a:pt x="121919" y="77724"/>
                  </a:lnTo>
                  <a:lnTo>
                    <a:pt x="135636" y="67055"/>
                  </a:lnTo>
                  <a:lnTo>
                    <a:pt x="147828" y="57911"/>
                  </a:lnTo>
                  <a:lnTo>
                    <a:pt x="161543" y="48767"/>
                  </a:lnTo>
                  <a:lnTo>
                    <a:pt x="176784" y="41148"/>
                  </a:lnTo>
                  <a:lnTo>
                    <a:pt x="190499" y="33528"/>
                  </a:lnTo>
                  <a:lnTo>
                    <a:pt x="205739" y="25907"/>
                  </a:lnTo>
                  <a:lnTo>
                    <a:pt x="220980" y="21335"/>
                  </a:lnTo>
                  <a:lnTo>
                    <a:pt x="236220" y="15239"/>
                  </a:lnTo>
                  <a:lnTo>
                    <a:pt x="252984" y="10667"/>
                  </a:lnTo>
                  <a:lnTo>
                    <a:pt x="268224" y="7619"/>
                  </a:lnTo>
                  <a:lnTo>
                    <a:pt x="301751" y="1524"/>
                  </a:lnTo>
                  <a:lnTo>
                    <a:pt x="318515" y="0"/>
                  </a:lnTo>
                  <a:lnTo>
                    <a:pt x="8706612" y="0"/>
                  </a:lnTo>
                  <a:lnTo>
                    <a:pt x="8724900" y="1524"/>
                  </a:lnTo>
                  <a:lnTo>
                    <a:pt x="8758428" y="7619"/>
                  </a:lnTo>
                  <a:lnTo>
                    <a:pt x="8773668" y="10667"/>
                  </a:lnTo>
                  <a:lnTo>
                    <a:pt x="8779256" y="12191"/>
                  </a:lnTo>
                  <a:lnTo>
                    <a:pt x="336803" y="12191"/>
                  </a:lnTo>
                  <a:lnTo>
                    <a:pt x="288036" y="16763"/>
                  </a:lnTo>
                  <a:lnTo>
                    <a:pt x="225551" y="32004"/>
                  </a:lnTo>
                  <a:lnTo>
                    <a:pt x="169163" y="59435"/>
                  </a:lnTo>
                  <a:lnTo>
                    <a:pt x="118871" y="96012"/>
                  </a:lnTo>
                  <a:lnTo>
                    <a:pt x="108203" y="108204"/>
                  </a:lnTo>
                  <a:lnTo>
                    <a:pt x="97536" y="118871"/>
                  </a:lnTo>
                  <a:lnTo>
                    <a:pt x="68579" y="155448"/>
                  </a:lnTo>
                  <a:lnTo>
                    <a:pt x="45719" y="196596"/>
                  </a:lnTo>
                  <a:lnTo>
                    <a:pt x="38100" y="210312"/>
                  </a:lnTo>
                  <a:lnTo>
                    <a:pt x="22859" y="256031"/>
                  </a:lnTo>
                  <a:lnTo>
                    <a:pt x="13715" y="320040"/>
                  </a:lnTo>
                  <a:lnTo>
                    <a:pt x="13715" y="3364992"/>
                  </a:lnTo>
                  <a:close/>
                </a:path>
                <a:path w="9027160" h="3365500">
                  <a:moveTo>
                    <a:pt x="9026652" y="3364992"/>
                  </a:moveTo>
                  <a:lnTo>
                    <a:pt x="9012936" y="3364992"/>
                  </a:lnTo>
                  <a:lnTo>
                    <a:pt x="9012936" y="320040"/>
                  </a:lnTo>
                  <a:lnTo>
                    <a:pt x="9009888" y="286512"/>
                  </a:lnTo>
                  <a:lnTo>
                    <a:pt x="8994648" y="225552"/>
                  </a:lnTo>
                  <a:lnTo>
                    <a:pt x="8967216" y="169164"/>
                  </a:lnTo>
                  <a:lnTo>
                    <a:pt x="8939784" y="131064"/>
                  </a:lnTo>
                  <a:lnTo>
                    <a:pt x="8907780" y="97535"/>
                  </a:lnTo>
                  <a:lnTo>
                    <a:pt x="8871204" y="68579"/>
                  </a:lnTo>
                  <a:lnTo>
                    <a:pt x="8830056" y="44196"/>
                  </a:lnTo>
                  <a:lnTo>
                    <a:pt x="8770620" y="22859"/>
                  </a:lnTo>
                  <a:lnTo>
                    <a:pt x="8689848" y="12191"/>
                  </a:lnTo>
                  <a:lnTo>
                    <a:pt x="8779256" y="12191"/>
                  </a:lnTo>
                  <a:lnTo>
                    <a:pt x="8820912" y="25907"/>
                  </a:lnTo>
                  <a:lnTo>
                    <a:pt x="8863584" y="48767"/>
                  </a:lnTo>
                  <a:lnTo>
                    <a:pt x="8903208" y="76200"/>
                  </a:lnTo>
                  <a:lnTo>
                    <a:pt x="8938260" y="109727"/>
                  </a:lnTo>
                  <a:lnTo>
                    <a:pt x="8968740" y="147827"/>
                  </a:lnTo>
                  <a:lnTo>
                    <a:pt x="8993124" y="190500"/>
                  </a:lnTo>
                  <a:lnTo>
                    <a:pt x="9011412" y="236219"/>
                  </a:lnTo>
                  <a:lnTo>
                    <a:pt x="9025128" y="301752"/>
                  </a:lnTo>
                  <a:lnTo>
                    <a:pt x="9025255" y="320040"/>
                  </a:lnTo>
                  <a:lnTo>
                    <a:pt x="9026652" y="336804"/>
                  </a:lnTo>
                  <a:lnTo>
                    <a:pt x="9026652" y="33649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21208" y="1854708"/>
              <a:ext cx="9020810" cy="120650"/>
            </a:xfrm>
            <a:custGeom>
              <a:avLst/>
              <a:gdLst/>
              <a:ahLst/>
              <a:cxnLst/>
              <a:rect l="l" t="t" r="r" b="b"/>
              <a:pathLst>
                <a:path w="9020810" h="120650">
                  <a:moveTo>
                    <a:pt x="9020556" y="120396"/>
                  </a:moveTo>
                  <a:lnTo>
                    <a:pt x="0" y="120396"/>
                  </a:lnTo>
                  <a:lnTo>
                    <a:pt x="0" y="0"/>
                  </a:lnTo>
                  <a:lnTo>
                    <a:pt x="9020556" y="0"/>
                  </a:lnTo>
                  <a:lnTo>
                    <a:pt x="9020556" y="120396"/>
                  </a:lnTo>
                  <a:close/>
                </a:path>
              </a:pathLst>
            </a:custGeom>
            <a:solidFill>
              <a:srgbClr val="E6B1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21208" y="3435096"/>
              <a:ext cx="9020810" cy="109855"/>
            </a:xfrm>
            <a:custGeom>
              <a:avLst/>
              <a:gdLst/>
              <a:ahLst/>
              <a:cxnLst/>
              <a:rect l="l" t="t" r="r" b="b"/>
              <a:pathLst>
                <a:path w="9020810" h="109854">
                  <a:moveTo>
                    <a:pt x="9020556" y="109727"/>
                  </a:moveTo>
                  <a:lnTo>
                    <a:pt x="0" y="109727"/>
                  </a:lnTo>
                  <a:lnTo>
                    <a:pt x="0" y="0"/>
                  </a:lnTo>
                  <a:lnTo>
                    <a:pt x="9020556" y="0"/>
                  </a:lnTo>
                  <a:lnTo>
                    <a:pt x="9020556" y="109727"/>
                  </a:lnTo>
                  <a:close/>
                </a:path>
              </a:pathLst>
            </a:custGeom>
            <a:solidFill>
              <a:srgbClr val="9083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21208" y="1975104"/>
            <a:ext cx="9020810" cy="1569660"/>
          </a:xfrm>
          <a:prstGeom prst="rect">
            <a:avLst/>
          </a:prstGeom>
          <a:solidFill>
            <a:srgbClr val="D34816"/>
          </a:solidFill>
        </p:spPr>
        <p:txBody>
          <a:bodyPr vert="horz" wrap="square" lIns="0" tIns="0" rIns="0" bIns="0" rtlCol="0">
            <a:spAutoFit/>
          </a:bodyPr>
          <a:lstStyle/>
          <a:p>
            <a:pPr marR="150495" algn="ctr">
              <a:lnSpc>
                <a:spcPts val="3600"/>
              </a:lnSpc>
            </a:pPr>
            <a:r>
              <a:rPr sz="3600">
                <a:solidFill>
                  <a:srgbClr val="FFFFFF"/>
                </a:solidFill>
                <a:latin typeface="Franklin Gothic Medium"/>
                <a:cs typeface="Franklin Gothic Medium"/>
              </a:rPr>
              <a:t>HND</a:t>
            </a:r>
            <a:r>
              <a:rPr sz="3600" spc="-55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en-US" sz="36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1</a:t>
            </a:r>
            <a:r>
              <a:rPr sz="3600" spc="-25" smtClean="0">
                <a:solidFill>
                  <a:srgbClr val="FFFFFF"/>
                </a:solidFill>
                <a:latin typeface="Franklin Gothic Medium"/>
                <a:cs typeface="Franklin Gothic Medium"/>
              </a:rPr>
              <a:t>01</a:t>
            </a:r>
            <a:endParaRPr sz="3600">
              <a:latin typeface="Franklin Gothic Medium"/>
              <a:cs typeface="Franklin Gothic Medium"/>
            </a:endParaRPr>
          </a:p>
          <a:p>
            <a:pPr marL="949325" marR="1100455" algn="ctr">
              <a:lnSpc>
                <a:spcPct val="100000"/>
              </a:lnSpc>
            </a:pPr>
            <a:r>
              <a:rPr sz="3600" spc="-2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Introduction</a:t>
            </a:r>
            <a:r>
              <a:rPr sz="3600" spc="-19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to</a:t>
            </a:r>
            <a:r>
              <a:rPr sz="3600" spc="-17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2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Human</a:t>
            </a:r>
            <a:r>
              <a:rPr sz="3600" spc="-18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Nutrition</a:t>
            </a:r>
            <a:r>
              <a:rPr sz="3600" spc="-16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and </a:t>
            </a:r>
            <a:r>
              <a:rPr sz="3600" spc="-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Dietetics</a:t>
            </a:r>
            <a:endParaRPr sz="3600">
              <a:latin typeface="Franklin Gothic Medium"/>
              <a:cs typeface="Franklin Gothic Medium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57200" y="3886200"/>
            <a:ext cx="9144000" cy="3429000"/>
            <a:chOff x="457200" y="3886200"/>
            <a:chExt cx="9144000" cy="3429000"/>
          </a:xfrm>
        </p:grpSpPr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200" y="3886200"/>
              <a:ext cx="9144000" cy="3428999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457200" y="3886200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9144000" y="3429000"/>
                  </a:moveTo>
                  <a:lnTo>
                    <a:pt x="0" y="3429000"/>
                  </a:lnTo>
                  <a:lnTo>
                    <a:pt x="0" y="0"/>
                  </a:lnTo>
                  <a:lnTo>
                    <a:pt x="9144000" y="0"/>
                  </a:lnTo>
                  <a:lnTo>
                    <a:pt x="9144000" y="3429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22732" y="3886200"/>
              <a:ext cx="9014460" cy="316991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68452" y="7056119"/>
              <a:ext cx="8923782" cy="163067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16636" y="3886200"/>
              <a:ext cx="9027160" cy="3340735"/>
            </a:xfrm>
            <a:custGeom>
              <a:avLst/>
              <a:gdLst/>
              <a:ahLst/>
              <a:cxnLst/>
              <a:rect l="l" t="t" r="r" b="b"/>
              <a:pathLst>
                <a:path w="9027160" h="3340734">
                  <a:moveTo>
                    <a:pt x="8689848" y="3340607"/>
                  </a:moveTo>
                  <a:lnTo>
                    <a:pt x="336803" y="3340607"/>
                  </a:lnTo>
                  <a:lnTo>
                    <a:pt x="284988" y="3336036"/>
                  </a:lnTo>
                  <a:lnTo>
                    <a:pt x="236220" y="3325368"/>
                  </a:lnTo>
                  <a:lnTo>
                    <a:pt x="190499" y="3307080"/>
                  </a:lnTo>
                  <a:lnTo>
                    <a:pt x="135636" y="3273552"/>
                  </a:lnTo>
                  <a:lnTo>
                    <a:pt x="99059" y="3241548"/>
                  </a:lnTo>
                  <a:lnTo>
                    <a:pt x="67055" y="3204972"/>
                  </a:lnTo>
                  <a:lnTo>
                    <a:pt x="57911" y="3191255"/>
                  </a:lnTo>
                  <a:lnTo>
                    <a:pt x="48767" y="3179064"/>
                  </a:lnTo>
                  <a:lnTo>
                    <a:pt x="41147" y="3163823"/>
                  </a:lnTo>
                  <a:lnTo>
                    <a:pt x="33527" y="3150107"/>
                  </a:lnTo>
                  <a:lnTo>
                    <a:pt x="15239" y="3104388"/>
                  </a:lnTo>
                  <a:lnTo>
                    <a:pt x="10667" y="3087623"/>
                  </a:lnTo>
                  <a:lnTo>
                    <a:pt x="7619" y="3072384"/>
                  </a:lnTo>
                  <a:lnTo>
                    <a:pt x="1524" y="3038855"/>
                  </a:lnTo>
                  <a:lnTo>
                    <a:pt x="1524" y="3020568"/>
                  </a:lnTo>
                  <a:lnTo>
                    <a:pt x="0" y="3003804"/>
                  </a:lnTo>
                  <a:lnTo>
                    <a:pt x="0" y="0"/>
                  </a:lnTo>
                  <a:lnTo>
                    <a:pt x="13715" y="0"/>
                  </a:lnTo>
                  <a:lnTo>
                    <a:pt x="13715" y="3020568"/>
                  </a:lnTo>
                  <a:lnTo>
                    <a:pt x="15239" y="3037332"/>
                  </a:lnTo>
                  <a:lnTo>
                    <a:pt x="22859" y="3084576"/>
                  </a:lnTo>
                  <a:lnTo>
                    <a:pt x="38100" y="3130296"/>
                  </a:lnTo>
                  <a:lnTo>
                    <a:pt x="59435" y="3171444"/>
                  </a:lnTo>
                  <a:lnTo>
                    <a:pt x="86867" y="3209544"/>
                  </a:lnTo>
                  <a:lnTo>
                    <a:pt x="118871" y="3243072"/>
                  </a:lnTo>
                  <a:lnTo>
                    <a:pt x="155447" y="3272028"/>
                  </a:lnTo>
                  <a:lnTo>
                    <a:pt x="196595" y="3294888"/>
                  </a:lnTo>
                  <a:lnTo>
                    <a:pt x="210311" y="3302507"/>
                  </a:lnTo>
                  <a:lnTo>
                    <a:pt x="225551" y="3307080"/>
                  </a:lnTo>
                  <a:lnTo>
                    <a:pt x="240791" y="3313176"/>
                  </a:lnTo>
                  <a:lnTo>
                    <a:pt x="256032" y="3317748"/>
                  </a:lnTo>
                  <a:lnTo>
                    <a:pt x="286511" y="3323844"/>
                  </a:lnTo>
                  <a:lnTo>
                    <a:pt x="320039" y="3326892"/>
                  </a:lnTo>
                  <a:lnTo>
                    <a:pt x="8784843" y="3326892"/>
                  </a:lnTo>
                  <a:lnTo>
                    <a:pt x="8773668" y="3329939"/>
                  </a:lnTo>
                  <a:lnTo>
                    <a:pt x="8758428" y="3332988"/>
                  </a:lnTo>
                  <a:lnTo>
                    <a:pt x="8741664" y="3336036"/>
                  </a:lnTo>
                  <a:lnTo>
                    <a:pt x="8689848" y="3340607"/>
                  </a:lnTo>
                  <a:close/>
                </a:path>
                <a:path w="9027160" h="3340734">
                  <a:moveTo>
                    <a:pt x="8784843" y="3326892"/>
                  </a:moveTo>
                  <a:lnTo>
                    <a:pt x="8706612" y="3326892"/>
                  </a:lnTo>
                  <a:lnTo>
                    <a:pt x="8738616" y="3323844"/>
                  </a:lnTo>
                  <a:lnTo>
                    <a:pt x="8755380" y="3320796"/>
                  </a:lnTo>
                  <a:lnTo>
                    <a:pt x="8770620" y="3317748"/>
                  </a:lnTo>
                  <a:lnTo>
                    <a:pt x="8785860" y="3313176"/>
                  </a:lnTo>
                  <a:lnTo>
                    <a:pt x="8801100" y="3307080"/>
                  </a:lnTo>
                  <a:lnTo>
                    <a:pt x="8816340" y="3302507"/>
                  </a:lnTo>
                  <a:lnTo>
                    <a:pt x="8830056" y="3294888"/>
                  </a:lnTo>
                  <a:lnTo>
                    <a:pt x="8843772" y="3288792"/>
                  </a:lnTo>
                  <a:lnTo>
                    <a:pt x="8857488" y="3281172"/>
                  </a:lnTo>
                  <a:lnTo>
                    <a:pt x="8895588" y="3253739"/>
                  </a:lnTo>
                  <a:lnTo>
                    <a:pt x="8929116" y="3221736"/>
                  </a:lnTo>
                  <a:lnTo>
                    <a:pt x="8958072" y="3185160"/>
                  </a:lnTo>
                  <a:lnTo>
                    <a:pt x="8980932" y="3144012"/>
                  </a:lnTo>
                  <a:lnTo>
                    <a:pt x="8988552" y="3130296"/>
                  </a:lnTo>
                  <a:lnTo>
                    <a:pt x="9003792" y="3084576"/>
                  </a:lnTo>
                  <a:lnTo>
                    <a:pt x="9011412" y="3037332"/>
                  </a:lnTo>
                  <a:lnTo>
                    <a:pt x="9012936" y="3020568"/>
                  </a:lnTo>
                  <a:lnTo>
                    <a:pt x="9012936" y="0"/>
                  </a:lnTo>
                  <a:lnTo>
                    <a:pt x="9026652" y="0"/>
                  </a:lnTo>
                  <a:lnTo>
                    <a:pt x="9026652" y="3020568"/>
                  </a:lnTo>
                  <a:lnTo>
                    <a:pt x="9025128" y="3037332"/>
                  </a:lnTo>
                  <a:lnTo>
                    <a:pt x="9015984" y="3087623"/>
                  </a:lnTo>
                  <a:lnTo>
                    <a:pt x="9011412" y="3104388"/>
                  </a:lnTo>
                  <a:lnTo>
                    <a:pt x="9005316" y="3119628"/>
                  </a:lnTo>
                  <a:lnTo>
                    <a:pt x="9000744" y="3134868"/>
                  </a:lnTo>
                  <a:lnTo>
                    <a:pt x="8993124" y="3150107"/>
                  </a:lnTo>
                  <a:lnTo>
                    <a:pt x="8977884" y="3177539"/>
                  </a:lnTo>
                  <a:lnTo>
                    <a:pt x="8959596" y="3204972"/>
                  </a:lnTo>
                  <a:lnTo>
                    <a:pt x="8948928" y="3217164"/>
                  </a:lnTo>
                  <a:lnTo>
                    <a:pt x="8939784" y="3229355"/>
                  </a:lnTo>
                  <a:lnTo>
                    <a:pt x="8904732" y="3262884"/>
                  </a:lnTo>
                  <a:lnTo>
                    <a:pt x="8865108" y="3291839"/>
                  </a:lnTo>
                  <a:lnTo>
                    <a:pt x="8849868" y="3299460"/>
                  </a:lnTo>
                  <a:lnTo>
                    <a:pt x="8836152" y="3307080"/>
                  </a:lnTo>
                  <a:lnTo>
                    <a:pt x="8790432" y="3325368"/>
                  </a:lnTo>
                  <a:lnTo>
                    <a:pt x="8784843" y="33268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951640" y="4399038"/>
            <a:ext cx="6465570" cy="162623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788160">
              <a:lnSpc>
                <a:spcPct val="100000"/>
              </a:lnSpc>
              <a:spcBef>
                <a:spcPts val="700"/>
              </a:spcBef>
            </a:pPr>
            <a:r>
              <a:rPr lang="en-US" sz="3000" spc="-55" dirty="0" smtClean="0">
                <a:latin typeface="Times New Roman"/>
                <a:cs typeface="Times New Roman"/>
              </a:rPr>
              <a:t>ODUNTAN B.O.</a:t>
            </a:r>
            <a:r>
              <a:rPr sz="3000" spc="-55" smtClean="0">
                <a:latin typeface="Times New Roman"/>
                <a:cs typeface="Times New Roman"/>
              </a:rPr>
              <a:t> </a:t>
            </a:r>
            <a:r>
              <a:rPr sz="3000" i="1" spc="-70" smtClean="0">
                <a:latin typeface="Times New Roman"/>
                <a:cs typeface="Times New Roman"/>
              </a:rPr>
              <a:t>(</a:t>
            </a:r>
            <a:r>
              <a:rPr lang="en-US" sz="3000" i="1" spc="-70" dirty="0" smtClean="0">
                <a:latin typeface="Times New Roman"/>
                <a:cs typeface="Times New Roman"/>
              </a:rPr>
              <a:t>RDN</a:t>
            </a:r>
            <a:r>
              <a:rPr sz="3000" i="1" spc="-70" smtClean="0">
                <a:latin typeface="Times New Roman"/>
                <a:cs typeface="Times New Roman"/>
              </a:rPr>
              <a:t>.)</a:t>
            </a:r>
            <a:endParaRPr sz="3000">
              <a:latin typeface="Times New Roman"/>
              <a:cs typeface="Times New Roman"/>
            </a:endParaRPr>
          </a:p>
          <a:p>
            <a:pPr marL="1679575" marR="5080" indent="-1667510">
              <a:lnSpc>
                <a:spcPct val="116700"/>
              </a:lnSpc>
            </a:pPr>
            <a:r>
              <a:rPr sz="3000" spc="-100" dirty="0">
                <a:latin typeface="Times New Roman"/>
                <a:cs typeface="Times New Roman"/>
              </a:rPr>
              <a:t>Department</a:t>
            </a:r>
            <a:r>
              <a:rPr sz="3000" spc="-55" dirty="0">
                <a:latin typeface="Times New Roman"/>
                <a:cs typeface="Times New Roman"/>
              </a:rPr>
              <a:t> </a:t>
            </a:r>
            <a:r>
              <a:rPr sz="3000" spc="-180" dirty="0">
                <a:latin typeface="Times New Roman"/>
                <a:cs typeface="Times New Roman"/>
              </a:rPr>
              <a:t>of</a:t>
            </a:r>
            <a:r>
              <a:rPr sz="3000" spc="-75" dirty="0">
                <a:latin typeface="Times New Roman"/>
                <a:cs typeface="Times New Roman"/>
              </a:rPr>
              <a:t> </a:t>
            </a:r>
            <a:r>
              <a:rPr sz="3000" spc="-185" dirty="0">
                <a:latin typeface="Times New Roman"/>
                <a:cs typeface="Times New Roman"/>
              </a:rPr>
              <a:t>Human</a:t>
            </a:r>
            <a:r>
              <a:rPr sz="3000" spc="-40" dirty="0">
                <a:latin typeface="Times New Roman"/>
                <a:cs typeface="Times New Roman"/>
              </a:rPr>
              <a:t> </a:t>
            </a:r>
            <a:r>
              <a:rPr sz="3000" spc="-80" dirty="0">
                <a:latin typeface="Times New Roman"/>
                <a:cs typeface="Times New Roman"/>
              </a:rPr>
              <a:t>Nutrition</a:t>
            </a:r>
            <a:r>
              <a:rPr sz="3000" spc="-70" dirty="0">
                <a:latin typeface="Times New Roman"/>
                <a:cs typeface="Times New Roman"/>
              </a:rPr>
              <a:t> </a:t>
            </a:r>
            <a:r>
              <a:rPr sz="3000" spc="-185" dirty="0">
                <a:latin typeface="Times New Roman"/>
                <a:cs typeface="Times New Roman"/>
              </a:rPr>
              <a:t>and</a:t>
            </a:r>
            <a:r>
              <a:rPr sz="3000" spc="-40" dirty="0">
                <a:latin typeface="Times New Roman"/>
                <a:cs typeface="Times New Roman"/>
              </a:rPr>
              <a:t> </a:t>
            </a:r>
            <a:r>
              <a:rPr sz="3000" spc="-95" dirty="0">
                <a:latin typeface="Times New Roman"/>
                <a:cs typeface="Times New Roman"/>
              </a:rPr>
              <a:t>Dietetics </a:t>
            </a:r>
            <a:r>
              <a:rPr sz="3000" spc="-125" dirty="0">
                <a:latin typeface="Times New Roman"/>
                <a:cs typeface="Times New Roman"/>
              </a:rPr>
              <a:t>Osun</a:t>
            </a:r>
            <a:r>
              <a:rPr sz="3000" spc="-60" dirty="0">
                <a:latin typeface="Times New Roman"/>
                <a:cs typeface="Times New Roman"/>
              </a:rPr>
              <a:t> </a:t>
            </a:r>
            <a:r>
              <a:rPr sz="3000" spc="-160" dirty="0">
                <a:latin typeface="Times New Roman"/>
                <a:cs typeface="Times New Roman"/>
              </a:rPr>
              <a:t>State</a:t>
            </a:r>
            <a:r>
              <a:rPr sz="3000" spc="-80" dirty="0">
                <a:latin typeface="Times New Roman"/>
                <a:cs typeface="Times New Roman"/>
              </a:rPr>
              <a:t> </a:t>
            </a:r>
            <a:r>
              <a:rPr sz="3000" spc="-45" dirty="0">
                <a:latin typeface="Times New Roman"/>
                <a:cs typeface="Times New Roman"/>
              </a:rPr>
              <a:t>University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7200" y="3886200"/>
            <a:ext cx="9144000" cy="3429000"/>
            <a:chOff x="457200" y="3886200"/>
            <a:chExt cx="9144000" cy="3429000"/>
          </a:xfrm>
        </p:grpSpPr>
        <p:sp>
          <p:nvSpPr>
            <p:cNvPr id="3" name="object 3"/>
            <p:cNvSpPr/>
            <p:nvPr/>
          </p:nvSpPr>
          <p:spPr>
            <a:xfrm>
              <a:off x="457200" y="3886199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9144000" y="0"/>
                  </a:moveTo>
                  <a:lnTo>
                    <a:pt x="0" y="0"/>
                  </a:lnTo>
                  <a:lnTo>
                    <a:pt x="0" y="3429000"/>
                  </a:lnTo>
                  <a:lnTo>
                    <a:pt x="9144000" y="3429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15112" y="3886200"/>
              <a:ext cx="9027160" cy="3340735"/>
            </a:xfrm>
            <a:custGeom>
              <a:avLst/>
              <a:gdLst/>
              <a:ahLst/>
              <a:cxnLst/>
              <a:rect l="l" t="t" r="r" b="b"/>
              <a:pathLst>
                <a:path w="9027160" h="3340734">
                  <a:moveTo>
                    <a:pt x="8708136" y="3340607"/>
                  </a:moveTo>
                  <a:lnTo>
                    <a:pt x="320040" y="3340607"/>
                  </a:lnTo>
                  <a:lnTo>
                    <a:pt x="284987" y="3337560"/>
                  </a:lnTo>
                  <a:lnTo>
                    <a:pt x="269748" y="3334512"/>
                  </a:lnTo>
                  <a:lnTo>
                    <a:pt x="252983" y="3331464"/>
                  </a:lnTo>
                  <a:lnTo>
                    <a:pt x="190500" y="3308604"/>
                  </a:lnTo>
                  <a:lnTo>
                    <a:pt x="135635" y="3275076"/>
                  </a:lnTo>
                  <a:lnTo>
                    <a:pt x="99060" y="3243072"/>
                  </a:lnTo>
                  <a:lnTo>
                    <a:pt x="67055" y="3206496"/>
                  </a:lnTo>
                  <a:lnTo>
                    <a:pt x="33527" y="3151632"/>
                  </a:lnTo>
                  <a:lnTo>
                    <a:pt x="15239" y="3104388"/>
                  </a:lnTo>
                  <a:lnTo>
                    <a:pt x="1524" y="3038855"/>
                  </a:lnTo>
                  <a:lnTo>
                    <a:pt x="1524" y="3022092"/>
                  </a:lnTo>
                  <a:lnTo>
                    <a:pt x="0" y="3005328"/>
                  </a:lnTo>
                  <a:lnTo>
                    <a:pt x="0" y="0"/>
                  </a:lnTo>
                  <a:lnTo>
                    <a:pt x="13715" y="0"/>
                  </a:lnTo>
                  <a:lnTo>
                    <a:pt x="13715" y="3022092"/>
                  </a:lnTo>
                  <a:lnTo>
                    <a:pt x="15239" y="3037332"/>
                  </a:lnTo>
                  <a:lnTo>
                    <a:pt x="16763" y="3054096"/>
                  </a:lnTo>
                  <a:lnTo>
                    <a:pt x="19811" y="3069336"/>
                  </a:lnTo>
                  <a:lnTo>
                    <a:pt x="22859" y="3086100"/>
                  </a:lnTo>
                  <a:lnTo>
                    <a:pt x="32003" y="3116580"/>
                  </a:lnTo>
                  <a:lnTo>
                    <a:pt x="38100" y="3130296"/>
                  </a:lnTo>
                  <a:lnTo>
                    <a:pt x="44195" y="3145536"/>
                  </a:lnTo>
                  <a:lnTo>
                    <a:pt x="59435" y="3172968"/>
                  </a:lnTo>
                  <a:lnTo>
                    <a:pt x="68579" y="3185160"/>
                  </a:lnTo>
                  <a:lnTo>
                    <a:pt x="77724" y="3198876"/>
                  </a:lnTo>
                  <a:lnTo>
                    <a:pt x="86867" y="3211068"/>
                  </a:lnTo>
                  <a:lnTo>
                    <a:pt x="97535" y="3221736"/>
                  </a:lnTo>
                  <a:lnTo>
                    <a:pt x="108204" y="3233928"/>
                  </a:lnTo>
                  <a:lnTo>
                    <a:pt x="155448" y="3273552"/>
                  </a:lnTo>
                  <a:lnTo>
                    <a:pt x="196596" y="3296412"/>
                  </a:lnTo>
                  <a:lnTo>
                    <a:pt x="240792" y="3314700"/>
                  </a:lnTo>
                  <a:lnTo>
                    <a:pt x="256031" y="3317748"/>
                  </a:lnTo>
                  <a:lnTo>
                    <a:pt x="271271" y="3322320"/>
                  </a:lnTo>
                  <a:lnTo>
                    <a:pt x="286512" y="3325368"/>
                  </a:lnTo>
                  <a:lnTo>
                    <a:pt x="320040" y="3328416"/>
                  </a:lnTo>
                  <a:lnTo>
                    <a:pt x="8779255" y="3328416"/>
                  </a:lnTo>
                  <a:lnTo>
                    <a:pt x="8773668" y="3329939"/>
                  </a:lnTo>
                  <a:lnTo>
                    <a:pt x="8758428" y="3334512"/>
                  </a:lnTo>
                  <a:lnTo>
                    <a:pt x="8741664" y="3337560"/>
                  </a:lnTo>
                  <a:lnTo>
                    <a:pt x="8708136" y="3340607"/>
                  </a:lnTo>
                  <a:close/>
                </a:path>
                <a:path w="9027160" h="3340734">
                  <a:moveTo>
                    <a:pt x="8779255" y="3328416"/>
                  </a:moveTo>
                  <a:lnTo>
                    <a:pt x="8706612" y="3328416"/>
                  </a:lnTo>
                  <a:lnTo>
                    <a:pt x="8738616" y="3325368"/>
                  </a:lnTo>
                  <a:lnTo>
                    <a:pt x="8755380" y="3322320"/>
                  </a:lnTo>
                  <a:lnTo>
                    <a:pt x="8770620" y="3317748"/>
                  </a:lnTo>
                  <a:lnTo>
                    <a:pt x="8785860" y="3314700"/>
                  </a:lnTo>
                  <a:lnTo>
                    <a:pt x="8816340" y="3302507"/>
                  </a:lnTo>
                  <a:lnTo>
                    <a:pt x="8843772" y="3290316"/>
                  </a:lnTo>
                  <a:lnTo>
                    <a:pt x="8857488" y="3281172"/>
                  </a:lnTo>
                  <a:lnTo>
                    <a:pt x="8871204" y="3273552"/>
                  </a:lnTo>
                  <a:lnTo>
                    <a:pt x="8907780" y="3244596"/>
                  </a:lnTo>
                  <a:lnTo>
                    <a:pt x="8939784" y="3211068"/>
                  </a:lnTo>
                  <a:lnTo>
                    <a:pt x="8967216" y="3172968"/>
                  </a:lnTo>
                  <a:lnTo>
                    <a:pt x="8988552" y="3131820"/>
                  </a:lnTo>
                  <a:lnTo>
                    <a:pt x="9003792" y="3086100"/>
                  </a:lnTo>
                  <a:lnTo>
                    <a:pt x="9011412" y="3038855"/>
                  </a:lnTo>
                  <a:lnTo>
                    <a:pt x="9014460" y="3005328"/>
                  </a:lnTo>
                  <a:lnTo>
                    <a:pt x="9014460" y="0"/>
                  </a:lnTo>
                  <a:lnTo>
                    <a:pt x="9026652" y="0"/>
                  </a:lnTo>
                  <a:lnTo>
                    <a:pt x="9026652" y="3022092"/>
                  </a:lnTo>
                  <a:lnTo>
                    <a:pt x="9025128" y="3038855"/>
                  </a:lnTo>
                  <a:lnTo>
                    <a:pt x="9022080" y="3055620"/>
                  </a:lnTo>
                  <a:lnTo>
                    <a:pt x="9020556" y="3072384"/>
                  </a:lnTo>
                  <a:lnTo>
                    <a:pt x="9015984" y="3089148"/>
                  </a:lnTo>
                  <a:lnTo>
                    <a:pt x="9011412" y="3104388"/>
                  </a:lnTo>
                  <a:lnTo>
                    <a:pt x="9006840" y="3121152"/>
                  </a:lnTo>
                  <a:lnTo>
                    <a:pt x="9000744" y="3136392"/>
                  </a:lnTo>
                  <a:lnTo>
                    <a:pt x="8993124" y="3150107"/>
                  </a:lnTo>
                  <a:lnTo>
                    <a:pt x="8985504" y="3165348"/>
                  </a:lnTo>
                  <a:lnTo>
                    <a:pt x="8959596" y="3206496"/>
                  </a:lnTo>
                  <a:lnTo>
                    <a:pt x="8916924" y="3253739"/>
                  </a:lnTo>
                  <a:lnTo>
                    <a:pt x="8878824" y="3284220"/>
                  </a:lnTo>
                  <a:lnTo>
                    <a:pt x="8865108" y="3291839"/>
                  </a:lnTo>
                  <a:lnTo>
                    <a:pt x="8851392" y="3300984"/>
                  </a:lnTo>
                  <a:lnTo>
                    <a:pt x="8836152" y="3308604"/>
                  </a:lnTo>
                  <a:lnTo>
                    <a:pt x="8805672" y="3320796"/>
                  </a:lnTo>
                  <a:lnTo>
                    <a:pt x="8790432" y="3325368"/>
                  </a:lnTo>
                  <a:lnTo>
                    <a:pt x="8779255" y="33284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764541" y="828664"/>
            <a:ext cx="8380095" cy="625856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700"/>
              </a:spcBef>
              <a:buClr>
                <a:srgbClr val="D34816"/>
              </a:buClr>
              <a:buSzPct val="85416"/>
              <a:buChar char="●"/>
              <a:tabLst>
                <a:tab pos="286385" algn="l"/>
              </a:tabLst>
            </a:pPr>
            <a:r>
              <a:rPr sz="2400" spc="-135" dirty="0">
                <a:latin typeface="Times New Roman"/>
                <a:cs typeface="Times New Roman"/>
              </a:rPr>
              <a:t>The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study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of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nutrition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90" dirty="0">
                <a:latin typeface="Times New Roman"/>
                <a:cs typeface="Times New Roman"/>
              </a:rPr>
              <a:t>as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200" dirty="0">
                <a:latin typeface="Times New Roman"/>
                <a:cs typeface="Times New Roman"/>
              </a:rPr>
              <a:t>a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science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is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relatively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new.</a:t>
            </a:r>
            <a:endParaRPr sz="2400">
              <a:latin typeface="Times New Roman"/>
              <a:cs typeface="Times New Roman"/>
            </a:endParaRPr>
          </a:p>
          <a:p>
            <a:pPr marL="287020" marR="35560" indent="-274955">
              <a:lnSpc>
                <a:spcPct val="100000"/>
              </a:lnSpc>
              <a:spcBef>
                <a:spcPts val="595"/>
              </a:spcBef>
              <a:buClr>
                <a:srgbClr val="D34816"/>
              </a:buClr>
              <a:buSzPct val="85416"/>
              <a:buChar char="●"/>
              <a:tabLst>
                <a:tab pos="287020" algn="l"/>
              </a:tabLst>
            </a:pPr>
            <a:r>
              <a:rPr sz="2400" spc="-135" dirty="0">
                <a:latin typeface="Times New Roman"/>
                <a:cs typeface="Times New Roman"/>
              </a:rPr>
              <a:t>The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study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of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human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nutrition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and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dietetics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is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interdisciplinary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in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nature, </a:t>
            </a:r>
            <a:r>
              <a:rPr sz="2400" spc="-155" dirty="0">
                <a:latin typeface="Times New Roman"/>
                <a:cs typeface="Times New Roman"/>
              </a:rPr>
              <a:t>involving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65" dirty="0">
                <a:latin typeface="Times New Roman"/>
                <a:cs typeface="Times New Roman"/>
              </a:rPr>
              <a:t>not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only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physiology,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biochemistry,</a:t>
            </a:r>
            <a:r>
              <a:rPr sz="2400" spc="-140" dirty="0">
                <a:latin typeface="Times New Roman"/>
                <a:cs typeface="Times New Roman"/>
              </a:rPr>
              <a:t> and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molecular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biology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but </a:t>
            </a:r>
            <a:r>
              <a:rPr sz="2400" spc="-150" dirty="0">
                <a:latin typeface="Times New Roman"/>
                <a:cs typeface="Times New Roman"/>
              </a:rPr>
              <a:t>also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fields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such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204" dirty="0">
                <a:latin typeface="Times New Roman"/>
                <a:cs typeface="Times New Roman"/>
              </a:rPr>
              <a:t>as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psychology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and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anthropology,</a:t>
            </a:r>
            <a:r>
              <a:rPr sz="2400" spc="-145" dirty="0">
                <a:latin typeface="Times New Roman"/>
                <a:cs typeface="Times New Roman"/>
              </a:rPr>
              <a:t> which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explore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the </a:t>
            </a:r>
            <a:r>
              <a:rPr sz="2400" spc="-120" dirty="0">
                <a:latin typeface="Times New Roman"/>
                <a:cs typeface="Times New Roman"/>
              </a:rPr>
              <a:t>influence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of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attitudes,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beliefs,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preferences,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and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cultural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traditions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on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food </a:t>
            </a:r>
            <a:r>
              <a:rPr sz="2400" spc="-10" dirty="0">
                <a:latin typeface="Times New Roman"/>
                <a:cs typeface="Times New Roman"/>
              </a:rPr>
              <a:t>choices.</a:t>
            </a:r>
            <a:endParaRPr sz="2400">
              <a:latin typeface="Times New Roman"/>
              <a:cs typeface="Times New Roman"/>
            </a:endParaRPr>
          </a:p>
          <a:p>
            <a:pPr marL="287020" marR="49530" indent="-27495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5416"/>
              <a:buChar char="●"/>
              <a:tabLst>
                <a:tab pos="287020" algn="l"/>
              </a:tabLst>
            </a:pPr>
            <a:r>
              <a:rPr sz="2400" spc="-135" dirty="0">
                <a:latin typeface="Times New Roman"/>
                <a:cs typeface="Times New Roman"/>
              </a:rPr>
              <a:t>The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study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of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the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science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of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human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nutrition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deals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with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all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the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effects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any </a:t>
            </a:r>
            <a:r>
              <a:rPr sz="2400" spc="-105" dirty="0">
                <a:latin typeface="Times New Roman"/>
                <a:cs typeface="Times New Roman"/>
              </a:rPr>
              <a:t>component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found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in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food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200" dirty="0">
                <a:latin typeface="Times New Roman"/>
                <a:cs typeface="Times New Roman"/>
              </a:rPr>
              <a:t>have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on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humans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-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what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75" dirty="0">
                <a:latin typeface="Times New Roman"/>
                <a:cs typeface="Times New Roman"/>
              </a:rPr>
              <a:t>nutrients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70" dirty="0">
                <a:latin typeface="Times New Roman"/>
                <a:cs typeface="Times New Roman"/>
              </a:rPr>
              <a:t>we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need,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how </a:t>
            </a:r>
            <a:r>
              <a:rPr sz="2400" spc="-145" dirty="0">
                <a:latin typeface="Times New Roman"/>
                <a:cs typeface="Times New Roman"/>
              </a:rPr>
              <a:t>much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70" dirty="0">
                <a:latin typeface="Times New Roman"/>
                <a:cs typeface="Times New Roman"/>
              </a:rPr>
              <a:t>we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need,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spc="-185" dirty="0">
                <a:latin typeface="Times New Roman"/>
                <a:cs typeface="Times New Roman"/>
              </a:rPr>
              <a:t>why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70" dirty="0">
                <a:latin typeface="Times New Roman"/>
                <a:cs typeface="Times New Roman"/>
              </a:rPr>
              <a:t>we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need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these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75" dirty="0">
                <a:latin typeface="Times New Roman"/>
                <a:cs typeface="Times New Roman"/>
              </a:rPr>
              <a:t>nutrients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and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where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65" dirty="0">
                <a:latin typeface="Times New Roman"/>
                <a:cs typeface="Times New Roman"/>
              </a:rPr>
              <a:t>we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can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get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them.</a:t>
            </a:r>
            <a:endParaRPr sz="2400">
              <a:latin typeface="Times New Roman"/>
              <a:cs typeface="Times New Roman"/>
            </a:endParaRPr>
          </a:p>
          <a:p>
            <a:pPr marL="287020" marR="124460" indent="-27495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5416"/>
              <a:buChar char="●"/>
              <a:tabLst>
                <a:tab pos="287020" algn="l"/>
              </a:tabLst>
            </a:pPr>
            <a:r>
              <a:rPr sz="2400" spc="-135" dirty="0">
                <a:latin typeface="Times New Roman"/>
                <a:cs typeface="Times New Roman"/>
              </a:rPr>
              <a:t>The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ultimate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goal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of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75" dirty="0">
                <a:latin typeface="Times New Roman"/>
                <a:cs typeface="Times New Roman"/>
              </a:rPr>
              <a:t>nutritional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science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is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85" dirty="0">
                <a:latin typeface="Times New Roman"/>
                <a:cs typeface="Times New Roman"/>
              </a:rPr>
              <a:t>promote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optimal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health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and </a:t>
            </a:r>
            <a:r>
              <a:rPr sz="2400" spc="-100" dirty="0">
                <a:latin typeface="Times New Roman"/>
                <a:cs typeface="Times New Roman"/>
              </a:rPr>
              <a:t>reduce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the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risk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of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chronic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diseases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such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04" dirty="0">
                <a:latin typeface="Times New Roman"/>
                <a:cs typeface="Times New Roman"/>
              </a:rPr>
              <a:t>as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cardiovascular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disease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and </a:t>
            </a:r>
            <a:r>
              <a:rPr sz="2400" spc="-120" dirty="0">
                <a:latin typeface="Times New Roman"/>
                <a:cs typeface="Times New Roman"/>
              </a:rPr>
              <a:t>cancer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90" dirty="0">
                <a:latin typeface="Times New Roman"/>
                <a:cs typeface="Times New Roman"/>
              </a:rPr>
              <a:t>as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well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90" dirty="0">
                <a:latin typeface="Times New Roman"/>
                <a:cs typeface="Times New Roman"/>
              </a:rPr>
              <a:t>as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prevent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classic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75" dirty="0">
                <a:latin typeface="Times New Roman"/>
                <a:cs typeface="Times New Roman"/>
              </a:rPr>
              <a:t>nutritional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deficiencies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such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as </a:t>
            </a:r>
            <a:r>
              <a:rPr sz="2400" spc="-130" dirty="0">
                <a:latin typeface="Times New Roman"/>
                <a:cs typeface="Times New Roman"/>
              </a:rPr>
              <a:t>kwashiorkor,</a:t>
            </a:r>
            <a:r>
              <a:rPr sz="2400" spc="-170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pellagra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etc.</a:t>
            </a:r>
            <a:endParaRPr sz="2400">
              <a:latin typeface="Times New Roman"/>
              <a:cs typeface="Times New Roman"/>
            </a:endParaRPr>
          </a:p>
          <a:p>
            <a:pPr marL="287020" marR="5080" indent="-274955">
              <a:lnSpc>
                <a:spcPct val="100000"/>
              </a:lnSpc>
              <a:spcBef>
                <a:spcPts val="605"/>
              </a:spcBef>
              <a:buClr>
                <a:srgbClr val="D34816"/>
              </a:buClr>
              <a:buSzPct val="85416"/>
              <a:buChar char="●"/>
              <a:tabLst>
                <a:tab pos="287020" algn="l"/>
              </a:tabLst>
            </a:pPr>
            <a:r>
              <a:rPr sz="2400" spc="-150" dirty="0">
                <a:solidFill>
                  <a:srgbClr val="FF0000"/>
                </a:solidFill>
                <a:latin typeface="Times New Roman"/>
                <a:cs typeface="Times New Roman"/>
              </a:rPr>
              <a:t>Human</a:t>
            </a:r>
            <a:r>
              <a:rPr sz="2400" spc="-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65" dirty="0">
                <a:solidFill>
                  <a:srgbClr val="FF0000"/>
                </a:solidFill>
                <a:latin typeface="Times New Roman"/>
                <a:cs typeface="Times New Roman"/>
              </a:rPr>
              <a:t>Nutrition</a:t>
            </a:r>
            <a:r>
              <a:rPr sz="2400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140" dirty="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sz="24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100" dirty="0">
                <a:solidFill>
                  <a:srgbClr val="FF0000"/>
                </a:solidFill>
                <a:latin typeface="Times New Roman"/>
                <a:cs typeface="Times New Roman"/>
              </a:rPr>
              <a:t>Dietetics</a:t>
            </a:r>
            <a:r>
              <a:rPr sz="24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is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the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application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of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the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science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of </a:t>
            </a:r>
            <a:r>
              <a:rPr sz="2400" spc="-60" dirty="0">
                <a:latin typeface="Times New Roman"/>
                <a:cs typeface="Times New Roman"/>
              </a:rPr>
              <a:t>nutrition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the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prevention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and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treatment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of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disease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and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the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promotion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of </a:t>
            </a:r>
            <a:r>
              <a:rPr sz="2400" spc="-120" dirty="0">
                <a:latin typeface="Times New Roman"/>
                <a:cs typeface="Times New Roman"/>
              </a:rPr>
              <a:t>health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at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65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individual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and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population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levels.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0425" y="750786"/>
            <a:ext cx="75577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90" dirty="0"/>
              <a:t>Goals</a:t>
            </a:r>
            <a:r>
              <a:rPr sz="3600" spc="-175" dirty="0"/>
              <a:t> </a:t>
            </a:r>
            <a:r>
              <a:rPr sz="3600" spc="-225" dirty="0"/>
              <a:t>of</a:t>
            </a:r>
            <a:r>
              <a:rPr sz="3600" spc="-155" dirty="0"/>
              <a:t> </a:t>
            </a:r>
            <a:r>
              <a:rPr sz="3600" spc="-160" dirty="0"/>
              <a:t>Human</a:t>
            </a:r>
            <a:r>
              <a:rPr sz="3600" spc="-200" dirty="0"/>
              <a:t> </a:t>
            </a:r>
            <a:r>
              <a:rPr sz="3600" spc="-240" dirty="0"/>
              <a:t>Nutrition</a:t>
            </a:r>
            <a:r>
              <a:rPr sz="3600" spc="-200" dirty="0"/>
              <a:t> </a:t>
            </a:r>
            <a:r>
              <a:rPr sz="3600" spc="-125" dirty="0"/>
              <a:t>and</a:t>
            </a:r>
            <a:r>
              <a:rPr sz="3600" spc="-195" dirty="0"/>
              <a:t> </a:t>
            </a:r>
            <a:r>
              <a:rPr sz="3600" spc="-140" dirty="0"/>
              <a:t>Dietetics</a:t>
            </a:r>
            <a:endParaRPr sz="3600"/>
          </a:p>
        </p:txBody>
      </p:sp>
      <p:grpSp>
        <p:nvGrpSpPr>
          <p:cNvPr id="3" name="object 3"/>
          <p:cNvGrpSpPr/>
          <p:nvPr/>
        </p:nvGrpSpPr>
        <p:grpSpPr>
          <a:xfrm>
            <a:off x="457200" y="3886200"/>
            <a:ext cx="9144000" cy="3429000"/>
            <a:chOff x="457200" y="3886200"/>
            <a:chExt cx="9144000" cy="3429000"/>
          </a:xfrm>
        </p:grpSpPr>
        <p:sp>
          <p:nvSpPr>
            <p:cNvPr id="4" name="object 4"/>
            <p:cNvSpPr/>
            <p:nvPr/>
          </p:nvSpPr>
          <p:spPr>
            <a:xfrm>
              <a:off x="457200" y="3886199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9144000" y="0"/>
                  </a:moveTo>
                  <a:lnTo>
                    <a:pt x="0" y="0"/>
                  </a:lnTo>
                  <a:lnTo>
                    <a:pt x="0" y="3429000"/>
                  </a:lnTo>
                  <a:lnTo>
                    <a:pt x="9144000" y="3429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15112" y="3886200"/>
              <a:ext cx="9027160" cy="3340735"/>
            </a:xfrm>
            <a:custGeom>
              <a:avLst/>
              <a:gdLst/>
              <a:ahLst/>
              <a:cxnLst/>
              <a:rect l="l" t="t" r="r" b="b"/>
              <a:pathLst>
                <a:path w="9027160" h="3340734">
                  <a:moveTo>
                    <a:pt x="8708136" y="3340607"/>
                  </a:moveTo>
                  <a:lnTo>
                    <a:pt x="320040" y="3340607"/>
                  </a:lnTo>
                  <a:lnTo>
                    <a:pt x="284987" y="3337560"/>
                  </a:lnTo>
                  <a:lnTo>
                    <a:pt x="269748" y="3334512"/>
                  </a:lnTo>
                  <a:lnTo>
                    <a:pt x="252983" y="3331464"/>
                  </a:lnTo>
                  <a:lnTo>
                    <a:pt x="190500" y="3308604"/>
                  </a:lnTo>
                  <a:lnTo>
                    <a:pt x="135635" y="3275076"/>
                  </a:lnTo>
                  <a:lnTo>
                    <a:pt x="99060" y="3243072"/>
                  </a:lnTo>
                  <a:lnTo>
                    <a:pt x="67055" y="3206496"/>
                  </a:lnTo>
                  <a:lnTo>
                    <a:pt x="33527" y="3151632"/>
                  </a:lnTo>
                  <a:lnTo>
                    <a:pt x="15239" y="3104388"/>
                  </a:lnTo>
                  <a:lnTo>
                    <a:pt x="1524" y="3038855"/>
                  </a:lnTo>
                  <a:lnTo>
                    <a:pt x="1524" y="3022092"/>
                  </a:lnTo>
                  <a:lnTo>
                    <a:pt x="0" y="3005328"/>
                  </a:lnTo>
                  <a:lnTo>
                    <a:pt x="0" y="0"/>
                  </a:lnTo>
                  <a:lnTo>
                    <a:pt x="13715" y="0"/>
                  </a:lnTo>
                  <a:lnTo>
                    <a:pt x="13715" y="3022092"/>
                  </a:lnTo>
                  <a:lnTo>
                    <a:pt x="15239" y="3037332"/>
                  </a:lnTo>
                  <a:lnTo>
                    <a:pt x="16763" y="3054096"/>
                  </a:lnTo>
                  <a:lnTo>
                    <a:pt x="19811" y="3069336"/>
                  </a:lnTo>
                  <a:lnTo>
                    <a:pt x="22859" y="3086100"/>
                  </a:lnTo>
                  <a:lnTo>
                    <a:pt x="32003" y="3116580"/>
                  </a:lnTo>
                  <a:lnTo>
                    <a:pt x="38100" y="3130296"/>
                  </a:lnTo>
                  <a:lnTo>
                    <a:pt x="44195" y="3145536"/>
                  </a:lnTo>
                  <a:lnTo>
                    <a:pt x="59435" y="3172968"/>
                  </a:lnTo>
                  <a:lnTo>
                    <a:pt x="68579" y="3185160"/>
                  </a:lnTo>
                  <a:lnTo>
                    <a:pt x="77724" y="3198876"/>
                  </a:lnTo>
                  <a:lnTo>
                    <a:pt x="86867" y="3211068"/>
                  </a:lnTo>
                  <a:lnTo>
                    <a:pt x="97535" y="3221736"/>
                  </a:lnTo>
                  <a:lnTo>
                    <a:pt x="108204" y="3233928"/>
                  </a:lnTo>
                  <a:lnTo>
                    <a:pt x="155448" y="3273552"/>
                  </a:lnTo>
                  <a:lnTo>
                    <a:pt x="196596" y="3296412"/>
                  </a:lnTo>
                  <a:lnTo>
                    <a:pt x="240792" y="3314700"/>
                  </a:lnTo>
                  <a:lnTo>
                    <a:pt x="256031" y="3317748"/>
                  </a:lnTo>
                  <a:lnTo>
                    <a:pt x="271271" y="3322320"/>
                  </a:lnTo>
                  <a:lnTo>
                    <a:pt x="286512" y="3325368"/>
                  </a:lnTo>
                  <a:lnTo>
                    <a:pt x="320040" y="3328416"/>
                  </a:lnTo>
                  <a:lnTo>
                    <a:pt x="8779255" y="3328416"/>
                  </a:lnTo>
                  <a:lnTo>
                    <a:pt x="8773668" y="3329939"/>
                  </a:lnTo>
                  <a:lnTo>
                    <a:pt x="8758428" y="3334512"/>
                  </a:lnTo>
                  <a:lnTo>
                    <a:pt x="8741664" y="3337560"/>
                  </a:lnTo>
                  <a:lnTo>
                    <a:pt x="8708136" y="3340607"/>
                  </a:lnTo>
                  <a:close/>
                </a:path>
                <a:path w="9027160" h="3340734">
                  <a:moveTo>
                    <a:pt x="8779255" y="3328416"/>
                  </a:moveTo>
                  <a:lnTo>
                    <a:pt x="8706612" y="3328416"/>
                  </a:lnTo>
                  <a:lnTo>
                    <a:pt x="8738616" y="3325368"/>
                  </a:lnTo>
                  <a:lnTo>
                    <a:pt x="8755380" y="3322320"/>
                  </a:lnTo>
                  <a:lnTo>
                    <a:pt x="8770620" y="3317748"/>
                  </a:lnTo>
                  <a:lnTo>
                    <a:pt x="8785860" y="3314700"/>
                  </a:lnTo>
                  <a:lnTo>
                    <a:pt x="8816340" y="3302507"/>
                  </a:lnTo>
                  <a:lnTo>
                    <a:pt x="8843772" y="3290316"/>
                  </a:lnTo>
                  <a:lnTo>
                    <a:pt x="8857488" y="3281172"/>
                  </a:lnTo>
                  <a:lnTo>
                    <a:pt x="8871204" y="3273552"/>
                  </a:lnTo>
                  <a:lnTo>
                    <a:pt x="8907780" y="3244596"/>
                  </a:lnTo>
                  <a:lnTo>
                    <a:pt x="8939784" y="3211068"/>
                  </a:lnTo>
                  <a:lnTo>
                    <a:pt x="8967216" y="3172968"/>
                  </a:lnTo>
                  <a:lnTo>
                    <a:pt x="8988552" y="3131820"/>
                  </a:lnTo>
                  <a:lnTo>
                    <a:pt x="9003792" y="3086100"/>
                  </a:lnTo>
                  <a:lnTo>
                    <a:pt x="9011412" y="3038855"/>
                  </a:lnTo>
                  <a:lnTo>
                    <a:pt x="9014460" y="3005328"/>
                  </a:lnTo>
                  <a:lnTo>
                    <a:pt x="9014460" y="0"/>
                  </a:lnTo>
                  <a:lnTo>
                    <a:pt x="9026652" y="0"/>
                  </a:lnTo>
                  <a:lnTo>
                    <a:pt x="9026652" y="3022092"/>
                  </a:lnTo>
                  <a:lnTo>
                    <a:pt x="9025128" y="3038855"/>
                  </a:lnTo>
                  <a:lnTo>
                    <a:pt x="9022080" y="3055620"/>
                  </a:lnTo>
                  <a:lnTo>
                    <a:pt x="9020556" y="3072384"/>
                  </a:lnTo>
                  <a:lnTo>
                    <a:pt x="9015984" y="3089148"/>
                  </a:lnTo>
                  <a:lnTo>
                    <a:pt x="9011412" y="3104388"/>
                  </a:lnTo>
                  <a:lnTo>
                    <a:pt x="9006840" y="3121152"/>
                  </a:lnTo>
                  <a:lnTo>
                    <a:pt x="9000744" y="3136392"/>
                  </a:lnTo>
                  <a:lnTo>
                    <a:pt x="8993124" y="3150107"/>
                  </a:lnTo>
                  <a:lnTo>
                    <a:pt x="8985504" y="3165348"/>
                  </a:lnTo>
                  <a:lnTo>
                    <a:pt x="8959596" y="3206496"/>
                  </a:lnTo>
                  <a:lnTo>
                    <a:pt x="8916924" y="3253739"/>
                  </a:lnTo>
                  <a:lnTo>
                    <a:pt x="8878824" y="3284220"/>
                  </a:lnTo>
                  <a:lnTo>
                    <a:pt x="8865108" y="3291839"/>
                  </a:lnTo>
                  <a:lnTo>
                    <a:pt x="8851392" y="3300984"/>
                  </a:lnTo>
                  <a:lnTo>
                    <a:pt x="8836152" y="3308604"/>
                  </a:lnTo>
                  <a:lnTo>
                    <a:pt x="8805672" y="3320796"/>
                  </a:lnTo>
                  <a:lnTo>
                    <a:pt x="8790432" y="3325368"/>
                  </a:lnTo>
                  <a:lnTo>
                    <a:pt x="8779255" y="33284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002283" y="1525016"/>
            <a:ext cx="8028940" cy="5496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 marR="200660" indent="-515620">
              <a:lnSpc>
                <a:spcPct val="100000"/>
              </a:lnSpc>
              <a:spcBef>
                <a:spcPts val="100"/>
              </a:spcBef>
              <a:buClr>
                <a:srgbClr val="D34816"/>
              </a:buClr>
              <a:buSzPct val="83333"/>
              <a:buAutoNum type="arabicPeriod"/>
              <a:tabLst>
                <a:tab pos="527685" algn="l"/>
              </a:tabLst>
            </a:pPr>
            <a:r>
              <a:rPr sz="1800" spc="-210" dirty="0">
                <a:latin typeface="Times New Roman"/>
                <a:cs typeface="Times New Roman"/>
              </a:rPr>
              <a:t>To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90" dirty="0">
                <a:latin typeface="Times New Roman"/>
                <a:cs typeface="Times New Roman"/>
              </a:rPr>
              <a:t>provide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100" dirty="0">
                <a:latin typeface="Times New Roman"/>
                <a:cs typeface="Times New Roman"/>
              </a:rPr>
              <a:t>scientific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training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60" dirty="0">
                <a:latin typeface="Times New Roman"/>
                <a:cs typeface="Times New Roman"/>
              </a:rPr>
              <a:t>that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encompasses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0" dirty="0">
                <a:latin typeface="Times New Roman"/>
                <a:cs typeface="Times New Roman"/>
              </a:rPr>
              <a:t>all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5" dirty="0">
                <a:latin typeface="Times New Roman"/>
                <a:cs typeface="Times New Roman"/>
              </a:rPr>
              <a:t>aspects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of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5" dirty="0">
                <a:latin typeface="Times New Roman"/>
                <a:cs typeface="Times New Roman"/>
              </a:rPr>
              <a:t>the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60" dirty="0">
                <a:latin typeface="Times New Roman"/>
                <a:cs typeface="Times New Roman"/>
              </a:rPr>
              <a:t>nutritional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and</a:t>
            </a:r>
            <a:r>
              <a:rPr sz="1800" spc="-20" dirty="0">
                <a:latin typeface="Times New Roman"/>
                <a:cs typeface="Times New Roman"/>
              </a:rPr>
              <a:t> food </a:t>
            </a:r>
            <a:r>
              <a:rPr sz="1800" spc="-95" dirty="0">
                <a:latin typeface="Times New Roman"/>
                <a:cs typeface="Times New Roman"/>
              </a:rPr>
              <a:t>sciences,</a:t>
            </a:r>
            <a:r>
              <a:rPr sz="1800" spc="-155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and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0" dirty="0">
                <a:latin typeface="Times New Roman"/>
                <a:cs typeface="Times New Roman"/>
              </a:rPr>
              <a:t>develop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5" dirty="0">
                <a:latin typeface="Times New Roman"/>
                <a:cs typeface="Times New Roman"/>
              </a:rPr>
              <a:t>the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skills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and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65" dirty="0">
                <a:latin typeface="Times New Roman"/>
                <a:cs typeface="Times New Roman"/>
              </a:rPr>
              <a:t>attitudes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65" dirty="0">
                <a:latin typeface="Times New Roman"/>
                <a:cs typeface="Times New Roman"/>
              </a:rPr>
              <a:t>required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75" dirty="0">
                <a:latin typeface="Times New Roman"/>
                <a:cs typeface="Times New Roman"/>
              </a:rPr>
              <a:t>for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5" dirty="0">
                <a:latin typeface="Times New Roman"/>
                <a:cs typeface="Times New Roman"/>
              </a:rPr>
              <a:t>working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90" dirty="0">
                <a:latin typeface="Times New Roman"/>
                <a:cs typeface="Times New Roman"/>
              </a:rPr>
              <a:t>in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60" dirty="0">
                <a:latin typeface="Times New Roman"/>
                <a:cs typeface="Times New Roman"/>
              </a:rPr>
              <a:t>the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broad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0" dirty="0">
                <a:latin typeface="Times New Roman"/>
                <a:cs typeface="Times New Roman"/>
              </a:rPr>
              <a:t>field</a:t>
            </a:r>
            <a:r>
              <a:rPr sz="1800" spc="-25" dirty="0">
                <a:latin typeface="Times New Roman"/>
                <a:cs typeface="Times New Roman"/>
              </a:rPr>
              <a:t> of </a:t>
            </a:r>
            <a:r>
              <a:rPr sz="1800" spc="-100" dirty="0">
                <a:latin typeface="Times New Roman"/>
                <a:cs typeface="Times New Roman"/>
              </a:rPr>
              <a:t>applied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nutrition.</a:t>
            </a:r>
            <a:endParaRPr sz="1800">
              <a:latin typeface="Times New Roman"/>
              <a:cs typeface="Times New Roman"/>
            </a:endParaRPr>
          </a:p>
          <a:p>
            <a:pPr marL="527685" marR="6985" indent="-51562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3333"/>
              <a:buAutoNum type="arabicPeriod"/>
              <a:tabLst>
                <a:tab pos="527685" algn="l"/>
              </a:tabLst>
            </a:pPr>
            <a:r>
              <a:rPr sz="1800" spc="-210" dirty="0">
                <a:latin typeface="Times New Roman"/>
                <a:cs typeface="Times New Roman"/>
              </a:rPr>
              <a:t>To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30" dirty="0">
                <a:latin typeface="Times New Roman"/>
                <a:cs typeface="Times New Roman"/>
              </a:rPr>
              <a:t>give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60" dirty="0">
                <a:latin typeface="Times New Roman"/>
                <a:cs typeface="Times New Roman"/>
              </a:rPr>
              <a:t>future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0" dirty="0">
                <a:latin typeface="Times New Roman"/>
                <a:cs typeface="Times New Roman"/>
              </a:rPr>
              <a:t>applied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45" dirty="0">
                <a:latin typeface="Times New Roman"/>
                <a:cs typeface="Times New Roman"/>
              </a:rPr>
              <a:t>nutrition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0" dirty="0">
                <a:latin typeface="Times New Roman"/>
                <a:cs typeface="Times New Roman"/>
              </a:rPr>
              <a:t>professionals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75" dirty="0">
                <a:latin typeface="Times New Roman"/>
                <a:cs typeface="Times New Roman"/>
              </a:rPr>
              <a:t>(dietitians)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50" dirty="0">
                <a:latin typeface="Times New Roman"/>
                <a:cs typeface="Times New Roman"/>
              </a:rPr>
              <a:t>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90" dirty="0">
                <a:latin typeface="Times New Roman"/>
                <a:cs typeface="Times New Roman"/>
              </a:rPr>
              <a:t>broad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understanding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of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5" dirty="0">
                <a:latin typeface="Times New Roman"/>
                <a:cs typeface="Times New Roman"/>
              </a:rPr>
              <a:t>the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35" dirty="0">
                <a:latin typeface="Times New Roman"/>
                <a:cs typeface="Times New Roman"/>
              </a:rPr>
              <a:t>basic </a:t>
            </a:r>
            <a:r>
              <a:rPr sz="1800" spc="-95" dirty="0">
                <a:latin typeface="Times New Roman"/>
                <a:cs typeface="Times New Roman"/>
              </a:rPr>
              <a:t>sciences,</a:t>
            </a:r>
            <a:r>
              <a:rPr sz="1800" spc="-120" dirty="0">
                <a:latin typeface="Times New Roman"/>
                <a:cs typeface="Times New Roman"/>
              </a:rPr>
              <a:t> </a:t>
            </a:r>
            <a:r>
              <a:rPr sz="1800" spc="-45" dirty="0">
                <a:latin typeface="Times New Roman"/>
                <a:cs typeface="Times New Roman"/>
              </a:rPr>
              <a:t>nutrition,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65" dirty="0">
                <a:latin typeface="Times New Roman"/>
                <a:cs typeface="Times New Roman"/>
              </a:rPr>
              <a:t>dietetics,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105" dirty="0">
                <a:latin typeface="Times New Roman"/>
                <a:cs typeface="Times New Roman"/>
              </a:rPr>
              <a:t>public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70" dirty="0">
                <a:latin typeface="Times New Roman"/>
                <a:cs typeface="Times New Roman"/>
              </a:rPr>
              <a:t>health,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60" dirty="0">
                <a:latin typeface="Times New Roman"/>
                <a:cs typeface="Times New Roman"/>
              </a:rPr>
              <a:t>nutritional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65" dirty="0">
                <a:latin typeface="Times New Roman"/>
                <a:cs typeface="Times New Roman"/>
              </a:rPr>
              <a:t>education,</a:t>
            </a:r>
            <a:r>
              <a:rPr sz="1800" spc="-11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organization, </a:t>
            </a:r>
            <a:r>
              <a:rPr sz="1800" spc="-85" dirty="0">
                <a:latin typeface="Times New Roman"/>
                <a:cs typeface="Times New Roman"/>
              </a:rPr>
              <a:t>management,</a:t>
            </a:r>
            <a:r>
              <a:rPr sz="1800" spc="-120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languages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and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5" dirty="0">
                <a:latin typeface="Times New Roman"/>
                <a:cs typeface="Times New Roman"/>
              </a:rPr>
              <a:t>other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complementary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subjects.</a:t>
            </a:r>
            <a:endParaRPr sz="1800">
              <a:latin typeface="Times New Roman"/>
              <a:cs typeface="Times New Roman"/>
            </a:endParaRPr>
          </a:p>
          <a:p>
            <a:pPr marL="527685" marR="53340" indent="-51562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3333"/>
              <a:buAutoNum type="arabicPeriod"/>
              <a:tabLst>
                <a:tab pos="527685" algn="l"/>
              </a:tabLst>
            </a:pPr>
            <a:r>
              <a:rPr sz="1800" spc="-210" dirty="0">
                <a:latin typeface="Times New Roman"/>
                <a:cs typeface="Times New Roman"/>
              </a:rPr>
              <a:t>To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educate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105" dirty="0">
                <a:latin typeface="Times New Roman"/>
                <a:cs typeface="Times New Roman"/>
              </a:rPr>
              <a:t>individuals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and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5" dirty="0">
                <a:latin typeface="Times New Roman"/>
                <a:cs typeface="Times New Roman"/>
              </a:rPr>
              <a:t>the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5" dirty="0">
                <a:latin typeface="Times New Roman"/>
                <a:cs typeface="Times New Roman"/>
              </a:rPr>
              <a:t>public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on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5" dirty="0">
                <a:latin typeface="Times New Roman"/>
                <a:cs typeface="Times New Roman"/>
              </a:rPr>
              <a:t>food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0" dirty="0">
                <a:latin typeface="Times New Roman"/>
                <a:cs typeface="Times New Roman"/>
              </a:rPr>
              <a:t>choices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60" dirty="0">
                <a:latin typeface="Times New Roman"/>
                <a:cs typeface="Times New Roman"/>
              </a:rPr>
              <a:t>that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90" dirty="0">
                <a:latin typeface="Times New Roman"/>
                <a:cs typeface="Times New Roman"/>
              </a:rPr>
              <a:t>will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90" dirty="0">
                <a:latin typeface="Times New Roman"/>
                <a:cs typeface="Times New Roman"/>
              </a:rPr>
              <a:t>optimize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health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and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prevent diseases.</a:t>
            </a:r>
            <a:endParaRPr sz="1800">
              <a:latin typeface="Times New Roman"/>
              <a:cs typeface="Times New Roman"/>
            </a:endParaRPr>
          </a:p>
          <a:p>
            <a:pPr marL="527685" marR="5080" indent="-51562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3333"/>
              <a:buAutoNum type="arabicPeriod"/>
              <a:tabLst>
                <a:tab pos="527685" algn="l"/>
              </a:tabLst>
            </a:pPr>
            <a:r>
              <a:rPr sz="1800" spc="-210" dirty="0">
                <a:latin typeface="Times New Roman"/>
                <a:cs typeface="Times New Roman"/>
              </a:rPr>
              <a:t>To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25" dirty="0">
                <a:latin typeface="Times New Roman"/>
                <a:cs typeface="Times New Roman"/>
              </a:rPr>
              <a:t>apply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45" dirty="0">
                <a:latin typeface="Times New Roman"/>
                <a:cs typeface="Times New Roman"/>
              </a:rPr>
              <a:t>nutrition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80" dirty="0">
                <a:latin typeface="Times New Roman"/>
                <a:cs typeface="Times New Roman"/>
              </a:rPr>
              <a:t>principles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to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health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65" dirty="0">
                <a:latin typeface="Times New Roman"/>
                <a:cs typeface="Times New Roman"/>
              </a:rPr>
              <a:t>promotion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and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60" dirty="0">
                <a:latin typeface="Times New Roman"/>
                <a:cs typeface="Times New Roman"/>
              </a:rPr>
              <a:t>the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80" dirty="0">
                <a:latin typeface="Times New Roman"/>
                <a:cs typeface="Times New Roman"/>
              </a:rPr>
              <a:t>prevention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of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60" dirty="0">
                <a:latin typeface="Times New Roman"/>
                <a:cs typeface="Times New Roman"/>
              </a:rPr>
              <a:t>diet-</a:t>
            </a:r>
            <a:r>
              <a:rPr sz="1800" spc="-65" dirty="0">
                <a:latin typeface="Times New Roman"/>
                <a:cs typeface="Times New Roman"/>
              </a:rPr>
              <a:t>related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45" dirty="0">
                <a:latin typeface="Times New Roman"/>
                <a:cs typeface="Times New Roman"/>
              </a:rPr>
              <a:t>disease </a:t>
            </a:r>
            <a:r>
              <a:rPr sz="1800" spc="-10" dirty="0">
                <a:latin typeface="Times New Roman"/>
                <a:cs typeface="Times New Roman"/>
              </a:rPr>
              <a:t>conditions.</a:t>
            </a:r>
            <a:endParaRPr sz="1800">
              <a:latin typeface="Times New Roman"/>
              <a:cs typeface="Times New Roman"/>
            </a:endParaRPr>
          </a:p>
          <a:p>
            <a:pPr marL="527685" marR="310515" indent="-51562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3333"/>
              <a:buAutoNum type="arabicPeriod"/>
              <a:tabLst>
                <a:tab pos="527685" algn="l"/>
              </a:tabLst>
            </a:pPr>
            <a:r>
              <a:rPr sz="1800" spc="-210" dirty="0">
                <a:latin typeface="Times New Roman"/>
                <a:cs typeface="Times New Roman"/>
              </a:rPr>
              <a:t>To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60" dirty="0">
                <a:latin typeface="Times New Roman"/>
                <a:cs typeface="Times New Roman"/>
              </a:rPr>
              <a:t>monitor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65" dirty="0">
                <a:latin typeface="Times New Roman"/>
                <a:cs typeface="Times New Roman"/>
              </a:rPr>
              <a:t>trends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and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issues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imes New Roman"/>
                <a:cs typeface="Times New Roman"/>
              </a:rPr>
              <a:t>in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60" dirty="0">
                <a:latin typeface="Times New Roman"/>
                <a:cs typeface="Times New Roman"/>
              </a:rPr>
              <a:t>the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imes New Roman"/>
                <a:cs typeface="Times New Roman"/>
              </a:rPr>
              <a:t>discipline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of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45" dirty="0">
                <a:latin typeface="Times New Roman"/>
                <a:cs typeface="Times New Roman"/>
              </a:rPr>
              <a:t>nutrition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and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70" dirty="0">
                <a:latin typeface="Times New Roman"/>
                <a:cs typeface="Times New Roman"/>
              </a:rPr>
              <a:t>translate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90" dirty="0">
                <a:latin typeface="Times New Roman"/>
                <a:cs typeface="Times New Roman"/>
              </a:rPr>
              <a:t>this</a:t>
            </a:r>
            <a:r>
              <a:rPr sz="1800" spc="-40" dirty="0">
                <a:latin typeface="Times New Roman"/>
                <a:cs typeface="Times New Roman"/>
              </a:rPr>
              <a:t> information </a:t>
            </a:r>
            <a:r>
              <a:rPr sz="1800" spc="-65" dirty="0">
                <a:latin typeface="Times New Roman"/>
                <a:cs typeface="Times New Roman"/>
              </a:rPr>
              <a:t>into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65" dirty="0">
                <a:latin typeface="Times New Roman"/>
                <a:cs typeface="Times New Roman"/>
              </a:rPr>
              <a:t>curriculum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and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training</a:t>
            </a:r>
            <a:r>
              <a:rPr sz="1800" spc="-10" dirty="0">
                <a:latin typeface="Times New Roman"/>
                <a:cs typeface="Times New Roman"/>
              </a:rPr>
              <a:t> programs.</a:t>
            </a:r>
            <a:endParaRPr sz="1800">
              <a:latin typeface="Times New Roman"/>
              <a:cs typeface="Times New Roman"/>
            </a:endParaRPr>
          </a:p>
          <a:p>
            <a:pPr marL="527685" marR="596265" indent="-51562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3333"/>
              <a:buAutoNum type="arabicPeriod"/>
              <a:tabLst>
                <a:tab pos="527685" algn="l"/>
              </a:tabLst>
            </a:pPr>
            <a:r>
              <a:rPr sz="1800" spc="-210" dirty="0">
                <a:latin typeface="Times New Roman"/>
                <a:cs typeface="Times New Roman"/>
              </a:rPr>
              <a:t>To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25" dirty="0">
                <a:latin typeface="Times New Roman"/>
                <a:cs typeface="Times New Roman"/>
              </a:rPr>
              <a:t>apply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75" dirty="0">
                <a:latin typeface="Times New Roman"/>
                <a:cs typeface="Times New Roman"/>
              </a:rPr>
              <a:t>research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80" dirty="0">
                <a:latin typeface="Times New Roman"/>
                <a:cs typeface="Times New Roman"/>
              </a:rPr>
              <a:t>principles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and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methods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to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5" dirty="0">
                <a:latin typeface="Times New Roman"/>
                <a:cs typeface="Times New Roman"/>
              </a:rPr>
              <a:t>the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90" dirty="0">
                <a:latin typeface="Times New Roman"/>
                <a:cs typeface="Times New Roman"/>
              </a:rPr>
              <a:t>examination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of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current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imes New Roman"/>
                <a:cs typeface="Times New Roman"/>
              </a:rPr>
              <a:t>problems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in </a:t>
            </a:r>
            <a:r>
              <a:rPr sz="1800" spc="-45" dirty="0">
                <a:latin typeface="Times New Roman"/>
                <a:cs typeface="Times New Roman"/>
              </a:rPr>
              <a:t>nutrition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and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health.</a:t>
            </a:r>
            <a:endParaRPr sz="1800">
              <a:latin typeface="Times New Roman"/>
              <a:cs typeface="Times New Roman"/>
            </a:endParaRPr>
          </a:p>
          <a:p>
            <a:pPr marL="527685" marR="391795" indent="-51562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3333"/>
              <a:buAutoNum type="arabicPeriod"/>
              <a:tabLst>
                <a:tab pos="527685" algn="l"/>
              </a:tabLst>
            </a:pPr>
            <a:r>
              <a:rPr sz="1800" spc="-210" dirty="0">
                <a:latin typeface="Times New Roman"/>
                <a:cs typeface="Times New Roman"/>
              </a:rPr>
              <a:t>To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0" dirty="0">
                <a:latin typeface="Times New Roman"/>
                <a:cs typeface="Times New Roman"/>
              </a:rPr>
              <a:t>expand</a:t>
            </a:r>
            <a:r>
              <a:rPr sz="1800" spc="-45" dirty="0">
                <a:latin typeface="Times New Roman"/>
                <a:cs typeface="Times New Roman"/>
              </a:rPr>
              <a:t> nutrition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5" dirty="0">
                <a:latin typeface="Times New Roman"/>
                <a:cs typeface="Times New Roman"/>
              </a:rPr>
              <a:t>knowledge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-75" dirty="0">
                <a:latin typeface="Times New Roman"/>
                <a:cs typeface="Times New Roman"/>
              </a:rPr>
              <a:t>through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imes New Roman"/>
                <a:cs typeface="Times New Roman"/>
              </a:rPr>
              <a:t>provision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of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70" dirty="0">
                <a:latin typeface="Times New Roman"/>
                <a:cs typeface="Times New Roman"/>
              </a:rPr>
              <a:t>excellent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conditions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75" dirty="0">
                <a:latin typeface="Times New Roman"/>
                <a:cs typeface="Times New Roman"/>
              </a:rPr>
              <a:t>for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learning, </a:t>
            </a:r>
            <a:r>
              <a:rPr sz="1800" spc="-80" dirty="0">
                <a:latin typeface="Times New Roman"/>
                <a:cs typeface="Times New Roman"/>
              </a:rPr>
              <a:t>research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and</a:t>
            </a:r>
            <a:r>
              <a:rPr sz="1800" spc="-10" dirty="0">
                <a:latin typeface="Times New Roman"/>
                <a:cs typeface="Times New Roman"/>
              </a:rPr>
              <a:t> innovation.</a:t>
            </a:r>
            <a:endParaRPr sz="1800">
              <a:latin typeface="Times New Roman"/>
              <a:cs typeface="Times New Roman"/>
            </a:endParaRPr>
          </a:p>
          <a:p>
            <a:pPr marL="527685" marR="360680" indent="-51562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3333"/>
              <a:buAutoNum type="arabicPeriod"/>
              <a:tabLst>
                <a:tab pos="527685" algn="l"/>
              </a:tabLst>
            </a:pPr>
            <a:r>
              <a:rPr sz="1800" spc="-21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75" dirty="0">
                <a:latin typeface="Times New Roman"/>
                <a:cs typeface="Times New Roman"/>
              </a:rPr>
              <a:t>produce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graduates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80" dirty="0">
                <a:latin typeface="Times New Roman"/>
                <a:cs typeface="Times New Roman"/>
              </a:rPr>
              <a:t>with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0" dirty="0">
                <a:latin typeface="Times New Roman"/>
                <a:cs typeface="Times New Roman"/>
              </a:rPr>
              <a:t>sufficient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imes New Roman"/>
                <a:cs typeface="Times New Roman"/>
              </a:rPr>
              <a:t>knowledge,</a:t>
            </a:r>
            <a:r>
              <a:rPr sz="1800" spc="-130" dirty="0">
                <a:latin typeface="Times New Roman"/>
                <a:cs typeface="Times New Roman"/>
              </a:rPr>
              <a:t> </a:t>
            </a:r>
            <a:r>
              <a:rPr sz="1800" spc="-100" dirty="0">
                <a:latin typeface="Times New Roman"/>
                <a:cs typeface="Times New Roman"/>
              </a:rPr>
              <a:t>professional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90" dirty="0">
                <a:latin typeface="Times New Roman"/>
                <a:cs typeface="Times New Roman"/>
              </a:rPr>
              <a:t>skills,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and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competence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in </a:t>
            </a:r>
            <a:r>
              <a:rPr sz="1800" spc="-75" dirty="0">
                <a:latin typeface="Times New Roman"/>
                <a:cs typeface="Times New Roman"/>
              </a:rPr>
              <a:t>promoting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90" dirty="0">
                <a:latin typeface="Times New Roman"/>
                <a:cs typeface="Times New Roman"/>
              </a:rPr>
              <a:t>optimal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nutrition,</a:t>
            </a:r>
            <a:r>
              <a:rPr sz="1800" spc="-114" dirty="0">
                <a:latin typeface="Times New Roman"/>
                <a:cs typeface="Times New Roman"/>
              </a:rPr>
              <a:t> </a:t>
            </a:r>
            <a:r>
              <a:rPr sz="1800" spc="-90" dirty="0">
                <a:latin typeface="Times New Roman"/>
                <a:cs typeface="Times New Roman"/>
              </a:rPr>
              <a:t>health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and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0" dirty="0">
                <a:latin typeface="Times New Roman"/>
                <a:cs typeface="Times New Roman"/>
              </a:rPr>
              <a:t>sustainable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developments.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8018" y="689841"/>
            <a:ext cx="782193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44140" marR="5080" indent="-2632075">
              <a:lnSpc>
                <a:spcPct val="100000"/>
              </a:lnSpc>
              <a:spcBef>
                <a:spcPts val="100"/>
              </a:spcBef>
            </a:pPr>
            <a:r>
              <a:rPr sz="3600" spc="-215" dirty="0"/>
              <a:t>Career</a:t>
            </a:r>
            <a:r>
              <a:rPr sz="3600" spc="-200" dirty="0"/>
              <a:t> </a:t>
            </a:r>
            <a:r>
              <a:rPr sz="3600" spc="-210" dirty="0"/>
              <a:t>Opportunities</a:t>
            </a:r>
            <a:r>
              <a:rPr sz="3600" spc="-170" dirty="0"/>
              <a:t> </a:t>
            </a:r>
            <a:r>
              <a:rPr sz="3600" spc="-229" dirty="0"/>
              <a:t>in</a:t>
            </a:r>
            <a:r>
              <a:rPr sz="3600" spc="-170" dirty="0"/>
              <a:t> </a:t>
            </a:r>
            <a:r>
              <a:rPr sz="3600" spc="-150" dirty="0"/>
              <a:t>Human</a:t>
            </a:r>
            <a:r>
              <a:rPr sz="3600" spc="-204" dirty="0"/>
              <a:t> </a:t>
            </a:r>
            <a:r>
              <a:rPr sz="3600" spc="-195" dirty="0"/>
              <a:t>Nutrition </a:t>
            </a:r>
            <a:r>
              <a:rPr sz="3600" spc="-120" dirty="0"/>
              <a:t>and</a:t>
            </a:r>
            <a:r>
              <a:rPr sz="3600" spc="-250" dirty="0"/>
              <a:t> </a:t>
            </a:r>
            <a:r>
              <a:rPr sz="3600" spc="-75" dirty="0"/>
              <a:t>Dietetics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515112" y="3886200"/>
            <a:ext cx="9027160" cy="3340735"/>
          </a:xfrm>
          <a:custGeom>
            <a:avLst/>
            <a:gdLst/>
            <a:ahLst/>
            <a:cxnLst/>
            <a:rect l="l" t="t" r="r" b="b"/>
            <a:pathLst>
              <a:path w="9027160" h="3340734">
                <a:moveTo>
                  <a:pt x="8708136" y="3340607"/>
                </a:moveTo>
                <a:lnTo>
                  <a:pt x="320040" y="3340607"/>
                </a:lnTo>
                <a:lnTo>
                  <a:pt x="284987" y="3337560"/>
                </a:lnTo>
                <a:lnTo>
                  <a:pt x="269748" y="3334512"/>
                </a:lnTo>
                <a:lnTo>
                  <a:pt x="252983" y="3331464"/>
                </a:lnTo>
                <a:lnTo>
                  <a:pt x="190500" y="3308604"/>
                </a:lnTo>
                <a:lnTo>
                  <a:pt x="135635" y="3275076"/>
                </a:lnTo>
                <a:lnTo>
                  <a:pt x="99060" y="3243072"/>
                </a:lnTo>
                <a:lnTo>
                  <a:pt x="67055" y="3206496"/>
                </a:lnTo>
                <a:lnTo>
                  <a:pt x="33527" y="3151632"/>
                </a:lnTo>
                <a:lnTo>
                  <a:pt x="15239" y="3104388"/>
                </a:lnTo>
                <a:lnTo>
                  <a:pt x="1524" y="3038855"/>
                </a:lnTo>
                <a:lnTo>
                  <a:pt x="1524" y="3022092"/>
                </a:lnTo>
                <a:lnTo>
                  <a:pt x="0" y="3005328"/>
                </a:lnTo>
                <a:lnTo>
                  <a:pt x="0" y="0"/>
                </a:lnTo>
                <a:lnTo>
                  <a:pt x="13715" y="0"/>
                </a:lnTo>
                <a:lnTo>
                  <a:pt x="13715" y="3022092"/>
                </a:lnTo>
                <a:lnTo>
                  <a:pt x="15239" y="3037332"/>
                </a:lnTo>
                <a:lnTo>
                  <a:pt x="16763" y="3054096"/>
                </a:lnTo>
                <a:lnTo>
                  <a:pt x="19811" y="3069336"/>
                </a:lnTo>
                <a:lnTo>
                  <a:pt x="22859" y="3086100"/>
                </a:lnTo>
                <a:lnTo>
                  <a:pt x="32003" y="3116580"/>
                </a:lnTo>
                <a:lnTo>
                  <a:pt x="38100" y="3130296"/>
                </a:lnTo>
                <a:lnTo>
                  <a:pt x="44195" y="3145536"/>
                </a:lnTo>
                <a:lnTo>
                  <a:pt x="59435" y="3172968"/>
                </a:lnTo>
                <a:lnTo>
                  <a:pt x="68579" y="3185160"/>
                </a:lnTo>
                <a:lnTo>
                  <a:pt x="77724" y="3198876"/>
                </a:lnTo>
                <a:lnTo>
                  <a:pt x="86867" y="3211068"/>
                </a:lnTo>
                <a:lnTo>
                  <a:pt x="97535" y="3221736"/>
                </a:lnTo>
                <a:lnTo>
                  <a:pt x="108204" y="3233928"/>
                </a:lnTo>
                <a:lnTo>
                  <a:pt x="155448" y="3273552"/>
                </a:lnTo>
                <a:lnTo>
                  <a:pt x="196596" y="3296412"/>
                </a:lnTo>
                <a:lnTo>
                  <a:pt x="240792" y="3314700"/>
                </a:lnTo>
                <a:lnTo>
                  <a:pt x="256031" y="3317748"/>
                </a:lnTo>
                <a:lnTo>
                  <a:pt x="271271" y="3322320"/>
                </a:lnTo>
                <a:lnTo>
                  <a:pt x="286512" y="3325368"/>
                </a:lnTo>
                <a:lnTo>
                  <a:pt x="320040" y="3328416"/>
                </a:lnTo>
                <a:lnTo>
                  <a:pt x="8779255" y="3328416"/>
                </a:lnTo>
                <a:lnTo>
                  <a:pt x="8773668" y="3329939"/>
                </a:lnTo>
                <a:lnTo>
                  <a:pt x="8758428" y="3334512"/>
                </a:lnTo>
                <a:lnTo>
                  <a:pt x="8741664" y="3337560"/>
                </a:lnTo>
                <a:lnTo>
                  <a:pt x="8708136" y="3340607"/>
                </a:lnTo>
                <a:close/>
              </a:path>
              <a:path w="9027160" h="3340734">
                <a:moveTo>
                  <a:pt x="8779255" y="3328416"/>
                </a:moveTo>
                <a:lnTo>
                  <a:pt x="8706612" y="3328416"/>
                </a:lnTo>
                <a:lnTo>
                  <a:pt x="8738616" y="3325368"/>
                </a:lnTo>
                <a:lnTo>
                  <a:pt x="8755380" y="3322320"/>
                </a:lnTo>
                <a:lnTo>
                  <a:pt x="8770620" y="3317748"/>
                </a:lnTo>
                <a:lnTo>
                  <a:pt x="8785860" y="3314700"/>
                </a:lnTo>
                <a:lnTo>
                  <a:pt x="8816340" y="3302507"/>
                </a:lnTo>
                <a:lnTo>
                  <a:pt x="8843772" y="3290316"/>
                </a:lnTo>
                <a:lnTo>
                  <a:pt x="8857488" y="3281172"/>
                </a:lnTo>
                <a:lnTo>
                  <a:pt x="8871204" y="3273552"/>
                </a:lnTo>
                <a:lnTo>
                  <a:pt x="8907780" y="3244596"/>
                </a:lnTo>
                <a:lnTo>
                  <a:pt x="8939784" y="3211068"/>
                </a:lnTo>
                <a:lnTo>
                  <a:pt x="8967216" y="3172968"/>
                </a:lnTo>
                <a:lnTo>
                  <a:pt x="8988552" y="3131820"/>
                </a:lnTo>
                <a:lnTo>
                  <a:pt x="9003792" y="3086100"/>
                </a:lnTo>
                <a:lnTo>
                  <a:pt x="9011412" y="3038855"/>
                </a:lnTo>
                <a:lnTo>
                  <a:pt x="9014460" y="3005328"/>
                </a:lnTo>
                <a:lnTo>
                  <a:pt x="9014460" y="0"/>
                </a:lnTo>
                <a:lnTo>
                  <a:pt x="9026652" y="0"/>
                </a:lnTo>
                <a:lnTo>
                  <a:pt x="9026652" y="3022092"/>
                </a:lnTo>
                <a:lnTo>
                  <a:pt x="9025128" y="3038855"/>
                </a:lnTo>
                <a:lnTo>
                  <a:pt x="9022080" y="3055620"/>
                </a:lnTo>
                <a:lnTo>
                  <a:pt x="9020556" y="3072384"/>
                </a:lnTo>
                <a:lnTo>
                  <a:pt x="9015984" y="3089148"/>
                </a:lnTo>
                <a:lnTo>
                  <a:pt x="9011412" y="3104388"/>
                </a:lnTo>
                <a:lnTo>
                  <a:pt x="9006840" y="3121152"/>
                </a:lnTo>
                <a:lnTo>
                  <a:pt x="9000744" y="3136392"/>
                </a:lnTo>
                <a:lnTo>
                  <a:pt x="8993124" y="3150107"/>
                </a:lnTo>
                <a:lnTo>
                  <a:pt x="8985504" y="3165348"/>
                </a:lnTo>
                <a:lnTo>
                  <a:pt x="8959596" y="3206496"/>
                </a:lnTo>
                <a:lnTo>
                  <a:pt x="8916924" y="3253739"/>
                </a:lnTo>
                <a:lnTo>
                  <a:pt x="8878824" y="3284220"/>
                </a:lnTo>
                <a:lnTo>
                  <a:pt x="8865108" y="3291839"/>
                </a:lnTo>
                <a:lnTo>
                  <a:pt x="8851392" y="3300984"/>
                </a:lnTo>
                <a:lnTo>
                  <a:pt x="8836152" y="3308604"/>
                </a:lnTo>
                <a:lnTo>
                  <a:pt x="8805672" y="3320796"/>
                </a:lnTo>
                <a:lnTo>
                  <a:pt x="8790432" y="3325368"/>
                </a:lnTo>
                <a:lnTo>
                  <a:pt x="8779255" y="33284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64541" y="1840535"/>
            <a:ext cx="8361045" cy="517398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87020" marR="5080" indent="-274955">
              <a:lnSpc>
                <a:spcPct val="80000"/>
              </a:lnSpc>
              <a:spcBef>
                <a:spcPts val="675"/>
              </a:spcBef>
              <a:buClr>
                <a:srgbClr val="D34816"/>
              </a:buClr>
              <a:buSzPct val="85416"/>
              <a:buChar char="●"/>
              <a:tabLst>
                <a:tab pos="287020" algn="l"/>
              </a:tabLst>
            </a:pPr>
            <a:r>
              <a:rPr sz="2400" spc="-65" dirty="0">
                <a:latin typeface="Times New Roman"/>
                <a:cs typeface="Times New Roman"/>
              </a:rPr>
              <a:t>Nutrition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is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200" dirty="0">
                <a:latin typeface="Times New Roman"/>
                <a:cs typeface="Times New Roman"/>
              </a:rPr>
              <a:t>a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vital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part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of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individual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and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public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90" dirty="0">
                <a:latin typeface="Times New Roman"/>
                <a:cs typeface="Times New Roman"/>
              </a:rPr>
              <a:t>health.</a:t>
            </a:r>
            <a:r>
              <a:rPr sz="2400" spc="-340" dirty="0">
                <a:latin typeface="Times New Roman"/>
                <a:cs typeface="Times New Roman"/>
              </a:rPr>
              <a:t> </a:t>
            </a:r>
            <a:r>
              <a:rPr sz="2400" spc="-315" dirty="0">
                <a:latin typeface="Times New Roman"/>
                <a:cs typeface="Times New Roman"/>
              </a:rPr>
              <a:t>A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nutrition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degree </a:t>
            </a:r>
            <a:r>
              <a:rPr sz="2400" spc="-175" dirty="0">
                <a:latin typeface="Times New Roman"/>
                <a:cs typeface="Times New Roman"/>
              </a:rPr>
              <a:t>gives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you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the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skills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and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knowledge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help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people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65" dirty="0">
                <a:latin typeface="Times New Roman"/>
                <a:cs typeface="Times New Roman"/>
              </a:rPr>
              <a:t>make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the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right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dietary choices.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40"/>
              </a:spcBef>
              <a:buClr>
                <a:srgbClr val="D34816"/>
              </a:buClr>
              <a:buFont typeface="Times New Roman"/>
              <a:buChar char="●"/>
            </a:pPr>
            <a:endParaRPr sz="2400">
              <a:latin typeface="Times New Roman"/>
              <a:cs typeface="Times New Roman"/>
            </a:endParaRPr>
          </a:p>
          <a:p>
            <a:pPr marL="287020" marR="380365" indent="-274955">
              <a:lnSpc>
                <a:spcPct val="80000"/>
              </a:lnSpc>
              <a:spcBef>
                <a:spcPts val="5"/>
              </a:spcBef>
              <a:buClr>
                <a:srgbClr val="D34816"/>
              </a:buClr>
              <a:buSzPct val="85416"/>
              <a:buChar char="●"/>
              <a:tabLst>
                <a:tab pos="287020" algn="l"/>
              </a:tabLst>
            </a:pPr>
            <a:r>
              <a:rPr sz="2400" spc="-175" dirty="0">
                <a:latin typeface="Times New Roman"/>
                <a:cs typeface="Times New Roman"/>
              </a:rPr>
              <a:t>All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90" dirty="0">
                <a:latin typeface="Times New Roman"/>
                <a:cs typeface="Times New Roman"/>
              </a:rPr>
              <a:t>Nutritionists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can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work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in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various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90" dirty="0">
                <a:latin typeface="Times New Roman"/>
                <a:cs typeface="Times New Roman"/>
              </a:rPr>
              <a:t>settings,</a:t>
            </a:r>
            <a:r>
              <a:rPr sz="2400" spc="-140" dirty="0">
                <a:latin typeface="Times New Roman"/>
                <a:cs typeface="Times New Roman"/>
              </a:rPr>
              <a:t> each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of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which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90" dirty="0">
                <a:latin typeface="Times New Roman"/>
                <a:cs typeface="Times New Roman"/>
              </a:rPr>
              <a:t>carries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its </a:t>
            </a:r>
            <a:r>
              <a:rPr sz="2400" spc="-155" dirty="0">
                <a:latin typeface="Times New Roman"/>
                <a:cs typeface="Times New Roman"/>
              </a:rPr>
              <a:t>own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job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90" dirty="0">
                <a:latin typeface="Times New Roman"/>
                <a:cs typeface="Times New Roman"/>
              </a:rPr>
              <a:t>descriptions.The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general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job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description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of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200" dirty="0">
                <a:latin typeface="Times New Roman"/>
                <a:cs typeface="Times New Roman"/>
              </a:rPr>
              <a:t>a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Nutritionist includes: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240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buClr>
                <a:srgbClr val="D34816"/>
              </a:buClr>
              <a:buSzPct val="85416"/>
              <a:buAutoNum type="arabicPeriod"/>
              <a:tabLst>
                <a:tab pos="527685" algn="l"/>
              </a:tabLst>
            </a:pPr>
            <a:r>
              <a:rPr sz="2400" spc="-155" dirty="0">
                <a:latin typeface="Times New Roman"/>
                <a:cs typeface="Times New Roman"/>
              </a:rPr>
              <a:t>Evaluating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200" dirty="0">
                <a:latin typeface="Times New Roman"/>
                <a:cs typeface="Times New Roman"/>
              </a:rPr>
              <a:t>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client’s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85" dirty="0">
                <a:latin typeface="Times New Roman"/>
                <a:cs typeface="Times New Roman"/>
              </a:rPr>
              <a:t>nutritional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needs</a:t>
            </a:r>
            <a:endParaRPr sz="240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spcBef>
                <a:spcPts val="25"/>
              </a:spcBef>
              <a:buClr>
                <a:srgbClr val="D34816"/>
              </a:buClr>
              <a:buSzPct val="85416"/>
              <a:buAutoNum type="arabicPeriod"/>
              <a:tabLst>
                <a:tab pos="527685" algn="l"/>
              </a:tabLst>
            </a:pPr>
            <a:r>
              <a:rPr sz="2400" spc="-135" dirty="0">
                <a:latin typeface="Times New Roman"/>
                <a:cs typeface="Times New Roman"/>
              </a:rPr>
              <a:t>Providing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nutritional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counseling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and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advice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clients</a:t>
            </a:r>
            <a:endParaRPr sz="240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spcBef>
                <a:spcPts val="25"/>
              </a:spcBef>
              <a:buClr>
                <a:srgbClr val="D34816"/>
              </a:buClr>
              <a:buSzPct val="85416"/>
              <a:buAutoNum type="arabicPeriod"/>
              <a:tabLst>
                <a:tab pos="527685" algn="l"/>
              </a:tabLst>
            </a:pPr>
            <a:r>
              <a:rPr sz="2400" spc="-114" dirty="0">
                <a:latin typeface="Times New Roman"/>
                <a:cs typeface="Times New Roman"/>
              </a:rPr>
              <a:t>Creating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200" dirty="0">
                <a:latin typeface="Times New Roman"/>
                <a:cs typeface="Times New Roman"/>
              </a:rPr>
              <a:t>a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nutrition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65" dirty="0">
                <a:latin typeface="Times New Roman"/>
                <a:cs typeface="Times New Roman"/>
              </a:rPr>
              <a:t>treatment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plan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for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200" dirty="0">
                <a:latin typeface="Times New Roman"/>
                <a:cs typeface="Times New Roman"/>
              </a:rPr>
              <a:t>a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client</a:t>
            </a:r>
            <a:endParaRPr sz="240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spcBef>
                <a:spcPts val="25"/>
              </a:spcBef>
              <a:buClr>
                <a:srgbClr val="D34816"/>
              </a:buClr>
              <a:buSzPct val="85416"/>
              <a:buAutoNum type="arabicPeriod"/>
              <a:tabLst>
                <a:tab pos="527685" algn="l"/>
              </a:tabLst>
            </a:pPr>
            <a:r>
              <a:rPr sz="2400" spc="-140" dirty="0">
                <a:latin typeface="Times New Roman"/>
                <a:cs typeface="Times New Roman"/>
              </a:rPr>
              <a:t>Educating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the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public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on</a:t>
            </a:r>
            <a:r>
              <a:rPr sz="2400" spc="-60" dirty="0">
                <a:latin typeface="Times New Roman"/>
                <a:cs typeface="Times New Roman"/>
              </a:rPr>
              <a:t> nutrition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issues</a:t>
            </a:r>
            <a:endParaRPr sz="240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spcBef>
                <a:spcPts val="25"/>
              </a:spcBef>
              <a:buClr>
                <a:srgbClr val="D34816"/>
              </a:buClr>
              <a:buSzPct val="85416"/>
              <a:buAutoNum type="arabicPeriod"/>
              <a:tabLst>
                <a:tab pos="527685" algn="l"/>
              </a:tabLst>
            </a:pPr>
            <a:r>
              <a:rPr sz="2400" spc="-140" dirty="0">
                <a:latin typeface="Times New Roman"/>
                <a:cs typeface="Times New Roman"/>
              </a:rPr>
              <a:t>Researching</a:t>
            </a:r>
            <a:r>
              <a:rPr sz="2400" spc="-70" dirty="0">
                <a:latin typeface="Times New Roman"/>
                <a:cs typeface="Times New Roman"/>
              </a:rPr>
              <a:t> the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effects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of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nutrition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on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health</a:t>
            </a:r>
            <a:endParaRPr sz="2400">
              <a:latin typeface="Times New Roman"/>
              <a:cs typeface="Times New Roman"/>
            </a:endParaRPr>
          </a:p>
          <a:p>
            <a:pPr marL="527685" marR="673735" indent="-515620">
              <a:lnSpc>
                <a:spcPts val="2300"/>
              </a:lnSpc>
              <a:spcBef>
                <a:spcPts val="580"/>
              </a:spcBef>
              <a:buClr>
                <a:srgbClr val="D34816"/>
              </a:buClr>
              <a:buSzPct val="85416"/>
              <a:buAutoNum type="arabicPeriod"/>
              <a:tabLst>
                <a:tab pos="527685" algn="l"/>
              </a:tabLst>
            </a:pPr>
            <a:r>
              <a:rPr sz="2400" spc="-114" dirty="0">
                <a:latin typeface="Times New Roman"/>
                <a:cs typeface="Times New Roman"/>
              </a:rPr>
              <a:t>Consulting</a:t>
            </a:r>
            <a:r>
              <a:rPr sz="2400" spc="-100" dirty="0">
                <a:latin typeface="Times New Roman"/>
                <a:cs typeface="Times New Roman"/>
              </a:rPr>
              <a:t> with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200" dirty="0">
                <a:latin typeface="Times New Roman"/>
                <a:cs typeface="Times New Roman"/>
              </a:rPr>
              <a:t>a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team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of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health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care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practitioners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on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40" dirty="0">
                <a:latin typeface="Times New Roman"/>
                <a:cs typeface="Times New Roman"/>
              </a:rPr>
              <a:t>nutritional </a:t>
            </a:r>
            <a:r>
              <a:rPr sz="2400" spc="-130" dirty="0">
                <a:latin typeface="Times New Roman"/>
                <a:cs typeface="Times New Roman"/>
              </a:rPr>
              <a:t>management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for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200" dirty="0">
                <a:latin typeface="Times New Roman"/>
                <a:cs typeface="Times New Roman"/>
              </a:rPr>
              <a:t>a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client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15112" y="3886200"/>
            <a:ext cx="9027160" cy="3340735"/>
          </a:xfrm>
          <a:custGeom>
            <a:avLst/>
            <a:gdLst/>
            <a:ahLst/>
            <a:cxnLst/>
            <a:rect l="l" t="t" r="r" b="b"/>
            <a:pathLst>
              <a:path w="9027160" h="3340734">
                <a:moveTo>
                  <a:pt x="8708136" y="3340607"/>
                </a:moveTo>
                <a:lnTo>
                  <a:pt x="320040" y="3340607"/>
                </a:lnTo>
                <a:lnTo>
                  <a:pt x="284987" y="3337560"/>
                </a:lnTo>
                <a:lnTo>
                  <a:pt x="269748" y="3334512"/>
                </a:lnTo>
                <a:lnTo>
                  <a:pt x="252983" y="3331464"/>
                </a:lnTo>
                <a:lnTo>
                  <a:pt x="190500" y="3308604"/>
                </a:lnTo>
                <a:lnTo>
                  <a:pt x="135635" y="3275076"/>
                </a:lnTo>
                <a:lnTo>
                  <a:pt x="99060" y="3243072"/>
                </a:lnTo>
                <a:lnTo>
                  <a:pt x="67055" y="3206496"/>
                </a:lnTo>
                <a:lnTo>
                  <a:pt x="33527" y="3151632"/>
                </a:lnTo>
                <a:lnTo>
                  <a:pt x="15239" y="3104388"/>
                </a:lnTo>
                <a:lnTo>
                  <a:pt x="1524" y="3038855"/>
                </a:lnTo>
                <a:lnTo>
                  <a:pt x="1524" y="3022092"/>
                </a:lnTo>
                <a:lnTo>
                  <a:pt x="0" y="3005328"/>
                </a:lnTo>
                <a:lnTo>
                  <a:pt x="0" y="0"/>
                </a:lnTo>
                <a:lnTo>
                  <a:pt x="13715" y="0"/>
                </a:lnTo>
                <a:lnTo>
                  <a:pt x="13715" y="3022092"/>
                </a:lnTo>
                <a:lnTo>
                  <a:pt x="15239" y="3037332"/>
                </a:lnTo>
                <a:lnTo>
                  <a:pt x="16763" y="3054096"/>
                </a:lnTo>
                <a:lnTo>
                  <a:pt x="19811" y="3069336"/>
                </a:lnTo>
                <a:lnTo>
                  <a:pt x="22859" y="3086100"/>
                </a:lnTo>
                <a:lnTo>
                  <a:pt x="32003" y="3116580"/>
                </a:lnTo>
                <a:lnTo>
                  <a:pt x="38100" y="3130296"/>
                </a:lnTo>
                <a:lnTo>
                  <a:pt x="44195" y="3145536"/>
                </a:lnTo>
                <a:lnTo>
                  <a:pt x="59435" y="3172968"/>
                </a:lnTo>
                <a:lnTo>
                  <a:pt x="68579" y="3185160"/>
                </a:lnTo>
                <a:lnTo>
                  <a:pt x="77724" y="3198876"/>
                </a:lnTo>
                <a:lnTo>
                  <a:pt x="86867" y="3211068"/>
                </a:lnTo>
                <a:lnTo>
                  <a:pt x="97535" y="3221736"/>
                </a:lnTo>
                <a:lnTo>
                  <a:pt x="108204" y="3233928"/>
                </a:lnTo>
                <a:lnTo>
                  <a:pt x="155448" y="3273552"/>
                </a:lnTo>
                <a:lnTo>
                  <a:pt x="196596" y="3296412"/>
                </a:lnTo>
                <a:lnTo>
                  <a:pt x="240792" y="3314700"/>
                </a:lnTo>
                <a:lnTo>
                  <a:pt x="256031" y="3317748"/>
                </a:lnTo>
                <a:lnTo>
                  <a:pt x="271271" y="3322320"/>
                </a:lnTo>
                <a:lnTo>
                  <a:pt x="286512" y="3325368"/>
                </a:lnTo>
                <a:lnTo>
                  <a:pt x="320040" y="3328416"/>
                </a:lnTo>
                <a:lnTo>
                  <a:pt x="8779255" y="3328416"/>
                </a:lnTo>
                <a:lnTo>
                  <a:pt x="8773668" y="3329939"/>
                </a:lnTo>
                <a:lnTo>
                  <a:pt x="8758428" y="3334512"/>
                </a:lnTo>
                <a:lnTo>
                  <a:pt x="8741664" y="3337560"/>
                </a:lnTo>
                <a:lnTo>
                  <a:pt x="8708136" y="3340607"/>
                </a:lnTo>
                <a:close/>
              </a:path>
              <a:path w="9027160" h="3340734">
                <a:moveTo>
                  <a:pt x="8779255" y="3328416"/>
                </a:moveTo>
                <a:lnTo>
                  <a:pt x="8706612" y="3328416"/>
                </a:lnTo>
                <a:lnTo>
                  <a:pt x="8738616" y="3325368"/>
                </a:lnTo>
                <a:lnTo>
                  <a:pt x="8755380" y="3322320"/>
                </a:lnTo>
                <a:lnTo>
                  <a:pt x="8770620" y="3317748"/>
                </a:lnTo>
                <a:lnTo>
                  <a:pt x="8785860" y="3314700"/>
                </a:lnTo>
                <a:lnTo>
                  <a:pt x="8816340" y="3302507"/>
                </a:lnTo>
                <a:lnTo>
                  <a:pt x="8843772" y="3290316"/>
                </a:lnTo>
                <a:lnTo>
                  <a:pt x="8857488" y="3281172"/>
                </a:lnTo>
                <a:lnTo>
                  <a:pt x="8871204" y="3273552"/>
                </a:lnTo>
                <a:lnTo>
                  <a:pt x="8907780" y="3244596"/>
                </a:lnTo>
                <a:lnTo>
                  <a:pt x="8939784" y="3211068"/>
                </a:lnTo>
                <a:lnTo>
                  <a:pt x="8967216" y="3172968"/>
                </a:lnTo>
                <a:lnTo>
                  <a:pt x="8988552" y="3131820"/>
                </a:lnTo>
                <a:lnTo>
                  <a:pt x="9003792" y="3086100"/>
                </a:lnTo>
                <a:lnTo>
                  <a:pt x="9011412" y="3038855"/>
                </a:lnTo>
                <a:lnTo>
                  <a:pt x="9014460" y="3005328"/>
                </a:lnTo>
                <a:lnTo>
                  <a:pt x="9014460" y="0"/>
                </a:lnTo>
                <a:lnTo>
                  <a:pt x="9026652" y="0"/>
                </a:lnTo>
                <a:lnTo>
                  <a:pt x="9026652" y="3022092"/>
                </a:lnTo>
                <a:lnTo>
                  <a:pt x="9025128" y="3038855"/>
                </a:lnTo>
                <a:lnTo>
                  <a:pt x="9022080" y="3055620"/>
                </a:lnTo>
                <a:lnTo>
                  <a:pt x="9020556" y="3072384"/>
                </a:lnTo>
                <a:lnTo>
                  <a:pt x="9015984" y="3089148"/>
                </a:lnTo>
                <a:lnTo>
                  <a:pt x="9011412" y="3104388"/>
                </a:lnTo>
                <a:lnTo>
                  <a:pt x="9006840" y="3121152"/>
                </a:lnTo>
                <a:lnTo>
                  <a:pt x="9000744" y="3136392"/>
                </a:lnTo>
                <a:lnTo>
                  <a:pt x="8993124" y="3150107"/>
                </a:lnTo>
                <a:lnTo>
                  <a:pt x="8985504" y="3165348"/>
                </a:lnTo>
                <a:lnTo>
                  <a:pt x="8959596" y="3206496"/>
                </a:lnTo>
                <a:lnTo>
                  <a:pt x="8916924" y="3253739"/>
                </a:lnTo>
                <a:lnTo>
                  <a:pt x="8878824" y="3284220"/>
                </a:lnTo>
                <a:lnTo>
                  <a:pt x="8865108" y="3291839"/>
                </a:lnTo>
                <a:lnTo>
                  <a:pt x="8851392" y="3300984"/>
                </a:lnTo>
                <a:lnTo>
                  <a:pt x="8836152" y="3308604"/>
                </a:lnTo>
                <a:lnTo>
                  <a:pt x="8805672" y="3320796"/>
                </a:lnTo>
                <a:lnTo>
                  <a:pt x="8790432" y="3325368"/>
                </a:lnTo>
                <a:lnTo>
                  <a:pt x="8779255" y="33284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64478" y="828474"/>
            <a:ext cx="8591550" cy="6334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76200" indent="-274955">
              <a:lnSpc>
                <a:spcPct val="100000"/>
              </a:lnSpc>
              <a:spcBef>
                <a:spcPts val="100"/>
              </a:spcBef>
            </a:pPr>
            <a:r>
              <a:rPr sz="2400" spc="-125" dirty="0">
                <a:latin typeface="Times New Roman"/>
                <a:cs typeface="Times New Roman"/>
              </a:rPr>
              <a:t>The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specializations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for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Nutritionists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determine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the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settings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in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which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they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40" dirty="0">
                <a:latin typeface="Times New Roman"/>
                <a:cs typeface="Times New Roman"/>
              </a:rPr>
              <a:t>may </a:t>
            </a:r>
            <a:r>
              <a:rPr sz="2400" spc="-80" dirty="0">
                <a:latin typeface="Times New Roman"/>
                <a:cs typeface="Times New Roman"/>
              </a:rPr>
              <a:t>work,</a:t>
            </a:r>
            <a:r>
              <a:rPr sz="2400" spc="-18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these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include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85" dirty="0">
                <a:latin typeface="Times New Roman"/>
                <a:cs typeface="Times New Roman"/>
              </a:rPr>
              <a:t>but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are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65" dirty="0">
                <a:latin typeface="Times New Roman"/>
                <a:cs typeface="Times New Roman"/>
              </a:rPr>
              <a:t>not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limited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to:</a:t>
            </a:r>
            <a:endParaRPr sz="24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5416"/>
              <a:buChar char="●"/>
              <a:tabLst>
                <a:tab pos="287020" algn="l"/>
              </a:tabLst>
            </a:pPr>
            <a:r>
              <a:rPr sz="2400" spc="-135" dirty="0">
                <a:latin typeface="Times New Roman"/>
                <a:cs typeface="Times New Roman"/>
              </a:rPr>
              <a:t>Clinical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75" dirty="0">
                <a:latin typeface="Times New Roman"/>
                <a:cs typeface="Times New Roman"/>
              </a:rPr>
              <a:t>Nutritionist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works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in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medical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and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long-</a:t>
            </a:r>
            <a:r>
              <a:rPr sz="2400" spc="-20" dirty="0">
                <a:latin typeface="Times New Roman"/>
                <a:cs typeface="Times New Roman"/>
              </a:rPr>
              <a:t>term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care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facilities</a:t>
            </a:r>
            <a:endParaRPr sz="2400">
              <a:latin typeface="Times New Roman"/>
              <a:cs typeface="Times New Roman"/>
            </a:endParaRPr>
          </a:p>
          <a:p>
            <a:pPr marL="287020" marR="1026794" indent="-27495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5416"/>
              <a:buChar char="●"/>
              <a:tabLst>
                <a:tab pos="287020" algn="l"/>
              </a:tabLst>
            </a:pPr>
            <a:r>
              <a:rPr sz="2400" spc="-140" dirty="0">
                <a:latin typeface="Times New Roman"/>
                <a:cs typeface="Times New Roman"/>
              </a:rPr>
              <a:t>Public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Health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Nutritionist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works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in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community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and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75" dirty="0">
                <a:latin typeface="Times New Roman"/>
                <a:cs typeface="Times New Roman"/>
              </a:rPr>
              <a:t>government </a:t>
            </a:r>
            <a:r>
              <a:rPr sz="2400" spc="-55" dirty="0">
                <a:latin typeface="Times New Roman"/>
                <a:cs typeface="Times New Roman"/>
              </a:rPr>
              <a:t>organizations</a:t>
            </a:r>
            <a:endParaRPr sz="2400">
              <a:latin typeface="Times New Roman"/>
              <a:cs typeface="Times New Roman"/>
            </a:endParaRPr>
          </a:p>
          <a:p>
            <a:pPr marL="287020" marR="356235" indent="-27495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5416"/>
              <a:buChar char="●"/>
              <a:tabLst>
                <a:tab pos="287020" algn="l"/>
              </a:tabLst>
            </a:pPr>
            <a:r>
              <a:rPr sz="2400" spc="-150" dirty="0">
                <a:latin typeface="Times New Roman"/>
                <a:cs typeface="Times New Roman"/>
              </a:rPr>
              <a:t>Management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85" dirty="0">
                <a:latin typeface="Times New Roman"/>
                <a:cs typeface="Times New Roman"/>
              </a:rPr>
              <a:t>Nutritionists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work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in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medical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facilities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and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institutions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in </a:t>
            </a:r>
            <a:r>
              <a:rPr sz="2400" spc="-140" dirty="0">
                <a:latin typeface="Times New Roman"/>
                <a:cs typeface="Times New Roman"/>
              </a:rPr>
              <a:t>planning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meals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and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dietary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needs</a:t>
            </a:r>
            <a:endParaRPr sz="2400">
              <a:latin typeface="Times New Roman"/>
              <a:cs typeface="Times New Roman"/>
            </a:endParaRPr>
          </a:p>
          <a:p>
            <a:pPr marL="287020" marR="430530" indent="-27495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5416"/>
              <a:buChar char="●"/>
              <a:tabLst>
                <a:tab pos="287020" algn="l"/>
              </a:tabLst>
            </a:pPr>
            <a:r>
              <a:rPr sz="2400" spc="-80" dirty="0">
                <a:latin typeface="Times New Roman"/>
                <a:cs typeface="Times New Roman"/>
              </a:rPr>
              <a:t>Nutritional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Consultant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works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in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private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practice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providing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40" dirty="0">
                <a:latin typeface="Times New Roman"/>
                <a:cs typeface="Times New Roman"/>
              </a:rPr>
              <a:t>nutritional </a:t>
            </a:r>
            <a:r>
              <a:rPr sz="2400" spc="-100" dirty="0">
                <a:latin typeface="Times New Roman"/>
                <a:cs typeface="Times New Roman"/>
              </a:rPr>
              <a:t>information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others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through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counseling,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educational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seminars,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and </a:t>
            </a:r>
            <a:r>
              <a:rPr sz="2400" spc="-140" dirty="0">
                <a:latin typeface="Times New Roman"/>
                <a:cs typeface="Times New Roman"/>
              </a:rPr>
              <a:t>working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with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corporations</a:t>
            </a:r>
            <a:endParaRPr sz="2400">
              <a:latin typeface="Times New Roman"/>
              <a:cs typeface="Times New Roman"/>
            </a:endParaRPr>
          </a:p>
          <a:p>
            <a:pPr marL="287020" marR="688975" indent="-27495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5416"/>
              <a:buChar char="●"/>
              <a:tabLst>
                <a:tab pos="287020" algn="l"/>
              </a:tabLst>
            </a:pPr>
            <a:r>
              <a:rPr sz="2400" spc="-110" dirty="0">
                <a:latin typeface="Times New Roman"/>
                <a:cs typeface="Times New Roman"/>
              </a:rPr>
              <a:t>Sports</a:t>
            </a:r>
            <a:r>
              <a:rPr sz="2400" spc="-70" dirty="0">
                <a:latin typeface="Times New Roman"/>
                <a:cs typeface="Times New Roman"/>
              </a:rPr>
              <a:t> Nutritionist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works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with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clients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who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are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trying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get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healthy </a:t>
            </a:r>
            <a:r>
              <a:rPr sz="2400" spc="-110" dirty="0">
                <a:latin typeface="Times New Roman"/>
                <a:cs typeface="Times New Roman"/>
              </a:rPr>
              <a:t>through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diet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and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physical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activity,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at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fitness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65" dirty="0">
                <a:latin typeface="Times New Roman"/>
                <a:cs typeface="Times New Roman"/>
              </a:rPr>
              <a:t>centers,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spc="-195" dirty="0">
                <a:latin typeface="Times New Roman"/>
                <a:cs typeface="Times New Roman"/>
              </a:rPr>
              <a:t>gyms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and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sports </a:t>
            </a:r>
            <a:r>
              <a:rPr sz="2400" spc="-120" dirty="0">
                <a:latin typeface="Times New Roman"/>
                <a:cs typeface="Times New Roman"/>
              </a:rPr>
              <a:t>medicine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clinics</a:t>
            </a:r>
            <a:endParaRPr sz="2400">
              <a:latin typeface="Times New Roman"/>
              <a:cs typeface="Times New Roman"/>
            </a:endParaRPr>
          </a:p>
          <a:p>
            <a:pPr marL="285750" marR="5080" indent="-273685" algn="just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5416"/>
              <a:buChar char="●"/>
              <a:tabLst>
                <a:tab pos="287020" algn="l"/>
              </a:tabLst>
            </a:pPr>
            <a:r>
              <a:rPr sz="2400" spc="-50" dirty="0">
                <a:latin typeface="Times New Roman"/>
                <a:cs typeface="Times New Roman"/>
              </a:rPr>
              <a:t>Registered</a:t>
            </a:r>
            <a:r>
              <a:rPr sz="2400" spc="11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Dietitian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works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in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hospitals,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long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term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care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facilities,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schools, 	</a:t>
            </a:r>
            <a:r>
              <a:rPr sz="2400" spc="-85" dirty="0">
                <a:latin typeface="Times New Roman"/>
                <a:cs typeface="Times New Roman"/>
              </a:rPr>
              <a:t>community/public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health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facilities,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85" dirty="0">
                <a:latin typeface="Times New Roman"/>
                <a:cs typeface="Times New Roman"/>
              </a:rPr>
              <a:t>corporate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nutrition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programs,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90" dirty="0">
                <a:latin typeface="Times New Roman"/>
                <a:cs typeface="Times New Roman"/>
              </a:rPr>
              <a:t>the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food 	</a:t>
            </a:r>
            <a:r>
              <a:rPr sz="2400" spc="-150" dirty="0">
                <a:latin typeface="Times New Roman"/>
                <a:cs typeface="Times New Roman"/>
              </a:rPr>
              <a:t>and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nutrition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industry,</a:t>
            </a:r>
            <a:r>
              <a:rPr sz="2400" spc="-165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sports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nutrition,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business,</a:t>
            </a:r>
            <a:r>
              <a:rPr sz="2400" spc="-16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and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research.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7200" y="3886200"/>
            <a:ext cx="9144000" cy="3429000"/>
            <a:chOff x="457200" y="3886200"/>
            <a:chExt cx="9144000" cy="3429000"/>
          </a:xfrm>
        </p:grpSpPr>
        <p:sp>
          <p:nvSpPr>
            <p:cNvPr id="3" name="object 3"/>
            <p:cNvSpPr/>
            <p:nvPr/>
          </p:nvSpPr>
          <p:spPr>
            <a:xfrm>
              <a:off x="457200" y="3886199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9144000" y="0"/>
                  </a:moveTo>
                  <a:lnTo>
                    <a:pt x="0" y="0"/>
                  </a:lnTo>
                  <a:lnTo>
                    <a:pt x="0" y="3429000"/>
                  </a:lnTo>
                  <a:lnTo>
                    <a:pt x="9144000" y="3429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15112" y="3886200"/>
              <a:ext cx="9027160" cy="3340735"/>
            </a:xfrm>
            <a:custGeom>
              <a:avLst/>
              <a:gdLst/>
              <a:ahLst/>
              <a:cxnLst/>
              <a:rect l="l" t="t" r="r" b="b"/>
              <a:pathLst>
                <a:path w="9027160" h="3340734">
                  <a:moveTo>
                    <a:pt x="8708136" y="3340607"/>
                  </a:moveTo>
                  <a:lnTo>
                    <a:pt x="320040" y="3340607"/>
                  </a:lnTo>
                  <a:lnTo>
                    <a:pt x="284987" y="3337560"/>
                  </a:lnTo>
                  <a:lnTo>
                    <a:pt x="269748" y="3334512"/>
                  </a:lnTo>
                  <a:lnTo>
                    <a:pt x="252983" y="3331464"/>
                  </a:lnTo>
                  <a:lnTo>
                    <a:pt x="190500" y="3308604"/>
                  </a:lnTo>
                  <a:lnTo>
                    <a:pt x="135635" y="3275076"/>
                  </a:lnTo>
                  <a:lnTo>
                    <a:pt x="99060" y="3243072"/>
                  </a:lnTo>
                  <a:lnTo>
                    <a:pt x="67055" y="3206496"/>
                  </a:lnTo>
                  <a:lnTo>
                    <a:pt x="33527" y="3151632"/>
                  </a:lnTo>
                  <a:lnTo>
                    <a:pt x="15239" y="3104388"/>
                  </a:lnTo>
                  <a:lnTo>
                    <a:pt x="1524" y="3038855"/>
                  </a:lnTo>
                  <a:lnTo>
                    <a:pt x="1524" y="3022092"/>
                  </a:lnTo>
                  <a:lnTo>
                    <a:pt x="0" y="3005328"/>
                  </a:lnTo>
                  <a:lnTo>
                    <a:pt x="0" y="0"/>
                  </a:lnTo>
                  <a:lnTo>
                    <a:pt x="13715" y="0"/>
                  </a:lnTo>
                  <a:lnTo>
                    <a:pt x="13715" y="3022092"/>
                  </a:lnTo>
                  <a:lnTo>
                    <a:pt x="15239" y="3037332"/>
                  </a:lnTo>
                  <a:lnTo>
                    <a:pt x="16763" y="3054096"/>
                  </a:lnTo>
                  <a:lnTo>
                    <a:pt x="19811" y="3069336"/>
                  </a:lnTo>
                  <a:lnTo>
                    <a:pt x="22859" y="3086100"/>
                  </a:lnTo>
                  <a:lnTo>
                    <a:pt x="32003" y="3116580"/>
                  </a:lnTo>
                  <a:lnTo>
                    <a:pt x="38100" y="3130296"/>
                  </a:lnTo>
                  <a:lnTo>
                    <a:pt x="44195" y="3145536"/>
                  </a:lnTo>
                  <a:lnTo>
                    <a:pt x="59435" y="3172968"/>
                  </a:lnTo>
                  <a:lnTo>
                    <a:pt x="68579" y="3185160"/>
                  </a:lnTo>
                  <a:lnTo>
                    <a:pt x="77724" y="3198876"/>
                  </a:lnTo>
                  <a:lnTo>
                    <a:pt x="86867" y="3211068"/>
                  </a:lnTo>
                  <a:lnTo>
                    <a:pt x="97535" y="3221736"/>
                  </a:lnTo>
                  <a:lnTo>
                    <a:pt x="108204" y="3233928"/>
                  </a:lnTo>
                  <a:lnTo>
                    <a:pt x="155448" y="3273552"/>
                  </a:lnTo>
                  <a:lnTo>
                    <a:pt x="196596" y="3296412"/>
                  </a:lnTo>
                  <a:lnTo>
                    <a:pt x="240792" y="3314700"/>
                  </a:lnTo>
                  <a:lnTo>
                    <a:pt x="256031" y="3317748"/>
                  </a:lnTo>
                  <a:lnTo>
                    <a:pt x="271271" y="3322320"/>
                  </a:lnTo>
                  <a:lnTo>
                    <a:pt x="286512" y="3325368"/>
                  </a:lnTo>
                  <a:lnTo>
                    <a:pt x="320040" y="3328416"/>
                  </a:lnTo>
                  <a:lnTo>
                    <a:pt x="8779255" y="3328416"/>
                  </a:lnTo>
                  <a:lnTo>
                    <a:pt x="8773668" y="3329939"/>
                  </a:lnTo>
                  <a:lnTo>
                    <a:pt x="8758428" y="3334512"/>
                  </a:lnTo>
                  <a:lnTo>
                    <a:pt x="8741664" y="3337560"/>
                  </a:lnTo>
                  <a:lnTo>
                    <a:pt x="8708136" y="3340607"/>
                  </a:lnTo>
                  <a:close/>
                </a:path>
                <a:path w="9027160" h="3340734">
                  <a:moveTo>
                    <a:pt x="8779255" y="3328416"/>
                  </a:moveTo>
                  <a:lnTo>
                    <a:pt x="8706612" y="3328416"/>
                  </a:lnTo>
                  <a:lnTo>
                    <a:pt x="8738616" y="3325368"/>
                  </a:lnTo>
                  <a:lnTo>
                    <a:pt x="8755380" y="3322320"/>
                  </a:lnTo>
                  <a:lnTo>
                    <a:pt x="8770620" y="3317748"/>
                  </a:lnTo>
                  <a:lnTo>
                    <a:pt x="8785860" y="3314700"/>
                  </a:lnTo>
                  <a:lnTo>
                    <a:pt x="8816340" y="3302507"/>
                  </a:lnTo>
                  <a:lnTo>
                    <a:pt x="8843772" y="3290316"/>
                  </a:lnTo>
                  <a:lnTo>
                    <a:pt x="8857488" y="3281172"/>
                  </a:lnTo>
                  <a:lnTo>
                    <a:pt x="8871204" y="3273552"/>
                  </a:lnTo>
                  <a:lnTo>
                    <a:pt x="8907780" y="3244596"/>
                  </a:lnTo>
                  <a:lnTo>
                    <a:pt x="8939784" y="3211068"/>
                  </a:lnTo>
                  <a:lnTo>
                    <a:pt x="8967216" y="3172968"/>
                  </a:lnTo>
                  <a:lnTo>
                    <a:pt x="8988552" y="3131820"/>
                  </a:lnTo>
                  <a:lnTo>
                    <a:pt x="9003792" y="3086100"/>
                  </a:lnTo>
                  <a:lnTo>
                    <a:pt x="9011412" y="3038855"/>
                  </a:lnTo>
                  <a:lnTo>
                    <a:pt x="9014460" y="3005328"/>
                  </a:lnTo>
                  <a:lnTo>
                    <a:pt x="9014460" y="0"/>
                  </a:lnTo>
                  <a:lnTo>
                    <a:pt x="9026652" y="0"/>
                  </a:lnTo>
                  <a:lnTo>
                    <a:pt x="9026652" y="3022092"/>
                  </a:lnTo>
                  <a:lnTo>
                    <a:pt x="9025128" y="3038855"/>
                  </a:lnTo>
                  <a:lnTo>
                    <a:pt x="9022080" y="3055620"/>
                  </a:lnTo>
                  <a:lnTo>
                    <a:pt x="9020556" y="3072384"/>
                  </a:lnTo>
                  <a:lnTo>
                    <a:pt x="9015984" y="3089148"/>
                  </a:lnTo>
                  <a:lnTo>
                    <a:pt x="9011412" y="3104388"/>
                  </a:lnTo>
                  <a:lnTo>
                    <a:pt x="9006840" y="3121152"/>
                  </a:lnTo>
                  <a:lnTo>
                    <a:pt x="9000744" y="3136392"/>
                  </a:lnTo>
                  <a:lnTo>
                    <a:pt x="8993124" y="3150107"/>
                  </a:lnTo>
                  <a:lnTo>
                    <a:pt x="8985504" y="3165348"/>
                  </a:lnTo>
                  <a:lnTo>
                    <a:pt x="8959596" y="3206496"/>
                  </a:lnTo>
                  <a:lnTo>
                    <a:pt x="8916924" y="3253739"/>
                  </a:lnTo>
                  <a:lnTo>
                    <a:pt x="8878824" y="3284220"/>
                  </a:lnTo>
                  <a:lnTo>
                    <a:pt x="8865108" y="3291839"/>
                  </a:lnTo>
                  <a:lnTo>
                    <a:pt x="8851392" y="3300984"/>
                  </a:lnTo>
                  <a:lnTo>
                    <a:pt x="8836152" y="3308604"/>
                  </a:lnTo>
                  <a:lnTo>
                    <a:pt x="8805672" y="3320796"/>
                  </a:lnTo>
                  <a:lnTo>
                    <a:pt x="8790432" y="3325368"/>
                  </a:lnTo>
                  <a:lnTo>
                    <a:pt x="8779255" y="33284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916979" y="1285814"/>
            <a:ext cx="8014970" cy="420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20955" indent="-274955">
              <a:lnSpc>
                <a:spcPct val="100000"/>
              </a:lnSpc>
              <a:spcBef>
                <a:spcPts val="100"/>
              </a:spcBef>
              <a:buClr>
                <a:srgbClr val="D34816"/>
              </a:buClr>
              <a:buSzPct val="85416"/>
              <a:buChar char="●"/>
              <a:tabLst>
                <a:tab pos="287020" algn="l"/>
              </a:tabLst>
            </a:pPr>
            <a:r>
              <a:rPr sz="2400" spc="-105" dirty="0">
                <a:latin typeface="Times New Roman"/>
                <a:cs typeface="Times New Roman"/>
              </a:rPr>
              <a:t>Registered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dietitians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and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nutritionists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are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clinical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experts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whose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work </a:t>
            </a:r>
            <a:r>
              <a:rPr sz="2400" spc="-100" dirty="0">
                <a:latin typeface="Times New Roman"/>
                <a:cs typeface="Times New Roman"/>
              </a:rPr>
              <a:t>often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takes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them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110" dirty="0">
                <a:latin typeface="Times New Roman"/>
                <a:cs typeface="Times New Roman"/>
              </a:rPr>
              <a:t>hospitals,</a:t>
            </a:r>
            <a:r>
              <a:rPr sz="2400" spc="-165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nursing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homes,</a:t>
            </a:r>
            <a:r>
              <a:rPr sz="2400" spc="-165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rehabilitation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centers, </a:t>
            </a:r>
            <a:r>
              <a:rPr sz="2400" spc="-150" dirty="0">
                <a:latin typeface="Times New Roman"/>
                <a:cs typeface="Times New Roman"/>
              </a:rPr>
              <a:t>and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65" dirty="0">
                <a:latin typeface="Times New Roman"/>
                <a:cs typeface="Times New Roman"/>
              </a:rPr>
              <a:t>other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healthcare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facilities.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But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200" dirty="0">
                <a:latin typeface="Times New Roman"/>
                <a:cs typeface="Times New Roman"/>
              </a:rPr>
              <a:t>a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90" dirty="0">
                <a:latin typeface="Times New Roman"/>
                <a:cs typeface="Times New Roman"/>
              </a:rPr>
              <a:t>career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in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nutrition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doesn’t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200" dirty="0">
                <a:latin typeface="Times New Roman"/>
                <a:cs typeface="Times New Roman"/>
              </a:rPr>
              <a:t>have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to </a:t>
            </a:r>
            <a:r>
              <a:rPr sz="2400" spc="-120" dirty="0">
                <a:latin typeface="Times New Roman"/>
                <a:cs typeface="Times New Roman"/>
              </a:rPr>
              <a:t>be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bound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200" dirty="0">
                <a:latin typeface="Times New Roman"/>
                <a:cs typeface="Times New Roman"/>
              </a:rPr>
              <a:t>by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the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four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walls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of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the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clinical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setting.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20"/>
              </a:spcBef>
              <a:buClr>
                <a:srgbClr val="D34816"/>
              </a:buClr>
              <a:buFont typeface="Times New Roman"/>
              <a:buChar char="●"/>
            </a:pPr>
            <a:endParaRPr sz="2400">
              <a:latin typeface="Times New Roman"/>
              <a:cs typeface="Times New Roman"/>
            </a:endParaRPr>
          </a:p>
          <a:p>
            <a:pPr marL="287020" marR="5080" indent="-274955">
              <a:lnSpc>
                <a:spcPct val="100000"/>
              </a:lnSpc>
              <a:buClr>
                <a:srgbClr val="D34816"/>
              </a:buClr>
              <a:buSzPct val="85416"/>
              <a:buChar char="●"/>
              <a:tabLst>
                <a:tab pos="287020" algn="l"/>
              </a:tabLst>
            </a:pPr>
            <a:r>
              <a:rPr sz="2400" spc="-95" dirty="0">
                <a:latin typeface="Times New Roman"/>
                <a:cs typeface="Times New Roman"/>
              </a:rPr>
              <a:t>Outside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of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clinical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85" dirty="0">
                <a:latin typeface="Times New Roman"/>
                <a:cs typeface="Times New Roman"/>
              </a:rPr>
              <a:t>practice,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careers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in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nutrition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include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performing </a:t>
            </a:r>
            <a:r>
              <a:rPr sz="2400" spc="-110" dirty="0">
                <a:latin typeface="Times New Roman"/>
                <a:cs typeface="Times New Roman"/>
              </a:rPr>
              <a:t>research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at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colleges,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universities,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and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governmental/private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research </a:t>
            </a:r>
            <a:r>
              <a:rPr sz="2400" spc="-114" dirty="0">
                <a:latin typeface="Times New Roman"/>
                <a:cs typeface="Times New Roman"/>
              </a:rPr>
              <a:t>facilities, </a:t>
            </a:r>
            <a:r>
              <a:rPr sz="2400" spc="-135" dirty="0">
                <a:latin typeface="Times New Roman"/>
                <a:cs typeface="Times New Roman"/>
              </a:rPr>
              <a:t>helping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governmental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and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private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agencies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75" dirty="0">
                <a:latin typeface="Times New Roman"/>
                <a:cs typeface="Times New Roman"/>
              </a:rPr>
              <a:t>set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policies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used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develop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and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administer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nutrition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programs,</a:t>
            </a:r>
            <a:r>
              <a:rPr sz="2400" spc="-150" dirty="0">
                <a:latin typeface="Times New Roman"/>
                <a:cs typeface="Times New Roman"/>
              </a:rPr>
              <a:t> and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overseeing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product </a:t>
            </a:r>
            <a:r>
              <a:rPr sz="2400" spc="-114" dirty="0">
                <a:latin typeface="Times New Roman"/>
                <a:cs typeface="Times New Roman"/>
              </a:rPr>
              <a:t>development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quality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85" dirty="0">
                <a:latin typeface="Times New Roman"/>
                <a:cs typeface="Times New Roman"/>
              </a:rPr>
              <a:t>control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in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private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food </a:t>
            </a:r>
            <a:r>
              <a:rPr sz="2400" spc="-35" dirty="0">
                <a:latin typeface="Times New Roman"/>
                <a:cs typeface="Times New Roman"/>
              </a:rPr>
              <a:t>companies/corporations.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38555">
              <a:lnSpc>
                <a:spcPct val="100000"/>
              </a:lnSpc>
              <a:spcBef>
                <a:spcPts val="95"/>
              </a:spcBef>
            </a:pPr>
            <a:r>
              <a:rPr spc="-210" dirty="0"/>
              <a:t>Clinical</a:t>
            </a:r>
            <a:r>
              <a:rPr spc="-175" dirty="0"/>
              <a:t> </a:t>
            </a:r>
            <a:r>
              <a:rPr spc="-200" dirty="0"/>
              <a:t>Dietetics/Nutrition</a:t>
            </a:r>
          </a:p>
        </p:txBody>
      </p:sp>
      <p:sp>
        <p:nvSpPr>
          <p:cNvPr id="3" name="object 3"/>
          <p:cNvSpPr/>
          <p:nvPr/>
        </p:nvSpPr>
        <p:spPr>
          <a:xfrm>
            <a:off x="515112" y="3886200"/>
            <a:ext cx="9027160" cy="3340735"/>
          </a:xfrm>
          <a:custGeom>
            <a:avLst/>
            <a:gdLst/>
            <a:ahLst/>
            <a:cxnLst/>
            <a:rect l="l" t="t" r="r" b="b"/>
            <a:pathLst>
              <a:path w="9027160" h="3340734">
                <a:moveTo>
                  <a:pt x="8708136" y="3340607"/>
                </a:moveTo>
                <a:lnTo>
                  <a:pt x="320040" y="3340607"/>
                </a:lnTo>
                <a:lnTo>
                  <a:pt x="284987" y="3337560"/>
                </a:lnTo>
                <a:lnTo>
                  <a:pt x="269748" y="3334512"/>
                </a:lnTo>
                <a:lnTo>
                  <a:pt x="252983" y="3331464"/>
                </a:lnTo>
                <a:lnTo>
                  <a:pt x="190500" y="3308604"/>
                </a:lnTo>
                <a:lnTo>
                  <a:pt x="135635" y="3275076"/>
                </a:lnTo>
                <a:lnTo>
                  <a:pt x="99060" y="3243072"/>
                </a:lnTo>
                <a:lnTo>
                  <a:pt x="67055" y="3206496"/>
                </a:lnTo>
                <a:lnTo>
                  <a:pt x="33527" y="3151632"/>
                </a:lnTo>
                <a:lnTo>
                  <a:pt x="15239" y="3104388"/>
                </a:lnTo>
                <a:lnTo>
                  <a:pt x="1524" y="3038855"/>
                </a:lnTo>
                <a:lnTo>
                  <a:pt x="1524" y="3022092"/>
                </a:lnTo>
                <a:lnTo>
                  <a:pt x="0" y="3005328"/>
                </a:lnTo>
                <a:lnTo>
                  <a:pt x="0" y="0"/>
                </a:lnTo>
                <a:lnTo>
                  <a:pt x="13715" y="0"/>
                </a:lnTo>
                <a:lnTo>
                  <a:pt x="13715" y="3022092"/>
                </a:lnTo>
                <a:lnTo>
                  <a:pt x="15239" y="3037332"/>
                </a:lnTo>
                <a:lnTo>
                  <a:pt x="16763" y="3054096"/>
                </a:lnTo>
                <a:lnTo>
                  <a:pt x="19811" y="3069336"/>
                </a:lnTo>
                <a:lnTo>
                  <a:pt x="22859" y="3086100"/>
                </a:lnTo>
                <a:lnTo>
                  <a:pt x="32003" y="3116580"/>
                </a:lnTo>
                <a:lnTo>
                  <a:pt x="38100" y="3130296"/>
                </a:lnTo>
                <a:lnTo>
                  <a:pt x="44195" y="3145536"/>
                </a:lnTo>
                <a:lnTo>
                  <a:pt x="59435" y="3172968"/>
                </a:lnTo>
                <a:lnTo>
                  <a:pt x="68579" y="3185160"/>
                </a:lnTo>
                <a:lnTo>
                  <a:pt x="77724" y="3198876"/>
                </a:lnTo>
                <a:lnTo>
                  <a:pt x="86867" y="3211068"/>
                </a:lnTo>
                <a:lnTo>
                  <a:pt x="97535" y="3221736"/>
                </a:lnTo>
                <a:lnTo>
                  <a:pt x="108204" y="3233928"/>
                </a:lnTo>
                <a:lnTo>
                  <a:pt x="155448" y="3273552"/>
                </a:lnTo>
                <a:lnTo>
                  <a:pt x="196596" y="3296412"/>
                </a:lnTo>
                <a:lnTo>
                  <a:pt x="240792" y="3314700"/>
                </a:lnTo>
                <a:lnTo>
                  <a:pt x="256031" y="3317748"/>
                </a:lnTo>
                <a:lnTo>
                  <a:pt x="271271" y="3322320"/>
                </a:lnTo>
                <a:lnTo>
                  <a:pt x="286512" y="3325368"/>
                </a:lnTo>
                <a:lnTo>
                  <a:pt x="320040" y="3328416"/>
                </a:lnTo>
                <a:lnTo>
                  <a:pt x="8779255" y="3328416"/>
                </a:lnTo>
                <a:lnTo>
                  <a:pt x="8773668" y="3329939"/>
                </a:lnTo>
                <a:lnTo>
                  <a:pt x="8758428" y="3334512"/>
                </a:lnTo>
                <a:lnTo>
                  <a:pt x="8741664" y="3337560"/>
                </a:lnTo>
                <a:lnTo>
                  <a:pt x="8708136" y="3340607"/>
                </a:lnTo>
                <a:close/>
              </a:path>
              <a:path w="9027160" h="3340734">
                <a:moveTo>
                  <a:pt x="8779255" y="3328416"/>
                </a:moveTo>
                <a:lnTo>
                  <a:pt x="8706612" y="3328416"/>
                </a:lnTo>
                <a:lnTo>
                  <a:pt x="8738616" y="3325368"/>
                </a:lnTo>
                <a:lnTo>
                  <a:pt x="8755380" y="3322320"/>
                </a:lnTo>
                <a:lnTo>
                  <a:pt x="8770620" y="3317748"/>
                </a:lnTo>
                <a:lnTo>
                  <a:pt x="8785860" y="3314700"/>
                </a:lnTo>
                <a:lnTo>
                  <a:pt x="8816340" y="3302507"/>
                </a:lnTo>
                <a:lnTo>
                  <a:pt x="8843772" y="3290316"/>
                </a:lnTo>
                <a:lnTo>
                  <a:pt x="8857488" y="3281172"/>
                </a:lnTo>
                <a:lnTo>
                  <a:pt x="8871204" y="3273552"/>
                </a:lnTo>
                <a:lnTo>
                  <a:pt x="8907780" y="3244596"/>
                </a:lnTo>
                <a:lnTo>
                  <a:pt x="8939784" y="3211068"/>
                </a:lnTo>
                <a:lnTo>
                  <a:pt x="8967216" y="3172968"/>
                </a:lnTo>
                <a:lnTo>
                  <a:pt x="8988552" y="3131820"/>
                </a:lnTo>
                <a:lnTo>
                  <a:pt x="9003792" y="3086100"/>
                </a:lnTo>
                <a:lnTo>
                  <a:pt x="9011412" y="3038855"/>
                </a:lnTo>
                <a:lnTo>
                  <a:pt x="9014460" y="3005328"/>
                </a:lnTo>
                <a:lnTo>
                  <a:pt x="9014460" y="0"/>
                </a:lnTo>
                <a:lnTo>
                  <a:pt x="9026652" y="0"/>
                </a:lnTo>
                <a:lnTo>
                  <a:pt x="9026652" y="3022092"/>
                </a:lnTo>
                <a:lnTo>
                  <a:pt x="9025128" y="3038855"/>
                </a:lnTo>
                <a:lnTo>
                  <a:pt x="9022080" y="3055620"/>
                </a:lnTo>
                <a:lnTo>
                  <a:pt x="9020556" y="3072384"/>
                </a:lnTo>
                <a:lnTo>
                  <a:pt x="9015984" y="3089148"/>
                </a:lnTo>
                <a:lnTo>
                  <a:pt x="9011412" y="3104388"/>
                </a:lnTo>
                <a:lnTo>
                  <a:pt x="9006840" y="3121152"/>
                </a:lnTo>
                <a:lnTo>
                  <a:pt x="9000744" y="3136392"/>
                </a:lnTo>
                <a:lnTo>
                  <a:pt x="8993124" y="3150107"/>
                </a:lnTo>
                <a:lnTo>
                  <a:pt x="8985504" y="3165348"/>
                </a:lnTo>
                <a:lnTo>
                  <a:pt x="8959596" y="3206496"/>
                </a:lnTo>
                <a:lnTo>
                  <a:pt x="8916924" y="3253739"/>
                </a:lnTo>
                <a:lnTo>
                  <a:pt x="8878824" y="3284220"/>
                </a:lnTo>
                <a:lnTo>
                  <a:pt x="8865108" y="3291839"/>
                </a:lnTo>
                <a:lnTo>
                  <a:pt x="8851392" y="3300984"/>
                </a:lnTo>
                <a:lnTo>
                  <a:pt x="8836152" y="3308604"/>
                </a:lnTo>
                <a:lnTo>
                  <a:pt x="8805672" y="3320796"/>
                </a:lnTo>
                <a:lnTo>
                  <a:pt x="8790432" y="3325368"/>
                </a:lnTo>
                <a:lnTo>
                  <a:pt x="8779255" y="33284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450389" y="1887692"/>
            <a:ext cx="7445375" cy="2738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95"/>
              </a:spcBef>
              <a:buClr>
                <a:srgbClr val="D34816"/>
              </a:buClr>
              <a:buSzPct val="83928"/>
              <a:buChar char="●"/>
              <a:tabLst>
                <a:tab pos="286385" algn="l"/>
              </a:tabLst>
            </a:pPr>
            <a:r>
              <a:rPr sz="2800" spc="-175" dirty="0">
                <a:latin typeface="Times New Roman"/>
                <a:cs typeface="Times New Roman"/>
              </a:rPr>
              <a:t>Work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25" dirty="0">
                <a:latin typeface="Times New Roman"/>
                <a:cs typeface="Times New Roman"/>
              </a:rPr>
              <a:t>as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75" dirty="0">
                <a:latin typeface="Times New Roman"/>
                <a:cs typeface="Times New Roman"/>
              </a:rPr>
              <a:t>nutrition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25" dirty="0">
                <a:latin typeface="Times New Roman"/>
                <a:cs typeface="Times New Roman"/>
              </a:rPr>
              <a:t>consultant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135" dirty="0">
                <a:latin typeface="Times New Roman"/>
                <a:cs typeface="Times New Roman"/>
              </a:rPr>
              <a:t>in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10" dirty="0">
                <a:latin typeface="Times New Roman"/>
                <a:cs typeface="Times New Roman"/>
              </a:rPr>
              <a:t>inpatient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170" dirty="0">
                <a:latin typeface="Times New Roman"/>
                <a:cs typeface="Times New Roman"/>
              </a:rPr>
              <a:t>and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60" dirty="0">
                <a:latin typeface="Times New Roman"/>
                <a:cs typeface="Times New Roman"/>
              </a:rPr>
              <a:t>outpatient </a:t>
            </a:r>
            <a:r>
              <a:rPr sz="2800" spc="-10" dirty="0">
                <a:latin typeface="Times New Roman"/>
                <a:cs typeface="Times New Roman"/>
              </a:rPr>
              <a:t>settings</a:t>
            </a:r>
            <a:endParaRPr sz="2800">
              <a:latin typeface="Times New Roman"/>
              <a:cs typeface="Times New Roman"/>
            </a:endParaRPr>
          </a:p>
          <a:p>
            <a:pPr marL="286385" marR="353060" indent="-27432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3928"/>
              <a:buChar char="●"/>
              <a:tabLst>
                <a:tab pos="286385" algn="l"/>
              </a:tabLst>
            </a:pPr>
            <a:r>
              <a:rPr sz="2800" spc="-175" dirty="0">
                <a:latin typeface="Times New Roman"/>
                <a:cs typeface="Times New Roman"/>
              </a:rPr>
              <a:t>Work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14" dirty="0">
                <a:latin typeface="Times New Roman"/>
                <a:cs typeface="Times New Roman"/>
              </a:rPr>
              <a:t>with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70" dirty="0">
                <a:latin typeface="Times New Roman"/>
                <a:cs typeface="Times New Roman"/>
              </a:rPr>
              <a:t>specific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35" dirty="0">
                <a:latin typeface="Times New Roman"/>
                <a:cs typeface="Times New Roman"/>
              </a:rPr>
              <a:t>populations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85" dirty="0">
                <a:latin typeface="Times New Roman"/>
                <a:cs typeface="Times New Roman"/>
              </a:rPr>
              <a:t>(older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100" dirty="0">
                <a:latin typeface="Times New Roman"/>
                <a:cs typeface="Times New Roman"/>
              </a:rPr>
              <a:t>adults,</a:t>
            </a:r>
            <a:r>
              <a:rPr sz="2800" spc="-145" dirty="0">
                <a:latin typeface="Times New Roman"/>
                <a:cs typeface="Times New Roman"/>
              </a:rPr>
              <a:t> </a:t>
            </a:r>
            <a:r>
              <a:rPr sz="2800" spc="-80" dirty="0">
                <a:latin typeface="Times New Roman"/>
                <a:cs typeface="Times New Roman"/>
              </a:rPr>
              <a:t>infants, </a:t>
            </a:r>
            <a:r>
              <a:rPr sz="2800" spc="-125" dirty="0">
                <a:latin typeface="Times New Roman"/>
                <a:cs typeface="Times New Roman"/>
              </a:rPr>
              <a:t>adolescents,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125" dirty="0">
                <a:latin typeface="Times New Roman"/>
                <a:cs typeface="Times New Roman"/>
              </a:rPr>
              <a:t>pregnant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women)</a:t>
            </a:r>
            <a:endParaRPr sz="2800">
              <a:latin typeface="Times New Roman"/>
              <a:cs typeface="Times New Roman"/>
            </a:endParaRPr>
          </a:p>
          <a:p>
            <a:pPr marL="286385" marR="387985" indent="-27432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3928"/>
              <a:buChar char="●"/>
              <a:tabLst>
                <a:tab pos="286385" algn="l"/>
              </a:tabLst>
            </a:pPr>
            <a:r>
              <a:rPr sz="2800" spc="-175" dirty="0">
                <a:latin typeface="Times New Roman"/>
                <a:cs typeface="Times New Roman"/>
              </a:rPr>
              <a:t>Work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35" dirty="0">
                <a:latin typeface="Times New Roman"/>
                <a:cs typeface="Times New Roman"/>
              </a:rPr>
              <a:t>in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170" dirty="0">
                <a:latin typeface="Times New Roman"/>
                <a:cs typeface="Times New Roman"/>
              </a:rPr>
              <a:t>specific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60" dirty="0">
                <a:latin typeface="Times New Roman"/>
                <a:cs typeface="Times New Roman"/>
              </a:rPr>
              <a:t>medical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150" dirty="0">
                <a:latin typeface="Times New Roman"/>
                <a:cs typeface="Times New Roman"/>
              </a:rPr>
              <a:t>specialties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90" dirty="0">
                <a:latin typeface="Times New Roman"/>
                <a:cs typeface="Times New Roman"/>
              </a:rPr>
              <a:t>(pediatric,</a:t>
            </a:r>
            <a:r>
              <a:rPr sz="2800" spc="-1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renal, </a:t>
            </a:r>
            <a:r>
              <a:rPr sz="2800" spc="-110" dirty="0">
                <a:latin typeface="Times New Roman"/>
                <a:cs typeface="Times New Roman"/>
              </a:rPr>
              <a:t>diabetes,</a:t>
            </a:r>
            <a:r>
              <a:rPr sz="2800" spc="-195" dirty="0">
                <a:latin typeface="Times New Roman"/>
                <a:cs typeface="Times New Roman"/>
              </a:rPr>
              <a:t> </a:t>
            </a:r>
            <a:r>
              <a:rPr sz="2800" spc="-70" dirty="0">
                <a:latin typeface="Times New Roman"/>
                <a:cs typeface="Times New Roman"/>
              </a:rPr>
              <a:t>nutrition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support)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71170">
              <a:lnSpc>
                <a:spcPct val="100000"/>
              </a:lnSpc>
              <a:spcBef>
                <a:spcPts val="95"/>
              </a:spcBef>
            </a:pPr>
            <a:r>
              <a:rPr spc="-245" dirty="0"/>
              <a:t>Food</a:t>
            </a:r>
            <a:r>
              <a:rPr spc="-225" dirty="0"/>
              <a:t> </a:t>
            </a:r>
            <a:r>
              <a:rPr spc="-150" dirty="0"/>
              <a:t>and</a:t>
            </a:r>
            <a:r>
              <a:rPr spc="-180" dirty="0"/>
              <a:t> </a:t>
            </a:r>
            <a:r>
              <a:rPr spc="-265" dirty="0"/>
              <a:t>Nutrition</a:t>
            </a:r>
            <a:r>
              <a:rPr spc="-195" dirty="0"/>
              <a:t> </a:t>
            </a:r>
            <a:r>
              <a:rPr spc="-85" dirty="0"/>
              <a:t>Management</a:t>
            </a:r>
          </a:p>
        </p:txBody>
      </p:sp>
      <p:sp>
        <p:nvSpPr>
          <p:cNvPr id="3" name="object 3"/>
          <p:cNvSpPr/>
          <p:nvPr/>
        </p:nvSpPr>
        <p:spPr>
          <a:xfrm>
            <a:off x="515112" y="3886200"/>
            <a:ext cx="9027160" cy="3340735"/>
          </a:xfrm>
          <a:custGeom>
            <a:avLst/>
            <a:gdLst/>
            <a:ahLst/>
            <a:cxnLst/>
            <a:rect l="l" t="t" r="r" b="b"/>
            <a:pathLst>
              <a:path w="9027160" h="3340734">
                <a:moveTo>
                  <a:pt x="8708136" y="3340607"/>
                </a:moveTo>
                <a:lnTo>
                  <a:pt x="320040" y="3340607"/>
                </a:lnTo>
                <a:lnTo>
                  <a:pt x="284987" y="3337560"/>
                </a:lnTo>
                <a:lnTo>
                  <a:pt x="269748" y="3334512"/>
                </a:lnTo>
                <a:lnTo>
                  <a:pt x="252983" y="3331464"/>
                </a:lnTo>
                <a:lnTo>
                  <a:pt x="190500" y="3308604"/>
                </a:lnTo>
                <a:lnTo>
                  <a:pt x="135635" y="3275076"/>
                </a:lnTo>
                <a:lnTo>
                  <a:pt x="99060" y="3243072"/>
                </a:lnTo>
                <a:lnTo>
                  <a:pt x="67055" y="3206496"/>
                </a:lnTo>
                <a:lnTo>
                  <a:pt x="33527" y="3151632"/>
                </a:lnTo>
                <a:lnTo>
                  <a:pt x="15239" y="3104388"/>
                </a:lnTo>
                <a:lnTo>
                  <a:pt x="1524" y="3038855"/>
                </a:lnTo>
                <a:lnTo>
                  <a:pt x="1524" y="3022092"/>
                </a:lnTo>
                <a:lnTo>
                  <a:pt x="0" y="3005328"/>
                </a:lnTo>
                <a:lnTo>
                  <a:pt x="0" y="0"/>
                </a:lnTo>
                <a:lnTo>
                  <a:pt x="13715" y="0"/>
                </a:lnTo>
                <a:lnTo>
                  <a:pt x="13715" y="3022092"/>
                </a:lnTo>
                <a:lnTo>
                  <a:pt x="15239" y="3037332"/>
                </a:lnTo>
                <a:lnTo>
                  <a:pt x="16763" y="3054096"/>
                </a:lnTo>
                <a:lnTo>
                  <a:pt x="19811" y="3069336"/>
                </a:lnTo>
                <a:lnTo>
                  <a:pt x="22859" y="3086100"/>
                </a:lnTo>
                <a:lnTo>
                  <a:pt x="32003" y="3116580"/>
                </a:lnTo>
                <a:lnTo>
                  <a:pt x="38100" y="3130296"/>
                </a:lnTo>
                <a:lnTo>
                  <a:pt x="44195" y="3145536"/>
                </a:lnTo>
                <a:lnTo>
                  <a:pt x="59435" y="3172968"/>
                </a:lnTo>
                <a:lnTo>
                  <a:pt x="68579" y="3185160"/>
                </a:lnTo>
                <a:lnTo>
                  <a:pt x="77724" y="3198876"/>
                </a:lnTo>
                <a:lnTo>
                  <a:pt x="86867" y="3211068"/>
                </a:lnTo>
                <a:lnTo>
                  <a:pt x="97535" y="3221736"/>
                </a:lnTo>
                <a:lnTo>
                  <a:pt x="108204" y="3233928"/>
                </a:lnTo>
                <a:lnTo>
                  <a:pt x="155448" y="3273552"/>
                </a:lnTo>
                <a:lnTo>
                  <a:pt x="196596" y="3296412"/>
                </a:lnTo>
                <a:lnTo>
                  <a:pt x="240792" y="3314700"/>
                </a:lnTo>
                <a:lnTo>
                  <a:pt x="256031" y="3317748"/>
                </a:lnTo>
                <a:lnTo>
                  <a:pt x="271271" y="3322320"/>
                </a:lnTo>
                <a:lnTo>
                  <a:pt x="286512" y="3325368"/>
                </a:lnTo>
                <a:lnTo>
                  <a:pt x="320040" y="3328416"/>
                </a:lnTo>
                <a:lnTo>
                  <a:pt x="8779255" y="3328416"/>
                </a:lnTo>
                <a:lnTo>
                  <a:pt x="8773668" y="3329939"/>
                </a:lnTo>
                <a:lnTo>
                  <a:pt x="8758428" y="3334512"/>
                </a:lnTo>
                <a:lnTo>
                  <a:pt x="8741664" y="3337560"/>
                </a:lnTo>
                <a:lnTo>
                  <a:pt x="8708136" y="3340607"/>
                </a:lnTo>
                <a:close/>
              </a:path>
              <a:path w="9027160" h="3340734">
                <a:moveTo>
                  <a:pt x="8779255" y="3328416"/>
                </a:moveTo>
                <a:lnTo>
                  <a:pt x="8706612" y="3328416"/>
                </a:lnTo>
                <a:lnTo>
                  <a:pt x="8738616" y="3325368"/>
                </a:lnTo>
                <a:lnTo>
                  <a:pt x="8755380" y="3322320"/>
                </a:lnTo>
                <a:lnTo>
                  <a:pt x="8770620" y="3317748"/>
                </a:lnTo>
                <a:lnTo>
                  <a:pt x="8785860" y="3314700"/>
                </a:lnTo>
                <a:lnTo>
                  <a:pt x="8816340" y="3302507"/>
                </a:lnTo>
                <a:lnTo>
                  <a:pt x="8843772" y="3290316"/>
                </a:lnTo>
                <a:lnTo>
                  <a:pt x="8857488" y="3281172"/>
                </a:lnTo>
                <a:lnTo>
                  <a:pt x="8871204" y="3273552"/>
                </a:lnTo>
                <a:lnTo>
                  <a:pt x="8907780" y="3244596"/>
                </a:lnTo>
                <a:lnTo>
                  <a:pt x="8939784" y="3211068"/>
                </a:lnTo>
                <a:lnTo>
                  <a:pt x="8967216" y="3172968"/>
                </a:lnTo>
                <a:lnTo>
                  <a:pt x="8988552" y="3131820"/>
                </a:lnTo>
                <a:lnTo>
                  <a:pt x="9003792" y="3086100"/>
                </a:lnTo>
                <a:lnTo>
                  <a:pt x="9011412" y="3038855"/>
                </a:lnTo>
                <a:lnTo>
                  <a:pt x="9014460" y="3005328"/>
                </a:lnTo>
                <a:lnTo>
                  <a:pt x="9014460" y="0"/>
                </a:lnTo>
                <a:lnTo>
                  <a:pt x="9026652" y="0"/>
                </a:lnTo>
                <a:lnTo>
                  <a:pt x="9026652" y="3022092"/>
                </a:lnTo>
                <a:lnTo>
                  <a:pt x="9025128" y="3038855"/>
                </a:lnTo>
                <a:lnTo>
                  <a:pt x="9022080" y="3055620"/>
                </a:lnTo>
                <a:lnTo>
                  <a:pt x="9020556" y="3072384"/>
                </a:lnTo>
                <a:lnTo>
                  <a:pt x="9015984" y="3089148"/>
                </a:lnTo>
                <a:lnTo>
                  <a:pt x="9011412" y="3104388"/>
                </a:lnTo>
                <a:lnTo>
                  <a:pt x="9006840" y="3121152"/>
                </a:lnTo>
                <a:lnTo>
                  <a:pt x="9000744" y="3136392"/>
                </a:lnTo>
                <a:lnTo>
                  <a:pt x="8993124" y="3150107"/>
                </a:lnTo>
                <a:lnTo>
                  <a:pt x="8985504" y="3165348"/>
                </a:lnTo>
                <a:lnTo>
                  <a:pt x="8959596" y="3206496"/>
                </a:lnTo>
                <a:lnTo>
                  <a:pt x="8916924" y="3253739"/>
                </a:lnTo>
                <a:lnTo>
                  <a:pt x="8878824" y="3284220"/>
                </a:lnTo>
                <a:lnTo>
                  <a:pt x="8865108" y="3291839"/>
                </a:lnTo>
                <a:lnTo>
                  <a:pt x="8851392" y="3300984"/>
                </a:lnTo>
                <a:lnTo>
                  <a:pt x="8836152" y="3308604"/>
                </a:lnTo>
                <a:lnTo>
                  <a:pt x="8805672" y="3320796"/>
                </a:lnTo>
                <a:lnTo>
                  <a:pt x="8790432" y="3325368"/>
                </a:lnTo>
                <a:lnTo>
                  <a:pt x="8779255" y="33284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450389" y="1810784"/>
            <a:ext cx="7447280" cy="354647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700"/>
              </a:spcBef>
              <a:buClr>
                <a:srgbClr val="D34816"/>
              </a:buClr>
              <a:buSzPct val="83928"/>
              <a:buChar char="●"/>
              <a:tabLst>
                <a:tab pos="286385" algn="l"/>
              </a:tabLst>
            </a:pPr>
            <a:r>
              <a:rPr sz="2800" spc="-150" dirty="0">
                <a:latin typeface="Times New Roman"/>
                <a:cs typeface="Times New Roman"/>
              </a:rPr>
              <a:t>Provide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45" dirty="0">
                <a:latin typeface="Times New Roman"/>
                <a:cs typeface="Times New Roman"/>
              </a:rPr>
              <a:t>consulting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45" dirty="0">
                <a:latin typeface="Times New Roman"/>
                <a:cs typeface="Times New Roman"/>
              </a:rPr>
              <a:t>services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10" dirty="0">
                <a:latin typeface="Times New Roman"/>
                <a:cs typeface="Times New Roman"/>
              </a:rPr>
              <a:t>for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60" dirty="0">
                <a:latin typeface="Times New Roman"/>
                <a:cs typeface="Times New Roman"/>
              </a:rPr>
              <a:t>healthy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45" dirty="0">
                <a:latin typeface="Times New Roman"/>
                <a:cs typeface="Times New Roman"/>
              </a:rPr>
              <a:t>eating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125" dirty="0">
                <a:latin typeface="Times New Roman"/>
                <a:cs typeface="Times New Roman"/>
              </a:rPr>
              <a:t>options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to</a:t>
            </a:r>
            <a:endParaRPr sz="2800">
              <a:latin typeface="Times New Roman"/>
              <a:cs typeface="Times New Roman"/>
            </a:endParaRPr>
          </a:p>
          <a:p>
            <a:pPr marL="286385" indent="-28575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76785"/>
              <a:buFont typeface="MingLiU_HKSCS-ExtB"/>
              <a:buChar char="❑"/>
              <a:tabLst>
                <a:tab pos="286385" algn="l"/>
              </a:tabLst>
            </a:pPr>
            <a:r>
              <a:rPr sz="2800" spc="-45" dirty="0">
                <a:latin typeface="Times New Roman"/>
                <a:cs typeface="Times New Roman"/>
              </a:rPr>
              <a:t>Hospitals</a:t>
            </a:r>
            <a:endParaRPr sz="2800">
              <a:latin typeface="Times New Roman"/>
              <a:cs typeface="Times New Roman"/>
            </a:endParaRPr>
          </a:p>
          <a:p>
            <a:pPr marL="286385" indent="-28575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76785"/>
              <a:buFont typeface="MingLiU_HKSCS-ExtB"/>
              <a:buChar char="❑"/>
              <a:tabLst>
                <a:tab pos="286385" algn="l"/>
              </a:tabLst>
            </a:pPr>
            <a:r>
              <a:rPr sz="2800" spc="-100" dirty="0">
                <a:latin typeface="Times New Roman"/>
                <a:cs typeface="Times New Roman"/>
              </a:rPr>
              <a:t>Businesses</a:t>
            </a:r>
            <a:endParaRPr sz="2800">
              <a:latin typeface="Times New Roman"/>
              <a:cs typeface="Times New Roman"/>
            </a:endParaRPr>
          </a:p>
          <a:p>
            <a:pPr marL="286385" indent="-28575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76785"/>
              <a:buFont typeface="MingLiU_HKSCS-ExtB"/>
              <a:buChar char="❑"/>
              <a:tabLst>
                <a:tab pos="286385" algn="l"/>
              </a:tabLst>
            </a:pPr>
            <a:r>
              <a:rPr sz="2800" spc="-50" dirty="0">
                <a:latin typeface="Times New Roman"/>
                <a:cs typeface="Times New Roman"/>
              </a:rPr>
              <a:t>Schools</a:t>
            </a:r>
            <a:endParaRPr sz="2800">
              <a:latin typeface="Times New Roman"/>
              <a:cs typeface="Times New Roman"/>
            </a:endParaRPr>
          </a:p>
          <a:p>
            <a:pPr marL="286385" indent="-28575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76785"/>
              <a:buFont typeface="MingLiU_HKSCS-ExtB"/>
              <a:buChar char="❑"/>
              <a:tabLst>
                <a:tab pos="286385" algn="l"/>
              </a:tabLst>
            </a:pPr>
            <a:r>
              <a:rPr sz="2800" spc="-40" dirty="0">
                <a:latin typeface="Times New Roman"/>
                <a:cs typeface="Times New Roman"/>
              </a:rPr>
              <a:t>Restaurants</a:t>
            </a:r>
            <a:endParaRPr sz="2800">
              <a:latin typeface="Times New Roman"/>
              <a:cs typeface="Times New Roman"/>
            </a:endParaRPr>
          </a:p>
          <a:p>
            <a:pPr marL="286385" indent="-28575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76785"/>
              <a:buFont typeface="MingLiU_HKSCS-ExtB"/>
              <a:buChar char="❑"/>
              <a:tabLst>
                <a:tab pos="286385" algn="l"/>
              </a:tabLst>
            </a:pPr>
            <a:r>
              <a:rPr sz="2800" spc="-10" dirty="0">
                <a:latin typeface="Times New Roman"/>
                <a:cs typeface="Times New Roman"/>
              </a:rPr>
              <a:t>Hotels</a:t>
            </a:r>
            <a:endParaRPr sz="2800">
              <a:latin typeface="Times New Roman"/>
              <a:cs typeface="Times New Roman"/>
            </a:endParaRPr>
          </a:p>
          <a:p>
            <a:pPr marL="286385" indent="-28575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76785"/>
              <a:buFont typeface="MingLiU_HKSCS-ExtB"/>
              <a:buChar char="❑"/>
              <a:tabLst>
                <a:tab pos="286385" algn="l"/>
              </a:tabLst>
            </a:pPr>
            <a:r>
              <a:rPr sz="2800" spc="-20" dirty="0">
                <a:latin typeface="Times New Roman"/>
                <a:cs typeface="Times New Roman"/>
              </a:rPr>
              <a:t>Spas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23278" y="1023596"/>
            <a:ext cx="48577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10" dirty="0"/>
              <a:t>Public</a:t>
            </a:r>
            <a:r>
              <a:rPr spc="-190" dirty="0"/>
              <a:t> </a:t>
            </a:r>
            <a:r>
              <a:rPr spc="-220" dirty="0"/>
              <a:t>Health</a:t>
            </a:r>
            <a:r>
              <a:rPr spc="-204" dirty="0"/>
              <a:t> </a:t>
            </a:r>
            <a:r>
              <a:rPr spc="-270" dirty="0"/>
              <a:t>Nutrition</a:t>
            </a:r>
          </a:p>
        </p:txBody>
      </p:sp>
      <p:sp>
        <p:nvSpPr>
          <p:cNvPr id="3" name="object 3"/>
          <p:cNvSpPr/>
          <p:nvPr/>
        </p:nvSpPr>
        <p:spPr>
          <a:xfrm>
            <a:off x="515112" y="3886200"/>
            <a:ext cx="9027160" cy="3340735"/>
          </a:xfrm>
          <a:custGeom>
            <a:avLst/>
            <a:gdLst/>
            <a:ahLst/>
            <a:cxnLst/>
            <a:rect l="l" t="t" r="r" b="b"/>
            <a:pathLst>
              <a:path w="9027160" h="3340734">
                <a:moveTo>
                  <a:pt x="8708136" y="3340607"/>
                </a:moveTo>
                <a:lnTo>
                  <a:pt x="320040" y="3340607"/>
                </a:lnTo>
                <a:lnTo>
                  <a:pt x="284987" y="3337560"/>
                </a:lnTo>
                <a:lnTo>
                  <a:pt x="269748" y="3334512"/>
                </a:lnTo>
                <a:lnTo>
                  <a:pt x="252983" y="3331464"/>
                </a:lnTo>
                <a:lnTo>
                  <a:pt x="190500" y="3308604"/>
                </a:lnTo>
                <a:lnTo>
                  <a:pt x="135635" y="3275076"/>
                </a:lnTo>
                <a:lnTo>
                  <a:pt x="99060" y="3243072"/>
                </a:lnTo>
                <a:lnTo>
                  <a:pt x="67055" y="3206496"/>
                </a:lnTo>
                <a:lnTo>
                  <a:pt x="33527" y="3151632"/>
                </a:lnTo>
                <a:lnTo>
                  <a:pt x="15239" y="3104388"/>
                </a:lnTo>
                <a:lnTo>
                  <a:pt x="1524" y="3038855"/>
                </a:lnTo>
                <a:lnTo>
                  <a:pt x="1524" y="3022092"/>
                </a:lnTo>
                <a:lnTo>
                  <a:pt x="0" y="3005328"/>
                </a:lnTo>
                <a:lnTo>
                  <a:pt x="0" y="0"/>
                </a:lnTo>
                <a:lnTo>
                  <a:pt x="13715" y="0"/>
                </a:lnTo>
                <a:lnTo>
                  <a:pt x="13715" y="3022092"/>
                </a:lnTo>
                <a:lnTo>
                  <a:pt x="15239" y="3037332"/>
                </a:lnTo>
                <a:lnTo>
                  <a:pt x="16763" y="3054096"/>
                </a:lnTo>
                <a:lnTo>
                  <a:pt x="19811" y="3069336"/>
                </a:lnTo>
                <a:lnTo>
                  <a:pt x="22859" y="3086100"/>
                </a:lnTo>
                <a:lnTo>
                  <a:pt x="32003" y="3116580"/>
                </a:lnTo>
                <a:lnTo>
                  <a:pt x="38100" y="3130296"/>
                </a:lnTo>
                <a:lnTo>
                  <a:pt x="44195" y="3145536"/>
                </a:lnTo>
                <a:lnTo>
                  <a:pt x="59435" y="3172968"/>
                </a:lnTo>
                <a:lnTo>
                  <a:pt x="68579" y="3185160"/>
                </a:lnTo>
                <a:lnTo>
                  <a:pt x="77724" y="3198876"/>
                </a:lnTo>
                <a:lnTo>
                  <a:pt x="86867" y="3211068"/>
                </a:lnTo>
                <a:lnTo>
                  <a:pt x="97535" y="3221736"/>
                </a:lnTo>
                <a:lnTo>
                  <a:pt x="108204" y="3233928"/>
                </a:lnTo>
                <a:lnTo>
                  <a:pt x="155448" y="3273552"/>
                </a:lnTo>
                <a:lnTo>
                  <a:pt x="196596" y="3296412"/>
                </a:lnTo>
                <a:lnTo>
                  <a:pt x="240792" y="3314700"/>
                </a:lnTo>
                <a:lnTo>
                  <a:pt x="256031" y="3317748"/>
                </a:lnTo>
                <a:lnTo>
                  <a:pt x="271271" y="3322320"/>
                </a:lnTo>
                <a:lnTo>
                  <a:pt x="286512" y="3325368"/>
                </a:lnTo>
                <a:lnTo>
                  <a:pt x="320040" y="3328416"/>
                </a:lnTo>
                <a:lnTo>
                  <a:pt x="8779255" y="3328416"/>
                </a:lnTo>
                <a:lnTo>
                  <a:pt x="8773668" y="3329939"/>
                </a:lnTo>
                <a:lnTo>
                  <a:pt x="8758428" y="3334512"/>
                </a:lnTo>
                <a:lnTo>
                  <a:pt x="8741664" y="3337560"/>
                </a:lnTo>
                <a:lnTo>
                  <a:pt x="8708136" y="3340607"/>
                </a:lnTo>
                <a:close/>
              </a:path>
              <a:path w="9027160" h="3340734">
                <a:moveTo>
                  <a:pt x="8779255" y="3328416"/>
                </a:moveTo>
                <a:lnTo>
                  <a:pt x="8706612" y="3328416"/>
                </a:lnTo>
                <a:lnTo>
                  <a:pt x="8738616" y="3325368"/>
                </a:lnTo>
                <a:lnTo>
                  <a:pt x="8755380" y="3322320"/>
                </a:lnTo>
                <a:lnTo>
                  <a:pt x="8770620" y="3317748"/>
                </a:lnTo>
                <a:lnTo>
                  <a:pt x="8785860" y="3314700"/>
                </a:lnTo>
                <a:lnTo>
                  <a:pt x="8816340" y="3302507"/>
                </a:lnTo>
                <a:lnTo>
                  <a:pt x="8843772" y="3290316"/>
                </a:lnTo>
                <a:lnTo>
                  <a:pt x="8857488" y="3281172"/>
                </a:lnTo>
                <a:lnTo>
                  <a:pt x="8871204" y="3273552"/>
                </a:lnTo>
                <a:lnTo>
                  <a:pt x="8907780" y="3244596"/>
                </a:lnTo>
                <a:lnTo>
                  <a:pt x="8939784" y="3211068"/>
                </a:lnTo>
                <a:lnTo>
                  <a:pt x="8967216" y="3172968"/>
                </a:lnTo>
                <a:lnTo>
                  <a:pt x="8988552" y="3131820"/>
                </a:lnTo>
                <a:lnTo>
                  <a:pt x="9003792" y="3086100"/>
                </a:lnTo>
                <a:lnTo>
                  <a:pt x="9011412" y="3038855"/>
                </a:lnTo>
                <a:lnTo>
                  <a:pt x="9014460" y="3005328"/>
                </a:lnTo>
                <a:lnTo>
                  <a:pt x="9014460" y="0"/>
                </a:lnTo>
                <a:lnTo>
                  <a:pt x="9026652" y="0"/>
                </a:lnTo>
                <a:lnTo>
                  <a:pt x="9026652" y="3022092"/>
                </a:lnTo>
                <a:lnTo>
                  <a:pt x="9025128" y="3038855"/>
                </a:lnTo>
                <a:lnTo>
                  <a:pt x="9022080" y="3055620"/>
                </a:lnTo>
                <a:lnTo>
                  <a:pt x="9020556" y="3072384"/>
                </a:lnTo>
                <a:lnTo>
                  <a:pt x="9015984" y="3089148"/>
                </a:lnTo>
                <a:lnTo>
                  <a:pt x="9011412" y="3104388"/>
                </a:lnTo>
                <a:lnTo>
                  <a:pt x="9006840" y="3121152"/>
                </a:lnTo>
                <a:lnTo>
                  <a:pt x="9000744" y="3136392"/>
                </a:lnTo>
                <a:lnTo>
                  <a:pt x="8993124" y="3150107"/>
                </a:lnTo>
                <a:lnTo>
                  <a:pt x="8985504" y="3165348"/>
                </a:lnTo>
                <a:lnTo>
                  <a:pt x="8959596" y="3206496"/>
                </a:lnTo>
                <a:lnTo>
                  <a:pt x="8916924" y="3253739"/>
                </a:lnTo>
                <a:lnTo>
                  <a:pt x="8878824" y="3284220"/>
                </a:lnTo>
                <a:lnTo>
                  <a:pt x="8865108" y="3291839"/>
                </a:lnTo>
                <a:lnTo>
                  <a:pt x="8851392" y="3300984"/>
                </a:lnTo>
                <a:lnTo>
                  <a:pt x="8836152" y="3308604"/>
                </a:lnTo>
                <a:lnTo>
                  <a:pt x="8805672" y="3320796"/>
                </a:lnTo>
                <a:lnTo>
                  <a:pt x="8790432" y="3325368"/>
                </a:lnTo>
                <a:lnTo>
                  <a:pt x="8779255" y="33284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3192" y="1811517"/>
            <a:ext cx="8030845" cy="2311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5115" marR="5080" indent="-273050">
              <a:lnSpc>
                <a:spcPct val="100000"/>
              </a:lnSpc>
              <a:spcBef>
                <a:spcPts val="95"/>
              </a:spcBef>
              <a:buClr>
                <a:srgbClr val="D34816"/>
              </a:buClr>
              <a:buSzPct val="83928"/>
              <a:buChar char="●"/>
              <a:tabLst>
                <a:tab pos="286385" algn="l"/>
              </a:tabLst>
            </a:pPr>
            <a:r>
              <a:rPr sz="2800" spc="-175" dirty="0">
                <a:latin typeface="Times New Roman"/>
                <a:cs typeface="Times New Roman"/>
              </a:rPr>
              <a:t>Work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114" dirty="0">
                <a:latin typeface="Times New Roman"/>
                <a:cs typeface="Times New Roman"/>
              </a:rPr>
              <a:t>with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135" dirty="0">
                <a:latin typeface="Times New Roman"/>
                <a:cs typeface="Times New Roman"/>
              </a:rPr>
              <a:t>federal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30" dirty="0">
                <a:latin typeface="Times New Roman"/>
                <a:cs typeface="Times New Roman"/>
              </a:rPr>
              <a:t>government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35" dirty="0">
                <a:latin typeface="Times New Roman"/>
                <a:cs typeface="Times New Roman"/>
              </a:rPr>
              <a:t>organizations,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spc="-165" dirty="0">
                <a:latin typeface="Times New Roman"/>
                <a:cs typeface="Times New Roman"/>
              </a:rPr>
              <a:t>such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25" dirty="0">
                <a:latin typeface="Times New Roman"/>
                <a:cs typeface="Times New Roman"/>
              </a:rPr>
              <a:t>as</a:t>
            </a:r>
            <a:r>
              <a:rPr sz="2800" spc="-409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WHO, 	</a:t>
            </a:r>
            <a:r>
              <a:rPr sz="2800" spc="-215" dirty="0">
                <a:latin typeface="Times New Roman"/>
                <a:cs typeface="Times New Roman"/>
              </a:rPr>
              <a:t>UNICEF,</a:t>
            </a:r>
            <a:r>
              <a:rPr sz="2800" spc="-160" dirty="0">
                <a:latin typeface="Times New Roman"/>
                <a:cs typeface="Times New Roman"/>
              </a:rPr>
              <a:t> </a:t>
            </a:r>
            <a:r>
              <a:rPr sz="2800" spc="-229" dirty="0">
                <a:latin typeface="Times New Roman"/>
                <a:cs typeface="Times New Roman"/>
              </a:rPr>
              <a:t>USDA,</a:t>
            </a:r>
            <a:r>
              <a:rPr sz="2800" spc="-160" dirty="0">
                <a:latin typeface="Times New Roman"/>
                <a:cs typeface="Times New Roman"/>
              </a:rPr>
              <a:t> </a:t>
            </a:r>
            <a:r>
              <a:rPr sz="2800" spc="-325" dirty="0">
                <a:latin typeface="Times New Roman"/>
                <a:cs typeface="Times New Roman"/>
              </a:rPr>
              <a:t>FAO</a:t>
            </a:r>
            <a:endParaRPr sz="2800">
              <a:latin typeface="Times New Roman"/>
              <a:cs typeface="Times New Roman"/>
            </a:endParaRPr>
          </a:p>
          <a:p>
            <a:pPr marL="285115" marR="311785" indent="-27305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3928"/>
              <a:buChar char="●"/>
              <a:tabLst>
                <a:tab pos="286385" algn="l"/>
              </a:tabLst>
            </a:pPr>
            <a:r>
              <a:rPr sz="2800" spc="-175" dirty="0">
                <a:latin typeface="Times New Roman"/>
                <a:cs typeface="Times New Roman"/>
              </a:rPr>
              <a:t>Work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14" dirty="0">
                <a:latin typeface="Times New Roman"/>
                <a:cs typeface="Times New Roman"/>
              </a:rPr>
              <a:t>with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05" dirty="0">
                <a:latin typeface="Times New Roman"/>
                <a:cs typeface="Times New Roman"/>
              </a:rPr>
              <a:t>state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70" dirty="0">
                <a:latin typeface="Times New Roman"/>
                <a:cs typeface="Times New Roman"/>
              </a:rPr>
              <a:t>and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55" dirty="0">
                <a:latin typeface="Times New Roman"/>
                <a:cs typeface="Times New Roman"/>
              </a:rPr>
              <a:t>local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80" dirty="0">
                <a:latin typeface="Times New Roman"/>
                <a:cs typeface="Times New Roman"/>
              </a:rPr>
              <a:t>agencies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135" dirty="0">
                <a:latin typeface="Times New Roman"/>
                <a:cs typeface="Times New Roman"/>
              </a:rPr>
              <a:t>in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35" dirty="0">
                <a:latin typeface="Times New Roman"/>
                <a:cs typeface="Times New Roman"/>
              </a:rPr>
              <a:t>programs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125" dirty="0">
                <a:latin typeface="Times New Roman"/>
                <a:cs typeface="Times New Roman"/>
              </a:rPr>
              <a:t>relating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to 	</a:t>
            </a:r>
            <a:r>
              <a:rPr sz="2800" spc="-120" dirty="0">
                <a:latin typeface="Times New Roman"/>
                <a:cs typeface="Times New Roman"/>
              </a:rPr>
              <a:t>women,</a:t>
            </a:r>
            <a:r>
              <a:rPr sz="2800" spc="-160" dirty="0">
                <a:latin typeface="Times New Roman"/>
                <a:cs typeface="Times New Roman"/>
              </a:rPr>
              <a:t> </a:t>
            </a:r>
            <a:r>
              <a:rPr sz="2800" spc="-125" dirty="0">
                <a:latin typeface="Times New Roman"/>
                <a:cs typeface="Times New Roman"/>
              </a:rPr>
              <a:t>infants, </a:t>
            </a:r>
            <a:r>
              <a:rPr sz="2800" spc="-170" dirty="0">
                <a:latin typeface="Times New Roman"/>
                <a:cs typeface="Times New Roman"/>
              </a:rPr>
              <a:t>and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25" dirty="0">
                <a:latin typeface="Times New Roman"/>
                <a:cs typeface="Times New Roman"/>
              </a:rPr>
              <a:t>children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(WIC)</a:t>
            </a:r>
            <a:endParaRPr sz="2800">
              <a:latin typeface="Times New Roman"/>
              <a:cs typeface="Times New Roman"/>
            </a:endParaRPr>
          </a:p>
          <a:p>
            <a:pPr marL="285750" indent="-27305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3928"/>
              <a:buChar char="●"/>
              <a:tabLst>
                <a:tab pos="285750" algn="l"/>
              </a:tabLst>
            </a:pPr>
            <a:r>
              <a:rPr sz="2800" spc="-185" dirty="0">
                <a:latin typeface="Times New Roman"/>
                <a:cs typeface="Times New Roman"/>
              </a:rPr>
              <a:t>Managers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114" dirty="0">
                <a:latin typeface="Times New Roman"/>
                <a:cs typeface="Times New Roman"/>
              </a:rPr>
              <a:t>for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75" dirty="0">
                <a:latin typeface="Times New Roman"/>
                <a:cs typeface="Times New Roman"/>
              </a:rPr>
              <a:t>nutrition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programs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8390" y="1023596"/>
            <a:ext cx="72421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65" dirty="0"/>
              <a:t>Nutrition</a:t>
            </a:r>
            <a:r>
              <a:rPr spc="-204" dirty="0"/>
              <a:t> </a:t>
            </a:r>
            <a:r>
              <a:rPr spc="-195" dirty="0"/>
              <a:t>Education</a:t>
            </a:r>
            <a:r>
              <a:rPr spc="-250" dirty="0"/>
              <a:t> </a:t>
            </a:r>
            <a:r>
              <a:rPr spc="-130" dirty="0"/>
              <a:t>and</a:t>
            </a:r>
            <a:r>
              <a:rPr spc="-195" dirty="0"/>
              <a:t> </a:t>
            </a:r>
            <a:r>
              <a:rPr spc="-114" dirty="0"/>
              <a:t>Research</a:t>
            </a:r>
          </a:p>
        </p:txBody>
      </p:sp>
      <p:sp>
        <p:nvSpPr>
          <p:cNvPr id="3" name="object 3"/>
          <p:cNvSpPr/>
          <p:nvPr/>
        </p:nvSpPr>
        <p:spPr>
          <a:xfrm>
            <a:off x="515112" y="3886200"/>
            <a:ext cx="9027160" cy="3340735"/>
          </a:xfrm>
          <a:custGeom>
            <a:avLst/>
            <a:gdLst/>
            <a:ahLst/>
            <a:cxnLst/>
            <a:rect l="l" t="t" r="r" b="b"/>
            <a:pathLst>
              <a:path w="9027160" h="3340734">
                <a:moveTo>
                  <a:pt x="8708136" y="3340607"/>
                </a:moveTo>
                <a:lnTo>
                  <a:pt x="320040" y="3340607"/>
                </a:lnTo>
                <a:lnTo>
                  <a:pt x="284987" y="3337560"/>
                </a:lnTo>
                <a:lnTo>
                  <a:pt x="269748" y="3334512"/>
                </a:lnTo>
                <a:lnTo>
                  <a:pt x="252983" y="3331464"/>
                </a:lnTo>
                <a:lnTo>
                  <a:pt x="190500" y="3308604"/>
                </a:lnTo>
                <a:lnTo>
                  <a:pt x="135635" y="3275076"/>
                </a:lnTo>
                <a:lnTo>
                  <a:pt x="99060" y="3243072"/>
                </a:lnTo>
                <a:lnTo>
                  <a:pt x="67055" y="3206496"/>
                </a:lnTo>
                <a:lnTo>
                  <a:pt x="33527" y="3151632"/>
                </a:lnTo>
                <a:lnTo>
                  <a:pt x="15239" y="3104388"/>
                </a:lnTo>
                <a:lnTo>
                  <a:pt x="1524" y="3038855"/>
                </a:lnTo>
                <a:lnTo>
                  <a:pt x="1524" y="3022092"/>
                </a:lnTo>
                <a:lnTo>
                  <a:pt x="0" y="3005328"/>
                </a:lnTo>
                <a:lnTo>
                  <a:pt x="0" y="0"/>
                </a:lnTo>
                <a:lnTo>
                  <a:pt x="13715" y="0"/>
                </a:lnTo>
                <a:lnTo>
                  <a:pt x="13715" y="3022092"/>
                </a:lnTo>
                <a:lnTo>
                  <a:pt x="15239" y="3037332"/>
                </a:lnTo>
                <a:lnTo>
                  <a:pt x="16763" y="3054096"/>
                </a:lnTo>
                <a:lnTo>
                  <a:pt x="19811" y="3069336"/>
                </a:lnTo>
                <a:lnTo>
                  <a:pt x="22859" y="3086100"/>
                </a:lnTo>
                <a:lnTo>
                  <a:pt x="32003" y="3116580"/>
                </a:lnTo>
                <a:lnTo>
                  <a:pt x="38100" y="3130296"/>
                </a:lnTo>
                <a:lnTo>
                  <a:pt x="44195" y="3145536"/>
                </a:lnTo>
                <a:lnTo>
                  <a:pt x="59435" y="3172968"/>
                </a:lnTo>
                <a:lnTo>
                  <a:pt x="68579" y="3185160"/>
                </a:lnTo>
                <a:lnTo>
                  <a:pt x="77724" y="3198876"/>
                </a:lnTo>
                <a:lnTo>
                  <a:pt x="86867" y="3211068"/>
                </a:lnTo>
                <a:lnTo>
                  <a:pt x="97535" y="3221736"/>
                </a:lnTo>
                <a:lnTo>
                  <a:pt x="108204" y="3233928"/>
                </a:lnTo>
                <a:lnTo>
                  <a:pt x="155448" y="3273552"/>
                </a:lnTo>
                <a:lnTo>
                  <a:pt x="196596" y="3296412"/>
                </a:lnTo>
                <a:lnTo>
                  <a:pt x="240792" y="3314700"/>
                </a:lnTo>
                <a:lnTo>
                  <a:pt x="256031" y="3317748"/>
                </a:lnTo>
                <a:lnTo>
                  <a:pt x="271271" y="3322320"/>
                </a:lnTo>
                <a:lnTo>
                  <a:pt x="286512" y="3325368"/>
                </a:lnTo>
                <a:lnTo>
                  <a:pt x="320040" y="3328416"/>
                </a:lnTo>
                <a:lnTo>
                  <a:pt x="8779255" y="3328416"/>
                </a:lnTo>
                <a:lnTo>
                  <a:pt x="8773668" y="3329939"/>
                </a:lnTo>
                <a:lnTo>
                  <a:pt x="8758428" y="3334512"/>
                </a:lnTo>
                <a:lnTo>
                  <a:pt x="8741664" y="3337560"/>
                </a:lnTo>
                <a:lnTo>
                  <a:pt x="8708136" y="3340607"/>
                </a:lnTo>
                <a:close/>
              </a:path>
              <a:path w="9027160" h="3340734">
                <a:moveTo>
                  <a:pt x="8779255" y="3328416"/>
                </a:moveTo>
                <a:lnTo>
                  <a:pt x="8706612" y="3328416"/>
                </a:lnTo>
                <a:lnTo>
                  <a:pt x="8738616" y="3325368"/>
                </a:lnTo>
                <a:lnTo>
                  <a:pt x="8755380" y="3322320"/>
                </a:lnTo>
                <a:lnTo>
                  <a:pt x="8770620" y="3317748"/>
                </a:lnTo>
                <a:lnTo>
                  <a:pt x="8785860" y="3314700"/>
                </a:lnTo>
                <a:lnTo>
                  <a:pt x="8816340" y="3302507"/>
                </a:lnTo>
                <a:lnTo>
                  <a:pt x="8843772" y="3290316"/>
                </a:lnTo>
                <a:lnTo>
                  <a:pt x="8857488" y="3281172"/>
                </a:lnTo>
                <a:lnTo>
                  <a:pt x="8871204" y="3273552"/>
                </a:lnTo>
                <a:lnTo>
                  <a:pt x="8907780" y="3244596"/>
                </a:lnTo>
                <a:lnTo>
                  <a:pt x="8939784" y="3211068"/>
                </a:lnTo>
                <a:lnTo>
                  <a:pt x="8967216" y="3172968"/>
                </a:lnTo>
                <a:lnTo>
                  <a:pt x="8988552" y="3131820"/>
                </a:lnTo>
                <a:lnTo>
                  <a:pt x="9003792" y="3086100"/>
                </a:lnTo>
                <a:lnTo>
                  <a:pt x="9011412" y="3038855"/>
                </a:lnTo>
                <a:lnTo>
                  <a:pt x="9014460" y="3005328"/>
                </a:lnTo>
                <a:lnTo>
                  <a:pt x="9014460" y="0"/>
                </a:lnTo>
                <a:lnTo>
                  <a:pt x="9026652" y="0"/>
                </a:lnTo>
                <a:lnTo>
                  <a:pt x="9026652" y="3022092"/>
                </a:lnTo>
                <a:lnTo>
                  <a:pt x="9025128" y="3038855"/>
                </a:lnTo>
                <a:lnTo>
                  <a:pt x="9022080" y="3055620"/>
                </a:lnTo>
                <a:lnTo>
                  <a:pt x="9020556" y="3072384"/>
                </a:lnTo>
                <a:lnTo>
                  <a:pt x="9015984" y="3089148"/>
                </a:lnTo>
                <a:lnTo>
                  <a:pt x="9011412" y="3104388"/>
                </a:lnTo>
                <a:lnTo>
                  <a:pt x="9006840" y="3121152"/>
                </a:lnTo>
                <a:lnTo>
                  <a:pt x="9000744" y="3136392"/>
                </a:lnTo>
                <a:lnTo>
                  <a:pt x="8993124" y="3150107"/>
                </a:lnTo>
                <a:lnTo>
                  <a:pt x="8985504" y="3165348"/>
                </a:lnTo>
                <a:lnTo>
                  <a:pt x="8959596" y="3206496"/>
                </a:lnTo>
                <a:lnTo>
                  <a:pt x="8916924" y="3253739"/>
                </a:lnTo>
                <a:lnTo>
                  <a:pt x="8878824" y="3284220"/>
                </a:lnTo>
                <a:lnTo>
                  <a:pt x="8865108" y="3291839"/>
                </a:lnTo>
                <a:lnTo>
                  <a:pt x="8851392" y="3300984"/>
                </a:lnTo>
                <a:lnTo>
                  <a:pt x="8836152" y="3308604"/>
                </a:lnTo>
                <a:lnTo>
                  <a:pt x="8805672" y="3320796"/>
                </a:lnTo>
                <a:lnTo>
                  <a:pt x="8790432" y="3325368"/>
                </a:lnTo>
                <a:lnTo>
                  <a:pt x="8779255" y="33284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3192" y="1811517"/>
            <a:ext cx="7656830" cy="2738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5115" marR="5080" indent="-273050">
              <a:lnSpc>
                <a:spcPct val="100000"/>
              </a:lnSpc>
              <a:spcBef>
                <a:spcPts val="95"/>
              </a:spcBef>
              <a:buClr>
                <a:srgbClr val="D34816"/>
              </a:buClr>
              <a:buSzPct val="83928"/>
              <a:buChar char="●"/>
              <a:tabLst>
                <a:tab pos="286385" algn="l"/>
              </a:tabLst>
            </a:pPr>
            <a:r>
              <a:rPr sz="2800" spc="-175" dirty="0">
                <a:latin typeface="Times New Roman"/>
                <a:cs typeface="Times New Roman"/>
              </a:rPr>
              <a:t>Work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14" dirty="0">
                <a:latin typeface="Times New Roman"/>
                <a:cs typeface="Times New Roman"/>
              </a:rPr>
              <a:t>with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05" dirty="0">
                <a:latin typeface="Times New Roman"/>
                <a:cs typeface="Times New Roman"/>
              </a:rPr>
              <a:t>state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50" dirty="0">
                <a:latin typeface="Times New Roman"/>
                <a:cs typeface="Times New Roman"/>
              </a:rPr>
              <a:t>boards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75" dirty="0">
                <a:latin typeface="Times New Roman"/>
                <a:cs typeface="Times New Roman"/>
              </a:rPr>
              <a:t>of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30" dirty="0">
                <a:latin typeface="Times New Roman"/>
                <a:cs typeface="Times New Roman"/>
              </a:rPr>
              <a:t>education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70" dirty="0">
                <a:latin typeface="Times New Roman"/>
                <a:cs typeface="Times New Roman"/>
              </a:rPr>
              <a:t>and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nutrition/health 	</a:t>
            </a:r>
            <a:r>
              <a:rPr sz="2800" spc="-30" dirty="0">
                <a:latin typeface="Times New Roman"/>
                <a:cs typeface="Times New Roman"/>
              </a:rPr>
              <a:t>councils</a:t>
            </a:r>
            <a:endParaRPr sz="2800">
              <a:latin typeface="Times New Roman"/>
              <a:cs typeface="Times New Roman"/>
            </a:endParaRPr>
          </a:p>
          <a:p>
            <a:pPr marL="285115" marR="491490" indent="-27305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3928"/>
              <a:buChar char="●"/>
              <a:tabLst>
                <a:tab pos="286385" algn="l"/>
              </a:tabLst>
            </a:pPr>
            <a:r>
              <a:rPr sz="2800" spc="-150" dirty="0">
                <a:latin typeface="Times New Roman"/>
                <a:cs typeface="Times New Roman"/>
              </a:rPr>
              <a:t>Provide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70" dirty="0">
                <a:latin typeface="Times New Roman"/>
                <a:cs typeface="Times New Roman"/>
              </a:rPr>
              <a:t>nutrition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135" dirty="0">
                <a:latin typeface="Times New Roman"/>
                <a:cs typeface="Times New Roman"/>
              </a:rPr>
              <a:t>education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155" dirty="0">
                <a:latin typeface="Times New Roman"/>
                <a:cs typeface="Times New Roman"/>
              </a:rPr>
              <a:t>and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65" dirty="0">
                <a:latin typeface="Times New Roman"/>
                <a:cs typeface="Times New Roman"/>
              </a:rPr>
              <a:t>wellness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40" dirty="0">
                <a:latin typeface="Times New Roman"/>
                <a:cs typeface="Times New Roman"/>
              </a:rPr>
              <a:t>programs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to 	</a:t>
            </a:r>
            <a:r>
              <a:rPr sz="2800" spc="-160" dirty="0">
                <a:latin typeface="Times New Roman"/>
                <a:cs typeface="Times New Roman"/>
              </a:rPr>
              <a:t>various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30" dirty="0">
                <a:latin typeface="Times New Roman"/>
                <a:cs typeface="Times New Roman"/>
              </a:rPr>
              <a:t>population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groups</a:t>
            </a:r>
            <a:endParaRPr sz="2800">
              <a:latin typeface="Times New Roman"/>
              <a:cs typeface="Times New Roman"/>
            </a:endParaRPr>
          </a:p>
          <a:p>
            <a:pPr marL="285115" marR="356235" indent="-27305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3928"/>
              <a:buChar char="●"/>
              <a:tabLst>
                <a:tab pos="286385" algn="l"/>
              </a:tabLst>
            </a:pPr>
            <a:r>
              <a:rPr sz="2800" spc="-175" dirty="0">
                <a:latin typeface="Times New Roman"/>
                <a:cs typeface="Times New Roman"/>
              </a:rPr>
              <a:t>Work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35" dirty="0">
                <a:latin typeface="Times New Roman"/>
                <a:cs typeface="Times New Roman"/>
              </a:rPr>
              <a:t>in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25" dirty="0">
                <a:latin typeface="Times New Roman"/>
                <a:cs typeface="Times New Roman"/>
              </a:rPr>
              <a:t>research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05" dirty="0">
                <a:latin typeface="Times New Roman"/>
                <a:cs typeface="Times New Roman"/>
              </a:rPr>
              <a:t>settings,</a:t>
            </a:r>
            <a:r>
              <a:rPr sz="2800" spc="-175" dirty="0">
                <a:latin typeface="Times New Roman"/>
                <a:cs typeface="Times New Roman"/>
              </a:rPr>
              <a:t> </a:t>
            </a:r>
            <a:r>
              <a:rPr sz="2800" spc="-150" dirty="0">
                <a:latin typeface="Times New Roman"/>
                <a:cs typeface="Times New Roman"/>
              </a:rPr>
              <a:t>overseeing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60" dirty="0">
                <a:latin typeface="Times New Roman"/>
                <a:cs typeface="Times New Roman"/>
              </a:rPr>
              <a:t>clinical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105" dirty="0">
                <a:latin typeface="Times New Roman"/>
                <a:cs typeface="Times New Roman"/>
              </a:rPr>
              <a:t>trials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and 	</a:t>
            </a:r>
            <a:r>
              <a:rPr sz="2800" spc="-25" dirty="0">
                <a:latin typeface="Times New Roman"/>
                <a:cs typeface="Times New Roman"/>
              </a:rPr>
              <a:t>interventions.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3467" y="1023596"/>
            <a:ext cx="585724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60" dirty="0"/>
              <a:t>Private</a:t>
            </a:r>
            <a:r>
              <a:rPr spc="-245" dirty="0"/>
              <a:t> </a:t>
            </a:r>
            <a:r>
              <a:rPr spc="-165" dirty="0"/>
              <a:t>Practice/Consulting</a:t>
            </a:r>
          </a:p>
        </p:txBody>
      </p:sp>
      <p:sp>
        <p:nvSpPr>
          <p:cNvPr id="3" name="object 3"/>
          <p:cNvSpPr/>
          <p:nvPr/>
        </p:nvSpPr>
        <p:spPr>
          <a:xfrm>
            <a:off x="515112" y="3886200"/>
            <a:ext cx="9027160" cy="3340735"/>
          </a:xfrm>
          <a:custGeom>
            <a:avLst/>
            <a:gdLst/>
            <a:ahLst/>
            <a:cxnLst/>
            <a:rect l="l" t="t" r="r" b="b"/>
            <a:pathLst>
              <a:path w="9027160" h="3340734">
                <a:moveTo>
                  <a:pt x="8708136" y="3340607"/>
                </a:moveTo>
                <a:lnTo>
                  <a:pt x="320040" y="3340607"/>
                </a:lnTo>
                <a:lnTo>
                  <a:pt x="284987" y="3337560"/>
                </a:lnTo>
                <a:lnTo>
                  <a:pt x="269748" y="3334512"/>
                </a:lnTo>
                <a:lnTo>
                  <a:pt x="252983" y="3331464"/>
                </a:lnTo>
                <a:lnTo>
                  <a:pt x="190500" y="3308604"/>
                </a:lnTo>
                <a:lnTo>
                  <a:pt x="135635" y="3275076"/>
                </a:lnTo>
                <a:lnTo>
                  <a:pt x="99060" y="3243072"/>
                </a:lnTo>
                <a:lnTo>
                  <a:pt x="67055" y="3206496"/>
                </a:lnTo>
                <a:lnTo>
                  <a:pt x="33527" y="3151632"/>
                </a:lnTo>
                <a:lnTo>
                  <a:pt x="15239" y="3104388"/>
                </a:lnTo>
                <a:lnTo>
                  <a:pt x="1524" y="3038855"/>
                </a:lnTo>
                <a:lnTo>
                  <a:pt x="1524" y="3022092"/>
                </a:lnTo>
                <a:lnTo>
                  <a:pt x="0" y="3005328"/>
                </a:lnTo>
                <a:lnTo>
                  <a:pt x="0" y="0"/>
                </a:lnTo>
                <a:lnTo>
                  <a:pt x="13715" y="0"/>
                </a:lnTo>
                <a:lnTo>
                  <a:pt x="13715" y="3022092"/>
                </a:lnTo>
                <a:lnTo>
                  <a:pt x="15239" y="3037332"/>
                </a:lnTo>
                <a:lnTo>
                  <a:pt x="16763" y="3054096"/>
                </a:lnTo>
                <a:lnTo>
                  <a:pt x="19811" y="3069336"/>
                </a:lnTo>
                <a:lnTo>
                  <a:pt x="22859" y="3086100"/>
                </a:lnTo>
                <a:lnTo>
                  <a:pt x="32003" y="3116580"/>
                </a:lnTo>
                <a:lnTo>
                  <a:pt x="38100" y="3130296"/>
                </a:lnTo>
                <a:lnTo>
                  <a:pt x="44195" y="3145536"/>
                </a:lnTo>
                <a:lnTo>
                  <a:pt x="59435" y="3172968"/>
                </a:lnTo>
                <a:lnTo>
                  <a:pt x="68579" y="3185160"/>
                </a:lnTo>
                <a:lnTo>
                  <a:pt x="77724" y="3198876"/>
                </a:lnTo>
                <a:lnTo>
                  <a:pt x="86867" y="3211068"/>
                </a:lnTo>
                <a:lnTo>
                  <a:pt x="97535" y="3221736"/>
                </a:lnTo>
                <a:lnTo>
                  <a:pt x="108204" y="3233928"/>
                </a:lnTo>
                <a:lnTo>
                  <a:pt x="155448" y="3273552"/>
                </a:lnTo>
                <a:lnTo>
                  <a:pt x="196596" y="3296412"/>
                </a:lnTo>
                <a:lnTo>
                  <a:pt x="240792" y="3314700"/>
                </a:lnTo>
                <a:lnTo>
                  <a:pt x="256031" y="3317748"/>
                </a:lnTo>
                <a:lnTo>
                  <a:pt x="271271" y="3322320"/>
                </a:lnTo>
                <a:lnTo>
                  <a:pt x="286512" y="3325368"/>
                </a:lnTo>
                <a:lnTo>
                  <a:pt x="320040" y="3328416"/>
                </a:lnTo>
                <a:lnTo>
                  <a:pt x="8779255" y="3328416"/>
                </a:lnTo>
                <a:lnTo>
                  <a:pt x="8773668" y="3329939"/>
                </a:lnTo>
                <a:lnTo>
                  <a:pt x="8758428" y="3334512"/>
                </a:lnTo>
                <a:lnTo>
                  <a:pt x="8741664" y="3337560"/>
                </a:lnTo>
                <a:lnTo>
                  <a:pt x="8708136" y="3340607"/>
                </a:lnTo>
                <a:close/>
              </a:path>
              <a:path w="9027160" h="3340734">
                <a:moveTo>
                  <a:pt x="8779255" y="3328416"/>
                </a:moveTo>
                <a:lnTo>
                  <a:pt x="8706612" y="3328416"/>
                </a:lnTo>
                <a:lnTo>
                  <a:pt x="8738616" y="3325368"/>
                </a:lnTo>
                <a:lnTo>
                  <a:pt x="8755380" y="3322320"/>
                </a:lnTo>
                <a:lnTo>
                  <a:pt x="8770620" y="3317748"/>
                </a:lnTo>
                <a:lnTo>
                  <a:pt x="8785860" y="3314700"/>
                </a:lnTo>
                <a:lnTo>
                  <a:pt x="8816340" y="3302507"/>
                </a:lnTo>
                <a:lnTo>
                  <a:pt x="8843772" y="3290316"/>
                </a:lnTo>
                <a:lnTo>
                  <a:pt x="8857488" y="3281172"/>
                </a:lnTo>
                <a:lnTo>
                  <a:pt x="8871204" y="3273552"/>
                </a:lnTo>
                <a:lnTo>
                  <a:pt x="8907780" y="3244596"/>
                </a:lnTo>
                <a:lnTo>
                  <a:pt x="8939784" y="3211068"/>
                </a:lnTo>
                <a:lnTo>
                  <a:pt x="8967216" y="3172968"/>
                </a:lnTo>
                <a:lnTo>
                  <a:pt x="8988552" y="3131820"/>
                </a:lnTo>
                <a:lnTo>
                  <a:pt x="9003792" y="3086100"/>
                </a:lnTo>
                <a:lnTo>
                  <a:pt x="9011412" y="3038855"/>
                </a:lnTo>
                <a:lnTo>
                  <a:pt x="9014460" y="3005328"/>
                </a:lnTo>
                <a:lnTo>
                  <a:pt x="9014460" y="0"/>
                </a:lnTo>
                <a:lnTo>
                  <a:pt x="9026652" y="0"/>
                </a:lnTo>
                <a:lnTo>
                  <a:pt x="9026652" y="3022092"/>
                </a:lnTo>
                <a:lnTo>
                  <a:pt x="9025128" y="3038855"/>
                </a:lnTo>
                <a:lnTo>
                  <a:pt x="9022080" y="3055620"/>
                </a:lnTo>
                <a:lnTo>
                  <a:pt x="9020556" y="3072384"/>
                </a:lnTo>
                <a:lnTo>
                  <a:pt x="9015984" y="3089148"/>
                </a:lnTo>
                <a:lnTo>
                  <a:pt x="9011412" y="3104388"/>
                </a:lnTo>
                <a:lnTo>
                  <a:pt x="9006840" y="3121152"/>
                </a:lnTo>
                <a:lnTo>
                  <a:pt x="9000744" y="3136392"/>
                </a:lnTo>
                <a:lnTo>
                  <a:pt x="8993124" y="3150107"/>
                </a:lnTo>
                <a:lnTo>
                  <a:pt x="8985504" y="3165348"/>
                </a:lnTo>
                <a:lnTo>
                  <a:pt x="8959596" y="3206496"/>
                </a:lnTo>
                <a:lnTo>
                  <a:pt x="8916924" y="3253739"/>
                </a:lnTo>
                <a:lnTo>
                  <a:pt x="8878824" y="3284220"/>
                </a:lnTo>
                <a:lnTo>
                  <a:pt x="8865108" y="3291839"/>
                </a:lnTo>
                <a:lnTo>
                  <a:pt x="8851392" y="3300984"/>
                </a:lnTo>
                <a:lnTo>
                  <a:pt x="8836152" y="3308604"/>
                </a:lnTo>
                <a:lnTo>
                  <a:pt x="8805672" y="3320796"/>
                </a:lnTo>
                <a:lnTo>
                  <a:pt x="8790432" y="3325368"/>
                </a:lnTo>
                <a:lnTo>
                  <a:pt x="8779255" y="33284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3192" y="1734757"/>
            <a:ext cx="7388225" cy="25400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5750" indent="-273050">
              <a:lnSpc>
                <a:spcPct val="100000"/>
              </a:lnSpc>
              <a:spcBef>
                <a:spcPts val="700"/>
              </a:spcBef>
              <a:buClr>
                <a:srgbClr val="D34816"/>
              </a:buClr>
              <a:buSzPct val="83928"/>
              <a:buChar char="●"/>
              <a:tabLst>
                <a:tab pos="285750" algn="l"/>
              </a:tabLst>
            </a:pPr>
            <a:r>
              <a:rPr sz="2800" spc="-150" dirty="0">
                <a:latin typeface="Times New Roman"/>
                <a:cs typeface="Times New Roman"/>
              </a:rPr>
              <a:t>Provide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30" dirty="0">
                <a:latin typeface="Times New Roman"/>
                <a:cs typeface="Times New Roman"/>
              </a:rPr>
              <a:t>consultation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45" dirty="0">
                <a:latin typeface="Times New Roman"/>
                <a:cs typeface="Times New Roman"/>
              </a:rPr>
              <a:t>services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30" dirty="0">
                <a:latin typeface="Times New Roman"/>
                <a:cs typeface="Times New Roman"/>
              </a:rPr>
              <a:t>clients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135" dirty="0">
                <a:latin typeface="Times New Roman"/>
                <a:cs typeface="Times New Roman"/>
              </a:rPr>
              <a:t>in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65" dirty="0">
                <a:latin typeface="Times New Roman"/>
                <a:cs typeface="Times New Roman"/>
              </a:rPr>
              <a:t>areas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165" dirty="0">
                <a:latin typeface="Times New Roman"/>
                <a:cs typeface="Times New Roman"/>
              </a:rPr>
              <a:t>such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as:</a:t>
            </a:r>
            <a:endParaRPr sz="2800">
              <a:latin typeface="Times New Roman"/>
              <a:cs typeface="Times New Roman"/>
            </a:endParaRPr>
          </a:p>
          <a:p>
            <a:pPr marL="286385" indent="-28575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76785"/>
              <a:buFont typeface="MingLiU_HKSCS-ExtB"/>
              <a:buChar char="❑"/>
              <a:tabLst>
                <a:tab pos="286385" algn="l"/>
              </a:tabLst>
            </a:pPr>
            <a:r>
              <a:rPr sz="2800" spc="-145" dirty="0">
                <a:latin typeface="Times New Roman"/>
                <a:cs typeface="Times New Roman"/>
              </a:rPr>
              <a:t>Diabetes</a:t>
            </a:r>
            <a:r>
              <a:rPr sz="2800" spc="-45" dirty="0">
                <a:latin typeface="Times New Roman"/>
                <a:cs typeface="Times New Roman"/>
              </a:rPr>
              <a:t> management</a:t>
            </a:r>
            <a:endParaRPr sz="2800">
              <a:latin typeface="Times New Roman"/>
              <a:cs typeface="Times New Roman"/>
            </a:endParaRPr>
          </a:p>
          <a:p>
            <a:pPr marL="286385" indent="-28575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76785"/>
              <a:buFont typeface="MingLiU_HKSCS-ExtB"/>
              <a:buChar char="❑"/>
              <a:tabLst>
                <a:tab pos="286385" algn="l"/>
              </a:tabLst>
            </a:pPr>
            <a:r>
              <a:rPr sz="2800" spc="-180" dirty="0">
                <a:latin typeface="Times New Roman"/>
                <a:cs typeface="Times New Roman"/>
              </a:rPr>
              <a:t>Weight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management</a:t>
            </a:r>
            <a:endParaRPr sz="2800">
              <a:latin typeface="Times New Roman"/>
              <a:cs typeface="Times New Roman"/>
            </a:endParaRPr>
          </a:p>
          <a:p>
            <a:pPr marL="286385" indent="-28575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76785"/>
              <a:buFont typeface="MingLiU_HKSCS-ExtB"/>
              <a:buChar char="❑"/>
              <a:tabLst>
                <a:tab pos="286385" algn="l"/>
              </a:tabLst>
            </a:pPr>
            <a:r>
              <a:rPr sz="2800" spc="-175" dirty="0">
                <a:latin typeface="Times New Roman"/>
                <a:cs typeface="Times New Roman"/>
              </a:rPr>
              <a:t>Eating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disorders</a:t>
            </a:r>
            <a:endParaRPr sz="2800">
              <a:latin typeface="Times New Roman"/>
              <a:cs typeface="Times New Roman"/>
            </a:endParaRPr>
          </a:p>
          <a:p>
            <a:pPr marL="286385" indent="-28575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76785"/>
              <a:buFont typeface="MingLiU_HKSCS-ExtB"/>
              <a:buChar char="❑"/>
              <a:tabLst>
                <a:tab pos="286385" algn="l"/>
              </a:tabLst>
            </a:pPr>
            <a:r>
              <a:rPr sz="2800" spc="-130" dirty="0">
                <a:latin typeface="Times New Roman"/>
                <a:cs typeface="Times New Roman"/>
              </a:rPr>
              <a:t>Sports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70" dirty="0">
                <a:latin typeface="Times New Roman"/>
                <a:cs typeface="Times New Roman"/>
              </a:rPr>
              <a:t>nutrition </a:t>
            </a:r>
            <a:r>
              <a:rPr sz="2800" spc="-20" dirty="0">
                <a:latin typeface="Times New Roman"/>
                <a:cs typeface="Times New Roman"/>
              </a:rPr>
              <a:t>etc.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1925">
              <a:lnSpc>
                <a:spcPct val="100000"/>
              </a:lnSpc>
              <a:spcBef>
                <a:spcPts val="95"/>
              </a:spcBef>
            </a:pPr>
            <a:r>
              <a:rPr spc="-270" dirty="0"/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50314" y="1815083"/>
            <a:ext cx="6908800" cy="191579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7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120" dirty="0">
                <a:latin typeface="Times New Roman"/>
                <a:cs typeface="Times New Roman"/>
              </a:rPr>
              <a:t>Definition</a:t>
            </a:r>
            <a:r>
              <a:rPr sz="2600" spc="-7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of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terms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175" dirty="0">
                <a:latin typeface="Times New Roman"/>
                <a:cs typeface="Times New Roman"/>
              </a:rPr>
              <a:t>Goals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of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studying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Human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Nutrition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and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Dietetics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95" dirty="0">
                <a:latin typeface="Times New Roman"/>
                <a:cs typeface="Times New Roman"/>
              </a:rPr>
              <a:t>Career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opportunities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in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Human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75" dirty="0">
                <a:latin typeface="Times New Roman"/>
                <a:cs typeface="Times New Roman"/>
              </a:rPr>
              <a:t>Nutrition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and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55" dirty="0">
                <a:latin typeface="Times New Roman"/>
                <a:cs typeface="Times New Roman"/>
              </a:rPr>
              <a:t>Dietetics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190" dirty="0">
                <a:latin typeface="Times New Roman"/>
                <a:cs typeface="Times New Roman"/>
              </a:rPr>
              <a:t>Skills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00" dirty="0">
                <a:latin typeface="Times New Roman"/>
                <a:cs typeface="Times New Roman"/>
              </a:rPr>
              <a:t>required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for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Nutritionist/Dietitian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5112" y="3886200"/>
            <a:ext cx="9027160" cy="3340735"/>
          </a:xfrm>
          <a:custGeom>
            <a:avLst/>
            <a:gdLst/>
            <a:ahLst/>
            <a:cxnLst/>
            <a:rect l="l" t="t" r="r" b="b"/>
            <a:pathLst>
              <a:path w="9027160" h="3340734">
                <a:moveTo>
                  <a:pt x="8708136" y="3340607"/>
                </a:moveTo>
                <a:lnTo>
                  <a:pt x="320040" y="3340607"/>
                </a:lnTo>
                <a:lnTo>
                  <a:pt x="284987" y="3337560"/>
                </a:lnTo>
                <a:lnTo>
                  <a:pt x="269748" y="3334512"/>
                </a:lnTo>
                <a:lnTo>
                  <a:pt x="252983" y="3331464"/>
                </a:lnTo>
                <a:lnTo>
                  <a:pt x="190500" y="3308604"/>
                </a:lnTo>
                <a:lnTo>
                  <a:pt x="135635" y="3275076"/>
                </a:lnTo>
                <a:lnTo>
                  <a:pt x="99060" y="3243072"/>
                </a:lnTo>
                <a:lnTo>
                  <a:pt x="67055" y="3206496"/>
                </a:lnTo>
                <a:lnTo>
                  <a:pt x="33527" y="3151632"/>
                </a:lnTo>
                <a:lnTo>
                  <a:pt x="15239" y="3104388"/>
                </a:lnTo>
                <a:lnTo>
                  <a:pt x="1524" y="3038855"/>
                </a:lnTo>
                <a:lnTo>
                  <a:pt x="1524" y="3022092"/>
                </a:lnTo>
                <a:lnTo>
                  <a:pt x="0" y="3005328"/>
                </a:lnTo>
                <a:lnTo>
                  <a:pt x="0" y="0"/>
                </a:lnTo>
                <a:lnTo>
                  <a:pt x="13715" y="0"/>
                </a:lnTo>
                <a:lnTo>
                  <a:pt x="13715" y="3022092"/>
                </a:lnTo>
                <a:lnTo>
                  <a:pt x="15239" y="3037332"/>
                </a:lnTo>
                <a:lnTo>
                  <a:pt x="16763" y="3054096"/>
                </a:lnTo>
                <a:lnTo>
                  <a:pt x="19811" y="3069336"/>
                </a:lnTo>
                <a:lnTo>
                  <a:pt x="22859" y="3086100"/>
                </a:lnTo>
                <a:lnTo>
                  <a:pt x="32003" y="3116580"/>
                </a:lnTo>
                <a:lnTo>
                  <a:pt x="38100" y="3130296"/>
                </a:lnTo>
                <a:lnTo>
                  <a:pt x="44195" y="3145536"/>
                </a:lnTo>
                <a:lnTo>
                  <a:pt x="59435" y="3172968"/>
                </a:lnTo>
                <a:lnTo>
                  <a:pt x="68579" y="3185160"/>
                </a:lnTo>
                <a:lnTo>
                  <a:pt x="77724" y="3198876"/>
                </a:lnTo>
                <a:lnTo>
                  <a:pt x="86867" y="3211068"/>
                </a:lnTo>
                <a:lnTo>
                  <a:pt x="97535" y="3221736"/>
                </a:lnTo>
                <a:lnTo>
                  <a:pt x="108204" y="3233928"/>
                </a:lnTo>
                <a:lnTo>
                  <a:pt x="155448" y="3273552"/>
                </a:lnTo>
                <a:lnTo>
                  <a:pt x="196596" y="3296412"/>
                </a:lnTo>
                <a:lnTo>
                  <a:pt x="240792" y="3314700"/>
                </a:lnTo>
                <a:lnTo>
                  <a:pt x="256031" y="3317748"/>
                </a:lnTo>
                <a:lnTo>
                  <a:pt x="271271" y="3322320"/>
                </a:lnTo>
                <a:lnTo>
                  <a:pt x="286512" y="3325368"/>
                </a:lnTo>
                <a:lnTo>
                  <a:pt x="320040" y="3328416"/>
                </a:lnTo>
                <a:lnTo>
                  <a:pt x="8779255" y="3328416"/>
                </a:lnTo>
                <a:lnTo>
                  <a:pt x="8773668" y="3329939"/>
                </a:lnTo>
                <a:lnTo>
                  <a:pt x="8758428" y="3334512"/>
                </a:lnTo>
                <a:lnTo>
                  <a:pt x="8741664" y="3337560"/>
                </a:lnTo>
                <a:lnTo>
                  <a:pt x="8708136" y="3340607"/>
                </a:lnTo>
                <a:close/>
              </a:path>
              <a:path w="9027160" h="3340734">
                <a:moveTo>
                  <a:pt x="8779255" y="3328416"/>
                </a:moveTo>
                <a:lnTo>
                  <a:pt x="8706612" y="3328416"/>
                </a:lnTo>
                <a:lnTo>
                  <a:pt x="8738616" y="3325368"/>
                </a:lnTo>
                <a:lnTo>
                  <a:pt x="8755380" y="3322320"/>
                </a:lnTo>
                <a:lnTo>
                  <a:pt x="8770620" y="3317748"/>
                </a:lnTo>
                <a:lnTo>
                  <a:pt x="8785860" y="3314700"/>
                </a:lnTo>
                <a:lnTo>
                  <a:pt x="8816340" y="3302507"/>
                </a:lnTo>
                <a:lnTo>
                  <a:pt x="8843772" y="3290316"/>
                </a:lnTo>
                <a:lnTo>
                  <a:pt x="8857488" y="3281172"/>
                </a:lnTo>
                <a:lnTo>
                  <a:pt x="8871204" y="3273552"/>
                </a:lnTo>
                <a:lnTo>
                  <a:pt x="8907780" y="3244596"/>
                </a:lnTo>
                <a:lnTo>
                  <a:pt x="8939784" y="3211068"/>
                </a:lnTo>
                <a:lnTo>
                  <a:pt x="8967216" y="3172968"/>
                </a:lnTo>
                <a:lnTo>
                  <a:pt x="8988552" y="3131820"/>
                </a:lnTo>
                <a:lnTo>
                  <a:pt x="9003792" y="3086100"/>
                </a:lnTo>
                <a:lnTo>
                  <a:pt x="9011412" y="3038855"/>
                </a:lnTo>
                <a:lnTo>
                  <a:pt x="9014460" y="3005328"/>
                </a:lnTo>
                <a:lnTo>
                  <a:pt x="9014460" y="0"/>
                </a:lnTo>
                <a:lnTo>
                  <a:pt x="9026652" y="0"/>
                </a:lnTo>
                <a:lnTo>
                  <a:pt x="9026652" y="3022092"/>
                </a:lnTo>
                <a:lnTo>
                  <a:pt x="9025128" y="3038855"/>
                </a:lnTo>
                <a:lnTo>
                  <a:pt x="9022080" y="3055620"/>
                </a:lnTo>
                <a:lnTo>
                  <a:pt x="9020556" y="3072384"/>
                </a:lnTo>
                <a:lnTo>
                  <a:pt x="9015984" y="3089148"/>
                </a:lnTo>
                <a:lnTo>
                  <a:pt x="9011412" y="3104388"/>
                </a:lnTo>
                <a:lnTo>
                  <a:pt x="9006840" y="3121152"/>
                </a:lnTo>
                <a:lnTo>
                  <a:pt x="9000744" y="3136392"/>
                </a:lnTo>
                <a:lnTo>
                  <a:pt x="8993124" y="3150107"/>
                </a:lnTo>
                <a:lnTo>
                  <a:pt x="8985504" y="3165348"/>
                </a:lnTo>
                <a:lnTo>
                  <a:pt x="8959596" y="3206496"/>
                </a:lnTo>
                <a:lnTo>
                  <a:pt x="8916924" y="3253739"/>
                </a:lnTo>
                <a:lnTo>
                  <a:pt x="8878824" y="3284220"/>
                </a:lnTo>
                <a:lnTo>
                  <a:pt x="8865108" y="3291839"/>
                </a:lnTo>
                <a:lnTo>
                  <a:pt x="8851392" y="3300984"/>
                </a:lnTo>
                <a:lnTo>
                  <a:pt x="8836152" y="3308604"/>
                </a:lnTo>
                <a:lnTo>
                  <a:pt x="8805672" y="3320796"/>
                </a:lnTo>
                <a:lnTo>
                  <a:pt x="8790432" y="3325368"/>
                </a:lnTo>
                <a:lnTo>
                  <a:pt x="8779255" y="33284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56731" y="1023596"/>
            <a:ext cx="47885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70" dirty="0"/>
              <a:t>Business</a:t>
            </a:r>
            <a:r>
              <a:rPr spc="-200" dirty="0"/>
              <a:t> </a:t>
            </a:r>
            <a:r>
              <a:rPr spc="-130" dirty="0"/>
              <a:t>and</a:t>
            </a:r>
            <a:r>
              <a:rPr spc="-180" dirty="0"/>
              <a:t> </a:t>
            </a:r>
            <a:r>
              <a:rPr spc="-185" dirty="0"/>
              <a:t>Industry</a:t>
            </a:r>
          </a:p>
        </p:txBody>
      </p:sp>
      <p:sp>
        <p:nvSpPr>
          <p:cNvPr id="3" name="object 3"/>
          <p:cNvSpPr/>
          <p:nvPr/>
        </p:nvSpPr>
        <p:spPr>
          <a:xfrm>
            <a:off x="515112" y="3886200"/>
            <a:ext cx="9027160" cy="3340735"/>
          </a:xfrm>
          <a:custGeom>
            <a:avLst/>
            <a:gdLst/>
            <a:ahLst/>
            <a:cxnLst/>
            <a:rect l="l" t="t" r="r" b="b"/>
            <a:pathLst>
              <a:path w="9027160" h="3340734">
                <a:moveTo>
                  <a:pt x="8708136" y="3340607"/>
                </a:moveTo>
                <a:lnTo>
                  <a:pt x="320040" y="3340607"/>
                </a:lnTo>
                <a:lnTo>
                  <a:pt x="284987" y="3337560"/>
                </a:lnTo>
                <a:lnTo>
                  <a:pt x="269748" y="3334512"/>
                </a:lnTo>
                <a:lnTo>
                  <a:pt x="252983" y="3331464"/>
                </a:lnTo>
                <a:lnTo>
                  <a:pt x="190500" y="3308604"/>
                </a:lnTo>
                <a:lnTo>
                  <a:pt x="135635" y="3275076"/>
                </a:lnTo>
                <a:lnTo>
                  <a:pt x="99060" y="3243072"/>
                </a:lnTo>
                <a:lnTo>
                  <a:pt x="67055" y="3206496"/>
                </a:lnTo>
                <a:lnTo>
                  <a:pt x="33527" y="3151632"/>
                </a:lnTo>
                <a:lnTo>
                  <a:pt x="15239" y="3104388"/>
                </a:lnTo>
                <a:lnTo>
                  <a:pt x="1524" y="3038855"/>
                </a:lnTo>
                <a:lnTo>
                  <a:pt x="1524" y="3022092"/>
                </a:lnTo>
                <a:lnTo>
                  <a:pt x="0" y="3005328"/>
                </a:lnTo>
                <a:lnTo>
                  <a:pt x="0" y="0"/>
                </a:lnTo>
                <a:lnTo>
                  <a:pt x="13715" y="0"/>
                </a:lnTo>
                <a:lnTo>
                  <a:pt x="13715" y="3022092"/>
                </a:lnTo>
                <a:lnTo>
                  <a:pt x="15239" y="3037332"/>
                </a:lnTo>
                <a:lnTo>
                  <a:pt x="16763" y="3054096"/>
                </a:lnTo>
                <a:lnTo>
                  <a:pt x="19811" y="3069336"/>
                </a:lnTo>
                <a:lnTo>
                  <a:pt x="22859" y="3086100"/>
                </a:lnTo>
                <a:lnTo>
                  <a:pt x="32003" y="3116580"/>
                </a:lnTo>
                <a:lnTo>
                  <a:pt x="38100" y="3130296"/>
                </a:lnTo>
                <a:lnTo>
                  <a:pt x="44195" y="3145536"/>
                </a:lnTo>
                <a:lnTo>
                  <a:pt x="59435" y="3172968"/>
                </a:lnTo>
                <a:lnTo>
                  <a:pt x="68579" y="3185160"/>
                </a:lnTo>
                <a:lnTo>
                  <a:pt x="77724" y="3198876"/>
                </a:lnTo>
                <a:lnTo>
                  <a:pt x="86867" y="3211068"/>
                </a:lnTo>
                <a:lnTo>
                  <a:pt x="97535" y="3221736"/>
                </a:lnTo>
                <a:lnTo>
                  <a:pt x="108204" y="3233928"/>
                </a:lnTo>
                <a:lnTo>
                  <a:pt x="155448" y="3273552"/>
                </a:lnTo>
                <a:lnTo>
                  <a:pt x="196596" y="3296412"/>
                </a:lnTo>
                <a:lnTo>
                  <a:pt x="240792" y="3314700"/>
                </a:lnTo>
                <a:lnTo>
                  <a:pt x="256031" y="3317748"/>
                </a:lnTo>
                <a:lnTo>
                  <a:pt x="271271" y="3322320"/>
                </a:lnTo>
                <a:lnTo>
                  <a:pt x="286512" y="3325368"/>
                </a:lnTo>
                <a:lnTo>
                  <a:pt x="320040" y="3328416"/>
                </a:lnTo>
                <a:lnTo>
                  <a:pt x="8779255" y="3328416"/>
                </a:lnTo>
                <a:lnTo>
                  <a:pt x="8773668" y="3329939"/>
                </a:lnTo>
                <a:lnTo>
                  <a:pt x="8758428" y="3334512"/>
                </a:lnTo>
                <a:lnTo>
                  <a:pt x="8741664" y="3337560"/>
                </a:lnTo>
                <a:lnTo>
                  <a:pt x="8708136" y="3340607"/>
                </a:lnTo>
                <a:close/>
              </a:path>
              <a:path w="9027160" h="3340734">
                <a:moveTo>
                  <a:pt x="8779255" y="3328416"/>
                </a:moveTo>
                <a:lnTo>
                  <a:pt x="8706612" y="3328416"/>
                </a:lnTo>
                <a:lnTo>
                  <a:pt x="8738616" y="3325368"/>
                </a:lnTo>
                <a:lnTo>
                  <a:pt x="8755380" y="3322320"/>
                </a:lnTo>
                <a:lnTo>
                  <a:pt x="8770620" y="3317748"/>
                </a:lnTo>
                <a:lnTo>
                  <a:pt x="8785860" y="3314700"/>
                </a:lnTo>
                <a:lnTo>
                  <a:pt x="8816340" y="3302507"/>
                </a:lnTo>
                <a:lnTo>
                  <a:pt x="8843772" y="3290316"/>
                </a:lnTo>
                <a:lnTo>
                  <a:pt x="8857488" y="3281172"/>
                </a:lnTo>
                <a:lnTo>
                  <a:pt x="8871204" y="3273552"/>
                </a:lnTo>
                <a:lnTo>
                  <a:pt x="8907780" y="3244596"/>
                </a:lnTo>
                <a:lnTo>
                  <a:pt x="8939784" y="3211068"/>
                </a:lnTo>
                <a:lnTo>
                  <a:pt x="8967216" y="3172968"/>
                </a:lnTo>
                <a:lnTo>
                  <a:pt x="8988552" y="3131820"/>
                </a:lnTo>
                <a:lnTo>
                  <a:pt x="9003792" y="3086100"/>
                </a:lnTo>
                <a:lnTo>
                  <a:pt x="9011412" y="3038855"/>
                </a:lnTo>
                <a:lnTo>
                  <a:pt x="9014460" y="3005328"/>
                </a:lnTo>
                <a:lnTo>
                  <a:pt x="9014460" y="0"/>
                </a:lnTo>
                <a:lnTo>
                  <a:pt x="9026652" y="0"/>
                </a:lnTo>
                <a:lnTo>
                  <a:pt x="9026652" y="3022092"/>
                </a:lnTo>
                <a:lnTo>
                  <a:pt x="9025128" y="3038855"/>
                </a:lnTo>
                <a:lnTo>
                  <a:pt x="9022080" y="3055620"/>
                </a:lnTo>
                <a:lnTo>
                  <a:pt x="9020556" y="3072384"/>
                </a:lnTo>
                <a:lnTo>
                  <a:pt x="9015984" y="3089148"/>
                </a:lnTo>
                <a:lnTo>
                  <a:pt x="9011412" y="3104388"/>
                </a:lnTo>
                <a:lnTo>
                  <a:pt x="9006840" y="3121152"/>
                </a:lnTo>
                <a:lnTo>
                  <a:pt x="9000744" y="3136392"/>
                </a:lnTo>
                <a:lnTo>
                  <a:pt x="8993124" y="3150107"/>
                </a:lnTo>
                <a:lnTo>
                  <a:pt x="8985504" y="3165348"/>
                </a:lnTo>
                <a:lnTo>
                  <a:pt x="8959596" y="3206496"/>
                </a:lnTo>
                <a:lnTo>
                  <a:pt x="8916924" y="3253739"/>
                </a:lnTo>
                <a:lnTo>
                  <a:pt x="8878824" y="3284220"/>
                </a:lnTo>
                <a:lnTo>
                  <a:pt x="8865108" y="3291839"/>
                </a:lnTo>
                <a:lnTo>
                  <a:pt x="8851392" y="3300984"/>
                </a:lnTo>
                <a:lnTo>
                  <a:pt x="8836152" y="3308604"/>
                </a:lnTo>
                <a:lnTo>
                  <a:pt x="8805672" y="3320796"/>
                </a:lnTo>
                <a:lnTo>
                  <a:pt x="8790432" y="3325368"/>
                </a:lnTo>
                <a:lnTo>
                  <a:pt x="8779255" y="33284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3192" y="1811517"/>
            <a:ext cx="7529195" cy="3896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5115" marR="5080" indent="-273050">
              <a:lnSpc>
                <a:spcPct val="100000"/>
              </a:lnSpc>
              <a:spcBef>
                <a:spcPts val="95"/>
              </a:spcBef>
              <a:buClr>
                <a:srgbClr val="D34816"/>
              </a:buClr>
              <a:buSzPct val="83928"/>
              <a:buChar char="●"/>
              <a:tabLst>
                <a:tab pos="286385" algn="l"/>
              </a:tabLst>
            </a:pPr>
            <a:r>
              <a:rPr sz="2800" spc="-175" dirty="0">
                <a:latin typeface="Times New Roman"/>
                <a:cs typeface="Times New Roman"/>
              </a:rPr>
              <a:t>Work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135" dirty="0">
                <a:latin typeface="Times New Roman"/>
                <a:cs typeface="Times New Roman"/>
              </a:rPr>
              <a:t>in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120" dirty="0">
                <a:latin typeface="Times New Roman"/>
                <a:cs typeface="Times New Roman"/>
              </a:rPr>
              <a:t>marketing,</a:t>
            </a:r>
            <a:r>
              <a:rPr sz="2800" spc="-135" dirty="0">
                <a:latin typeface="Times New Roman"/>
                <a:cs typeface="Times New Roman"/>
              </a:rPr>
              <a:t> </a:t>
            </a:r>
            <a:r>
              <a:rPr sz="2800" spc="-155" dirty="0">
                <a:latin typeface="Times New Roman"/>
                <a:cs typeface="Times New Roman"/>
              </a:rPr>
              <a:t>public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0" dirty="0">
                <a:latin typeface="Times New Roman"/>
                <a:cs typeface="Times New Roman"/>
              </a:rPr>
              <a:t>relations,</a:t>
            </a:r>
            <a:r>
              <a:rPr sz="2800" spc="-170" dirty="0">
                <a:latin typeface="Times New Roman"/>
                <a:cs typeface="Times New Roman"/>
              </a:rPr>
              <a:t> </a:t>
            </a:r>
            <a:r>
              <a:rPr sz="2800" spc="-145" dirty="0">
                <a:latin typeface="Times New Roman"/>
                <a:cs typeface="Times New Roman"/>
              </a:rPr>
              <a:t>quality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75" dirty="0">
                <a:latin typeface="Times New Roman"/>
                <a:cs typeface="Times New Roman"/>
              </a:rPr>
              <a:t>control,</a:t>
            </a:r>
            <a:r>
              <a:rPr sz="2800" spc="-17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and 	</a:t>
            </a:r>
            <a:r>
              <a:rPr sz="2800" spc="-120" dirty="0">
                <a:latin typeface="Times New Roman"/>
                <a:cs typeface="Times New Roman"/>
              </a:rPr>
              <a:t>research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155" dirty="0">
                <a:latin typeface="Times New Roman"/>
                <a:cs typeface="Times New Roman"/>
              </a:rPr>
              <a:t>and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135" dirty="0">
                <a:latin typeface="Times New Roman"/>
                <a:cs typeface="Times New Roman"/>
              </a:rPr>
              <a:t>development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for:</a:t>
            </a:r>
            <a:endParaRPr sz="2800">
              <a:latin typeface="Times New Roman"/>
              <a:cs typeface="Times New Roman"/>
            </a:endParaRPr>
          </a:p>
          <a:p>
            <a:pPr marL="286385" indent="-28575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76785"/>
              <a:buFont typeface="MingLiU_HKSCS-ExtB"/>
              <a:buChar char="❑"/>
              <a:tabLst>
                <a:tab pos="286385" algn="l"/>
              </a:tabLst>
            </a:pPr>
            <a:r>
              <a:rPr sz="2800" spc="-195" dirty="0">
                <a:latin typeface="Times New Roman"/>
                <a:cs typeface="Times New Roman"/>
              </a:rPr>
              <a:t>Food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manufacturers</a:t>
            </a:r>
            <a:endParaRPr sz="2800">
              <a:latin typeface="Times New Roman"/>
              <a:cs typeface="Times New Roman"/>
            </a:endParaRPr>
          </a:p>
          <a:p>
            <a:pPr marL="286385" indent="-28575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76785"/>
              <a:buFont typeface="MingLiU_HKSCS-ExtB"/>
              <a:buChar char="❑"/>
              <a:tabLst>
                <a:tab pos="286385" algn="l"/>
              </a:tabLst>
            </a:pPr>
            <a:r>
              <a:rPr sz="2800" spc="-114" dirty="0">
                <a:latin typeface="Times New Roman"/>
                <a:cs typeface="Times New Roman"/>
              </a:rPr>
              <a:t>Nutraceutical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40" dirty="0">
                <a:latin typeface="Times New Roman"/>
                <a:cs typeface="Times New Roman"/>
              </a:rPr>
              <a:t>companies</a:t>
            </a:r>
            <a:endParaRPr sz="2800">
              <a:latin typeface="Times New Roman"/>
              <a:cs typeface="Times New Roman"/>
            </a:endParaRPr>
          </a:p>
          <a:p>
            <a:pPr marL="286385" indent="-28575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76785"/>
              <a:buFont typeface="MingLiU_HKSCS-ExtB"/>
              <a:buChar char="❑"/>
              <a:tabLst>
                <a:tab pos="286385" algn="l"/>
              </a:tabLst>
            </a:pPr>
            <a:r>
              <a:rPr sz="2800" spc="-135" dirty="0">
                <a:latin typeface="Times New Roman"/>
                <a:cs typeface="Times New Roman"/>
              </a:rPr>
              <a:t>Pharmaceutical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40" dirty="0">
                <a:latin typeface="Times New Roman"/>
                <a:cs typeface="Times New Roman"/>
              </a:rPr>
              <a:t>companies</a:t>
            </a:r>
            <a:endParaRPr sz="2800">
              <a:latin typeface="Times New Roman"/>
              <a:cs typeface="Times New Roman"/>
            </a:endParaRPr>
          </a:p>
          <a:p>
            <a:pPr marL="286385" indent="-28575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76785"/>
              <a:buFont typeface="MingLiU_HKSCS-ExtB"/>
              <a:buChar char="❑"/>
              <a:tabLst>
                <a:tab pos="286385" algn="l"/>
              </a:tabLst>
            </a:pPr>
            <a:r>
              <a:rPr sz="2800" spc="-195" dirty="0">
                <a:latin typeface="Times New Roman"/>
                <a:cs typeface="Times New Roman"/>
              </a:rPr>
              <a:t>Food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135" dirty="0">
                <a:latin typeface="Times New Roman"/>
                <a:cs typeface="Times New Roman"/>
              </a:rPr>
              <a:t>service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vendor</a:t>
            </a:r>
            <a:endParaRPr sz="2800">
              <a:latin typeface="Times New Roman"/>
              <a:cs typeface="Times New Roman"/>
            </a:endParaRPr>
          </a:p>
          <a:p>
            <a:pPr marL="286385" indent="-28575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76785"/>
              <a:buFont typeface="MingLiU_HKSCS-ExtB"/>
              <a:buChar char="❑"/>
              <a:tabLst>
                <a:tab pos="286385" algn="l"/>
              </a:tabLst>
            </a:pPr>
            <a:r>
              <a:rPr sz="2800" spc="-195" dirty="0">
                <a:latin typeface="Times New Roman"/>
                <a:cs typeface="Times New Roman"/>
              </a:rPr>
              <a:t>Food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135" dirty="0">
                <a:latin typeface="Times New Roman"/>
                <a:cs typeface="Times New Roman"/>
              </a:rPr>
              <a:t>service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95" dirty="0">
                <a:latin typeface="Times New Roman"/>
                <a:cs typeface="Times New Roman"/>
              </a:rPr>
              <a:t>contract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40" dirty="0">
                <a:latin typeface="Times New Roman"/>
                <a:cs typeface="Times New Roman"/>
              </a:rPr>
              <a:t>management</a:t>
            </a:r>
            <a:endParaRPr sz="2800">
              <a:latin typeface="Times New Roman"/>
              <a:cs typeface="Times New Roman"/>
            </a:endParaRPr>
          </a:p>
          <a:p>
            <a:pPr marL="286385" indent="-28575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76785"/>
              <a:buFont typeface="MingLiU_HKSCS-ExtB"/>
              <a:buChar char="❑"/>
              <a:tabLst>
                <a:tab pos="286385" algn="l"/>
              </a:tabLst>
            </a:pPr>
            <a:r>
              <a:rPr sz="2800" spc="-165" dirty="0">
                <a:latin typeface="Times New Roman"/>
                <a:cs typeface="Times New Roman"/>
              </a:rPr>
              <a:t>Trade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80" dirty="0">
                <a:latin typeface="Times New Roman"/>
                <a:cs typeface="Times New Roman"/>
              </a:rPr>
              <a:t>associations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7995">
              <a:lnSpc>
                <a:spcPct val="100000"/>
              </a:lnSpc>
              <a:spcBef>
                <a:spcPts val="95"/>
              </a:spcBef>
            </a:pPr>
            <a:r>
              <a:rPr spc="-225" dirty="0"/>
              <a:t>International </a:t>
            </a:r>
            <a:r>
              <a:rPr spc="-245" dirty="0"/>
              <a:t>Food</a:t>
            </a:r>
            <a:r>
              <a:rPr spc="-215" dirty="0"/>
              <a:t> </a:t>
            </a:r>
            <a:r>
              <a:rPr spc="-170" dirty="0"/>
              <a:t>Organizations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5" y="1808971"/>
            <a:ext cx="3322954" cy="158051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700"/>
              </a:spcBef>
              <a:buClr>
                <a:srgbClr val="D34816"/>
              </a:buClr>
              <a:buSzPct val="84482"/>
              <a:buChar char="●"/>
              <a:tabLst>
                <a:tab pos="286385" algn="l"/>
              </a:tabLst>
            </a:pPr>
            <a:r>
              <a:rPr sz="2900" spc="-280" dirty="0">
                <a:latin typeface="Times New Roman"/>
                <a:cs typeface="Times New Roman"/>
              </a:rPr>
              <a:t>USAID</a:t>
            </a:r>
            <a:endParaRPr sz="29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482"/>
              <a:buChar char="●"/>
              <a:tabLst>
                <a:tab pos="286385" algn="l"/>
              </a:tabLst>
            </a:pPr>
            <a:r>
              <a:rPr sz="2900" spc="-190" dirty="0">
                <a:latin typeface="Times New Roman"/>
                <a:cs typeface="Times New Roman"/>
              </a:rPr>
              <a:t>Peace</a:t>
            </a:r>
            <a:r>
              <a:rPr sz="2900" spc="-75" dirty="0">
                <a:latin typeface="Times New Roman"/>
                <a:cs typeface="Times New Roman"/>
              </a:rPr>
              <a:t> </a:t>
            </a:r>
            <a:r>
              <a:rPr sz="2900" spc="-20" dirty="0">
                <a:latin typeface="Times New Roman"/>
                <a:cs typeface="Times New Roman"/>
              </a:rPr>
              <a:t>Corps</a:t>
            </a:r>
            <a:endParaRPr sz="29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482"/>
              <a:buChar char="●"/>
              <a:tabLst>
                <a:tab pos="286385" algn="l"/>
              </a:tabLst>
            </a:pPr>
            <a:r>
              <a:rPr sz="2900" spc="-80" dirty="0">
                <a:latin typeface="Times New Roman"/>
                <a:cs typeface="Times New Roman"/>
              </a:rPr>
              <a:t>Center </a:t>
            </a:r>
            <a:r>
              <a:rPr sz="2900" spc="-110" dirty="0">
                <a:latin typeface="Times New Roman"/>
                <a:cs typeface="Times New Roman"/>
              </a:rPr>
              <a:t>for</a:t>
            </a:r>
            <a:r>
              <a:rPr sz="2900" spc="-75" dirty="0">
                <a:latin typeface="Times New Roman"/>
                <a:cs typeface="Times New Roman"/>
              </a:rPr>
              <a:t> </a:t>
            </a:r>
            <a:r>
              <a:rPr sz="2900" spc="-195" dirty="0">
                <a:latin typeface="Times New Roman"/>
                <a:cs typeface="Times New Roman"/>
              </a:rPr>
              <a:t>Food</a:t>
            </a:r>
            <a:r>
              <a:rPr sz="2900" spc="-85" dirty="0">
                <a:latin typeface="Times New Roman"/>
                <a:cs typeface="Times New Roman"/>
              </a:rPr>
              <a:t> </a:t>
            </a:r>
            <a:r>
              <a:rPr sz="2900" spc="-165" dirty="0">
                <a:latin typeface="Times New Roman"/>
                <a:cs typeface="Times New Roman"/>
              </a:rPr>
              <a:t>Safety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5112" y="3886200"/>
            <a:ext cx="9027160" cy="3340735"/>
          </a:xfrm>
          <a:custGeom>
            <a:avLst/>
            <a:gdLst/>
            <a:ahLst/>
            <a:cxnLst/>
            <a:rect l="l" t="t" r="r" b="b"/>
            <a:pathLst>
              <a:path w="9027160" h="3340734">
                <a:moveTo>
                  <a:pt x="8708136" y="3340607"/>
                </a:moveTo>
                <a:lnTo>
                  <a:pt x="320040" y="3340607"/>
                </a:lnTo>
                <a:lnTo>
                  <a:pt x="284987" y="3337560"/>
                </a:lnTo>
                <a:lnTo>
                  <a:pt x="269748" y="3334512"/>
                </a:lnTo>
                <a:lnTo>
                  <a:pt x="252983" y="3331464"/>
                </a:lnTo>
                <a:lnTo>
                  <a:pt x="190500" y="3308604"/>
                </a:lnTo>
                <a:lnTo>
                  <a:pt x="135635" y="3275076"/>
                </a:lnTo>
                <a:lnTo>
                  <a:pt x="99060" y="3243072"/>
                </a:lnTo>
                <a:lnTo>
                  <a:pt x="67055" y="3206496"/>
                </a:lnTo>
                <a:lnTo>
                  <a:pt x="33527" y="3151632"/>
                </a:lnTo>
                <a:lnTo>
                  <a:pt x="15239" y="3104388"/>
                </a:lnTo>
                <a:lnTo>
                  <a:pt x="1524" y="3038855"/>
                </a:lnTo>
                <a:lnTo>
                  <a:pt x="1524" y="3022092"/>
                </a:lnTo>
                <a:lnTo>
                  <a:pt x="0" y="3005328"/>
                </a:lnTo>
                <a:lnTo>
                  <a:pt x="0" y="0"/>
                </a:lnTo>
                <a:lnTo>
                  <a:pt x="13715" y="0"/>
                </a:lnTo>
                <a:lnTo>
                  <a:pt x="13715" y="3022092"/>
                </a:lnTo>
                <a:lnTo>
                  <a:pt x="15239" y="3037332"/>
                </a:lnTo>
                <a:lnTo>
                  <a:pt x="16763" y="3054096"/>
                </a:lnTo>
                <a:lnTo>
                  <a:pt x="19811" y="3069336"/>
                </a:lnTo>
                <a:lnTo>
                  <a:pt x="22859" y="3086100"/>
                </a:lnTo>
                <a:lnTo>
                  <a:pt x="32003" y="3116580"/>
                </a:lnTo>
                <a:lnTo>
                  <a:pt x="38100" y="3130296"/>
                </a:lnTo>
                <a:lnTo>
                  <a:pt x="44195" y="3145536"/>
                </a:lnTo>
                <a:lnTo>
                  <a:pt x="59435" y="3172968"/>
                </a:lnTo>
                <a:lnTo>
                  <a:pt x="68579" y="3185160"/>
                </a:lnTo>
                <a:lnTo>
                  <a:pt x="77724" y="3198876"/>
                </a:lnTo>
                <a:lnTo>
                  <a:pt x="86867" y="3211068"/>
                </a:lnTo>
                <a:lnTo>
                  <a:pt x="97535" y="3221736"/>
                </a:lnTo>
                <a:lnTo>
                  <a:pt x="108204" y="3233928"/>
                </a:lnTo>
                <a:lnTo>
                  <a:pt x="155448" y="3273552"/>
                </a:lnTo>
                <a:lnTo>
                  <a:pt x="196596" y="3296412"/>
                </a:lnTo>
                <a:lnTo>
                  <a:pt x="240792" y="3314700"/>
                </a:lnTo>
                <a:lnTo>
                  <a:pt x="256031" y="3317748"/>
                </a:lnTo>
                <a:lnTo>
                  <a:pt x="271271" y="3322320"/>
                </a:lnTo>
                <a:lnTo>
                  <a:pt x="286512" y="3325368"/>
                </a:lnTo>
                <a:lnTo>
                  <a:pt x="320040" y="3328416"/>
                </a:lnTo>
                <a:lnTo>
                  <a:pt x="8779255" y="3328416"/>
                </a:lnTo>
                <a:lnTo>
                  <a:pt x="8773668" y="3329939"/>
                </a:lnTo>
                <a:lnTo>
                  <a:pt x="8758428" y="3334512"/>
                </a:lnTo>
                <a:lnTo>
                  <a:pt x="8741664" y="3337560"/>
                </a:lnTo>
                <a:lnTo>
                  <a:pt x="8708136" y="3340607"/>
                </a:lnTo>
                <a:close/>
              </a:path>
              <a:path w="9027160" h="3340734">
                <a:moveTo>
                  <a:pt x="8779255" y="3328416"/>
                </a:moveTo>
                <a:lnTo>
                  <a:pt x="8706612" y="3328416"/>
                </a:lnTo>
                <a:lnTo>
                  <a:pt x="8738616" y="3325368"/>
                </a:lnTo>
                <a:lnTo>
                  <a:pt x="8755380" y="3322320"/>
                </a:lnTo>
                <a:lnTo>
                  <a:pt x="8770620" y="3317748"/>
                </a:lnTo>
                <a:lnTo>
                  <a:pt x="8785860" y="3314700"/>
                </a:lnTo>
                <a:lnTo>
                  <a:pt x="8816340" y="3302507"/>
                </a:lnTo>
                <a:lnTo>
                  <a:pt x="8843772" y="3290316"/>
                </a:lnTo>
                <a:lnTo>
                  <a:pt x="8857488" y="3281172"/>
                </a:lnTo>
                <a:lnTo>
                  <a:pt x="8871204" y="3273552"/>
                </a:lnTo>
                <a:lnTo>
                  <a:pt x="8907780" y="3244596"/>
                </a:lnTo>
                <a:lnTo>
                  <a:pt x="8939784" y="3211068"/>
                </a:lnTo>
                <a:lnTo>
                  <a:pt x="8967216" y="3172968"/>
                </a:lnTo>
                <a:lnTo>
                  <a:pt x="8988552" y="3131820"/>
                </a:lnTo>
                <a:lnTo>
                  <a:pt x="9003792" y="3086100"/>
                </a:lnTo>
                <a:lnTo>
                  <a:pt x="9011412" y="3038855"/>
                </a:lnTo>
                <a:lnTo>
                  <a:pt x="9014460" y="3005328"/>
                </a:lnTo>
                <a:lnTo>
                  <a:pt x="9014460" y="0"/>
                </a:lnTo>
                <a:lnTo>
                  <a:pt x="9026652" y="0"/>
                </a:lnTo>
                <a:lnTo>
                  <a:pt x="9026652" y="3022092"/>
                </a:lnTo>
                <a:lnTo>
                  <a:pt x="9025128" y="3038855"/>
                </a:lnTo>
                <a:lnTo>
                  <a:pt x="9022080" y="3055620"/>
                </a:lnTo>
                <a:lnTo>
                  <a:pt x="9020556" y="3072384"/>
                </a:lnTo>
                <a:lnTo>
                  <a:pt x="9015984" y="3089148"/>
                </a:lnTo>
                <a:lnTo>
                  <a:pt x="9011412" y="3104388"/>
                </a:lnTo>
                <a:lnTo>
                  <a:pt x="9006840" y="3121152"/>
                </a:lnTo>
                <a:lnTo>
                  <a:pt x="9000744" y="3136392"/>
                </a:lnTo>
                <a:lnTo>
                  <a:pt x="8993124" y="3150107"/>
                </a:lnTo>
                <a:lnTo>
                  <a:pt x="8985504" y="3165348"/>
                </a:lnTo>
                <a:lnTo>
                  <a:pt x="8959596" y="3206496"/>
                </a:lnTo>
                <a:lnTo>
                  <a:pt x="8916924" y="3253739"/>
                </a:lnTo>
                <a:lnTo>
                  <a:pt x="8878824" y="3284220"/>
                </a:lnTo>
                <a:lnTo>
                  <a:pt x="8865108" y="3291839"/>
                </a:lnTo>
                <a:lnTo>
                  <a:pt x="8851392" y="3300984"/>
                </a:lnTo>
                <a:lnTo>
                  <a:pt x="8836152" y="3308604"/>
                </a:lnTo>
                <a:lnTo>
                  <a:pt x="8805672" y="3320796"/>
                </a:lnTo>
                <a:lnTo>
                  <a:pt x="8790432" y="3325368"/>
                </a:lnTo>
                <a:lnTo>
                  <a:pt x="8779255" y="33284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51046" y="826911"/>
            <a:ext cx="79546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0" dirty="0"/>
              <a:t>Skills</a:t>
            </a:r>
            <a:r>
              <a:rPr sz="3600" spc="-225" dirty="0"/>
              <a:t> </a:t>
            </a:r>
            <a:r>
              <a:rPr sz="3600" spc="-210" dirty="0"/>
              <a:t>Required</a:t>
            </a:r>
            <a:r>
              <a:rPr sz="3600" spc="-240" dirty="0"/>
              <a:t> </a:t>
            </a:r>
            <a:r>
              <a:rPr sz="3600" spc="-280" dirty="0"/>
              <a:t>for</a:t>
            </a:r>
            <a:r>
              <a:rPr sz="3600" spc="-204" dirty="0"/>
              <a:t> </a:t>
            </a:r>
            <a:r>
              <a:rPr sz="3600" dirty="0"/>
              <a:t>a</a:t>
            </a:r>
            <a:r>
              <a:rPr sz="3600" spc="-170" dirty="0"/>
              <a:t> </a:t>
            </a:r>
            <a:r>
              <a:rPr sz="3600" spc="-175" dirty="0"/>
              <a:t>Nutritionist/Dietitian</a:t>
            </a:r>
            <a:endParaRPr sz="3600"/>
          </a:p>
        </p:txBody>
      </p:sp>
      <p:grpSp>
        <p:nvGrpSpPr>
          <p:cNvPr id="3" name="object 3"/>
          <p:cNvGrpSpPr/>
          <p:nvPr/>
        </p:nvGrpSpPr>
        <p:grpSpPr>
          <a:xfrm>
            <a:off x="457200" y="3886200"/>
            <a:ext cx="9144000" cy="3429000"/>
            <a:chOff x="457200" y="3886200"/>
            <a:chExt cx="9144000" cy="3429000"/>
          </a:xfrm>
        </p:grpSpPr>
        <p:sp>
          <p:nvSpPr>
            <p:cNvPr id="4" name="object 4"/>
            <p:cNvSpPr/>
            <p:nvPr/>
          </p:nvSpPr>
          <p:spPr>
            <a:xfrm>
              <a:off x="457200" y="3886199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9144000" y="0"/>
                  </a:moveTo>
                  <a:lnTo>
                    <a:pt x="0" y="0"/>
                  </a:lnTo>
                  <a:lnTo>
                    <a:pt x="0" y="3429000"/>
                  </a:lnTo>
                  <a:lnTo>
                    <a:pt x="9144000" y="3429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15112" y="3886200"/>
              <a:ext cx="9027160" cy="3340735"/>
            </a:xfrm>
            <a:custGeom>
              <a:avLst/>
              <a:gdLst/>
              <a:ahLst/>
              <a:cxnLst/>
              <a:rect l="l" t="t" r="r" b="b"/>
              <a:pathLst>
                <a:path w="9027160" h="3340734">
                  <a:moveTo>
                    <a:pt x="8708136" y="3340607"/>
                  </a:moveTo>
                  <a:lnTo>
                    <a:pt x="320040" y="3340607"/>
                  </a:lnTo>
                  <a:lnTo>
                    <a:pt x="284987" y="3337560"/>
                  </a:lnTo>
                  <a:lnTo>
                    <a:pt x="269748" y="3334512"/>
                  </a:lnTo>
                  <a:lnTo>
                    <a:pt x="252983" y="3331464"/>
                  </a:lnTo>
                  <a:lnTo>
                    <a:pt x="190500" y="3308604"/>
                  </a:lnTo>
                  <a:lnTo>
                    <a:pt x="135635" y="3275076"/>
                  </a:lnTo>
                  <a:lnTo>
                    <a:pt x="99060" y="3243072"/>
                  </a:lnTo>
                  <a:lnTo>
                    <a:pt x="67055" y="3206496"/>
                  </a:lnTo>
                  <a:lnTo>
                    <a:pt x="33527" y="3151632"/>
                  </a:lnTo>
                  <a:lnTo>
                    <a:pt x="15239" y="3104388"/>
                  </a:lnTo>
                  <a:lnTo>
                    <a:pt x="1524" y="3038855"/>
                  </a:lnTo>
                  <a:lnTo>
                    <a:pt x="1524" y="3022092"/>
                  </a:lnTo>
                  <a:lnTo>
                    <a:pt x="0" y="3005328"/>
                  </a:lnTo>
                  <a:lnTo>
                    <a:pt x="0" y="0"/>
                  </a:lnTo>
                  <a:lnTo>
                    <a:pt x="13715" y="0"/>
                  </a:lnTo>
                  <a:lnTo>
                    <a:pt x="13715" y="3022092"/>
                  </a:lnTo>
                  <a:lnTo>
                    <a:pt x="15239" y="3037332"/>
                  </a:lnTo>
                  <a:lnTo>
                    <a:pt x="16763" y="3054096"/>
                  </a:lnTo>
                  <a:lnTo>
                    <a:pt x="19811" y="3069336"/>
                  </a:lnTo>
                  <a:lnTo>
                    <a:pt x="22859" y="3086100"/>
                  </a:lnTo>
                  <a:lnTo>
                    <a:pt x="32003" y="3116580"/>
                  </a:lnTo>
                  <a:lnTo>
                    <a:pt x="38100" y="3130296"/>
                  </a:lnTo>
                  <a:lnTo>
                    <a:pt x="44195" y="3145536"/>
                  </a:lnTo>
                  <a:lnTo>
                    <a:pt x="59435" y="3172968"/>
                  </a:lnTo>
                  <a:lnTo>
                    <a:pt x="68579" y="3185160"/>
                  </a:lnTo>
                  <a:lnTo>
                    <a:pt x="77724" y="3198876"/>
                  </a:lnTo>
                  <a:lnTo>
                    <a:pt x="86867" y="3211068"/>
                  </a:lnTo>
                  <a:lnTo>
                    <a:pt x="97535" y="3221736"/>
                  </a:lnTo>
                  <a:lnTo>
                    <a:pt x="108204" y="3233928"/>
                  </a:lnTo>
                  <a:lnTo>
                    <a:pt x="155448" y="3273552"/>
                  </a:lnTo>
                  <a:lnTo>
                    <a:pt x="196596" y="3296412"/>
                  </a:lnTo>
                  <a:lnTo>
                    <a:pt x="240792" y="3314700"/>
                  </a:lnTo>
                  <a:lnTo>
                    <a:pt x="256031" y="3317748"/>
                  </a:lnTo>
                  <a:lnTo>
                    <a:pt x="271271" y="3322320"/>
                  </a:lnTo>
                  <a:lnTo>
                    <a:pt x="286512" y="3325368"/>
                  </a:lnTo>
                  <a:lnTo>
                    <a:pt x="320040" y="3328416"/>
                  </a:lnTo>
                  <a:lnTo>
                    <a:pt x="8779255" y="3328416"/>
                  </a:lnTo>
                  <a:lnTo>
                    <a:pt x="8773668" y="3329939"/>
                  </a:lnTo>
                  <a:lnTo>
                    <a:pt x="8758428" y="3334512"/>
                  </a:lnTo>
                  <a:lnTo>
                    <a:pt x="8741664" y="3337560"/>
                  </a:lnTo>
                  <a:lnTo>
                    <a:pt x="8708136" y="3340607"/>
                  </a:lnTo>
                  <a:close/>
                </a:path>
                <a:path w="9027160" h="3340734">
                  <a:moveTo>
                    <a:pt x="8779255" y="3328416"/>
                  </a:moveTo>
                  <a:lnTo>
                    <a:pt x="8706612" y="3328416"/>
                  </a:lnTo>
                  <a:lnTo>
                    <a:pt x="8738616" y="3325368"/>
                  </a:lnTo>
                  <a:lnTo>
                    <a:pt x="8755380" y="3322320"/>
                  </a:lnTo>
                  <a:lnTo>
                    <a:pt x="8770620" y="3317748"/>
                  </a:lnTo>
                  <a:lnTo>
                    <a:pt x="8785860" y="3314700"/>
                  </a:lnTo>
                  <a:lnTo>
                    <a:pt x="8816340" y="3302507"/>
                  </a:lnTo>
                  <a:lnTo>
                    <a:pt x="8843772" y="3290316"/>
                  </a:lnTo>
                  <a:lnTo>
                    <a:pt x="8857488" y="3281172"/>
                  </a:lnTo>
                  <a:lnTo>
                    <a:pt x="8871204" y="3273552"/>
                  </a:lnTo>
                  <a:lnTo>
                    <a:pt x="8907780" y="3244596"/>
                  </a:lnTo>
                  <a:lnTo>
                    <a:pt x="8939784" y="3211068"/>
                  </a:lnTo>
                  <a:lnTo>
                    <a:pt x="8967216" y="3172968"/>
                  </a:lnTo>
                  <a:lnTo>
                    <a:pt x="8988552" y="3131820"/>
                  </a:lnTo>
                  <a:lnTo>
                    <a:pt x="9003792" y="3086100"/>
                  </a:lnTo>
                  <a:lnTo>
                    <a:pt x="9011412" y="3038855"/>
                  </a:lnTo>
                  <a:lnTo>
                    <a:pt x="9014460" y="3005328"/>
                  </a:lnTo>
                  <a:lnTo>
                    <a:pt x="9014460" y="0"/>
                  </a:lnTo>
                  <a:lnTo>
                    <a:pt x="9026652" y="0"/>
                  </a:lnTo>
                  <a:lnTo>
                    <a:pt x="9026652" y="3022092"/>
                  </a:lnTo>
                  <a:lnTo>
                    <a:pt x="9025128" y="3038855"/>
                  </a:lnTo>
                  <a:lnTo>
                    <a:pt x="9022080" y="3055620"/>
                  </a:lnTo>
                  <a:lnTo>
                    <a:pt x="9020556" y="3072384"/>
                  </a:lnTo>
                  <a:lnTo>
                    <a:pt x="9015984" y="3089148"/>
                  </a:lnTo>
                  <a:lnTo>
                    <a:pt x="9011412" y="3104388"/>
                  </a:lnTo>
                  <a:lnTo>
                    <a:pt x="9006840" y="3121152"/>
                  </a:lnTo>
                  <a:lnTo>
                    <a:pt x="9000744" y="3136392"/>
                  </a:lnTo>
                  <a:lnTo>
                    <a:pt x="8993124" y="3150107"/>
                  </a:lnTo>
                  <a:lnTo>
                    <a:pt x="8985504" y="3165348"/>
                  </a:lnTo>
                  <a:lnTo>
                    <a:pt x="8959596" y="3206496"/>
                  </a:lnTo>
                  <a:lnTo>
                    <a:pt x="8916924" y="3253739"/>
                  </a:lnTo>
                  <a:lnTo>
                    <a:pt x="8878824" y="3284220"/>
                  </a:lnTo>
                  <a:lnTo>
                    <a:pt x="8865108" y="3291839"/>
                  </a:lnTo>
                  <a:lnTo>
                    <a:pt x="8851392" y="3300984"/>
                  </a:lnTo>
                  <a:lnTo>
                    <a:pt x="8836152" y="3308604"/>
                  </a:lnTo>
                  <a:lnTo>
                    <a:pt x="8805672" y="3320796"/>
                  </a:lnTo>
                  <a:lnTo>
                    <a:pt x="8790432" y="3325368"/>
                  </a:lnTo>
                  <a:lnTo>
                    <a:pt x="8779255" y="33284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16931" y="1510240"/>
            <a:ext cx="7085330" cy="475043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600" spc="-190" dirty="0">
                <a:latin typeface="Times New Roman"/>
                <a:cs typeface="Times New Roman"/>
              </a:rPr>
              <a:t>Skills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that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are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necessary</a:t>
            </a:r>
            <a:r>
              <a:rPr sz="2600" spc="-8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to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be</a:t>
            </a:r>
            <a:r>
              <a:rPr sz="2600" spc="-80" dirty="0">
                <a:latin typeface="Times New Roman"/>
                <a:cs typeface="Times New Roman"/>
              </a:rPr>
              <a:t> </a:t>
            </a:r>
            <a:r>
              <a:rPr sz="2600" spc="-215" dirty="0">
                <a:latin typeface="Times New Roman"/>
                <a:cs typeface="Times New Roman"/>
              </a:rPr>
              <a:t>a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good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Nutritionist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include: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210" dirty="0">
                <a:latin typeface="Times New Roman"/>
                <a:cs typeface="Times New Roman"/>
              </a:rPr>
              <a:t>Being</a:t>
            </a:r>
            <a:r>
              <a:rPr sz="2600" spc="-7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an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active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listener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180" dirty="0">
                <a:latin typeface="Times New Roman"/>
                <a:cs typeface="Times New Roman"/>
              </a:rPr>
              <a:t>Possessing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good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speaking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and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communication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skills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195" dirty="0">
                <a:latin typeface="Times New Roman"/>
                <a:cs typeface="Times New Roman"/>
              </a:rPr>
              <a:t>Having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good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reasoning,</a:t>
            </a:r>
            <a:r>
              <a:rPr sz="2600" spc="-12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logic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and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00" dirty="0">
                <a:latin typeface="Times New Roman"/>
                <a:cs typeface="Times New Roman"/>
              </a:rPr>
              <a:t>critical</a:t>
            </a:r>
            <a:r>
              <a:rPr sz="2600" spc="1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thinking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skills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180" dirty="0">
                <a:latin typeface="Times New Roman"/>
                <a:cs typeface="Times New Roman"/>
              </a:rPr>
              <a:t>Possessing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good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coordination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skills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180" dirty="0">
                <a:latin typeface="Times New Roman"/>
                <a:cs typeface="Times New Roman"/>
              </a:rPr>
              <a:t>Possessing</a:t>
            </a:r>
            <a:r>
              <a:rPr sz="2600" spc="-75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good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reading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comprehension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skills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210" dirty="0">
                <a:latin typeface="Times New Roman"/>
                <a:cs typeface="Times New Roman"/>
              </a:rPr>
              <a:t>Being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perceptive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and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understanding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to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others’</a:t>
            </a:r>
            <a:r>
              <a:rPr sz="2600" spc="-13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reactions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210" dirty="0">
                <a:latin typeface="Times New Roman"/>
                <a:cs typeface="Times New Roman"/>
              </a:rPr>
              <a:t>Being</a:t>
            </a:r>
            <a:r>
              <a:rPr sz="2600" spc="-10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able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to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solve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complex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problems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210" dirty="0">
                <a:latin typeface="Times New Roman"/>
                <a:cs typeface="Times New Roman"/>
              </a:rPr>
              <a:t>Being</a:t>
            </a:r>
            <a:r>
              <a:rPr sz="2600" spc="-100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able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to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teach</a:t>
            </a:r>
            <a:r>
              <a:rPr sz="2600" spc="-7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others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210" dirty="0">
                <a:latin typeface="Times New Roman"/>
                <a:cs typeface="Times New Roman"/>
              </a:rPr>
              <a:t>Being</a:t>
            </a:r>
            <a:r>
              <a:rPr sz="2600" spc="-90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able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to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use</a:t>
            </a:r>
            <a:r>
              <a:rPr sz="2600" spc="-80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good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judgment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and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185" dirty="0">
                <a:latin typeface="Times New Roman"/>
                <a:cs typeface="Times New Roman"/>
              </a:rPr>
              <a:t>make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good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decision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5004" y="1145514"/>
            <a:ext cx="20834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50" dirty="0"/>
              <a:t>Summary</a:t>
            </a:r>
          </a:p>
        </p:txBody>
      </p:sp>
      <p:sp>
        <p:nvSpPr>
          <p:cNvPr id="3" name="object 3"/>
          <p:cNvSpPr/>
          <p:nvPr/>
        </p:nvSpPr>
        <p:spPr>
          <a:xfrm>
            <a:off x="515112" y="3886200"/>
            <a:ext cx="9027160" cy="3340735"/>
          </a:xfrm>
          <a:custGeom>
            <a:avLst/>
            <a:gdLst/>
            <a:ahLst/>
            <a:cxnLst/>
            <a:rect l="l" t="t" r="r" b="b"/>
            <a:pathLst>
              <a:path w="9027160" h="3340734">
                <a:moveTo>
                  <a:pt x="8708136" y="3340607"/>
                </a:moveTo>
                <a:lnTo>
                  <a:pt x="320040" y="3340607"/>
                </a:lnTo>
                <a:lnTo>
                  <a:pt x="284987" y="3337560"/>
                </a:lnTo>
                <a:lnTo>
                  <a:pt x="269748" y="3334512"/>
                </a:lnTo>
                <a:lnTo>
                  <a:pt x="252983" y="3331464"/>
                </a:lnTo>
                <a:lnTo>
                  <a:pt x="190500" y="3308604"/>
                </a:lnTo>
                <a:lnTo>
                  <a:pt x="135635" y="3275076"/>
                </a:lnTo>
                <a:lnTo>
                  <a:pt x="99060" y="3243072"/>
                </a:lnTo>
                <a:lnTo>
                  <a:pt x="67055" y="3206496"/>
                </a:lnTo>
                <a:lnTo>
                  <a:pt x="33527" y="3151632"/>
                </a:lnTo>
                <a:lnTo>
                  <a:pt x="15239" y="3104388"/>
                </a:lnTo>
                <a:lnTo>
                  <a:pt x="1524" y="3038855"/>
                </a:lnTo>
                <a:lnTo>
                  <a:pt x="1524" y="3022092"/>
                </a:lnTo>
                <a:lnTo>
                  <a:pt x="0" y="3005328"/>
                </a:lnTo>
                <a:lnTo>
                  <a:pt x="0" y="0"/>
                </a:lnTo>
                <a:lnTo>
                  <a:pt x="13715" y="0"/>
                </a:lnTo>
                <a:lnTo>
                  <a:pt x="13715" y="3022092"/>
                </a:lnTo>
                <a:lnTo>
                  <a:pt x="15239" y="3037332"/>
                </a:lnTo>
                <a:lnTo>
                  <a:pt x="16763" y="3054096"/>
                </a:lnTo>
                <a:lnTo>
                  <a:pt x="19811" y="3069336"/>
                </a:lnTo>
                <a:lnTo>
                  <a:pt x="22859" y="3086100"/>
                </a:lnTo>
                <a:lnTo>
                  <a:pt x="32003" y="3116580"/>
                </a:lnTo>
                <a:lnTo>
                  <a:pt x="38100" y="3130296"/>
                </a:lnTo>
                <a:lnTo>
                  <a:pt x="44195" y="3145536"/>
                </a:lnTo>
                <a:lnTo>
                  <a:pt x="59435" y="3172968"/>
                </a:lnTo>
                <a:lnTo>
                  <a:pt x="68579" y="3185160"/>
                </a:lnTo>
                <a:lnTo>
                  <a:pt x="77724" y="3198876"/>
                </a:lnTo>
                <a:lnTo>
                  <a:pt x="86867" y="3211068"/>
                </a:lnTo>
                <a:lnTo>
                  <a:pt x="97535" y="3221736"/>
                </a:lnTo>
                <a:lnTo>
                  <a:pt x="108204" y="3233928"/>
                </a:lnTo>
                <a:lnTo>
                  <a:pt x="155448" y="3273552"/>
                </a:lnTo>
                <a:lnTo>
                  <a:pt x="196596" y="3296412"/>
                </a:lnTo>
                <a:lnTo>
                  <a:pt x="240792" y="3314700"/>
                </a:lnTo>
                <a:lnTo>
                  <a:pt x="256031" y="3317748"/>
                </a:lnTo>
                <a:lnTo>
                  <a:pt x="271271" y="3322320"/>
                </a:lnTo>
                <a:lnTo>
                  <a:pt x="286512" y="3325368"/>
                </a:lnTo>
                <a:lnTo>
                  <a:pt x="320040" y="3328416"/>
                </a:lnTo>
                <a:lnTo>
                  <a:pt x="8779255" y="3328416"/>
                </a:lnTo>
                <a:lnTo>
                  <a:pt x="8773668" y="3329939"/>
                </a:lnTo>
                <a:lnTo>
                  <a:pt x="8758428" y="3334512"/>
                </a:lnTo>
                <a:lnTo>
                  <a:pt x="8741664" y="3337560"/>
                </a:lnTo>
                <a:lnTo>
                  <a:pt x="8708136" y="3340607"/>
                </a:lnTo>
                <a:close/>
              </a:path>
              <a:path w="9027160" h="3340734">
                <a:moveTo>
                  <a:pt x="8779255" y="3328416"/>
                </a:moveTo>
                <a:lnTo>
                  <a:pt x="8706612" y="3328416"/>
                </a:lnTo>
                <a:lnTo>
                  <a:pt x="8738616" y="3325368"/>
                </a:lnTo>
                <a:lnTo>
                  <a:pt x="8755380" y="3322320"/>
                </a:lnTo>
                <a:lnTo>
                  <a:pt x="8770620" y="3317748"/>
                </a:lnTo>
                <a:lnTo>
                  <a:pt x="8785860" y="3314700"/>
                </a:lnTo>
                <a:lnTo>
                  <a:pt x="8816340" y="3302507"/>
                </a:lnTo>
                <a:lnTo>
                  <a:pt x="8843772" y="3290316"/>
                </a:lnTo>
                <a:lnTo>
                  <a:pt x="8857488" y="3281172"/>
                </a:lnTo>
                <a:lnTo>
                  <a:pt x="8871204" y="3273552"/>
                </a:lnTo>
                <a:lnTo>
                  <a:pt x="8907780" y="3244596"/>
                </a:lnTo>
                <a:lnTo>
                  <a:pt x="8939784" y="3211068"/>
                </a:lnTo>
                <a:lnTo>
                  <a:pt x="8967216" y="3172968"/>
                </a:lnTo>
                <a:lnTo>
                  <a:pt x="8988552" y="3131820"/>
                </a:lnTo>
                <a:lnTo>
                  <a:pt x="9003792" y="3086100"/>
                </a:lnTo>
                <a:lnTo>
                  <a:pt x="9011412" y="3038855"/>
                </a:lnTo>
                <a:lnTo>
                  <a:pt x="9014460" y="3005328"/>
                </a:lnTo>
                <a:lnTo>
                  <a:pt x="9014460" y="0"/>
                </a:lnTo>
                <a:lnTo>
                  <a:pt x="9026652" y="0"/>
                </a:lnTo>
                <a:lnTo>
                  <a:pt x="9026652" y="3022092"/>
                </a:lnTo>
                <a:lnTo>
                  <a:pt x="9025128" y="3038855"/>
                </a:lnTo>
                <a:lnTo>
                  <a:pt x="9022080" y="3055620"/>
                </a:lnTo>
                <a:lnTo>
                  <a:pt x="9020556" y="3072384"/>
                </a:lnTo>
                <a:lnTo>
                  <a:pt x="9015984" y="3089148"/>
                </a:lnTo>
                <a:lnTo>
                  <a:pt x="9011412" y="3104388"/>
                </a:lnTo>
                <a:lnTo>
                  <a:pt x="9006840" y="3121152"/>
                </a:lnTo>
                <a:lnTo>
                  <a:pt x="9000744" y="3136392"/>
                </a:lnTo>
                <a:lnTo>
                  <a:pt x="8993124" y="3150107"/>
                </a:lnTo>
                <a:lnTo>
                  <a:pt x="8985504" y="3165348"/>
                </a:lnTo>
                <a:lnTo>
                  <a:pt x="8959596" y="3206496"/>
                </a:lnTo>
                <a:lnTo>
                  <a:pt x="8916924" y="3253739"/>
                </a:lnTo>
                <a:lnTo>
                  <a:pt x="8878824" y="3284220"/>
                </a:lnTo>
                <a:lnTo>
                  <a:pt x="8865108" y="3291839"/>
                </a:lnTo>
                <a:lnTo>
                  <a:pt x="8851392" y="3300984"/>
                </a:lnTo>
                <a:lnTo>
                  <a:pt x="8836152" y="3308604"/>
                </a:lnTo>
                <a:lnTo>
                  <a:pt x="8805672" y="3320796"/>
                </a:lnTo>
                <a:lnTo>
                  <a:pt x="8790432" y="3325368"/>
                </a:lnTo>
                <a:lnTo>
                  <a:pt x="8779255" y="33284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pc="-125" dirty="0"/>
              <a:t>Remember</a:t>
            </a:r>
            <a:r>
              <a:rPr spc="-65" dirty="0"/>
              <a:t> </a:t>
            </a:r>
            <a:r>
              <a:rPr spc="-75" dirty="0"/>
              <a:t>our</a:t>
            </a:r>
            <a:r>
              <a:rPr spc="-40" dirty="0"/>
              <a:t> </a:t>
            </a:r>
            <a:r>
              <a:rPr spc="-120" dirty="0"/>
              <a:t>learning</a:t>
            </a:r>
            <a:r>
              <a:rPr spc="-45" dirty="0"/>
              <a:t> </a:t>
            </a:r>
            <a:r>
              <a:rPr spc="-135" dirty="0"/>
              <a:t>objectives</a:t>
            </a:r>
            <a:r>
              <a:rPr spc="-60" dirty="0"/>
              <a:t> </a:t>
            </a:r>
            <a:r>
              <a:rPr spc="-160" dirty="0"/>
              <a:t>of</a:t>
            </a:r>
            <a:r>
              <a:rPr spc="-55" dirty="0"/>
              <a:t> </a:t>
            </a:r>
            <a:r>
              <a:rPr spc="-125" dirty="0"/>
              <a:t>this</a:t>
            </a:r>
            <a:r>
              <a:rPr spc="-30" dirty="0"/>
              <a:t> </a:t>
            </a:r>
            <a:r>
              <a:rPr spc="-10" dirty="0"/>
              <a:t>class,</a:t>
            </a:r>
          </a:p>
          <a:p>
            <a:pPr marL="285750" marR="5080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7020" algn="l"/>
              </a:tabLst>
            </a:pPr>
            <a:r>
              <a:rPr spc="-135" dirty="0"/>
              <a:t>Do</a:t>
            </a:r>
            <a:r>
              <a:rPr spc="-60" dirty="0"/>
              <a:t> </a:t>
            </a:r>
            <a:r>
              <a:rPr spc="-175" dirty="0"/>
              <a:t>you</a:t>
            </a:r>
            <a:r>
              <a:rPr spc="-60" dirty="0"/>
              <a:t> </a:t>
            </a:r>
            <a:r>
              <a:rPr spc="-160" dirty="0"/>
              <a:t>now</a:t>
            </a:r>
            <a:r>
              <a:rPr spc="-50" dirty="0"/>
              <a:t> </a:t>
            </a:r>
            <a:r>
              <a:rPr spc="-215" dirty="0"/>
              <a:t>have</a:t>
            </a:r>
            <a:r>
              <a:rPr spc="-50" dirty="0"/>
              <a:t> </a:t>
            </a:r>
            <a:r>
              <a:rPr spc="-215" dirty="0"/>
              <a:t>a</a:t>
            </a:r>
            <a:r>
              <a:rPr spc="-50" dirty="0"/>
              <a:t> </a:t>
            </a:r>
            <a:r>
              <a:rPr spc="-40" dirty="0"/>
              <a:t>better</a:t>
            </a:r>
            <a:r>
              <a:rPr spc="-45" dirty="0"/>
              <a:t> </a:t>
            </a:r>
            <a:r>
              <a:rPr spc="-125" dirty="0"/>
              <a:t>understanding</a:t>
            </a:r>
            <a:r>
              <a:rPr spc="-30" dirty="0"/>
              <a:t> </a:t>
            </a:r>
            <a:r>
              <a:rPr spc="-175" dirty="0"/>
              <a:t>of</a:t>
            </a:r>
            <a:r>
              <a:rPr spc="-35" dirty="0"/>
              <a:t> </a:t>
            </a:r>
            <a:r>
              <a:rPr spc="-85" dirty="0"/>
              <a:t>the</a:t>
            </a:r>
            <a:r>
              <a:rPr spc="-20" dirty="0"/>
              <a:t> </a:t>
            </a:r>
            <a:r>
              <a:rPr spc="-145" dirty="0"/>
              <a:t>relevance</a:t>
            </a:r>
            <a:r>
              <a:rPr spc="-55" dirty="0"/>
              <a:t> </a:t>
            </a:r>
            <a:r>
              <a:rPr spc="-25" dirty="0"/>
              <a:t>of 	</a:t>
            </a:r>
            <a:r>
              <a:rPr spc="-160" dirty="0"/>
              <a:t>Human</a:t>
            </a:r>
            <a:r>
              <a:rPr spc="-75" dirty="0"/>
              <a:t> Nutrition</a:t>
            </a:r>
            <a:r>
              <a:rPr spc="-25" dirty="0"/>
              <a:t> </a:t>
            </a:r>
            <a:r>
              <a:rPr spc="-160" dirty="0"/>
              <a:t>and</a:t>
            </a:r>
            <a:r>
              <a:rPr spc="-50" dirty="0"/>
              <a:t> </a:t>
            </a:r>
            <a:r>
              <a:rPr spc="-110" dirty="0"/>
              <a:t>Dietetics</a:t>
            </a:r>
            <a:r>
              <a:rPr spc="-30" dirty="0"/>
              <a:t> </a:t>
            </a:r>
            <a:r>
              <a:rPr spc="-204" dirty="0"/>
              <a:t>as</a:t>
            </a:r>
            <a:r>
              <a:rPr spc="-35" dirty="0"/>
              <a:t> </a:t>
            </a:r>
            <a:r>
              <a:rPr spc="-215" dirty="0"/>
              <a:t>a</a:t>
            </a:r>
            <a:r>
              <a:rPr spc="-40" dirty="0"/>
              <a:t> </a:t>
            </a:r>
            <a:r>
              <a:rPr spc="-10" dirty="0"/>
              <a:t>course?</a:t>
            </a:r>
          </a:p>
          <a:p>
            <a:pPr>
              <a:lnSpc>
                <a:spcPct val="100000"/>
              </a:lnSpc>
              <a:spcBef>
                <a:spcPts val="1325"/>
              </a:spcBef>
              <a:buClr>
                <a:srgbClr val="D34816"/>
              </a:buClr>
              <a:buFont typeface="Times New Roman"/>
              <a:buChar char="●"/>
            </a:pPr>
            <a:endParaRPr/>
          </a:p>
          <a:p>
            <a:pPr marL="286385" indent="-273685">
              <a:lnSpc>
                <a:spcPct val="100000"/>
              </a:lnSpc>
              <a:spcBef>
                <a:spcPts val="5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pc="-120" dirty="0"/>
              <a:t>What</a:t>
            </a:r>
            <a:r>
              <a:rPr spc="-65" dirty="0"/>
              <a:t> </a:t>
            </a:r>
            <a:r>
              <a:rPr spc="-125" dirty="0"/>
              <a:t>did</a:t>
            </a:r>
            <a:r>
              <a:rPr spc="-55" dirty="0"/>
              <a:t> </a:t>
            </a:r>
            <a:r>
              <a:rPr spc="-165" dirty="0"/>
              <a:t>you</a:t>
            </a:r>
            <a:r>
              <a:rPr spc="-55" dirty="0"/>
              <a:t> </a:t>
            </a:r>
            <a:r>
              <a:rPr spc="-90" dirty="0"/>
              <a:t>learn</a:t>
            </a:r>
            <a:r>
              <a:rPr spc="-25" dirty="0"/>
              <a:t> </a:t>
            </a:r>
            <a:r>
              <a:rPr spc="-125" dirty="0"/>
              <a:t>from</a:t>
            </a:r>
            <a:r>
              <a:rPr spc="-60" dirty="0"/>
              <a:t> </a:t>
            </a:r>
            <a:r>
              <a:rPr spc="-190" dirty="0"/>
              <a:t>today’s</a:t>
            </a:r>
            <a:r>
              <a:rPr spc="-35" dirty="0"/>
              <a:t> </a:t>
            </a:r>
            <a:r>
              <a:rPr spc="-210" dirty="0"/>
              <a:t>class?</a:t>
            </a:r>
            <a:r>
              <a:rPr spc="-40" dirty="0"/>
              <a:t> </a:t>
            </a:r>
            <a:r>
              <a:rPr spc="-185" dirty="0"/>
              <a:t>Share</a:t>
            </a:r>
            <a:r>
              <a:rPr spc="-50" dirty="0"/>
              <a:t> </a:t>
            </a:r>
            <a:r>
              <a:rPr spc="-110" dirty="0"/>
              <a:t>with</a:t>
            </a:r>
            <a:r>
              <a:rPr spc="-50" dirty="0"/>
              <a:t> </a:t>
            </a:r>
            <a:r>
              <a:rPr spc="-85" dirty="0"/>
              <a:t>the</a:t>
            </a:r>
            <a:r>
              <a:rPr spc="-50" dirty="0"/>
              <a:t> </a:t>
            </a:r>
            <a:r>
              <a:rPr spc="-10" dirty="0"/>
              <a:t>class.</a:t>
            </a:r>
          </a:p>
          <a:p>
            <a:pPr>
              <a:lnSpc>
                <a:spcPct val="100000"/>
              </a:lnSpc>
              <a:spcBef>
                <a:spcPts val="1325"/>
              </a:spcBef>
              <a:buClr>
                <a:srgbClr val="D34816"/>
              </a:buClr>
              <a:buFont typeface="Times New Roman"/>
              <a:buChar char="●"/>
            </a:pPr>
            <a:endParaRPr/>
          </a:p>
          <a:p>
            <a:pPr marL="285750" marR="1303655" indent="-273685">
              <a:lnSpc>
                <a:spcPct val="100000"/>
              </a:lnSpc>
              <a:spcBef>
                <a:spcPts val="5"/>
              </a:spcBef>
              <a:buClr>
                <a:srgbClr val="D34816"/>
              </a:buClr>
              <a:buSzPct val="84615"/>
              <a:buChar char="●"/>
              <a:tabLst>
                <a:tab pos="287020" algn="l"/>
              </a:tabLst>
            </a:pPr>
            <a:r>
              <a:rPr spc="-155" dirty="0"/>
              <a:t>Are</a:t>
            </a:r>
            <a:r>
              <a:rPr spc="-70" dirty="0"/>
              <a:t> there</a:t>
            </a:r>
            <a:r>
              <a:rPr spc="-45" dirty="0"/>
              <a:t> </a:t>
            </a:r>
            <a:r>
              <a:rPr spc="-195" dirty="0"/>
              <a:t>any</a:t>
            </a:r>
            <a:r>
              <a:rPr spc="-45" dirty="0"/>
              <a:t> </a:t>
            </a:r>
            <a:r>
              <a:rPr spc="-145" dirty="0"/>
              <a:t>grey</a:t>
            </a:r>
            <a:r>
              <a:rPr spc="-45" dirty="0"/>
              <a:t> </a:t>
            </a:r>
            <a:r>
              <a:rPr spc="-155" dirty="0"/>
              <a:t>areas</a:t>
            </a:r>
            <a:r>
              <a:rPr spc="-35" dirty="0"/>
              <a:t> </a:t>
            </a:r>
            <a:r>
              <a:rPr spc="-125" dirty="0"/>
              <a:t>from</a:t>
            </a:r>
            <a:r>
              <a:rPr spc="-50" dirty="0"/>
              <a:t> </a:t>
            </a:r>
            <a:r>
              <a:rPr spc="-190" dirty="0"/>
              <a:t>today’s</a:t>
            </a:r>
            <a:r>
              <a:rPr spc="-10" dirty="0"/>
              <a:t> </a:t>
            </a:r>
            <a:r>
              <a:rPr spc="-215" dirty="0"/>
              <a:t>class?</a:t>
            </a:r>
            <a:r>
              <a:rPr spc="-250" dirty="0"/>
              <a:t> </a:t>
            </a:r>
            <a:r>
              <a:rPr spc="-320" dirty="0"/>
              <a:t>ANY 	</a:t>
            </a:r>
            <a:r>
              <a:rPr spc="-114" dirty="0"/>
              <a:t>QUESTIONS?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91895" y="2760861"/>
            <a:ext cx="4730750" cy="1245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0" b="0" dirty="0">
                <a:latin typeface="Franklin Gothic Medium"/>
                <a:cs typeface="Franklin Gothic Medium"/>
              </a:rPr>
              <a:t>Thank</a:t>
            </a:r>
            <a:r>
              <a:rPr sz="8000" b="0" spc="-425" dirty="0">
                <a:latin typeface="Franklin Gothic Medium"/>
                <a:cs typeface="Franklin Gothic Medium"/>
              </a:rPr>
              <a:t> </a:t>
            </a:r>
            <a:r>
              <a:rPr sz="8000" b="0" spc="-570" dirty="0">
                <a:latin typeface="Franklin Gothic Medium"/>
                <a:cs typeface="Franklin Gothic Medium"/>
              </a:rPr>
              <a:t>Y</a:t>
            </a:r>
            <a:r>
              <a:rPr sz="8000" b="0" spc="-45" dirty="0">
                <a:latin typeface="Franklin Gothic Medium"/>
                <a:cs typeface="Franklin Gothic Medium"/>
              </a:rPr>
              <a:t>o</a:t>
            </a:r>
            <a:r>
              <a:rPr sz="8000" b="0" spc="-60" dirty="0">
                <a:latin typeface="Franklin Gothic Medium"/>
                <a:cs typeface="Franklin Gothic Medium"/>
              </a:rPr>
              <a:t>u</a:t>
            </a:r>
            <a:r>
              <a:rPr sz="8000" b="0" spc="-45" dirty="0">
                <a:latin typeface="Franklin Gothic Medium"/>
                <a:cs typeface="Franklin Gothic Medium"/>
              </a:rPr>
              <a:t>!</a:t>
            </a:r>
            <a:endParaRPr sz="8000">
              <a:latin typeface="Franklin Gothic Medium"/>
              <a:cs typeface="Franklin Gothic Medium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57200" y="3886200"/>
            <a:ext cx="9144000" cy="3429000"/>
            <a:chOff x="457200" y="3886200"/>
            <a:chExt cx="9144000" cy="3429000"/>
          </a:xfrm>
        </p:grpSpPr>
        <p:sp>
          <p:nvSpPr>
            <p:cNvPr id="4" name="object 4"/>
            <p:cNvSpPr/>
            <p:nvPr/>
          </p:nvSpPr>
          <p:spPr>
            <a:xfrm>
              <a:off x="457200" y="3886199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9144000" y="0"/>
                  </a:moveTo>
                  <a:lnTo>
                    <a:pt x="0" y="0"/>
                  </a:lnTo>
                  <a:lnTo>
                    <a:pt x="0" y="3429000"/>
                  </a:lnTo>
                  <a:lnTo>
                    <a:pt x="9144000" y="3429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15112" y="3886200"/>
              <a:ext cx="9027160" cy="3340735"/>
            </a:xfrm>
            <a:custGeom>
              <a:avLst/>
              <a:gdLst/>
              <a:ahLst/>
              <a:cxnLst/>
              <a:rect l="l" t="t" r="r" b="b"/>
              <a:pathLst>
                <a:path w="9027160" h="3340734">
                  <a:moveTo>
                    <a:pt x="8708136" y="3340607"/>
                  </a:moveTo>
                  <a:lnTo>
                    <a:pt x="320040" y="3340607"/>
                  </a:lnTo>
                  <a:lnTo>
                    <a:pt x="284987" y="3337560"/>
                  </a:lnTo>
                  <a:lnTo>
                    <a:pt x="269748" y="3334512"/>
                  </a:lnTo>
                  <a:lnTo>
                    <a:pt x="252983" y="3331464"/>
                  </a:lnTo>
                  <a:lnTo>
                    <a:pt x="190500" y="3308604"/>
                  </a:lnTo>
                  <a:lnTo>
                    <a:pt x="135635" y="3275076"/>
                  </a:lnTo>
                  <a:lnTo>
                    <a:pt x="99060" y="3243072"/>
                  </a:lnTo>
                  <a:lnTo>
                    <a:pt x="67055" y="3206496"/>
                  </a:lnTo>
                  <a:lnTo>
                    <a:pt x="33527" y="3151632"/>
                  </a:lnTo>
                  <a:lnTo>
                    <a:pt x="15239" y="3104388"/>
                  </a:lnTo>
                  <a:lnTo>
                    <a:pt x="1524" y="3038855"/>
                  </a:lnTo>
                  <a:lnTo>
                    <a:pt x="1524" y="3022092"/>
                  </a:lnTo>
                  <a:lnTo>
                    <a:pt x="0" y="3005328"/>
                  </a:lnTo>
                  <a:lnTo>
                    <a:pt x="0" y="0"/>
                  </a:lnTo>
                  <a:lnTo>
                    <a:pt x="13715" y="0"/>
                  </a:lnTo>
                  <a:lnTo>
                    <a:pt x="13715" y="3022092"/>
                  </a:lnTo>
                  <a:lnTo>
                    <a:pt x="15239" y="3037332"/>
                  </a:lnTo>
                  <a:lnTo>
                    <a:pt x="16763" y="3054096"/>
                  </a:lnTo>
                  <a:lnTo>
                    <a:pt x="19811" y="3069336"/>
                  </a:lnTo>
                  <a:lnTo>
                    <a:pt x="22859" y="3086100"/>
                  </a:lnTo>
                  <a:lnTo>
                    <a:pt x="32003" y="3116580"/>
                  </a:lnTo>
                  <a:lnTo>
                    <a:pt x="38100" y="3130296"/>
                  </a:lnTo>
                  <a:lnTo>
                    <a:pt x="44195" y="3145536"/>
                  </a:lnTo>
                  <a:lnTo>
                    <a:pt x="59435" y="3172968"/>
                  </a:lnTo>
                  <a:lnTo>
                    <a:pt x="68579" y="3185160"/>
                  </a:lnTo>
                  <a:lnTo>
                    <a:pt x="77724" y="3198876"/>
                  </a:lnTo>
                  <a:lnTo>
                    <a:pt x="86867" y="3211068"/>
                  </a:lnTo>
                  <a:lnTo>
                    <a:pt x="97535" y="3221736"/>
                  </a:lnTo>
                  <a:lnTo>
                    <a:pt x="108204" y="3233928"/>
                  </a:lnTo>
                  <a:lnTo>
                    <a:pt x="155448" y="3273552"/>
                  </a:lnTo>
                  <a:lnTo>
                    <a:pt x="196596" y="3296412"/>
                  </a:lnTo>
                  <a:lnTo>
                    <a:pt x="240792" y="3314700"/>
                  </a:lnTo>
                  <a:lnTo>
                    <a:pt x="256031" y="3317748"/>
                  </a:lnTo>
                  <a:lnTo>
                    <a:pt x="271271" y="3322320"/>
                  </a:lnTo>
                  <a:lnTo>
                    <a:pt x="286512" y="3325368"/>
                  </a:lnTo>
                  <a:lnTo>
                    <a:pt x="320040" y="3328416"/>
                  </a:lnTo>
                  <a:lnTo>
                    <a:pt x="8779255" y="3328416"/>
                  </a:lnTo>
                  <a:lnTo>
                    <a:pt x="8773668" y="3329939"/>
                  </a:lnTo>
                  <a:lnTo>
                    <a:pt x="8758428" y="3334512"/>
                  </a:lnTo>
                  <a:lnTo>
                    <a:pt x="8741664" y="3337560"/>
                  </a:lnTo>
                  <a:lnTo>
                    <a:pt x="8708136" y="3340607"/>
                  </a:lnTo>
                  <a:close/>
                </a:path>
                <a:path w="9027160" h="3340734">
                  <a:moveTo>
                    <a:pt x="8779255" y="3328416"/>
                  </a:moveTo>
                  <a:lnTo>
                    <a:pt x="8706612" y="3328416"/>
                  </a:lnTo>
                  <a:lnTo>
                    <a:pt x="8738616" y="3325368"/>
                  </a:lnTo>
                  <a:lnTo>
                    <a:pt x="8755380" y="3322320"/>
                  </a:lnTo>
                  <a:lnTo>
                    <a:pt x="8770620" y="3317748"/>
                  </a:lnTo>
                  <a:lnTo>
                    <a:pt x="8785860" y="3314700"/>
                  </a:lnTo>
                  <a:lnTo>
                    <a:pt x="8816340" y="3302507"/>
                  </a:lnTo>
                  <a:lnTo>
                    <a:pt x="8843772" y="3290316"/>
                  </a:lnTo>
                  <a:lnTo>
                    <a:pt x="8857488" y="3281172"/>
                  </a:lnTo>
                  <a:lnTo>
                    <a:pt x="8871204" y="3273552"/>
                  </a:lnTo>
                  <a:lnTo>
                    <a:pt x="8907780" y="3244596"/>
                  </a:lnTo>
                  <a:lnTo>
                    <a:pt x="8939784" y="3211068"/>
                  </a:lnTo>
                  <a:lnTo>
                    <a:pt x="8967216" y="3172968"/>
                  </a:lnTo>
                  <a:lnTo>
                    <a:pt x="8988552" y="3131820"/>
                  </a:lnTo>
                  <a:lnTo>
                    <a:pt x="9003792" y="3086100"/>
                  </a:lnTo>
                  <a:lnTo>
                    <a:pt x="9011412" y="3038855"/>
                  </a:lnTo>
                  <a:lnTo>
                    <a:pt x="9014460" y="3005328"/>
                  </a:lnTo>
                  <a:lnTo>
                    <a:pt x="9014460" y="0"/>
                  </a:lnTo>
                  <a:lnTo>
                    <a:pt x="9026652" y="0"/>
                  </a:lnTo>
                  <a:lnTo>
                    <a:pt x="9026652" y="3022092"/>
                  </a:lnTo>
                  <a:lnTo>
                    <a:pt x="9025128" y="3038855"/>
                  </a:lnTo>
                  <a:lnTo>
                    <a:pt x="9022080" y="3055620"/>
                  </a:lnTo>
                  <a:lnTo>
                    <a:pt x="9020556" y="3072384"/>
                  </a:lnTo>
                  <a:lnTo>
                    <a:pt x="9015984" y="3089148"/>
                  </a:lnTo>
                  <a:lnTo>
                    <a:pt x="9011412" y="3104388"/>
                  </a:lnTo>
                  <a:lnTo>
                    <a:pt x="9006840" y="3121152"/>
                  </a:lnTo>
                  <a:lnTo>
                    <a:pt x="9000744" y="3136392"/>
                  </a:lnTo>
                  <a:lnTo>
                    <a:pt x="8993124" y="3150107"/>
                  </a:lnTo>
                  <a:lnTo>
                    <a:pt x="8985504" y="3165348"/>
                  </a:lnTo>
                  <a:lnTo>
                    <a:pt x="8959596" y="3206496"/>
                  </a:lnTo>
                  <a:lnTo>
                    <a:pt x="8916924" y="3253739"/>
                  </a:lnTo>
                  <a:lnTo>
                    <a:pt x="8878824" y="3284220"/>
                  </a:lnTo>
                  <a:lnTo>
                    <a:pt x="8865108" y="3291839"/>
                  </a:lnTo>
                  <a:lnTo>
                    <a:pt x="8851392" y="3300984"/>
                  </a:lnTo>
                  <a:lnTo>
                    <a:pt x="8836152" y="3308604"/>
                  </a:lnTo>
                  <a:lnTo>
                    <a:pt x="8805672" y="3320796"/>
                  </a:lnTo>
                  <a:lnTo>
                    <a:pt x="8790432" y="3325368"/>
                  </a:lnTo>
                  <a:lnTo>
                    <a:pt x="8779255" y="33284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1925">
              <a:lnSpc>
                <a:spcPct val="100000"/>
              </a:lnSpc>
              <a:spcBef>
                <a:spcPts val="95"/>
              </a:spcBef>
            </a:pPr>
            <a:r>
              <a:rPr spc="-270" dirty="0"/>
              <a:t>Lecture</a:t>
            </a:r>
            <a:r>
              <a:rPr spc="-235" dirty="0"/>
              <a:t> </a:t>
            </a:r>
            <a:r>
              <a:rPr spc="-215" dirty="0"/>
              <a:t>Structure</a:t>
            </a:r>
          </a:p>
        </p:txBody>
      </p:sp>
      <p:sp>
        <p:nvSpPr>
          <p:cNvPr id="3" name="object 3"/>
          <p:cNvSpPr/>
          <p:nvPr/>
        </p:nvSpPr>
        <p:spPr>
          <a:xfrm>
            <a:off x="515112" y="3886200"/>
            <a:ext cx="9027160" cy="3340735"/>
          </a:xfrm>
          <a:custGeom>
            <a:avLst/>
            <a:gdLst/>
            <a:ahLst/>
            <a:cxnLst/>
            <a:rect l="l" t="t" r="r" b="b"/>
            <a:pathLst>
              <a:path w="9027160" h="3340734">
                <a:moveTo>
                  <a:pt x="8708136" y="3340607"/>
                </a:moveTo>
                <a:lnTo>
                  <a:pt x="320040" y="3340607"/>
                </a:lnTo>
                <a:lnTo>
                  <a:pt x="284987" y="3337560"/>
                </a:lnTo>
                <a:lnTo>
                  <a:pt x="269748" y="3334512"/>
                </a:lnTo>
                <a:lnTo>
                  <a:pt x="252983" y="3331464"/>
                </a:lnTo>
                <a:lnTo>
                  <a:pt x="190500" y="3308604"/>
                </a:lnTo>
                <a:lnTo>
                  <a:pt x="135635" y="3275076"/>
                </a:lnTo>
                <a:lnTo>
                  <a:pt x="99060" y="3243072"/>
                </a:lnTo>
                <a:lnTo>
                  <a:pt x="67055" y="3206496"/>
                </a:lnTo>
                <a:lnTo>
                  <a:pt x="33527" y="3151632"/>
                </a:lnTo>
                <a:lnTo>
                  <a:pt x="15239" y="3104388"/>
                </a:lnTo>
                <a:lnTo>
                  <a:pt x="1524" y="3038855"/>
                </a:lnTo>
                <a:lnTo>
                  <a:pt x="1524" y="3022092"/>
                </a:lnTo>
                <a:lnTo>
                  <a:pt x="0" y="3005328"/>
                </a:lnTo>
                <a:lnTo>
                  <a:pt x="0" y="0"/>
                </a:lnTo>
                <a:lnTo>
                  <a:pt x="13715" y="0"/>
                </a:lnTo>
                <a:lnTo>
                  <a:pt x="13715" y="3022092"/>
                </a:lnTo>
                <a:lnTo>
                  <a:pt x="15239" y="3037332"/>
                </a:lnTo>
                <a:lnTo>
                  <a:pt x="16763" y="3054096"/>
                </a:lnTo>
                <a:lnTo>
                  <a:pt x="19811" y="3069336"/>
                </a:lnTo>
                <a:lnTo>
                  <a:pt x="22859" y="3086100"/>
                </a:lnTo>
                <a:lnTo>
                  <a:pt x="32003" y="3116580"/>
                </a:lnTo>
                <a:lnTo>
                  <a:pt x="38100" y="3130296"/>
                </a:lnTo>
                <a:lnTo>
                  <a:pt x="44195" y="3145536"/>
                </a:lnTo>
                <a:lnTo>
                  <a:pt x="59435" y="3172968"/>
                </a:lnTo>
                <a:lnTo>
                  <a:pt x="68579" y="3185160"/>
                </a:lnTo>
                <a:lnTo>
                  <a:pt x="77724" y="3198876"/>
                </a:lnTo>
                <a:lnTo>
                  <a:pt x="86867" y="3211068"/>
                </a:lnTo>
                <a:lnTo>
                  <a:pt x="97535" y="3221736"/>
                </a:lnTo>
                <a:lnTo>
                  <a:pt x="108204" y="3233928"/>
                </a:lnTo>
                <a:lnTo>
                  <a:pt x="155448" y="3273552"/>
                </a:lnTo>
                <a:lnTo>
                  <a:pt x="196596" y="3296412"/>
                </a:lnTo>
                <a:lnTo>
                  <a:pt x="240792" y="3314700"/>
                </a:lnTo>
                <a:lnTo>
                  <a:pt x="256031" y="3317748"/>
                </a:lnTo>
                <a:lnTo>
                  <a:pt x="271271" y="3322320"/>
                </a:lnTo>
                <a:lnTo>
                  <a:pt x="286512" y="3325368"/>
                </a:lnTo>
                <a:lnTo>
                  <a:pt x="320040" y="3328416"/>
                </a:lnTo>
                <a:lnTo>
                  <a:pt x="8779255" y="3328416"/>
                </a:lnTo>
                <a:lnTo>
                  <a:pt x="8773668" y="3329939"/>
                </a:lnTo>
                <a:lnTo>
                  <a:pt x="8758428" y="3334512"/>
                </a:lnTo>
                <a:lnTo>
                  <a:pt x="8741664" y="3337560"/>
                </a:lnTo>
                <a:lnTo>
                  <a:pt x="8708136" y="3340607"/>
                </a:lnTo>
                <a:close/>
              </a:path>
              <a:path w="9027160" h="3340734">
                <a:moveTo>
                  <a:pt x="8779255" y="3328416"/>
                </a:moveTo>
                <a:lnTo>
                  <a:pt x="8706612" y="3328416"/>
                </a:lnTo>
                <a:lnTo>
                  <a:pt x="8738616" y="3325368"/>
                </a:lnTo>
                <a:lnTo>
                  <a:pt x="8755380" y="3322320"/>
                </a:lnTo>
                <a:lnTo>
                  <a:pt x="8770620" y="3317748"/>
                </a:lnTo>
                <a:lnTo>
                  <a:pt x="8785860" y="3314700"/>
                </a:lnTo>
                <a:lnTo>
                  <a:pt x="8816340" y="3302507"/>
                </a:lnTo>
                <a:lnTo>
                  <a:pt x="8843772" y="3290316"/>
                </a:lnTo>
                <a:lnTo>
                  <a:pt x="8857488" y="3281172"/>
                </a:lnTo>
                <a:lnTo>
                  <a:pt x="8871204" y="3273552"/>
                </a:lnTo>
                <a:lnTo>
                  <a:pt x="8907780" y="3244596"/>
                </a:lnTo>
                <a:lnTo>
                  <a:pt x="8939784" y="3211068"/>
                </a:lnTo>
                <a:lnTo>
                  <a:pt x="8967216" y="3172968"/>
                </a:lnTo>
                <a:lnTo>
                  <a:pt x="8988552" y="3131820"/>
                </a:lnTo>
                <a:lnTo>
                  <a:pt x="9003792" y="3086100"/>
                </a:lnTo>
                <a:lnTo>
                  <a:pt x="9011412" y="3038855"/>
                </a:lnTo>
                <a:lnTo>
                  <a:pt x="9014460" y="3005328"/>
                </a:lnTo>
                <a:lnTo>
                  <a:pt x="9014460" y="0"/>
                </a:lnTo>
                <a:lnTo>
                  <a:pt x="9026652" y="0"/>
                </a:lnTo>
                <a:lnTo>
                  <a:pt x="9026652" y="3022092"/>
                </a:lnTo>
                <a:lnTo>
                  <a:pt x="9025128" y="3038855"/>
                </a:lnTo>
                <a:lnTo>
                  <a:pt x="9022080" y="3055620"/>
                </a:lnTo>
                <a:lnTo>
                  <a:pt x="9020556" y="3072384"/>
                </a:lnTo>
                <a:lnTo>
                  <a:pt x="9015984" y="3089148"/>
                </a:lnTo>
                <a:lnTo>
                  <a:pt x="9011412" y="3104388"/>
                </a:lnTo>
                <a:lnTo>
                  <a:pt x="9006840" y="3121152"/>
                </a:lnTo>
                <a:lnTo>
                  <a:pt x="9000744" y="3136392"/>
                </a:lnTo>
                <a:lnTo>
                  <a:pt x="8993124" y="3150107"/>
                </a:lnTo>
                <a:lnTo>
                  <a:pt x="8985504" y="3165348"/>
                </a:lnTo>
                <a:lnTo>
                  <a:pt x="8959596" y="3206496"/>
                </a:lnTo>
                <a:lnTo>
                  <a:pt x="8916924" y="3253739"/>
                </a:lnTo>
                <a:lnTo>
                  <a:pt x="8878824" y="3284220"/>
                </a:lnTo>
                <a:lnTo>
                  <a:pt x="8865108" y="3291839"/>
                </a:lnTo>
                <a:lnTo>
                  <a:pt x="8851392" y="3300984"/>
                </a:lnTo>
                <a:lnTo>
                  <a:pt x="8836152" y="3308604"/>
                </a:lnTo>
                <a:lnTo>
                  <a:pt x="8805672" y="3320796"/>
                </a:lnTo>
                <a:lnTo>
                  <a:pt x="8790432" y="3325368"/>
                </a:lnTo>
                <a:lnTo>
                  <a:pt x="8779255" y="33284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450314" y="1815083"/>
            <a:ext cx="3131820" cy="3805554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7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120" dirty="0">
                <a:latin typeface="Times New Roman"/>
                <a:cs typeface="Times New Roman"/>
              </a:rPr>
              <a:t>Peer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learning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204" dirty="0">
                <a:latin typeface="Times New Roman"/>
                <a:cs typeface="Times New Roman"/>
              </a:rPr>
              <a:t>Self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study/reflection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245" dirty="0">
                <a:latin typeface="Times New Roman"/>
                <a:cs typeface="Times New Roman"/>
              </a:rPr>
              <a:t>Buzz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groups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200" dirty="0">
                <a:latin typeface="Times New Roman"/>
                <a:cs typeface="Times New Roman"/>
              </a:rPr>
              <a:t>Visual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aids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114" dirty="0">
                <a:latin typeface="Times New Roman"/>
                <a:cs typeface="Times New Roman"/>
              </a:rPr>
              <a:t>Group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65" dirty="0">
                <a:latin typeface="Times New Roman"/>
                <a:cs typeface="Times New Roman"/>
              </a:rPr>
              <a:t>assignments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180" dirty="0">
                <a:latin typeface="Times New Roman"/>
                <a:cs typeface="Times New Roman"/>
              </a:rPr>
              <a:t>Class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35" dirty="0">
                <a:latin typeface="Times New Roman"/>
                <a:cs typeface="Times New Roman"/>
              </a:rPr>
              <a:t>presentations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75" dirty="0">
                <a:latin typeface="Times New Roman"/>
                <a:cs typeface="Times New Roman"/>
              </a:rPr>
              <a:t>One-</a:t>
            </a:r>
            <a:r>
              <a:rPr sz="2600" spc="-110" dirty="0">
                <a:latin typeface="Times New Roman"/>
                <a:cs typeface="Times New Roman"/>
              </a:rPr>
              <a:t>minute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summaries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110" dirty="0">
                <a:latin typeface="Times New Roman"/>
                <a:cs typeface="Times New Roman"/>
              </a:rPr>
              <a:t>Assessments/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tests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1925">
              <a:lnSpc>
                <a:spcPct val="100000"/>
              </a:lnSpc>
              <a:spcBef>
                <a:spcPts val="95"/>
              </a:spcBef>
            </a:pPr>
            <a:r>
              <a:rPr spc="-204" dirty="0"/>
              <a:t>Learning</a:t>
            </a:r>
            <a:r>
              <a:rPr spc="-245" dirty="0"/>
              <a:t> </a:t>
            </a:r>
            <a:r>
              <a:rPr spc="-254" dirty="0"/>
              <a:t>Objectives</a:t>
            </a:r>
            <a:r>
              <a:rPr spc="-250" dirty="0"/>
              <a:t> </a:t>
            </a:r>
            <a:r>
              <a:rPr spc="-315" dirty="0"/>
              <a:t>for</a:t>
            </a:r>
            <a:r>
              <a:rPr spc="-229" dirty="0"/>
              <a:t> </a:t>
            </a:r>
            <a:r>
              <a:rPr spc="-220" dirty="0"/>
              <a:t>This</a:t>
            </a:r>
            <a:r>
              <a:rPr spc="-215" dirty="0"/>
              <a:t> </a:t>
            </a:r>
            <a:r>
              <a:rPr spc="-10" dirty="0"/>
              <a:t>Class</a:t>
            </a:r>
          </a:p>
        </p:txBody>
      </p:sp>
      <p:sp>
        <p:nvSpPr>
          <p:cNvPr id="3" name="object 3"/>
          <p:cNvSpPr/>
          <p:nvPr/>
        </p:nvSpPr>
        <p:spPr>
          <a:xfrm>
            <a:off x="515112" y="3886200"/>
            <a:ext cx="9027160" cy="3340735"/>
          </a:xfrm>
          <a:custGeom>
            <a:avLst/>
            <a:gdLst/>
            <a:ahLst/>
            <a:cxnLst/>
            <a:rect l="l" t="t" r="r" b="b"/>
            <a:pathLst>
              <a:path w="9027160" h="3340734">
                <a:moveTo>
                  <a:pt x="8708136" y="3340607"/>
                </a:moveTo>
                <a:lnTo>
                  <a:pt x="320040" y="3340607"/>
                </a:lnTo>
                <a:lnTo>
                  <a:pt x="284987" y="3337560"/>
                </a:lnTo>
                <a:lnTo>
                  <a:pt x="269748" y="3334512"/>
                </a:lnTo>
                <a:lnTo>
                  <a:pt x="252983" y="3331464"/>
                </a:lnTo>
                <a:lnTo>
                  <a:pt x="190500" y="3308604"/>
                </a:lnTo>
                <a:lnTo>
                  <a:pt x="135635" y="3275076"/>
                </a:lnTo>
                <a:lnTo>
                  <a:pt x="99060" y="3243072"/>
                </a:lnTo>
                <a:lnTo>
                  <a:pt x="67055" y="3206496"/>
                </a:lnTo>
                <a:lnTo>
                  <a:pt x="33527" y="3151632"/>
                </a:lnTo>
                <a:lnTo>
                  <a:pt x="15239" y="3104388"/>
                </a:lnTo>
                <a:lnTo>
                  <a:pt x="1524" y="3038855"/>
                </a:lnTo>
                <a:lnTo>
                  <a:pt x="1524" y="3022092"/>
                </a:lnTo>
                <a:lnTo>
                  <a:pt x="0" y="3005328"/>
                </a:lnTo>
                <a:lnTo>
                  <a:pt x="0" y="0"/>
                </a:lnTo>
                <a:lnTo>
                  <a:pt x="13715" y="0"/>
                </a:lnTo>
                <a:lnTo>
                  <a:pt x="13715" y="3022092"/>
                </a:lnTo>
                <a:lnTo>
                  <a:pt x="15239" y="3037332"/>
                </a:lnTo>
                <a:lnTo>
                  <a:pt x="16763" y="3054096"/>
                </a:lnTo>
                <a:lnTo>
                  <a:pt x="19811" y="3069336"/>
                </a:lnTo>
                <a:lnTo>
                  <a:pt x="22859" y="3086100"/>
                </a:lnTo>
                <a:lnTo>
                  <a:pt x="32003" y="3116580"/>
                </a:lnTo>
                <a:lnTo>
                  <a:pt x="38100" y="3130296"/>
                </a:lnTo>
                <a:lnTo>
                  <a:pt x="44195" y="3145536"/>
                </a:lnTo>
                <a:lnTo>
                  <a:pt x="59435" y="3172968"/>
                </a:lnTo>
                <a:lnTo>
                  <a:pt x="68579" y="3185160"/>
                </a:lnTo>
                <a:lnTo>
                  <a:pt x="77724" y="3198876"/>
                </a:lnTo>
                <a:lnTo>
                  <a:pt x="86867" y="3211068"/>
                </a:lnTo>
                <a:lnTo>
                  <a:pt x="97535" y="3221736"/>
                </a:lnTo>
                <a:lnTo>
                  <a:pt x="108204" y="3233928"/>
                </a:lnTo>
                <a:lnTo>
                  <a:pt x="155448" y="3273552"/>
                </a:lnTo>
                <a:lnTo>
                  <a:pt x="196596" y="3296412"/>
                </a:lnTo>
                <a:lnTo>
                  <a:pt x="240792" y="3314700"/>
                </a:lnTo>
                <a:lnTo>
                  <a:pt x="256031" y="3317748"/>
                </a:lnTo>
                <a:lnTo>
                  <a:pt x="271271" y="3322320"/>
                </a:lnTo>
                <a:lnTo>
                  <a:pt x="286512" y="3325368"/>
                </a:lnTo>
                <a:lnTo>
                  <a:pt x="320040" y="3328416"/>
                </a:lnTo>
                <a:lnTo>
                  <a:pt x="8779255" y="3328416"/>
                </a:lnTo>
                <a:lnTo>
                  <a:pt x="8773668" y="3329939"/>
                </a:lnTo>
                <a:lnTo>
                  <a:pt x="8758428" y="3334512"/>
                </a:lnTo>
                <a:lnTo>
                  <a:pt x="8741664" y="3337560"/>
                </a:lnTo>
                <a:lnTo>
                  <a:pt x="8708136" y="3340607"/>
                </a:lnTo>
                <a:close/>
              </a:path>
              <a:path w="9027160" h="3340734">
                <a:moveTo>
                  <a:pt x="8779255" y="3328416"/>
                </a:moveTo>
                <a:lnTo>
                  <a:pt x="8706612" y="3328416"/>
                </a:lnTo>
                <a:lnTo>
                  <a:pt x="8738616" y="3325368"/>
                </a:lnTo>
                <a:lnTo>
                  <a:pt x="8755380" y="3322320"/>
                </a:lnTo>
                <a:lnTo>
                  <a:pt x="8770620" y="3317748"/>
                </a:lnTo>
                <a:lnTo>
                  <a:pt x="8785860" y="3314700"/>
                </a:lnTo>
                <a:lnTo>
                  <a:pt x="8816340" y="3302507"/>
                </a:lnTo>
                <a:lnTo>
                  <a:pt x="8843772" y="3290316"/>
                </a:lnTo>
                <a:lnTo>
                  <a:pt x="8857488" y="3281172"/>
                </a:lnTo>
                <a:lnTo>
                  <a:pt x="8871204" y="3273552"/>
                </a:lnTo>
                <a:lnTo>
                  <a:pt x="8907780" y="3244596"/>
                </a:lnTo>
                <a:lnTo>
                  <a:pt x="8939784" y="3211068"/>
                </a:lnTo>
                <a:lnTo>
                  <a:pt x="8967216" y="3172968"/>
                </a:lnTo>
                <a:lnTo>
                  <a:pt x="8988552" y="3131820"/>
                </a:lnTo>
                <a:lnTo>
                  <a:pt x="9003792" y="3086100"/>
                </a:lnTo>
                <a:lnTo>
                  <a:pt x="9011412" y="3038855"/>
                </a:lnTo>
                <a:lnTo>
                  <a:pt x="9014460" y="3005328"/>
                </a:lnTo>
                <a:lnTo>
                  <a:pt x="9014460" y="0"/>
                </a:lnTo>
                <a:lnTo>
                  <a:pt x="9026652" y="0"/>
                </a:lnTo>
                <a:lnTo>
                  <a:pt x="9026652" y="3022092"/>
                </a:lnTo>
                <a:lnTo>
                  <a:pt x="9025128" y="3038855"/>
                </a:lnTo>
                <a:lnTo>
                  <a:pt x="9022080" y="3055620"/>
                </a:lnTo>
                <a:lnTo>
                  <a:pt x="9020556" y="3072384"/>
                </a:lnTo>
                <a:lnTo>
                  <a:pt x="9015984" y="3089148"/>
                </a:lnTo>
                <a:lnTo>
                  <a:pt x="9011412" y="3104388"/>
                </a:lnTo>
                <a:lnTo>
                  <a:pt x="9006840" y="3121152"/>
                </a:lnTo>
                <a:lnTo>
                  <a:pt x="9000744" y="3136392"/>
                </a:lnTo>
                <a:lnTo>
                  <a:pt x="8993124" y="3150107"/>
                </a:lnTo>
                <a:lnTo>
                  <a:pt x="8985504" y="3165348"/>
                </a:lnTo>
                <a:lnTo>
                  <a:pt x="8959596" y="3206496"/>
                </a:lnTo>
                <a:lnTo>
                  <a:pt x="8916924" y="3253739"/>
                </a:lnTo>
                <a:lnTo>
                  <a:pt x="8878824" y="3284220"/>
                </a:lnTo>
                <a:lnTo>
                  <a:pt x="8865108" y="3291839"/>
                </a:lnTo>
                <a:lnTo>
                  <a:pt x="8851392" y="3300984"/>
                </a:lnTo>
                <a:lnTo>
                  <a:pt x="8836152" y="3308604"/>
                </a:lnTo>
                <a:lnTo>
                  <a:pt x="8805672" y="3320796"/>
                </a:lnTo>
                <a:lnTo>
                  <a:pt x="8790432" y="3325368"/>
                </a:lnTo>
                <a:lnTo>
                  <a:pt x="8779255" y="33284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450294" y="1815194"/>
            <a:ext cx="7769906" cy="2721258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600" spc="-170" dirty="0">
                <a:latin typeface="Times New Roman"/>
                <a:cs typeface="Times New Roman"/>
              </a:rPr>
              <a:t>At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85" dirty="0">
                <a:latin typeface="Times New Roman"/>
                <a:cs typeface="Times New Roman"/>
              </a:rPr>
              <a:t>the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end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of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today’s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70" dirty="0">
                <a:latin typeface="Times New Roman"/>
                <a:cs typeface="Times New Roman"/>
              </a:rPr>
              <a:t>lecture,</a:t>
            </a:r>
            <a:r>
              <a:rPr sz="2600" spc="-145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you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should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be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able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to: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u="sng" spc="-140" dirty="0">
                <a:solidFill>
                  <a:srgbClr val="91CF50"/>
                </a:solidFill>
                <a:uFill>
                  <a:solidFill>
                    <a:srgbClr val="91CF50"/>
                  </a:solidFill>
                </a:uFill>
                <a:latin typeface="Times New Roman"/>
                <a:cs typeface="Times New Roman"/>
              </a:rPr>
              <a:t>Define</a:t>
            </a:r>
            <a:r>
              <a:rPr sz="2600" spc="-55" dirty="0">
                <a:solidFill>
                  <a:srgbClr val="91CF50"/>
                </a:solidFill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terminologies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and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concepts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in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your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own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words</a:t>
            </a:r>
            <a:endParaRPr sz="2600">
              <a:latin typeface="Times New Roman"/>
              <a:cs typeface="Times New Roman"/>
            </a:endParaRPr>
          </a:p>
          <a:p>
            <a:pPr marL="285750" marR="857250" indent="-273685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7020" algn="l"/>
              </a:tabLst>
            </a:pPr>
            <a:r>
              <a:rPr sz="2600" u="sng" spc="-150" dirty="0">
                <a:solidFill>
                  <a:srgbClr val="FFBF00"/>
                </a:solidFill>
                <a:uFill>
                  <a:solidFill>
                    <a:srgbClr val="FFBF00"/>
                  </a:solidFill>
                </a:uFill>
                <a:latin typeface="Times New Roman"/>
                <a:cs typeface="Times New Roman"/>
              </a:rPr>
              <a:t>Highlight</a:t>
            </a:r>
            <a:r>
              <a:rPr sz="2600" spc="-25" dirty="0">
                <a:solidFill>
                  <a:srgbClr val="FFBF00"/>
                </a:solidFill>
                <a:latin typeface="Times New Roman"/>
                <a:cs typeface="Times New Roman"/>
              </a:rPr>
              <a:t> </a:t>
            </a:r>
            <a:r>
              <a:rPr sz="2600" spc="-85" dirty="0">
                <a:latin typeface="Times New Roman"/>
                <a:cs typeface="Times New Roman"/>
              </a:rPr>
              <a:t>the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85" dirty="0">
                <a:latin typeface="Times New Roman"/>
                <a:cs typeface="Times New Roman"/>
              </a:rPr>
              <a:t>goals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of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studying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Human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Nutrition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and 	</a:t>
            </a:r>
            <a:r>
              <a:rPr sz="2600" spc="-10" dirty="0">
                <a:latin typeface="Times New Roman"/>
                <a:cs typeface="Times New Roman"/>
              </a:rPr>
              <a:t>Dietetics</a:t>
            </a:r>
            <a:endParaRPr sz="2600">
              <a:latin typeface="Times New Roman"/>
              <a:cs typeface="Times New Roman"/>
            </a:endParaRPr>
          </a:p>
          <a:p>
            <a:pPr marL="285750" marR="5080" indent="-273685">
              <a:lnSpc>
                <a:spcPct val="100000"/>
              </a:lnSpc>
              <a:spcBef>
                <a:spcPts val="595"/>
              </a:spcBef>
              <a:buSzPct val="84615"/>
              <a:buChar char="●"/>
              <a:tabLst>
                <a:tab pos="287020" algn="l"/>
              </a:tabLst>
            </a:pPr>
            <a:r>
              <a:rPr sz="2600" u="sng" spc="-145" dirty="0">
                <a:solidFill>
                  <a:srgbClr val="D34816"/>
                </a:solidFill>
                <a:uFill>
                  <a:solidFill>
                    <a:srgbClr val="D34816"/>
                  </a:solidFill>
                </a:uFill>
                <a:latin typeface="Times New Roman"/>
                <a:cs typeface="Times New Roman"/>
              </a:rPr>
              <a:t>Identify</a:t>
            </a:r>
            <a:r>
              <a:rPr sz="2600" spc="-25" dirty="0">
                <a:solidFill>
                  <a:srgbClr val="D34816"/>
                </a:solidFill>
                <a:latin typeface="Times New Roman"/>
                <a:cs typeface="Times New Roman"/>
              </a:rPr>
              <a:t> </a:t>
            </a:r>
            <a:r>
              <a:rPr sz="2600" spc="-85" dirty="0">
                <a:latin typeface="Times New Roman"/>
                <a:cs typeface="Times New Roman"/>
              </a:rPr>
              <a:t>the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career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opportunities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and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skills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required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to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30" dirty="0">
                <a:latin typeface="Times New Roman"/>
                <a:cs typeface="Times New Roman"/>
              </a:rPr>
              <a:t>excel 	</a:t>
            </a:r>
            <a:r>
              <a:rPr sz="2600" spc="-130" dirty="0">
                <a:latin typeface="Times New Roman"/>
                <a:cs typeface="Times New Roman"/>
              </a:rPr>
              <a:t>in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Human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Nutrition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and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Dietetics.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1925">
              <a:lnSpc>
                <a:spcPct val="100000"/>
              </a:lnSpc>
              <a:spcBef>
                <a:spcPts val="95"/>
              </a:spcBef>
            </a:pPr>
            <a:r>
              <a:rPr spc="-140" dirty="0"/>
              <a:t>Self</a:t>
            </a:r>
            <a:r>
              <a:rPr spc="-220" dirty="0"/>
              <a:t> reflection</a:t>
            </a:r>
            <a:r>
              <a:rPr b="0" spc="-220" dirty="0">
                <a:latin typeface="Franklin Gothic Medium"/>
                <a:cs typeface="Franklin Gothic Medium"/>
              </a:rPr>
              <a:t>…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57200" y="2362200"/>
            <a:ext cx="9144000" cy="4953000"/>
            <a:chOff x="457200" y="2362200"/>
            <a:chExt cx="9144000" cy="4953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4400" y="2362200"/>
              <a:ext cx="3607308" cy="1524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57200" y="3886199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9144000" y="0"/>
                  </a:moveTo>
                  <a:lnTo>
                    <a:pt x="0" y="0"/>
                  </a:lnTo>
                  <a:lnTo>
                    <a:pt x="0" y="3429000"/>
                  </a:lnTo>
                  <a:lnTo>
                    <a:pt x="9144000" y="3429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15112" y="3886200"/>
              <a:ext cx="9027160" cy="3340735"/>
            </a:xfrm>
            <a:custGeom>
              <a:avLst/>
              <a:gdLst/>
              <a:ahLst/>
              <a:cxnLst/>
              <a:rect l="l" t="t" r="r" b="b"/>
              <a:pathLst>
                <a:path w="9027160" h="3340734">
                  <a:moveTo>
                    <a:pt x="8708136" y="3340607"/>
                  </a:moveTo>
                  <a:lnTo>
                    <a:pt x="320040" y="3340607"/>
                  </a:lnTo>
                  <a:lnTo>
                    <a:pt x="284987" y="3337560"/>
                  </a:lnTo>
                  <a:lnTo>
                    <a:pt x="269748" y="3334512"/>
                  </a:lnTo>
                  <a:lnTo>
                    <a:pt x="252983" y="3331464"/>
                  </a:lnTo>
                  <a:lnTo>
                    <a:pt x="190500" y="3308604"/>
                  </a:lnTo>
                  <a:lnTo>
                    <a:pt x="135635" y="3275076"/>
                  </a:lnTo>
                  <a:lnTo>
                    <a:pt x="99060" y="3243072"/>
                  </a:lnTo>
                  <a:lnTo>
                    <a:pt x="67055" y="3206496"/>
                  </a:lnTo>
                  <a:lnTo>
                    <a:pt x="33527" y="3151632"/>
                  </a:lnTo>
                  <a:lnTo>
                    <a:pt x="15239" y="3104388"/>
                  </a:lnTo>
                  <a:lnTo>
                    <a:pt x="1524" y="3038855"/>
                  </a:lnTo>
                  <a:lnTo>
                    <a:pt x="1524" y="3022092"/>
                  </a:lnTo>
                  <a:lnTo>
                    <a:pt x="0" y="3005328"/>
                  </a:lnTo>
                  <a:lnTo>
                    <a:pt x="0" y="0"/>
                  </a:lnTo>
                  <a:lnTo>
                    <a:pt x="13715" y="0"/>
                  </a:lnTo>
                  <a:lnTo>
                    <a:pt x="13715" y="3022092"/>
                  </a:lnTo>
                  <a:lnTo>
                    <a:pt x="15239" y="3037332"/>
                  </a:lnTo>
                  <a:lnTo>
                    <a:pt x="16763" y="3054096"/>
                  </a:lnTo>
                  <a:lnTo>
                    <a:pt x="19811" y="3069336"/>
                  </a:lnTo>
                  <a:lnTo>
                    <a:pt x="22859" y="3086100"/>
                  </a:lnTo>
                  <a:lnTo>
                    <a:pt x="32003" y="3116580"/>
                  </a:lnTo>
                  <a:lnTo>
                    <a:pt x="38100" y="3130296"/>
                  </a:lnTo>
                  <a:lnTo>
                    <a:pt x="44195" y="3145536"/>
                  </a:lnTo>
                  <a:lnTo>
                    <a:pt x="59435" y="3172968"/>
                  </a:lnTo>
                  <a:lnTo>
                    <a:pt x="68579" y="3185160"/>
                  </a:lnTo>
                  <a:lnTo>
                    <a:pt x="77724" y="3198876"/>
                  </a:lnTo>
                  <a:lnTo>
                    <a:pt x="86867" y="3211068"/>
                  </a:lnTo>
                  <a:lnTo>
                    <a:pt x="97535" y="3221736"/>
                  </a:lnTo>
                  <a:lnTo>
                    <a:pt x="108204" y="3233928"/>
                  </a:lnTo>
                  <a:lnTo>
                    <a:pt x="155448" y="3273552"/>
                  </a:lnTo>
                  <a:lnTo>
                    <a:pt x="196596" y="3296412"/>
                  </a:lnTo>
                  <a:lnTo>
                    <a:pt x="240792" y="3314700"/>
                  </a:lnTo>
                  <a:lnTo>
                    <a:pt x="256031" y="3317748"/>
                  </a:lnTo>
                  <a:lnTo>
                    <a:pt x="271271" y="3322320"/>
                  </a:lnTo>
                  <a:lnTo>
                    <a:pt x="286512" y="3325368"/>
                  </a:lnTo>
                  <a:lnTo>
                    <a:pt x="320040" y="3328416"/>
                  </a:lnTo>
                  <a:lnTo>
                    <a:pt x="8779255" y="3328416"/>
                  </a:lnTo>
                  <a:lnTo>
                    <a:pt x="8773668" y="3329939"/>
                  </a:lnTo>
                  <a:lnTo>
                    <a:pt x="8758428" y="3334512"/>
                  </a:lnTo>
                  <a:lnTo>
                    <a:pt x="8741664" y="3337560"/>
                  </a:lnTo>
                  <a:lnTo>
                    <a:pt x="8708136" y="3340607"/>
                  </a:lnTo>
                  <a:close/>
                </a:path>
                <a:path w="9027160" h="3340734">
                  <a:moveTo>
                    <a:pt x="8779255" y="3328416"/>
                  </a:moveTo>
                  <a:lnTo>
                    <a:pt x="8706612" y="3328416"/>
                  </a:lnTo>
                  <a:lnTo>
                    <a:pt x="8738616" y="3325368"/>
                  </a:lnTo>
                  <a:lnTo>
                    <a:pt x="8755380" y="3322320"/>
                  </a:lnTo>
                  <a:lnTo>
                    <a:pt x="8770620" y="3317748"/>
                  </a:lnTo>
                  <a:lnTo>
                    <a:pt x="8785860" y="3314700"/>
                  </a:lnTo>
                  <a:lnTo>
                    <a:pt x="8816340" y="3302507"/>
                  </a:lnTo>
                  <a:lnTo>
                    <a:pt x="8843772" y="3290316"/>
                  </a:lnTo>
                  <a:lnTo>
                    <a:pt x="8857488" y="3281172"/>
                  </a:lnTo>
                  <a:lnTo>
                    <a:pt x="8871204" y="3273552"/>
                  </a:lnTo>
                  <a:lnTo>
                    <a:pt x="8907780" y="3244596"/>
                  </a:lnTo>
                  <a:lnTo>
                    <a:pt x="8939784" y="3211068"/>
                  </a:lnTo>
                  <a:lnTo>
                    <a:pt x="8967216" y="3172968"/>
                  </a:lnTo>
                  <a:lnTo>
                    <a:pt x="8988552" y="3131820"/>
                  </a:lnTo>
                  <a:lnTo>
                    <a:pt x="9003792" y="3086100"/>
                  </a:lnTo>
                  <a:lnTo>
                    <a:pt x="9011412" y="3038855"/>
                  </a:lnTo>
                  <a:lnTo>
                    <a:pt x="9014460" y="3005328"/>
                  </a:lnTo>
                  <a:lnTo>
                    <a:pt x="9014460" y="0"/>
                  </a:lnTo>
                  <a:lnTo>
                    <a:pt x="9026652" y="0"/>
                  </a:lnTo>
                  <a:lnTo>
                    <a:pt x="9026652" y="3022092"/>
                  </a:lnTo>
                  <a:lnTo>
                    <a:pt x="9025128" y="3038855"/>
                  </a:lnTo>
                  <a:lnTo>
                    <a:pt x="9022080" y="3055620"/>
                  </a:lnTo>
                  <a:lnTo>
                    <a:pt x="9020556" y="3072384"/>
                  </a:lnTo>
                  <a:lnTo>
                    <a:pt x="9015984" y="3089148"/>
                  </a:lnTo>
                  <a:lnTo>
                    <a:pt x="9011412" y="3104388"/>
                  </a:lnTo>
                  <a:lnTo>
                    <a:pt x="9006840" y="3121152"/>
                  </a:lnTo>
                  <a:lnTo>
                    <a:pt x="9000744" y="3136392"/>
                  </a:lnTo>
                  <a:lnTo>
                    <a:pt x="8993124" y="3150107"/>
                  </a:lnTo>
                  <a:lnTo>
                    <a:pt x="8985504" y="3165348"/>
                  </a:lnTo>
                  <a:lnTo>
                    <a:pt x="8959596" y="3206496"/>
                  </a:lnTo>
                  <a:lnTo>
                    <a:pt x="8916924" y="3253739"/>
                  </a:lnTo>
                  <a:lnTo>
                    <a:pt x="8878824" y="3284220"/>
                  </a:lnTo>
                  <a:lnTo>
                    <a:pt x="8865108" y="3291839"/>
                  </a:lnTo>
                  <a:lnTo>
                    <a:pt x="8851392" y="3300984"/>
                  </a:lnTo>
                  <a:lnTo>
                    <a:pt x="8836152" y="3308604"/>
                  </a:lnTo>
                  <a:lnTo>
                    <a:pt x="8805672" y="3320796"/>
                  </a:lnTo>
                  <a:lnTo>
                    <a:pt x="8790432" y="3325368"/>
                  </a:lnTo>
                  <a:lnTo>
                    <a:pt x="8779255" y="33284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879395" y="2471440"/>
            <a:ext cx="3926840" cy="3351529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86385" marR="5080" indent="-274320">
              <a:lnSpc>
                <a:spcPts val="2810"/>
              </a:lnSpc>
              <a:spcBef>
                <a:spcPts val="455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160" dirty="0">
                <a:latin typeface="Times New Roman"/>
                <a:cs typeface="Times New Roman"/>
              </a:rPr>
              <a:t>For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1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minute,</a:t>
            </a:r>
            <a:r>
              <a:rPr sz="2600" spc="-14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think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about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the </a:t>
            </a:r>
            <a:r>
              <a:rPr sz="2600" spc="-130" dirty="0">
                <a:latin typeface="Times New Roman"/>
                <a:cs typeface="Times New Roman"/>
              </a:rPr>
              <a:t>reason</a:t>
            </a:r>
            <a:r>
              <a:rPr sz="2600" spc="-95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you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215" dirty="0">
                <a:latin typeface="Times New Roman"/>
                <a:cs typeface="Times New Roman"/>
              </a:rPr>
              <a:t>have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come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to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study </a:t>
            </a:r>
            <a:r>
              <a:rPr sz="2600" b="1" spc="-35" dirty="0">
                <a:latin typeface="Times New Roman"/>
                <a:cs typeface="Times New Roman"/>
              </a:rPr>
              <a:t>Human</a:t>
            </a:r>
            <a:r>
              <a:rPr sz="2600" b="1" spc="-95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Nutrition</a:t>
            </a:r>
            <a:r>
              <a:rPr sz="2600" b="1" spc="-75" dirty="0">
                <a:latin typeface="Times New Roman"/>
                <a:cs typeface="Times New Roman"/>
              </a:rPr>
              <a:t> </a:t>
            </a:r>
            <a:r>
              <a:rPr sz="2600" b="1" spc="-25" dirty="0">
                <a:latin typeface="Times New Roman"/>
                <a:cs typeface="Times New Roman"/>
              </a:rPr>
              <a:t>and </a:t>
            </a:r>
            <a:r>
              <a:rPr sz="2600" b="1" dirty="0">
                <a:latin typeface="Times New Roman"/>
                <a:cs typeface="Times New Roman"/>
              </a:rPr>
              <a:t>Dietetics</a:t>
            </a:r>
            <a:r>
              <a:rPr sz="2600" b="1" spc="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and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70" dirty="0">
                <a:latin typeface="Times New Roman"/>
                <a:cs typeface="Times New Roman"/>
              </a:rPr>
              <a:t>not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210" dirty="0">
                <a:latin typeface="Times New Roman"/>
                <a:cs typeface="Times New Roman"/>
              </a:rPr>
              <a:t>any</a:t>
            </a:r>
            <a:r>
              <a:rPr sz="2600" spc="2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other </a:t>
            </a:r>
            <a:r>
              <a:rPr sz="2600" spc="-114" dirty="0">
                <a:latin typeface="Times New Roman"/>
                <a:cs typeface="Times New Roman"/>
              </a:rPr>
              <a:t>course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in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85" dirty="0">
                <a:latin typeface="Times New Roman"/>
                <a:cs typeface="Times New Roman"/>
              </a:rPr>
              <a:t>the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35" dirty="0">
                <a:latin typeface="Times New Roman"/>
                <a:cs typeface="Times New Roman"/>
              </a:rPr>
              <a:t>University.</a:t>
            </a:r>
            <a:endParaRPr sz="2600">
              <a:latin typeface="Times New Roman"/>
              <a:cs typeface="Times New Roman"/>
            </a:endParaRPr>
          </a:p>
          <a:p>
            <a:pPr marL="286385" marR="23495" indent="-274320">
              <a:lnSpc>
                <a:spcPts val="2810"/>
              </a:lnSpc>
              <a:spcBef>
                <a:spcPts val="590"/>
              </a:spcBef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160" dirty="0">
                <a:latin typeface="Times New Roman"/>
                <a:cs typeface="Times New Roman"/>
              </a:rPr>
              <a:t>For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another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minute,</a:t>
            </a:r>
            <a:r>
              <a:rPr sz="2600" spc="-125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think </a:t>
            </a:r>
            <a:r>
              <a:rPr sz="2600" spc="-125" dirty="0">
                <a:latin typeface="Times New Roman"/>
                <a:cs typeface="Times New Roman"/>
              </a:rPr>
              <a:t>about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your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b="1" spc="-10" dirty="0">
                <a:latin typeface="Times New Roman"/>
                <a:cs typeface="Times New Roman"/>
              </a:rPr>
              <a:t>career </a:t>
            </a:r>
            <a:r>
              <a:rPr sz="2600" b="1" spc="-30" dirty="0">
                <a:latin typeface="Times New Roman"/>
                <a:cs typeface="Times New Roman"/>
              </a:rPr>
              <a:t>aspirations</a:t>
            </a:r>
            <a:r>
              <a:rPr sz="2600" b="1" spc="-100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and</a:t>
            </a:r>
            <a:r>
              <a:rPr sz="2600" b="1" spc="-65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goals</a:t>
            </a:r>
            <a:r>
              <a:rPr sz="2600" dirty="0">
                <a:latin typeface="Times New Roman"/>
                <a:cs typeface="Times New Roman"/>
              </a:rPr>
              <a:t>,</a:t>
            </a:r>
            <a:r>
              <a:rPr sz="2600" spc="-165" dirty="0">
                <a:latin typeface="Times New Roman"/>
                <a:cs typeface="Times New Roman"/>
              </a:rPr>
              <a:t> </a:t>
            </a:r>
            <a:r>
              <a:rPr sz="2600" spc="-50" dirty="0">
                <a:latin typeface="Times New Roman"/>
                <a:cs typeface="Times New Roman"/>
              </a:rPr>
              <a:t>then </a:t>
            </a:r>
            <a:r>
              <a:rPr sz="2600" spc="-60" dirty="0">
                <a:latin typeface="Times New Roman"/>
                <a:cs typeface="Times New Roman"/>
              </a:rPr>
              <a:t>write</a:t>
            </a:r>
            <a:r>
              <a:rPr sz="2600" spc="-10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it</a:t>
            </a:r>
            <a:r>
              <a:rPr sz="2600" spc="-125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down.</a:t>
            </a:r>
            <a:endParaRPr sz="2600">
              <a:latin typeface="Times New Roman"/>
              <a:cs typeface="Times New Roman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14400" y="3886200"/>
            <a:ext cx="3607308" cy="208330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1700" y="795125"/>
            <a:ext cx="40671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25" dirty="0"/>
              <a:t>Definition</a:t>
            </a:r>
            <a:r>
              <a:rPr spc="-204" dirty="0"/>
              <a:t> </a:t>
            </a:r>
            <a:r>
              <a:rPr spc="-250" dirty="0"/>
              <a:t>of</a:t>
            </a:r>
            <a:r>
              <a:rPr spc="-200" dirty="0"/>
              <a:t> </a:t>
            </a:r>
            <a:r>
              <a:rPr spc="-310" dirty="0"/>
              <a:t>Terms</a:t>
            </a:r>
          </a:p>
        </p:txBody>
      </p:sp>
      <p:sp>
        <p:nvSpPr>
          <p:cNvPr id="3" name="object 3"/>
          <p:cNvSpPr/>
          <p:nvPr/>
        </p:nvSpPr>
        <p:spPr>
          <a:xfrm>
            <a:off x="515112" y="3886200"/>
            <a:ext cx="9027160" cy="3340735"/>
          </a:xfrm>
          <a:custGeom>
            <a:avLst/>
            <a:gdLst/>
            <a:ahLst/>
            <a:cxnLst/>
            <a:rect l="l" t="t" r="r" b="b"/>
            <a:pathLst>
              <a:path w="9027160" h="3340734">
                <a:moveTo>
                  <a:pt x="4361688" y="1897392"/>
                </a:moveTo>
                <a:lnTo>
                  <a:pt x="2889504" y="1897392"/>
                </a:lnTo>
                <a:lnTo>
                  <a:pt x="2889504" y="1914156"/>
                </a:lnTo>
                <a:lnTo>
                  <a:pt x="4361688" y="1914156"/>
                </a:lnTo>
                <a:lnTo>
                  <a:pt x="4361688" y="1897392"/>
                </a:lnTo>
                <a:close/>
              </a:path>
              <a:path w="9027160" h="3340734">
                <a:moveTo>
                  <a:pt x="6705600" y="1897392"/>
                </a:moveTo>
                <a:lnTo>
                  <a:pt x="5128247" y="1897392"/>
                </a:lnTo>
                <a:lnTo>
                  <a:pt x="5128247" y="1914156"/>
                </a:lnTo>
                <a:lnTo>
                  <a:pt x="6705600" y="1914156"/>
                </a:lnTo>
                <a:lnTo>
                  <a:pt x="6705600" y="1897392"/>
                </a:lnTo>
                <a:close/>
              </a:path>
              <a:path w="9027160" h="3340734">
                <a:moveTo>
                  <a:pt x="9026652" y="0"/>
                </a:moveTo>
                <a:lnTo>
                  <a:pt x="9014460" y="0"/>
                </a:lnTo>
                <a:lnTo>
                  <a:pt x="9014460" y="3005340"/>
                </a:lnTo>
                <a:lnTo>
                  <a:pt x="9011412" y="3038856"/>
                </a:lnTo>
                <a:lnTo>
                  <a:pt x="9003792" y="3086112"/>
                </a:lnTo>
                <a:lnTo>
                  <a:pt x="8988552" y="3131832"/>
                </a:lnTo>
                <a:lnTo>
                  <a:pt x="8967216" y="3172980"/>
                </a:lnTo>
                <a:lnTo>
                  <a:pt x="8939784" y="3211080"/>
                </a:lnTo>
                <a:lnTo>
                  <a:pt x="8907780" y="3244608"/>
                </a:lnTo>
                <a:lnTo>
                  <a:pt x="8871204" y="3273564"/>
                </a:lnTo>
                <a:lnTo>
                  <a:pt x="8857488" y="3281184"/>
                </a:lnTo>
                <a:lnTo>
                  <a:pt x="8843772" y="3290328"/>
                </a:lnTo>
                <a:lnTo>
                  <a:pt x="8816340" y="3302508"/>
                </a:lnTo>
                <a:lnTo>
                  <a:pt x="8785860" y="3314712"/>
                </a:lnTo>
                <a:lnTo>
                  <a:pt x="8770620" y="3317760"/>
                </a:lnTo>
                <a:lnTo>
                  <a:pt x="8755380" y="3322332"/>
                </a:lnTo>
                <a:lnTo>
                  <a:pt x="8738616" y="3325380"/>
                </a:lnTo>
                <a:lnTo>
                  <a:pt x="8706612" y="3328428"/>
                </a:lnTo>
                <a:lnTo>
                  <a:pt x="320040" y="3328428"/>
                </a:lnTo>
                <a:lnTo>
                  <a:pt x="286512" y="3325380"/>
                </a:lnTo>
                <a:lnTo>
                  <a:pt x="271272" y="3322332"/>
                </a:lnTo>
                <a:lnTo>
                  <a:pt x="256032" y="3317760"/>
                </a:lnTo>
                <a:lnTo>
                  <a:pt x="240792" y="3314712"/>
                </a:lnTo>
                <a:lnTo>
                  <a:pt x="196596" y="3296424"/>
                </a:lnTo>
                <a:lnTo>
                  <a:pt x="155448" y="3273564"/>
                </a:lnTo>
                <a:lnTo>
                  <a:pt x="118872" y="3244608"/>
                </a:lnTo>
                <a:lnTo>
                  <a:pt x="97536" y="3221748"/>
                </a:lnTo>
                <a:lnTo>
                  <a:pt x="86868" y="3211080"/>
                </a:lnTo>
                <a:lnTo>
                  <a:pt x="77724" y="3198888"/>
                </a:lnTo>
                <a:lnTo>
                  <a:pt x="68580" y="3185172"/>
                </a:lnTo>
                <a:lnTo>
                  <a:pt x="59436" y="3172980"/>
                </a:lnTo>
                <a:lnTo>
                  <a:pt x="44196" y="3145548"/>
                </a:lnTo>
                <a:lnTo>
                  <a:pt x="38100" y="3130308"/>
                </a:lnTo>
                <a:lnTo>
                  <a:pt x="32004" y="3116592"/>
                </a:lnTo>
                <a:lnTo>
                  <a:pt x="22860" y="3086112"/>
                </a:lnTo>
                <a:lnTo>
                  <a:pt x="19812" y="3069348"/>
                </a:lnTo>
                <a:lnTo>
                  <a:pt x="16764" y="3054108"/>
                </a:lnTo>
                <a:lnTo>
                  <a:pt x="15240" y="3037344"/>
                </a:lnTo>
                <a:lnTo>
                  <a:pt x="13716" y="3022104"/>
                </a:lnTo>
                <a:lnTo>
                  <a:pt x="13716" y="0"/>
                </a:lnTo>
                <a:lnTo>
                  <a:pt x="0" y="0"/>
                </a:lnTo>
                <a:lnTo>
                  <a:pt x="0" y="3005340"/>
                </a:lnTo>
                <a:lnTo>
                  <a:pt x="1524" y="3022104"/>
                </a:lnTo>
                <a:lnTo>
                  <a:pt x="1524" y="3038856"/>
                </a:lnTo>
                <a:lnTo>
                  <a:pt x="10668" y="3089160"/>
                </a:lnTo>
                <a:lnTo>
                  <a:pt x="33528" y="3151644"/>
                </a:lnTo>
                <a:lnTo>
                  <a:pt x="67056" y="3206508"/>
                </a:lnTo>
                <a:lnTo>
                  <a:pt x="99060" y="3243084"/>
                </a:lnTo>
                <a:lnTo>
                  <a:pt x="135636" y="3275088"/>
                </a:lnTo>
                <a:lnTo>
                  <a:pt x="190500" y="3308616"/>
                </a:lnTo>
                <a:lnTo>
                  <a:pt x="236220" y="3326904"/>
                </a:lnTo>
                <a:lnTo>
                  <a:pt x="269748" y="3334524"/>
                </a:lnTo>
                <a:lnTo>
                  <a:pt x="284988" y="3337572"/>
                </a:lnTo>
                <a:lnTo>
                  <a:pt x="320040" y="3340608"/>
                </a:lnTo>
                <a:lnTo>
                  <a:pt x="8708136" y="3340608"/>
                </a:lnTo>
                <a:lnTo>
                  <a:pt x="8741664" y="3337572"/>
                </a:lnTo>
                <a:lnTo>
                  <a:pt x="8758428" y="3334524"/>
                </a:lnTo>
                <a:lnTo>
                  <a:pt x="8773668" y="3329940"/>
                </a:lnTo>
                <a:lnTo>
                  <a:pt x="8779256" y="3328428"/>
                </a:lnTo>
                <a:lnTo>
                  <a:pt x="8836152" y="3308616"/>
                </a:lnTo>
                <a:lnTo>
                  <a:pt x="8865108" y="3291840"/>
                </a:lnTo>
                <a:lnTo>
                  <a:pt x="8878824" y="3284232"/>
                </a:lnTo>
                <a:lnTo>
                  <a:pt x="8916924" y="3253740"/>
                </a:lnTo>
                <a:lnTo>
                  <a:pt x="8950452" y="3218700"/>
                </a:lnTo>
                <a:lnTo>
                  <a:pt x="8977884" y="3179076"/>
                </a:lnTo>
                <a:lnTo>
                  <a:pt x="8993124" y="3150108"/>
                </a:lnTo>
                <a:lnTo>
                  <a:pt x="9000744" y="3136404"/>
                </a:lnTo>
                <a:lnTo>
                  <a:pt x="9006840" y="3121164"/>
                </a:lnTo>
                <a:lnTo>
                  <a:pt x="9011412" y="3104400"/>
                </a:lnTo>
                <a:lnTo>
                  <a:pt x="9015984" y="3089160"/>
                </a:lnTo>
                <a:lnTo>
                  <a:pt x="9020556" y="3072396"/>
                </a:lnTo>
                <a:lnTo>
                  <a:pt x="9022080" y="3055632"/>
                </a:lnTo>
                <a:lnTo>
                  <a:pt x="9025128" y="3038856"/>
                </a:lnTo>
                <a:lnTo>
                  <a:pt x="9026652" y="3022104"/>
                </a:lnTo>
                <a:lnTo>
                  <a:pt x="902665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40736" y="1624028"/>
            <a:ext cx="8428990" cy="516509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285750" marR="5080" indent="-273685">
              <a:lnSpc>
                <a:spcPct val="80000"/>
              </a:lnSpc>
              <a:spcBef>
                <a:spcPts val="725"/>
              </a:spcBef>
              <a:buClr>
                <a:srgbClr val="D34816"/>
              </a:buClr>
              <a:buSzPct val="84615"/>
              <a:buChar char="●"/>
              <a:tabLst>
                <a:tab pos="287020" algn="l"/>
              </a:tabLst>
            </a:pPr>
            <a:r>
              <a:rPr sz="2600" spc="-160" dirty="0">
                <a:solidFill>
                  <a:srgbClr val="FF0000"/>
                </a:solidFill>
                <a:latin typeface="Times New Roman"/>
                <a:cs typeface="Times New Roman"/>
              </a:rPr>
              <a:t>Human</a:t>
            </a:r>
            <a:r>
              <a:rPr sz="2600" spc="-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600" spc="-65" dirty="0">
                <a:solidFill>
                  <a:srgbClr val="FF0000"/>
                </a:solidFill>
                <a:latin typeface="Times New Roman"/>
                <a:cs typeface="Times New Roman"/>
              </a:rPr>
              <a:t>nutrition</a:t>
            </a:r>
            <a:r>
              <a:rPr sz="26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deals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with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all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85" dirty="0">
                <a:latin typeface="Times New Roman"/>
                <a:cs typeface="Times New Roman"/>
              </a:rPr>
              <a:t>the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processes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involved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in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the 	</a:t>
            </a:r>
            <a:r>
              <a:rPr sz="2600" spc="-135" dirty="0">
                <a:latin typeface="Times New Roman"/>
                <a:cs typeface="Times New Roman"/>
              </a:rPr>
              <a:t>ingestion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and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utilization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of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food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215" dirty="0">
                <a:latin typeface="Times New Roman"/>
                <a:cs typeface="Times New Roman"/>
              </a:rPr>
              <a:t>by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human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beings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for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40" dirty="0">
                <a:solidFill>
                  <a:srgbClr val="FF0000"/>
                </a:solidFill>
                <a:latin typeface="Times New Roman"/>
                <a:cs typeface="Times New Roman"/>
              </a:rPr>
              <a:t>maintenance</a:t>
            </a:r>
            <a:r>
              <a:rPr sz="2600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FF0000"/>
                </a:solidFill>
                <a:latin typeface="Times New Roman"/>
                <a:cs typeface="Times New Roman"/>
              </a:rPr>
              <a:t>of 	</a:t>
            </a:r>
            <a:r>
              <a:rPr sz="2600" spc="-105" dirty="0">
                <a:solidFill>
                  <a:srgbClr val="FF0000"/>
                </a:solidFill>
                <a:latin typeface="Times New Roman"/>
                <a:cs typeface="Times New Roman"/>
              </a:rPr>
              <a:t>life</a:t>
            </a:r>
            <a:r>
              <a:rPr sz="2600" spc="-105" dirty="0">
                <a:latin typeface="Times New Roman"/>
                <a:cs typeface="Times New Roman"/>
              </a:rPr>
              <a:t>,</a:t>
            </a:r>
            <a:r>
              <a:rPr sz="2600" spc="-165" dirty="0">
                <a:latin typeface="Times New Roman"/>
                <a:cs typeface="Times New Roman"/>
              </a:rPr>
              <a:t> </a:t>
            </a:r>
            <a:r>
              <a:rPr sz="2600" spc="-120" dirty="0">
                <a:solidFill>
                  <a:srgbClr val="FF0000"/>
                </a:solidFill>
                <a:latin typeface="Times New Roman"/>
                <a:cs typeface="Times New Roman"/>
              </a:rPr>
              <a:t>growth</a:t>
            </a:r>
            <a:r>
              <a:rPr sz="26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600" spc="-150" dirty="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sz="26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600" spc="-125" dirty="0">
                <a:solidFill>
                  <a:srgbClr val="FF0000"/>
                </a:solidFill>
                <a:latin typeface="Times New Roman"/>
                <a:cs typeface="Times New Roman"/>
              </a:rPr>
              <a:t>development</a:t>
            </a:r>
            <a:r>
              <a:rPr sz="26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and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55" dirty="0">
                <a:solidFill>
                  <a:srgbClr val="FF0000"/>
                </a:solidFill>
                <a:latin typeface="Times New Roman"/>
                <a:cs typeface="Times New Roman"/>
              </a:rPr>
              <a:t>good</a:t>
            </a:r>
            <a:r>
              <a:rPr sz="26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0000"/>
                </a:solidFill>
                <a:latin typeface="Times New Roman"/>
                <a:cs typeface="Times New Roman"/>
              </a:rPr>
              <a:t>health</a:t>
            </a:r>
            <a:r>
              <a:rPr sz="2600" spc="-10" dirty="0">
                <a:latin typeface="Times New Roman"/>
                <a:cs typeface="Times New Roman"/>
              </a:rPr>
              <a:t>.</a:t>
            </a:r>
            <a:endParaRPr sz="2600">
              <a:latin typeface="Times New Roman"/>
              <a:cs typeface="Times New Roman"/>
            </a:endParaRPr>
          </a:p>
          <a:p>
            <a:pPr marL="286385" indent="-273685">
              <a:lnSpc>
                <a:spcPts val="3085"/>
              </a:lnSpc>
              <a:buClr>
                <a:srgbClr val="D34816"/>
              </a:buClr>
              <a:buSzPct val="84615"/>
              <a:buChar char="●"/>
              <a:tabLst>
                <a:tab pos="286385" algn="l"/>
              </a:tabLst>
            </a:pPr>
            <a:r>
              <a:rPr sz="2600" spc="-90" dirty="0">
                <a:latin typeface="Times New Roman"/>
                <a:cs typeface="Times New Roman"/>
              </a:rPr>
              <a:t>It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is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85" dirty="0">
                <a:latin typeface="Times New Roman"/>
                <a:cs typeface="Times New Roman"/>
              </a:rPr>
              <a:t>the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science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that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deals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with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food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and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nourishment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in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humans.</a:t>
            </a:r>
            <a:endParaRPr sz="2600">
              <a:latin typeface="Times New Roman"/>
              <a:cs typeface="Times New Roman"/>
            </a:endParaRPr>
          </a:p>
          <a:p>
            <a:pPr marL="285750" marR="282575" indent="-273685">
              <a:lnSpc>
                <a:spcPct val="80000"/>
              </a:lnSpc>
              <a:spcBef>
                <a:spcPts val="615"/>
              </a:spcBef>
              <a:buClr>
                <a:srgbClr val="D34816"/>
              </a:buClr>
              <a:buSzPct val="84615"/>
              <a:buChar char="●"/>
              <a:tabLst>
                <a:tab pos="287020" algn="l"/>
              </a:tabLst>
            </a:pPr>
            <a:r>
              <a:rPr sz="2600" spc="-80" dirty="0">
                <a:solidFill>
                  <a:srgbClr val="FF0000"/>
                </a:solidFill>
                <a:latin typeface="Times New Roman"/>
                <a:cs typeface="Times New Roman"/>
              </a:rPr>
              <a:t>Nutrition</a:t>
            </a:r>
            <a:r>
              <a:rPr sz="2600" spc="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is</a:t>
            </a:r>
            <a:r>
              <a:rPr sz="2600" spc="55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defined</a:t>
            </a:r>
            <a:r>
              <a:rPr sz="2600" spc="35" dirty="0">
                <a:latin typeface="Times New Roman"/>
                <a:cs typeface="Times New Roman"/>
              </a:rPr>
              <a:t> </a:t>
            </a:r>
            <a:r>
              <a:rPr sz="2600" b="1" spc="-90" dirty="0">
                <a:latin typeface="Times New Roman"/>
                <a:cs typeface="Times New Roman"/>
              </a:rPr>
              <a:t>as</a:t>
            </a:r>
            <a:r>
              <a:rPr sz="2600" b="1" spc="50" dirty="0">
                <a:latin typeface="Times New Roman"/>
                <a:cs typeface="Times New Roman"/>
              </a:rPr>
              <a:t> </a:t>
            </a:r>
            <a:r>
              <a:rPr sz="2600" b="1" spc="-125" dirty="0">
                <a:latin typeface="Times New Roman"/>
                <a:cs typeface="Times New Roman"/>
              </a:rPr>
              <a:t>a</a:t>
            </a:r>
            <a:r>
              <a:rPr sz="2600" b="1" spc="35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science</a:t>
            </a:r>
            <a:r>
              <a:rPr sz="2600" b="1" spc="95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concerned</a:t>
            </a:r>
            <a:r>
              <a:rPr sz="2600" b="1" spc="25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with</a:t>
            </a:r>
            <a:r>
              <a:rPr sz="2600" b="1" spc="20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the</a:t>
            </a:r>
            <a:r>
              <a:rPr sz="2600" b="1" spc="70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role</a:t>
            </a:r>
            <a:r>
              <a:rPr sz="2600" b="1" spc="25" dirty="0">
                <a:latin typeface="Times New Roman"/>
                <a:cs typeface="Times New Roman"/>
              </a:rPr>
              <a:t> </a:t>
            </a:r>
            <a:r>
              <a:rPr sz="2600" b="1" spc="-25" dirty="0">
                <a:latin typeface="Times New Roman"/>
                <a:cs typeface="Times New Roman"/>
              </a:rPr>
              <a:t>of 	</a:t>
            </a:r>
            <a:r>
              <a:rPr sz="2600" b="1" dirty="0">
                <a:latin typeface="Times New Roman"/>
                <a:cs typeface="Times New Roman"/>
              </a:rPr>
              <a:t>food</a:t>
            </a:r>
            <a:r>
              <a:rPr sz="2600" b="1" spc="-45" dirty="0">
                <a:latin typeface="Times New Roman"/>
                <a:cs typeface="Times New Roman"/>
              </a:rPr>
              <a:t> </a:t>
            </a:r>
            <a:r>
              <a:rPr sz="2600" b="1" spc="-10" dirty="0">
                <a:latin typeface="Times New Roman"/>
                <a:cs typeface="Times New Roman"/>
              </a:rPr>
              <a:t>and</a:t>
            </a:r>
            <a:r>
              <a:rPr sz="2600" b="1" spc="-45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nutrients</a:t>
            </a:r>
            <a:r>
              <a:rPr sz="2600" b="1" spc="-25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in</a:t>
            </a:r>
            <a:r>
              <a:rPr sz="2600" b="1" spc="-15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the</a:t>
            </a:r>
            <a:r>
              <a:rPr sz="2600" b="1" spc="-40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maintenance</a:t>
            </a:r>
            <a:r>
              <a:rPr sz="2600" b="1" spc="-5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of</a:t>
            </a:r>
            <a:r>
              <a:rPr sz="2600" b="1" spc="-15" dirty="0">
                <a:latin typeface="Times New Roman"/>
                <a:cs typeface="Times New Roman"/>
              </a:rPr>
              <a:t> </a:t>
            </a:r>
            <a:r>
              <a:rPr sz="2600" b="1" spc="-10" dirty="0">
                <a:latin typeface="Times New Roman"/>
                <a:cs typeface="Times New Roman"/>
              </a:rPr>
              <a:t>health</a:t>
            </a:r>
            <a:r>
              <a:rPr sz="2600" spc="-10" dirty="0">
                <a:latin typeface="Times New Roman"/>
                <a:cs typeface="Times New Roman"/>
              </a:rPr>
              <a:t>.</a:t>
            </a:r>
            <a:endParaRPr sz="2600">
              <a:latin typeface="Times New Roman"/>
              <a:cs typeface="Times New Roman"/>
            </a:endParaRPr>
          </a:p>
          <a:p>
            <a:pPr marL="285750" marR="15875" indent="-273685">
              <a:lnSpc>
                <a:spcPct val="8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7020" algn="l"/>
              </a:tabLst>
            </a:pPr>
            <a:r>
              <a:rPr sz="2600" spc="-80" dirty="0">
                <a:solidFill>
                  <a:srgbClr val="FF0000"/>
                </a:solidFill>
                <a:latin typeface="Times New Roman"/>
                <a:cs typeface="Times New Roman"/>
              </a:rPr>
              <a:t>Nutrition</a:t>
            </a:r>
            <a:r>
              <a:rPr sz="26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600" spc="-220" dirty="0">
                <a:latin typeface="Times New Roman"/>
                <a:cs typeface="Times New Roman"/>
              </a:rPr>
              <a:t>as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defined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spc="-215" dirty="0">
                <a:latin typeface="Times New Roman"/>
                <a:cs typeface="Times New Roman"/>
              </a:rPr>
              <a:t>by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Robinson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(1982)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is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'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85" dirty="0">
                <a:latin typeface="Times New Roman"/>
                <a:cs typeface="Times New Roman"/>
              </a:rPr>
              <a:t>the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science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of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foods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and 	</a:t>
            </a:r>
            <a:r>
              <a:rPr sz="2600" spc="-65" dirty="0">
                <a:latin typeface="Times New Roman"/>
                <a:cs typeface="Times New Roman"/>
              </a:rPr>
              <a:t>nutrients,</a:t>
            </a:r>
            <a:r>
              <a:rPr sz="2600" spc="-145" dirty="0">
                <a:latin typeface="Times New Roman"/>
                <a:cs typeface="Times New Roman"/>
              </a:rPr>
              <a:t> </a:t>
            </a:r>
            <a:r>
              <a:rPr sz="2600" spc="-70" dirty="0">
                <a:latin typeface="Times New Roman"/>
                <a:cs typeface="Times New Roman"/>
              </a:rPr>
              <a:t>their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action,</a:t>
            </a:r>
            <a:r>
              <a:rPr sz="2600" spc="-110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interaction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and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balance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in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relationship</a:t>
            </a:r>
            <a:r>
              <a:rPr sz="2600" spc="-75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to 	</a:t>
            </a:r>
            <a:r>
              <a:rPr sz="2600" spc="-130" dirty="0">
                <a:latin typeface="Times New Roman"/>
                <a:cs typeface="Times New Roman"/>
              </a:rPr>
              <a:t>health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and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disease,</a:t>
            </a:r>
            <a:r>
              <a:rPr sz="2600" spc="-160" dirty="0">
                <a:latin typeface="Times New Roman"/>
                <a:cs typeface="Times New Roman"/>
              </a:rPr>
              <a:t> </a:t>
            </a:r>
            <a:r>
              <a:rPr sz="2600" spc="-85" dirty="0">
                <a:latin typeface="Times New Roman"/>
                <a:cs typeface="Times New Roman"/>
              </a:rPr>
              <a:t>the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processes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215" dirty="0">
                <a:latin typeface="Times New Roman"/>
                <a:cs typeface="Times New Roman"/>
              </a:rPr>
              <a:t>by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which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85" dirty="0">
                <a:latin typeface="Times New Roman"/>
                <a:cs typeface="Times New Roman"/>
              </a:rPr>
              <a:t>the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organism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ingests, 	</a:t>
            </a:r>
            <a:r>
              <a:rPr sz="2600" spc="-114" dirty="0">
                <a:latin typeface="Times New Roman"/>
                <a:cs typeface="Times New Roman"/>
              </a:rPr>
              <a:t>digests,</a:t>
            </a:r>
            <a:r>
              <a:rPr sz="2600" spc="-13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absorbs,</a:t>
            </a:r>
            <a:r>
              <a:rPr sz="2600" spc="-155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transports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and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utilizes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nutrients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and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disposes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of 	</a:t>
            </a:r>
            <a:r>
              <a:rPr sz="2600" spc="-70" dirty="0">
                <a:latin typeface="Times New Roman"/>
                <a:cs typeface="Times New Roman"/>
              </a:rPr>
              <a:t>their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end</a:t>
            </a:r>
            <a:r>
              <a:rPr sz="2600" spc="-7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product.</a:t>
            </a:r>
            <a:endParaRPr sz="2600">
              <a:latin typeface="Times New Roman"/>
              <a:cs typeface="Times New Roman"/>
            </a:endParaRPr>
          </a:p>
          <a:p>
            <a:pPr marL="285750" marR="109855" indent="-273685">
              <a:lnSpc>
                <a:spcPct val="80000"/>
              </a:lnSpc>
              <a:spcBef>
                <a:spcPts val="600"/>
              </a:spcBef>
              <a:buClr>
                <a:srgbClr val="D34816"/>
              </a:buClr>
              <a:buSzPct val="84615"/>
              <a:buChar char="●"/>
              <a:tabLst>
                <a:tab pos="287020" algn="l"/>
              </a:tabLst>
            </a:pPr>
            <a:r>
              <a:rPr sz="2600" spc="-80" dirty="0">
                <a:latin typeface="Times New Roman"/>
                <a:cs typeface="Times New Roman"/>
              </a:rPr>
              <a:t>Nutrition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is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both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215" dirty="0">
                <a:latin typeface="Times New Roman"/>
                <a:cs typeface="Times New Roman"/>
              </a:rPr>
              <a:t>a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85" dirty="0">
                <a:latin typeface="Times New Roman"/>
                <a:cs typeface="Times New Roman"/>
              </a:rPr>
              <a:t>pure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science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and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215" dirty="0">
                <a:latin typeface="Times New Roman"/>
                <a:cs typeface="Times New Roman"/>
              </a:rPr>
              <a:t>a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social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science.</a:t>
            </a:r>
            <a:r>
              <a:rPr sz="2600" spc="-355" dirty="0">
                <a:latin typeface="Times New Roman"/>
                <a:cs typeface="Times New Roman"/>
              </a:rPr>
              <a:t> </a:t>
            </a:r>
            <a:r>
              <a:rPr sz="2600" spc="-280" dirty="0">
                <a:latin typeface="Times New Roman"/>
                <a:cs typeface="Times New Roman"/>
              </a:rPr>
              <a:t>As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215" dirty="0">
                <a:latin typeface="Times New Roman"/>
                <a:cs typeface="Times New Roman"/>
              </a:rPr>
              <a:t>a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pure 	</a:t>
            </a:r>
            <a:r>
              <a:rPr sz="2600" spc="-150" dirty="0">
                <a:latin typeface="Times New Roman"/>
                <a:cs typeface="Times New Roman"/>
              </a:rPr>
              <a:t>science</a:t>
            </a:r>
            <a:r>
              <a:rPr sz="2600" spc="-7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it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looks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at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how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85" dirty="0">
                <a:latin typeface="Times New Roman"/>
                <a:cs typeface="Times New Roman"/>
              </a:rPr>
              <a:t>the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body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uses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70" dirty="0">
                <a:latin typeface="Times New Roman"/>
                <a:cs typeface="Times New Roman"/>
              </a:rPr>
              <a:t>nutrients.</a:t>
            </a:r>
            <a:r>
              <a:rPr sz="2600" spc="-360" dirty="0">
                <a:latin typeface="Times New Roman"/>
                <a:cs typeface="Times New Roman"/>
              </a:rPr>
              <a:t> </a:t>
            </a:r>
            <a:r>
              <a:rPr sz="2600" spc="-280" dirty="0">
                <a:latin typeface="Times New Roman"/>
                <a:cs typeface="Times New Roman"/>
              </a:rPr>
              <a:t>As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215" dirty="0">
                <a:latin typeface="Times New Roman"/>
                <a:cs typeface="Times New Roman"/>
              </a:rPr>
              <a:t>a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social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science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it 	</a:t>
            </a:r>
            <a:r>
              <a:rPr sz="2600" spc="-155" dirty="0">
                <a:latin typeface="Times New Roman"/>
                <a:cs typeface="Times New Roman"/>
              </a:rPr>
              <a:t>looks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at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00" dirty="0">
                <a:latin typeface="Times New Roman"/>
                <a:cs typeface="Times New Roman"/>
              </a:rPr>
              <a:t>the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relationship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between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food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and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human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behavior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and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the 	</a:t>
            </a:r>
            <a:r>
              <a:rPr sz="2600" spc="-95" dirty="0">
                <a:latin typeface="Times New Roman"/>
                <a:cs typeface="Times New Roman"/>
              </a:rPr>
              <a:t>environment,</a:t>
            </a:r>
            <a:r>
              <a:rPr sz="2600" spc="-19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or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how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and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why</a:t>
            </a:r>
            <a:r>
              <a:rPr sz="2600" spc="-10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people</a:t>
            </a:r>
            <a:r>
              <a:rPr sz="2600" spc="-90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eat.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9318" y="628896"/>
            <a:ext cx="36620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15" dirty="0"/>
              <a:t>Definition</a:t>
            </a:r>
            <a:r>
              <a:rPr sz="3600" spc="-195" dirty="0"/>
              <a:t> </a:t>
            </a:r>
            <a:r>
              <a:rPr sz="3600" spc="-225" dirty="0"/>
              <a:t>of</a:t>
            </a:r>
            <a:r>
              <a:rPr sz="3600" spc="-150" dirty="0"/>
              <a:t> </a:t>
            </a:r>
            <a:r>
              <a:rPr sz="3600" spc="-280" dirty="0"/>
              <a:t>Terms</a:t>
            </a:r>
            <a:endParaRPr sz="3600"/>
          </a:p>
        </p:txBody>
      </p:sp>
      <p:grpSp>
        <p:nvGrpSpPr>
          <p:cNvPr id="3" name="object 3"/>
          <p:cNvGrpSpPr/>
          <p:nvPr/>
        </p:nvGrpSpPr>
        <p:grpSpPr>
          <a:xfrm>
            <a:off x="457200" y="3886200"/>
            <a:ext cx="9144000" cy="3429000"/>
            <a:chOff x="457200" y="3886200"/>
            <a:chExt cx="9144000" cy="3429000"/>
          </a:xfrm>
        </p:grpSpPr>
        <p:sp>
          <p:nvSpPr>
            <p:cNvPr id="4" name="object 4"/>
            <p:cNvSpPr/>
            <p:nvPr/>
          </p:nvSpPr>
          <p:spPr>
            <a:xfrm>
              <a:off x="457200" y="3886199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9144000" y="0"/>
                  </a:moveTo>
                  <a:lnTo>
                    <a:pt x="0" y="0"/>
                  </a:lnTo>
                  <a:lnTo>
                    <a:pt x="0" y="3429000"/>
                  </a:lnTo>
                  <a:lnTo>
                    <a:pt x="9144000" y="3429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15112" y="3886200"/>
              <a:ext cx="9027160" cy="3340735"/>
            </a:xfrm>
            <a:custGeom>
              <a:avLst/>
              <a:gdLst/>
              <a:ahLst/>
              <a:cxnLst/>
              <a:rect l="l" t="t" r="r" b="b"/>
              <a:pathLst>
                <a:path w="9027160" h="3340734">
                  <a:moveTo>
                    <a:pt x="8708136" y="3340607"/>
                  </a:moveTo>
                  <a:lnTo>
                    <a:pt x="320040" y="3340607"/>
                  </a:lnTo>
                  <a:lnTo>
                    <a:pt x="284987" y="3337560"/>
                  </a:lnTo>
                  <a:lnTo>
                    <a:pt x="269748" y="3334512"/>
                  </a:lnTo>
                  <a:lnTo>
                    <a:pt x="252983" y="3331464"/>
                  </a:lnTo>
                  <a:lnTo>
                    <a:pt x="190500" y="3308604"/>
                  </a:lnTo>
                  <a:lnTo>
                    <a:pt x="135635" y="3275076"/>
                  </a:lnTo>
                  <a:lnTo>
                    <a:pt x="99060" y="3243072"/>
                  </a:lnTo>
                  <a:lnTo>
                    <a:pt x="67055" y="3206496"/>
                  </a:lnTo>
                  <a:lnTo>
                    <a:pt x="33527" y="3151632"/>
                  </a:lnTo>
                  <a:lnTo>
                    <a:pt x="15239" y="3104388"/>
                  </a:lnTo>
                  <a:lnTo>
                    <a:pt x="1524" y="3038855"/>
                  </a:lnTo>
                  <a:lnTo>
                    <a:pt x="1524" y="3022092"/>
                  </a:lnTo>
                  <a:lnTo>
                    <a:pt x="0" y="3005328"/>
                  </a:lnTo>
                  <a:lnTo>
                    <a:pt x="0" y="0"/>
                  </a:lnTo>
                  <a:lnTo>
                    <a:pt x="13715" y="0"/>
                  </a:lnTo>
                  <a:lnTo>
                    <a:pt x="13715" y="3022092"/>
                  </a:lnTo>
                  <a:lnTo>
                    <a:pt x="15239" y="3037332"/>
                  </a:lnTo>
                  <a:lnTo>
                    <a:pt x="16763" y="3054096"/>
                  </a:lnTo>
                  <a:lnTo>
                    <a:pt x="19811" y="3069336"/>
                  </a:lnTo>
                  <a:lnTo>
                    <a:pt x="22859" y="3086100"/>
                  </a:lnTo>
                  <a:lnTo>
                    <a:pt x="32003" y="3116580"/>
                  </a:lnTo>
                  <a:lnTo>
                    <a:pt x="38100" y="3130296"/>
                  </a:lnTo>
                  <a:lnTo>
                    <a:pt x="44195" y="3145536"/>
                  </a:lnTo>
                  <a:lnTo>
                    <a:pt x="59435" y="3172968"/>
                  </a:lnTo>
                  <a:lnTo>
                    <a:pt x="68579" y="3185160"/>
                  </a:lnTo>
                  <a:lnTo>
                    <a:pt x="77724" y="3198876"/>
                  </a:lnTo>
                  <a:lnTo>
                    <a:pt x="86867" y="3211068"/>
                  </a:lnTo>
                  <a:lnTo>
                    <a:pt x="97535" y="3221736"/>
                  </a:lnTo>
                  <a:lnTo>
                    <a:pt x="108204" y="3233928"/>
                  </a:lnTo>
                  <a:lnTo>
                    <a:pt x="155448" y="3273552"/>
                  </a:lnTo>
                  <a:lnTo>
                    <a:pt x="196596" y="3296412"/>
                  </a:lnTo>
                  <a:lnTo>
                    <a:pt x="240792" y="3314700"/>
                  </a:lnTo>
                  <a:lnTo>
                    <a:pt x="256031" y="3317748"/>
                  </a:lnTo>
                  <a:lnTo>
                    <a:pt x="271271" y="3322320"/>
                  </a:lnTo>
                  <a:lnTo>
                    <a:pt x="286512" y="3325368"/>
                  </a:lnTo>
                  <a:lnTo>
                    <a:pt x="320040" y="3328416"/>
                  </a:lnTo>
                  <a:lnTo>
                    <a:pt x="8779255" y="3328416"/>
                  </a:lnTo>
                  <a:lnTo>
                    <a:pt x="8773668" y="3329939"/>
                  </a:lnTo>
                  <a:lnTo>
                    <a:pt x="8758428" y="3334512"/>
                  </a:lnTo>
                  <a:lnTo>
                    <a:pt x="8741664" y="3337560"/>
                  </a:lnTo>
                  <a:lnTo>
                    <a:pt x="8708136" y="3340607"/>
                  </a:lnTo>
                  <a:close/>
                </a:path>
                <a:path w="9027160" h="3340734">
                  <a:moveTo>
                    <a:pt x="8779255" y="3328416"/>
                  </a:moveTo>
                  <a:lnTo>
                    <a:pt x="8706612" y="3328416"/>
                  </a:lnTo>
                  <a:lnTo>
                    <a:pt x="8738616" y="3325368"/>
                  </a:lnTo>
                  <a:lnTo>
                    <a:pt x="8755380" y="3322320"/>
                  </a:lnTo>
                  <a:lnTo>
                    <a:pt x="8770620" y="3317748"/>
                  </a:lnTo>
                  <a:lnTo>
                    <a:pt x="8785860" y="3314700"/>
                  </a:lnTo>
                  <a:lnTo>
                    <a:pt x="8816340" y="3302507"/>
                  </a:lnTo>
                  <a:lnTo>
                    <a:pt x="8843772" y="3290316"/>
                  </a:lnTo>
                  <a:lnTo>
                    <a:pt x="8857488" y="3281172"/>
                  </a:lnTo>
                  <a:lnTo>
                    <a:pt x="8871204" y="3273552"/>
                  </a:lnTo>
                  <a:lnTo>
                    <a:pt x="8907780" y="3244596"/>
                  </a:lnTo>
                  <a:lnTo>
                    <a:pt x="8939784" y="3211068"/>
                  </a:lnTo>
                  <a:lnTo>
                    <a:pt x="8967216" y="3172968"/>
                  </a:lnTo>
                  <a:lnTo>
                    <a:pt x="8988552" y="3131820"/>
                  </a:lnTo>
                  <a:lnTo>
                    <a:pt x="9003792" y="3086100"/>
                  </a:lnTo>
                  <a:lnTo>
                    <a:pt x="9011412" y="3038855"/>
                  </a:lnTo>
                  <a:lnTo>
                    <a:pt x="9014460" y="3005328"/>
                  </a:lnTo>
                  <a:lnTo>
                    <a:pt x="9014460" y="0"/>
                  </a:lnTo>
                  <a:lnTo>
                    <a:pt x="9026652" y="0"/>
                  </a:lnTo>
                  <a:lnTo>
                    <a:pt x="9026652" y="3022092"/>
                  </a:lnTo>
                  <a:lnTo>
                    <a:pt x="9025128" y="3038855"/>
                  </a:lnTo>
                  <a:lnTo>
                    <a:pt x="9022080" y="3055620"/>
                  </a:lnTo>
                  <a:lnTo>
                    <a:pt x="9020556" y="3072384"/>
                  </a:lnTo>
                  <a:lnTo>
                    <a:pt x="9015984" y="3089148"/>
                  </a:lnTo>
                  <a:lnTo>
                    <a:pt x="9011412" y="3104388"/>
                  </a:lnTo>
                  <a:lnTo>
                    <a:pt x="9006840" y="3121152"/>
                  </a:lnTo>
                  <a:lnTo>
                    <a:pt x="9000744" y="3136392"/>
                  </a:lnTo>
                  <a:lnTo>
                    <a:pt x="8993124" y="3150107"/>
                  </a:lnTo>
                  <a:lnTo>
                    <a:pt x="8985504" y="3165348"/>
                  </a:lnTo>
                  <a:lnTo>
                    <a:pt x="8959596" y="3206496"/>
                  </a:lnTo>
                  <a:lnTo>
                    <a:pt x="8916924" y="3253739"/>
                  </a:lnTo>
                  <a:lnTo>
                    <a:pt x="8878824" y="3284220"/>
                  </a:lnTo>
                  <a:lnTo>
                    <a:pt x="8865108" y="3291839"/>
                  </a:lnTo>
                  <a:lnTo>
                    <a:pt x="8851392" y="3300984"/>
                  </a:lnTo>
                  <a:lnTo>
                    <a:pt x="8836152" y="3308604"/>
                  </a:lnTo>
                  <a:lnTo>
                    <a:pt x="8805672" y="3320796"/>
                  </a:lnTo>
                  <a:lnTo>
                    <a:pt x="8790432" y="3325368"/>
                  </a:lnTo>
                  <a:lnTo>
                    <a:pt x="8779255" y="33284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16967" y="1291818"/>
            <a:ext cx="8321040" cy="5360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5"/>
              </a:spcBef>
              <a:buClr>
                <a:srgbClr val="D34816"/>
              </a:buClr>
              <a:buSzPct val="85000"/>
              <a:buChar char="●"/>
              <a:tabLst>
                <a:tab pos="286385" algn="l"/>
              </a:tabLst>
            </a:pPr>
            <a:r>
              <a:rPr sz="2000" spc="-80" dirty="0">
                <a:solidFill>
                  <a:srgbClr val="FF0000"/>
                </a:solidFill>
                <a:latin typeface="Times New Roman"/>
                <a:cs typeface="Times New Roman"/>
              </a:rPr>
              <a:t>Malnutrition</a:t>
            </a:r>
            <a:r>
              <a:rPr sz="20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70" dirty="0">
                <a:latin typeface="Times New Roman"/>
                <a:cs typeface="Times New Roman"/>
              </a:rPr>
              <a:t>refers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deficiencies,</a:t>
            </a:r>
            <a:r>
              <a:rPr sz="2000" b="1" spc="-1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excesses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or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Times New Roman"/>
                <a:cs typeface="Times New Roman"/>
              </a:rPr>
              <a:t>imbalances</a:t>
            </a:r>
            <a:r>
              <a:rPr sz="2000" b="1" spc="-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in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spc="-90" dirty="0">
                <a:latin typeface="Times New Roman"/>
                <a:cs typeface="Times New Roman"/>
              </a:rPr>
              <a:t>a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40" dirty="0">
                <a:latin typeface="Times New Roman"/>
                <a:cs typeface="Times New Roman"/>
              </a:rPr>
              <a:t>person’s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intake </a:t>
            </a:r>
            <a:r>
              <a:rPr sz="2000" b="1" dirty="0">
                <a:latin typeface="Times New Roman"/>
                <a:cs typeface="Times New Roman"/>
              </a:rPr>
              <a:t>of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energy</a:t>
            </a:r>
            <a:r>
              <a:rPr sz="2000" b="1" spc="10" dirty="0">
                <a:latin typeface="Times New Roman"/>
                <a:cs typeface="Times New Roman"/>
              </a:rPr>
              <a:t> </a:t>
            </a:r>
            <a:r>
              <a:rPr sz="2000" b="1" spc="75" dirty="0">
                <a:latin typeface="Times New Roman"/>
                <a:cs typeface="Times New Roman"/>
              </a:rPr>
              <a:t>and/or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nutrient,</a:t>
            </a:r>
            <a:r>
              <a:rPr sz="2000" b="1" spc="-8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or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the</a:t>
            </a:r>
            <a:r>
              <a:rPr sz="2000" b="1" spc="-10" dirty="0">
                <a:latin typeface="Times New Roman"/>
                <a:cs typeface="Times New Roman"/>
              </a:rPr>
              <a:t> </a:t>
            </a:r>
            <a:r>
              <a:rPr sz="2000" b="1" spc="-45" dirty="0">
                <a:latin typeface="Times New Roman"/>
                <a:cs typeface="Times New Roman"/>
              </a:rPr>
              <a:t>body’s </a:t>
            </a:r>
            <a:r>
              <a:rPr sz="2000" b="1" dirty="0">
                <a:latin typeface="Times New Roman"/>
                <a:cs typeface="Times New Roman"/>
              </a:rPr>
              <a:t>inability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spc="55" dirty="0">
                <a:latin typeface="Times New Roman"/>
                <a:cs typeface="Times New Roman"/>
              </a:rPr>
              <a:t>to</a:t>
            </a:r>
            <a:r>
              <a:rPr sz="2000" b="1" spc="-2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utilize</a:t>
            </a:r>
            <a:r>
              <a:rPr sz="2000" b="1" spc="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the</a:t>
            </a:r>
            <a:r>
              <a:rPr sz="2000" b="1" spc="-10" dirty="0">
                <a:latin typeface="Times New Roman"/>
                <a:cs typeface="Times New Roman"/>
              </a:rPr>
              <a:t> nutrients </a:t>
            </a:r>
            <a:r>
              <a:rPr sz="2000" b="1" dirty="0">
                <a:latin typeface="Times New Roman"/>
                <a:cs typeface="Times New Roman"/>
              </a:rPr>
              <a:t>ingested.</a:t>
            </a:r>
            <a:r>
              <a:rPr sz="2000" b="1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(WHO)</a:t>
            </a:r>
            <a:endParaRPr sz="2000">
              <a:latin typeface="Times New Roman"/>
              <a:cs typeface="Times New Roman"/>
            </a:endParaRPr>
          </a:p>
          <a:p>
            <a:pPr marL="286385" marR="789940" indent="-27432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5000"/>
              <a:buChar char="●"/>
              <a:tabLst>
                <a:tab pos="286385" algn="l"/>
              </a:tabLst>
            </a:pPr>
            <a:r>
              <a:rPr sz="2000" spc="-55" dirty="0">
                <a:latin typeface="Times New Roman"/>
                <a:cs typeface="Times New Roman"/>
              </a:rPr>
              <a:t>It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130" dirty="0">
                <a:latin typeface="Times New Roman"/>
                <a:cs typeface="Times New Roman"/>
              </a:rPr>
              <a:t>is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140" dirty="0">
                <a:latin typeface="Times New Roman"/>
                <a:cs typeface="Times New Roman"/>
              </a:rPr>
              <a:t>an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impairment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35" dirty="0">
                <a:latin typeface="Times New Roman"/>
                <a:cs typeface="Times New Roman"/>
              </a:rPr>
              <a:t>of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95" dirty="0">
                <a:latin typeface="Times New Roman"/>
                <a:cs typeface="Times New Roman"/>
              </a:rPr>
              <a:t>health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90" dirty="0">
                <a:latin typeface="Times New Roman"/>
                <a:cs typeface="Times New Roman"/>
              </a:rPr>
              <a:t>resulting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0" dirty="0">
                <a:latin typeface="Times New Roman"/>
                <a:cs typeface="Times New Roman"/>
              </a:rPr>
              <a:t>from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65" dirty="0">
                <a:latin typeface="Times New Roman"/>
                <a:cs typeface="Times New Roman"/>
              </a:rPr>
              <a:t>a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114" dirty="0">
                <a:latin typeface="Times New Roman"/>
                <a:cs typeface="Times New Roman"/>
              </a:rPr>
              <a:t>deficiency,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spc="-125" dirty="0">
                <a:latin typeface="Times New Roman"/>
                <a:cs typeface="Times New Roman"/>
              </a:rPr>
              <a:t>excess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or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125" dirty="0">
                <a:latin typeface="Times New Roman"/>
                <a:cs typeface="Times New Roman"/>
              </a:rPr>
              <a:t>imbalance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of </a:t>
            </a:r>
            <a:r>
              <a:rPr sz="2000" spc="-10" dirty="0">
                <a:latin typeface="Times New Roman"/>
                <a:cs typeface="Times New Roman"/>
              </a:rPr>
              <a:t>nutrients.</a:t>
            </a:r>
            <a:endParaRPr sz="2000">
              <a:latin typeface="Times New Roman"/>
              <a:cs typeface="Times New Roman"/>
            </a:endParaRPr>
          </a:p>
          <a:p>
            <a:pPr marL="286385" marR="5715" indent="-27432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5000"/>
              <a:buChar char="●"/>
              <a:tabLst>
                <a:tab pos="286385" algn="l"/>
              </a:tabLst>
            </a:pPr>
            <a:r>
              <a:rPr sz="2000" spc="-55" dirty="0">
                <a:solidFill>
                  <a:srgbClr val="FF0000"/>
                </a:solidFill>
                <a:latin typeface="Times New Roman"/>
                <a:cs typeface="Times New Roman"/>
              </a:rPr>
              <a:t>Undernutrition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114" dirty="0">
                <a:latin typeface="Times New Roman"/>
                <a:cs typeface="Times New Roman"/>
              </a:rPr>
              <a:t>includes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75" dirty="0">
                <a:latin typeface="Times New Roman"/>
                <a:cs typeface="Times New Roman"/>
              </a:rPr>
              <a:t>stunting,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-100" dirty="0">
                <a:latin typeface="Times New Roman"/>
                <a:cs typeface="Times New Roman"/>
              </a:rPr>
              <a:t>wasting,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spc="-100" dirty="0">
                <a:latin typeface="Times New Roman"/>
                <a:cs typeface="Times New Roman"/>
              </a:rPr>
              <a:t>underweight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20" dirty="0">
                <a:latin typeface="Times New Roman"/>
                <a:cs typeface="Times New Roman"/>
              </a:rPr>
              <a:t>and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60" dirty="0">
                <a:latin typeface="Times New Roman"/>
                <a:cs typeface="Times New Roman"/>
              </a:rPr>
              <a:t>micronutrient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60" dirty="0">
                <a:latin typeface="Times New Roman"/>
                <a:cs typeface="Times New Roman"/>
              </a:rPr>
              <a:t>deficiencies. </a:t>
            </a:r>
            <a:r>
              <a:rPr sz="2000" spc="-120" dirty="0">
                <a:latin typeface="Times New Roman"/>
                <a:cs typeface="Times New Roman"/>
              </a:rPr>
              <a:t>Deficiency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125" dirty="0">
                <a:latin typeface="Times New Roman"/>
                <a:cs typeface="Times New Roman"/>
              </a:rPr>
              <a:t>of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100" dirty="0">
                <a:latin typeface="Times New Roman"/>
                <a:cs typeface="Times New Roman"/>
              </a:rPr>
              <a:t>one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or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more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nutrients.</a:t>
            </a:r>
            <a:endParaRPr sz="2000">
              <a:latin typeface="Times New Roman"/>
              <a:cs typeface="Times New Roman"/>
            </a:endParaRPr>
          </a:p>
          <a:p>
            <a:pPr marL="286385" marR="542290" indent="-27432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5000"/>
              <a:buChar char="●"/>
              <a:tabLst>
                <a:tab pos="286385" algn="l"/>
              </a:tabLst>
            </a:pPr>
            <a:r>
              <a:rPr sz="2000" spc="-55" dirty="0">
                <a:solidFill>
                  <a:srgbClr val="FF0000"/>
                </a:solidFill>
                <a:latin typeface="Times New Roman"/>
                <a:cs typeface="Times New Roman"/>
              </a:rPr>
              <a:t>Overnutrition</a:t>
            </a:r>
            <a:r>
              <a:rPr sz="2000" spc="-55" dirty="0">
                <a:latin typeface="Times New Roman"/>
                <a:cs typeface="Times New Roman"/>
              </a:rPr>
              <a:t>: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spc="-140" dirty="0">
                <a:latin typeface="Times New Roman"/>
                <a:cs typeface="Times New Roman"/>
              </a:rPr>
              <a:t>an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130" dirty="0">
                <a:latin typeface="Times New Roman"/>
                <a:cs typeface="Times New Roman"/>
              </a:rPr>
              <a:t>excessive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105" dirty="0">
                <a:latin typeface="Times New Roman"/>
                <a:cs typeface="Times New Roman"/>
              </a:rPr>
              <a:t>intake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35" dirty="0">
                <a:latin typeface="Times New Roman"/>
                <a:cs typeface="Times New Roman"/>
              </a:rPr>
              <a:t>of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0" dirty="0">
                <a:latin typeface="Times New Roman"/>
                <a:cs typeface="Times New Roman"/>
              </a:rPr>
              <a:t>one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or </a:t>
            </a:r>
            <a:r>
              <a:rPr sz="2000" spc="-80" dirty="0">
                <a:latin typeface="Times New Roman"/>
                <a:cs typeface="Times New Roman"/>
              </a:rPr>
              <a:t>more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0" dirty="0">
                <a:latin typeface="Times New Roman"/>
                <a:cs typeface="Times New Roman"/>
              </a:rPr>
              <a:t>nutrients,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spc="-105" dirty="0">
                <a:latin typeface="Times New Roman"/>
                <a:cs typeface="Times New Roman"/>
              </a:rPr>
              <a:t>includes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45" dirty="0">
                <a:latin typeface="Times New Roman"/>
                <a:cs typeface="Times New Roman"/>
              </a:rPr>
              <a:t>overweight, </a:t>
            </a:r>
            <a:r>
              <a:rPr sz="2000" spc="-105" dirty="0">
                <a:latin typeface="Times New Roman"/>
                <a:cs typeface="Times New Roman"/>
              </a:rPr>
              <a:t>obesity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25" dirty="0">
                <a:latin typeface="Times New Roman"/>
                <a:cs typeface="Times New Roman"/>
              </a:rPr>
              <a:t>and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65" dirty="0">
                <a:latin typeface="Times New Roman"/>
                <a:cs typeface="Times New Roman"/>
              </a:rPr>
              <a:t>diet-</a:t>
            </a:r>
            <a:r>
              <a:rPr sz="2000" spc="-70" dirty="0">
                <a:latin typeface="Times New Roman"/>
                <a:cs typeface="Times New Roman"/>
              </a:rPr>
              <a:t>related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130" dirty="0">
                <a:latin typeface="Times New Roman"/>
                <a:cs typeface="Times New Roman"/>
              </a:rPr>
              <a:t>NCDs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0" dirty="0">
                <a:latin typeface="Times New Roman"/>
                <a:cs typeface="Times New Roman"/>
              </a:rPr>
              <a:t>(heart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105" dirty="0">
                <a:latin typeface="Times New Roman"/>
                <a:cs typeface="Times New Roman"/>
              </a:rPr>
              <a:t>disease,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spc="-70" dirty="0">
                <a:latin typeface="Times New Roman"/>
                <a:cs typeface="Times New Roman"/>
              </a:rPr>
              <a:t>stroke, </a:t>
            </a:r>
            <a:r>
              <a:rPr sz="2000" spc="-85" dirty="0">
                <a:latin typeface="Times New Roman"/>
                <a:cs typeface="Times New Roman"/>
              </a:rPr>
              <a:t>diabetes,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cancer).</a:t>
            </a:r>
            <a:endParaRPr sz="2000">
              <a:latin typeface="Times New Roman"/>
              <a:cs typeface="Times New Roman"/>
            </a:endParaRPr>
          </a:p>
          <a:p>
            <a:pPr marL="286385" marR="382270" indent="-274320">
              <a:lnSpc>
                <a:spcPct val="100000"/>
              </a:lnSpc>
              <a:spcBef>
                <a:spcPts val="595"/>
              </a:spcBef>
              <a:buClr>
                <a:srgbClr val="D34816"/>
              </a:buClr>
              <a:buSzPct val="85000"/>
              <a:buChar char="●"/>
              <a:tabLst>
                <a:tab pos="286385" algn="l"/>
              </a:tabLst>
            </a:pPr>
            <a:r>
              <a:rPr sz="2000" spc="-60" dirty="0">
                <a:solidFill>
                  <a:srgbClr val="FF0000"/>
                </a:solidFill>
                <a:latin typeface="Times New Roman"/>
                <a:cs typeface="Times New Roman"/>
              </a:rPr>
              <a:t>Nutrients</a:t>
            </a:r>
            <a:r>
              <a:rPr sz="20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90" dirty="0">
                <a:latin typeface="Times New Roman"/>
                <a:cs typeface="Times New Roman"/>
              </a:rPr>
              <a:t>are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spc="-65" dirty="0">
                <a:latin typeface="Times New Roman"/>
                <a:cs typeface="Times New Roman"/>
              </a:rPr>
              <a:t>the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75" dirty="0">
                <a:latin typeface="Times New Roman"/>
                <a:cs typeface="Times New Roman"/>
              </a:rPr>
              <a:t>constituents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10" dirty="0">
                <a:latin typeface="Times New Roman"/>
                <a:cs typeface="Times New Roman"/>
              </a:rPr>
              <a:t>in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120" dirty="0">
                <a:latin typeface="Times New Roman"/>
                <a:cs typeface="Times New Roman"/>
              </a:rPr>
              <a:t>food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65" dirty="0">
                <a:latin typeface="Times New Roman"/>
                <a:cs typeface="Times New Roman"/>
              </a:rPr>
              <a:t>that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105" dirty="0">
                <a:latin typeface="Times New Roman"/>
                <a:cs typeface="Times New Roman"/>
              </a:rPr>
              <a:t>must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95" dirty="0">
                <a:latin typeface="Times New Roman"/>
                <a:cs typeface="Times New Roman"/>
              </a:rPr>
              <a:t>be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spc="-110" dirty="0">
                <a:latin typeface="Times New Roman"/>
                <a:cs typeface="Times New Roman"/>
              </a:rPr>
              <a:t>supplied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spc="-50" dirty="0">
                <a:latin typeface="Times New Roman"/>
                <a:cs typeface="Times New Roman"/>
              </a:rPr>
              <a:t>the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130" dirty="0">
                <a:latin typeface="Times New Roman"/>
                <a:cs typeface="Times New Roman"/>
              </a:rPr>
              <a:t>body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95" dirty="0">
                <a:latin typeface="Times New Roman"/>
                <a:cs typeface="Times New Roman"/>
              </a:rPr>
              <a:t>in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35" dirty="0">
                <a:latin typeface="Times New Roman"/>
                <a:cs typeface="Times New Roman"/>
              </a:rPr>
              <a:t>adequate </a:t>
            </a:r>
            <a:r>
              <a:rPr sz="2000" spc="-110" dirty="0">
                <a:latin typeface="Times New Roman"/>
                <a:cs typeface="Times New Roman"/>
              </a:rPr>
              <a:t>amounts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95" dirty="0">
                <a:latin typeface="Times New Roman"/>
                <a:cs typeface="Times New Roman"/>
              </a:rPr>
              <a:t>in</a:t>
            </a:r>
            <a:r>
              <a:rPr sz="2000" spc="-40" dirty="0">
                <a:latin typeface="Times New Roman"/>
                <a:cs typeface="Times New Roman"/>
              </a:rPr>
              <a:t> order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for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65" dirty="0">
                <a:latin typeface="Times New Roman"/>
                <a:cs typeface="Times New Roman"/>
              </a:rPr>
              <a:t>the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125" dirty="0">
                <a:latin typeface="Times New Roman"/>
                <a:cs typeface="Times New Roman"/>
              </a:rPr>
              <a:t>body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100" dirty="0">
                <a:latin typeface="Times New Roman"/>
                <a:cs typeface="Times New Roman"/>
              </a:rPr>
              <a:t>function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90" dirty="0">
                <a:latin typeface="Times New Roman"/>
                <a:cs typeface="Times New Roman"/>
              </a:rPr>
              <a:t>properly.These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105" dirty="0">
                <a:latin typeface="Times New Roman"/>
                <a:cs typeface="Times New Roman"/>
              </a:rPr>
              <a:t>include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carbohydrates, </a:t>
            </a:r>
            <a:r>
              <a:rPr sz="2000" spc="-65" dirty="0">
                <a:latin typeface="Times New Roman"/>
                <a:cs typeface="Times New Roman"/>
              </a:rPr>
              <a:t>proteins,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fats, </a:t>
            </a:r>
            <a:r>
              <a:rPr sz="2000" spc="-105" dirty="0">
                <a:latin typeface="Times New Roman"/>
                <a:cs typeface="Times New Roman"/>
              </a:rPr>
              <a:t>minerals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25" dirty="0">
                <a:latin typeface="Times New Roman"/>
                <a:cs typeface="Times New Roman"/>
              </a:rPr>
              <a:t>and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vitamins.</a:t>
            </a:r>
            <a:endParaRPr sz="2000">
              <a:latin typeface="Times New Roman"/>
              <a:cs typeface="Times New Roman"/>
            </a:endParaRPr>
          </a:p>
          <a:p>
            <a:pPr marL="286385" marR="395605" indent="-274320">
              <a:lnSpc>
                <a:spcPct val="100000"/>
              </a:lnSpc>
              <a:spcBef>
                <a:spcPts val="605"/>
              </a:spcBef>
              <a:buClr>
                <a:srgbClr val="D34816"/>
              </a:buClr>
              <a:buSzPct val="85000"/>
              <a:buChar char="●"/>
              <a:tabLst>
                <a:tab pos="286385" algn="l"/>
              </a:tabLst>
            </a:pPr>
            <a:r>
              <a:rPr sz="2000" spc="-75" dirty="0">
                <a:solidFill>
                  <a:srgbClr val="FF0000"/>
                </a:solidFill>
                <a:latin typeface="Times New Roman"/>
                <a:cs typeface="Times New Roman"/>
              </a:rPr>
              <a:t>Nutritional</a:t>
            </a:r>
            <a:r>
              <a:rPr sz="20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95" dirty="0">
                <a:solidFill>
                  <a:srgbClr val="FF0000"/>
                </a:solidFill>
                <a:latin typeface="Times New Roman"/>
                <a:cs typeface="Times New Roman"/>
              </a:rPr>
              <a:t>status</a:t>
            </a:r>
            <a:r>
              <a:rPr sz="20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130" dirty="0">
                <a:latin typeface="Times New Roman"/>
                <a:cs typeface="Times New Roman"/>
              </a:rPr>
              <a:t>is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65" dirty="0">
                <a:latin typeface="Times New Roman"/>
                <a:cs typeface="Times New Roman"/>
              </a:rPr>
              <a:t>the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75" dirty="0">
                <a:latin typeface="Times New Roman"/>
                <a:cs typeface="Times New Roman"/>
              </a:rPr>
              <a:t>state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135" dirty="0">
                <a:latin typeface="Times New Roman"/>
                <a:cs typeface="Times New Roman"/>
              </a:rPr>
              <a:t>of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30" dirty="0">
                <a:latin typeface="Times New Roman"/>
                <a:cs typeface="Times New Roman"/>
              </a:rPr>
              <a:t>an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spc="-130" dirty="0">
                <a:latin typeface="Times New Roman"/>
                <a:cs typeface="Times New Roman"/>
              </a:rPr>
              <a:t>individual’s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130" dirty="0">
                <a:latin typeface="Times New Roman"/>
                <a:cs typeface="Times New Roman"/>
              </a:rPr>
              <a:t>body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125" dirty="0">
                <a:latin typeface="Times New Roman"/>
                <a:cs typeface="Times New Roman"/>
              </a:rPr>
              <a:t>and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75" dirty="0">
                <a:latin typeface="Times New Roman"/>
                <a:cs typeface="Times New Roman"/>
              </a:rPr>
              <a:t>health,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spc="-170" dirty="0">
                <a:latin typeface="Times New Roman"/>
                <a:cs typeface="Times New Roman"/>
              </a:rPr>
              <a:t>as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100" dirty="0">
                <a:latin typeface="Times New Roman"/>
                <a:cs typeface="Times New Roman"/>
              </a:rPr>
              <a:t>influenced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160" dirty="0">
                <a:latin typeface="Times New Roman"/>
                <a:cs typeface="Times New Roman"/>
              </a:rPr>
              <a:t>by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the </a:t>
            </a:r>
            <a:r>
              <a:rPr sz="2000" spc="-105" dirty="0">
                <a:latin typeface="Times New Roman"/>
                <a:cs typeface="Times New Roman"/>
              </a:rPr>
              <a:t>intake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25" dirty="0">
                <a:latin typeface="Times New Roman"/>
                <a:cs typeface="Times New Roman"/>
              </a:rPr>
              <a:t>and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95" dirty="0">
                <a:latin typeface="Times New Roman"/>
                <a:cs typeface="Times New Roman"/>
              </a:rPr>
              <a:t>utilization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35" dirty="0">
                <a:latin typeface="Times New Roman"/>
                <a:cs typeface="Times New Roman"/>
              </a:rPr>
              <a:t>of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nutrients.</a:t>
            </a:r>
            <a:endParaRPr sz="2000">
              <a:latin typeface="Times New Roman"/>
              <a:cs typeface="Times New Roman"/>
            </a:endParaRPr>
          </a:p>
          <a:p>
            <a:pPr marL="286385" marR="111125" indent="-274320">
              <a:lnSpc>
                <a:spcPct val="100000"/>
              </a:lnSpc>
              <a:spcBef>
                <a:spcPts val="600"/>
              </a:spcBef>
              <a:buClr>
                <a:srgbClr val="D34816"/>
              </a:buClr>
              <a:buSzPct val="85000"/>
              <a:buChar char="●"/>
              <a:tabLst>
                <a:tab pos="286385" algn="l"/>
              </a:tabLst>
            </a:pPr>
            <a:r>
              <a:rPr sz="2000" spc="-265" dirty="0">
                <a:latin typeface="Times New Roman"/>
                <a:cs typeface="Times New Roman"/>
              </a:rPr>
              <a:t>A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spc="-55" dirty="0">
                <a:solidFill>
                  <a:srgbClr val="FF0000"/>
                </a:solidFill>
                <a:latin typeface="Times New Roman"/>
                <a:cs typeface="Times New Roman"/>
              </a:rPr>
              <a:t>nutritionist</a:t>
            </a:r>
            <a:r>
              <a:rPr sz="20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130" dirty="0">
                <a:latin typeface="Times New Roman"/>
                <a:cs typeface="Times New Roman"/>
              </a:rPr>
              <a:t>is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b="1" spc="-90" dirty="0">
                <a:latin typeface="Times New Roman"/>
                <a:cs typeface="Times New Roman"/>
              </a:rPr>
              <a:t>a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person</a:t>
            </a:r>
            <a:r>
              <a:rPr sz="2000" b="1" spc="-7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who</a:t>
            </a:r>
            <a:r>
              <a:rPr sz="2000" b="1" spc="-6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gives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advice</a:t>
            </a:r>
            <a:r>
              <a:rPr sz="2000" b="1" spc="-8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about</a:t>
            </a:r>
            <a:r>
              <a:rPr sz="2000" b="1" spc="-6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healthy</a:t>
            </a:r>
            <a:r>
              <a:rPr sz="2000" b="1" spc="-3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eating</a:t>
            </a:r>
            <a:r>
              <a:rPr sz="2000" b="1" spc="-3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and</a:t>
            </a:r>
            <a:r>
              <a:rPr sz="2000" b="1" spc="-6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lifestyle choices.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56649" y="781370"/>
            <a:ext cx="43973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45" dirty="0"/>
              <a:t>Malnourished</a:t>
            </a:r>
            <a:r>
              <a:rPr sz="3600" spc="-195" dirty="0"/>
              <a:t> </a:t>
            </a:r>
            <a:r>
              <a:rPr sz="3600" spc="-180" dirty="0"/>
              <a:t>Children</a:t>
            </a:r>
            <a:endParaRPr sz="3600"/>
          </a:p>
        </p:txBody>
      </p:sp>
      <p:grpSp>
        <p:nvGrpSpPr>
          <p:cNvPr id="3" name="object 3"/>
          <p:cNvGrpSpPr/>
          <p:nvPr/>
        </p:nvGrpSpPr>
        <p:grpSpPr>
          <a:xfrm>
            <a:off x="515112" y="1600200"/>
            <a:ext cx="9027160" cy="5626735"/>
            <a:chOff x="515112" y="1600200"/>
            <a:chExt cx="9027160" cy="562673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0" y="1600200"/>
              <a:ext cx="3727703" cy="2286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62600" y="1676400"/>
              <a:ext cx="3124200" cy="220980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515112" y="3886200"/>
              <a:ext cx="9027160" cy="3340735"/>
            </a:xfrm>
            <a:custGeom>
              <a:avLst/>
              <a:gdLst/>
              <a:ahLst/>
              <a:cxnLst/>
              <a:rect l="l" t="t" r="r" b="b"/>
              <a:pathLst>
                <a:path w="9027160" h="3340734">
                  <a:moveTo>
                    <a:pt x="8708136" y="3340607"/>
                  </a:moveTo>
                  <a:lnTo>
                    <a:pt x="320040" y="3340607"/>
                  </a:lnTo>
                  <a:lnTo>
                    <a:pt x="284987" y="3337560"/>
                  </a:lnTo>
                  <a:lnTo>
                    <a:pt x="269748" y="3334512"/>
                  </a:lnTo>
                  <a:lnTo>
                    <a:pt x="252983" y="3331464"/>
                  </a:lnTo>
                  <a:lnTo>
                    <a:pt x="190500" y="3308604"/>
                  </a:lnTo>
                  <a:lnTo>
                    <a:pt x="135635" y="3275076"/>
                  </a:lnTo>
                  <a:lnTo>
                    <a:pt x="99060" y="3243072"/>
                  </a:lnTo>
                  <a:lnTo>
                    <a:pt x="67055" y="3206496"/>
                  </a:lnTo>
                  <a:lnTo>
                    <a:pt x="33527" y="3151632"/>
                  </a:lnTo>
                  <a:lnTo>
                    <a:pt x="15239" y="3104388"/>
                  </a:lnTo>
                  <a:lnTo>
                    <a:pt x="1524" y="3038855"/>
                  </a:lnTo>
                  <a:lnTo>
                    <a:pt x="1524" y="3022092"/>
                  </a:lnTo>
                  <a:lnTo>
                    <a:pt x="0" y="3005328"/>
                  </a:lnTo>
                  <a:lnTo>
                    <a:pt x="0" y="0"/>
                  </a:lnTo>
                  <a:lnTo>
                    <a:pt x="13715" y="0"/>
                  </a:lnTo>
                  <a:lnTo>
                    <a:pt x="13715" y="3022092"/>
                  </a:lnTo>
                  <a:lnTo>
                    <a:pt x="15239" y="3037332"/>
                  </a:lnTo>
                  <a:lnTo>
                    <a:pt x="16763" y="3054096"/>
                  </a:lnTo>
                  <a:lnTo>
                    <a:pt x="19811" y="3069336"/>
                  </a:lnTo>
                  <a:lnTo>
                    <a:pt x="22859" y="3086100"/>
                  </a:lnTo>
                  <a:lnTo>
                    <a:pt x="32003" y="3116580"/>
                  </a:lnTo>
                  <a:lnTo>
                    <a:pt x="38100" y="3130296"/>
                  </a:lnTo>
                  <a:lnTo>
                    <a:pt x="44195" y="3145536"/>
                  </a:lnTo>
                  <a:lnTo>
                    <a:pt x="59435" y="3172968"/>
                  </a:lnTo>
                  <a:lnTo>
                    <a:pt x="68579" y="3185160"/>
                  </a:lnTo>
                  <a:lnTo>
                    <a:pt x="77724" y="3198876"/>
                  </a:lnTo>
                  <a:lnTo>
                    <a:pt x="86867" y="3211068"/>
                  </a:lnTo>
                  <a:lnTo>
                    <a:pt x="97535" y="3221736"/>
                  </a:lnTo>
                  <a:lnTo>
                    <a:pt x="108204" y="3233928"/>
                  </a:lnTo>
                  <a:lnTo>
                    <a:pt x="155448" y="3273552"/>
                  </a:lnTo>
                  <a:lnTo>
                    <a:pt x="196596" y="3296412"/>
                  </a:lnTo>
                  <a:lnTo>
                    <a:pt x="240792" y="3314700"/>
                  </a:lnTo>
                  <a:lnTo>
                    <a:pt x="256031" y="3317748"/>
                  </a:lnTo>
                  <a:lnTo>
                    <a:pt x="271271" y="3322320"/>
                  </a:lnTo>
                  <a:lnTo>
                    <a:pt x="286512" y="3325368"/>
                  </a:lnTo>
                  <a:lnTo>
                    <a:pt x="320040" y="3328416"/>
                  </a:lnTo>
                  <a:lnTo>
                    <a:pt x="8779255" y="3328416"/>
                  </a:lnTo>
                  <a:lnTo>
                    <a:pt x="8773668" y="3329939"/>
                  </a:lnTo>
                  <a:lnTo>
                    <a:pt x="8758428" y="3334512"/>
                  </a:lnTo>
                  <a:lnTo>
                    <a:pt x="8741664" y="3337560"/>
                  </a:lnTo>
                  <a:lnTo>
                    <a:pt x="8708136" y="3340607"/>
                  </a:lnTo>
                  <a:close/>
                </a:path>
                <a:path w="9027160" h="3340734">
                  <a:moveTo>
                    <a:pt x="8779255" y="3328416"/>
                  </a:moveTo>
                  <a:lnTo>
                    <a:pt x="8706612" y="3328416"/>
                  </a:lnTo>
                  <a:lnTo>
                    <a:pt x="8738616" y="3325368"/>
                  </a:lnTo>
                  <a:lnTo>
                    <a:pt x="8755380" y="3322320"/>
                  </a:lnTo>
                  <a:lnTo>
                    <a:pt x="8770620" y="3317748"/>
                  </a:lnTo>
                  <a:lnTo>
                    <a:pt x="8785860" y="3314700"/>
                  </a:lnTo>
                  <a:lnTo>
                    <a:pt x="8816340" y="3302507"/>
                  </a:lnTo>
                  <a:lnTo>
                    <a:pt x="8843772" y="3290316"/>
                  </a:lnTo>
                  <a:lnTo>
                    <a:pt x="8857488" y="3281172"/>
                  </a:lnTo>
                  <a:lnTo>
                    <a:pt x="8871204" y="3273552"/>
                  </a:lnTo>
                  <a:lnTo>
                    <a:pt x="8907780" y="3244596"/>
                  </a:lnTo>
                  <a:lnTo>
                    <a:pt x="8939784" y="3211068"/>
                  </a:lnTo>
                  <a:lnTo>
                    <a:pt x="8967216" y="3172968"/>
                  </a:lnTo>
                  <a:lnTo>
                    <a:pt x="8988552" y="3131820"/>
                  </a:lnTo>
                  <a:lnTo>
                    <a:pt x="9003792" y="3086100"/>
                  </a:lnTo>
                  <a:lnTo>
                    <a:pt x="9011412" y="3038855"/>
                  </a:lnTo>
                  <a:lnTo>
                    <a:pt x="9014460" y="3005328"/>
                  </a:lnTo>
                  <a:lnTo>
                    <a:pt x="9014460" y="0"/>
                  </a:lnTo>
                  <a:lnTo>
                    <a:pt x="9026652" y="0"/>
                  </a:lnTo>
                  <a:lnTo>
                    <a:pt x="9026652" y="3022092"/>
                  </a:lnTo>
                  <a:lnTo>
                    <a:pt x="9025128" y="3038855"/>
                  </a:lnTo>
                  <a:lnTo>
                    <a:pt x="9022080" y="3055620"/>
                  </a:lnTo>
                  <a:lnTo>
                    <a:pt x="9020556" y="3072384"/>
                  </a:lnTo>
                  <a:lnTo>
                    <a:pt x="9015984" y="3089148"/>
                  </a:lnTo>
                  <a:lnTo>
                    <a:pt x="9011412" y="3104388"/>
                  </a:lnTo>
                  <a:lnTo>
                    <a:pt x="9006840" y="3121152"/>
                  </a:lnTo>
                  <a:lnTo>
                    <a:pt x="9000744" y="3136392"/>
                  </a:lnTo>
                  <a:lnTo>
                    <a:pt x="8993124" y="3150107"/>
                  </a:lnTo>
                  <a:lnTo>
                    <a:pt x="8985504" y="3165348"/>
                  </a:lnTo>
                  <a:lnTo>
                    <a:pt x="8959596" y="3206496"/>
                  </a:lnTo>
                  <a:lnTo>
                    <a:pt x="8916924" y="3253739"/>
                  </a:lnTo>
                  <a:lnTo>
                    <a:pt x="8878824" y="3284220"/>
                  </a:lnTo>
                  <a:lnTo>
                    <a:pt x="8865108" y="3291839"/>
                  </a:lnTo>
                  <a:lnTo>
                    <a:pt x="8851392" y="3300984"/>
                  </a:lnTo>
                  <a:lnTo>
                    <a:pt x="8836152" y="3308604"/>
                  </a:lnTo>
                  <a:lnTo>
                    <a:pt x="8805672" y="3320796"/>
                  </a:lnTo>
                  <a:lnTo>
                    <a:pt x="8790432" y="3325368"/>
                  </a:lnTo>
                  <a:lnTo>
                    <a:pt x="8779255" y="33284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1600" y="3886200"/>
              <a:ext cx="3727703" cy="30480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562600" y="3886200"/>
              <a:ext cx="3124200" cy="29260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505200" y="4572000"/>
              <a:ext cx="3048000" cy="24932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03539" y="947522"/>
            <a:ext cx="40671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25" dirty="0"/>
              <a:t>Definition</a:t>
            </a:r>
            <a:r>
              <a:rPr spc="-204" dirty="0"/>
              <a:t> </a:t>
            </a:r>
            <a:r>
              <a:rPr spc="-250" dirty="0"/>
              <a:t>of</a:t>
            </a:r>
            <a:r>
              <a:rPr spc="-200" dirty="0"/>
              <a:t> </a:t>
            </a:r>
            <a:r>
              <a:rPr spc="-310" dirty="0"/>
              <a:t>Terms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57200" y="3886200"/>
            <a:ext cx="9144000" cy="3429000"/>
            <a:chOff x="457200" y="3886200"/>
            <a:chExt cx="9144000" cy="3429000"/>
          </a:xfrm>
        </p:grpSpPr>
        <p:sp>
          <p:nvSpPr>
            <p:cNvPr id="4" name="object 4"/>
            <p:cNvSpPr/>
            <p:nvPr/>
          </p:nvSpPr>
          <p:spPr>
            <a:xfrm>
              <a:off x="457200" y="3886199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9144000" y="0"/>
                  </a:moveTo>
                  <a:lnTo>
                    <a:pt x="0" y="0"/>
                  </a:lnTo>
                  <a:lnTo>
                    <a:pt x="0" y="3429000"/>
                  </a:lnTo>
                  <a:lnTo>
                    <a:pt x="9144000" y="3429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15112" y="3886200"/>
              <a:ext cx="9027160" cy="3340735"/>
            </a:xfrm>
            <a:custGeom>
              <a:avLst/>
              <a:gdLst/>
              <a:ahLst/>
              <a:cxnLst/>
              <a:rect l="l" t="t" r="r" b="b"/>
              <a:pathLst>
                <a:path w="9027160" h="3340734">
                  <a:moveTo>
                    <a:pt x="8708136" y="3340607"/>
                  </a:moveTo>
                  <a:lnTo>
                    <a:pt x="320040" y="3340607"/>
                  </a:lnTo>
                  <a:lnTo>
                    <a:pt x="284987" y="3337560"/>
                  </a:lnTo>
                  <a:lnTo>
                    <a:pt x="269748" y="3334512"/>
                  </a:lnTo>
                  <a:lnTo>
                    <a:pt x="252983" y="3331464"/>
                  </a:lnTo>
                  <a:lnTo>
                    <a:pt x="190500" y="3308604"/>
                  </a:lnTo>
                  <a:lnTo>
                    <a:pt x="135635" y="3275076"/>
                  </a:lnTo>
                  <a:lnTo>
                    <a:pt x="99060" y="3243072"/>
                  </a:lnTo>
                  <a:lnTo>
                    <a:pt x="67055" y="3206496"/>
                  </a:lnTo>
                  <a:lnTo>
                    <a:pt x="33527" y="3151632"/>
                  </a:lnTo>
                  <a:lnTo>
                    <a:pt x="15239" y="3104388"/>
                  </a:lnTo>
                  <a:lnTo>
                    <a:pt x="1524" y="3038855"/>
                  </a:lnTo>
                  <a:lnTo>
                    <a:pt x="1524" y="3022092"/>
                  </a:lnTo>
                  <a:lnTo>
                    <a:pt x="0" y="3005328"/>
                  </a:lnTo>
                  <a:lnTo>
                    <a:pt x="0" y="0"/>
                  </a:lnTo>
                  <a:lnTo>
                    <a:pt x="13715" y="0"/>
                  </a:lnTo>
                  <a:lnTo>
                    <a:pt x="13715" y="3022092"/>
                  </a:lnTo>
                  <a:lnTo>
                    <a:pt x="15239" y="3037332"/>
                  </a:lnTo>
                  <a:lnTo>
                    <a:pt x="16763" y="3054096"/>
                  </a:lnTo>
                  <a:lnTo>
                    <a:pt x="19811" y="3069336"/>
                  </a:lnTo>
                  <a:lnTo>
                    <a:pt x="22859" y="3086100"/>
                  </a:lnTo>
                  <a:lnTo>
                    <a:pt x="32003" y="3116580"/>
                  </a:lnTo>
                  <a:lnTo>
                    <a:pt x="38100" y="3130296"/>
                  </a:lnTo>
                  <a:lnTo>
                    <a:pt x="44195" y="3145536"/>
                  </a:lnTo>
                  <a:lnTo>
                    <a:pt x="59435" y="3172968"/>
                  </a:lnTo>
                  <a:lnTo>
                    <a:pt x="68579" y="3185160"/>
                  </a:lnTo>
                  <a:lnTo>
                    <a:pt x="77724" y="3198876"/>
                  </a:lnTo>
                  <a:lnTo>
                    <a:pt x="86867" y="3211068"/>
                  </a:lnTo>
                  <a:lnTo>
                    <a:pt x="97535" y="3221736"/>
                  </a:lnTo>
                  <a:lnTo>
                    <a:pt x="108204" y="3233928"/>
                  </a:lnTo>
                  <a:lnTo>
                    <a:pt x="155448" y="3273552"/>
                  </a:lnTo>
                  <a:lnTo>
                    <a:pt x="196596" y="3296412"/>
                  </a:lnTo>
                  <a:lnTo>
                    <a:pt x="240792" y="3314700"/>
                  </a:lnTo>
                  <a:lnTo>
                    <a:pt x="256031" y="3317748"/>
                  </a:lnTo>
                  <a:lnTo>
                    <a:pt x="271271" y="3322320"/>
                  </a:lnTo>
                  <a:lnTo>
                    <a:pt x="286512" y="3325368"/>
                  </a:lnTo>
                  <a:lnTo>
                    <a:pt x="320040" y="3328416"/>
                  </a:lnTo>
                  <a:lnTo>
                    <a:pt x="8779255" y="3328416"/>
                  </a:lnTo>
                  <a:lnTo>
                    <a:pt x="8773668" y="3329939"/>
                  </a:lnTo>
                  <a:lnTo>
                    <a:pt x="8758428" y="3334512"/>
                  </a:lnTo>
                  <a:lnTo>
                    <a:pt x="8741664" y="3337560"/>
                  </a:lnTo>
                  <a:lnTo>
                    <a:pt x="8708136" y="3340607"/>
                  </a:lnTo>
                  <a:close/>
                </a:path>
                <a:path w="9027160" h="3340734">
                  <a:moveTo>
                    <a:pt x="8779255" y="3328416"/>
                  </a:moveTo>
                  <a:lnTo>
                    <a:pt x="8706612" y="3328416"/>
                  </a:lnTo>
                  <a:lnTo>
                    <a:pt x="8738616" y="3325368"/>
                  </a:lnTo>
                  <a:lnTo>
                    <a:pt x="8755380" y="3322320"/>
                  </a:lnTo>
                  <a:lnTo>
                    <a:pt x="8770620" y="3317748"/>
                  </a:lnTo>
                  <a:lnTo>
                    <a:pt x="8785860" y="3314700"/>
                  </a:lnTo>
                  <a:lnTo>
                    <a:pt x="8816340" y="3302507"/>
                  </a:lnTo>
                  <a:lnTo>
                    <a:pt x="8843772" y="3290316"/>
                  </a:lnTo>
                  <a:lnTo>
                    <a:pt x="8857488" y="3281172"/>
                  </a:lnTo>
                  <a:lnTo>
                    <a:pt x="8871204" y="3273552"/>
                  </a:lnTo>
                  <a:lnTo>
                    <a:pt x="8907780" y="3244596"/>
                  </a:lnTo>
                  <a:lnTo>
                    <a:pt x="8939784" y="3211068"/>
                  </a:lnTo>
                  <a:lnTo>
                    <a:pt x="8967216" y="3172968"/>
                  </a:lnTo>
                  <a:lnTo>
                    <a:pt x="8988552" y="3131820"/>
                  </a:lnTo>
                  <a:lnTo>
                    <a:pt x="9003792" y="3086100"/>
                  </a:lnTo>
                  <a:lnTo>
                    <a:pt x="9011412" y="3038855"/>
                  </a:lnTo>
                  <a:lnTo>
                    <a:pt x="9014460" y="3005328"/>
                  </a:lnTo>
                  <a:lnTo>
                    <a:pt x="9014460" y="0"/>
                  </a:lnTo>
                  <a:lnTo>
                    <a:pt x="9026652" y="0"/>
                  </a:lnTo>
                  <a:lnTo>
                    <a:pt x="9026652" y="3022092"/>
                  </a:lnTo>
                  <a:lnTo>
                    <a:pt x="9025128" y="3038855"/>
                  </a:lnTo>
                  <a:lnTo>
                    <a:pt x="9022080" y="3055620"/>
                  </a:lnTo>
                  <a:lnTo>
                    <a:pt x="9020556" y="3072384"/>
                  </a:lnTo>
                  <a:lnTo>
                    <a:pt x="9015984" y="3089148"/>
                  </a:lnTo>
                  <a:lnTo>
                    <a:pt x="9011412" y="3104388"/>
                  </a:lnTo>
                  <a:lnTo>
                    <a:pt x="9006840" y="3121152"/>
                  </a:lnTo>
                  <a:lnTo>
                    <a:pt x="9000744" y="3136392"/>
                  </a:lnTo>
                  <a:lnTo>
                    <a:pt x="8993124" y="3150107"/>
                  </a:lnTo>
                  <a:lnTo>
                    <a:pt x="8985504" y="3165348"/>
                  </a:lnTo>
                  <a:lnTo>
                    <a:pt x="8959596" y="3206496"/>
                  </a:lnTo>
                  <a:lnTo>
                    <a:pt x="8916924" y="3253739"/>
                  </a:lnTo>
                  <a:lnTo>
                    <a:pt x="8878824" y="3284220"/>
                  </a:lnTo>
                  <a:lnTo>
                    <a:pt x="8865108" y="3291839"/>
                  </a:lnTo>
                  <a:lnTo>
                    <a:pt x="8851392" y="3300984"/>
                  </a:lnTo>
                  <a:lnTo>
                    <a:pt x="8836152" y="3308604"/>
                  </a:lnTo>
                  <a:lnTo>
                    <a:pt x="8805672" y="3320796"/>
                  </a:lnTo>
                  <a:lnTo>
                    <a:pt x="8790432" y="3325368"/>
                  </a:lnTo>
                  <a:lnTo>
                    <a:pt x="8779255" y="33284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840697" y="1611942"/>
            <a:ext cx="8303259" cy="481711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87020" marR="45720" indent="-274955">
              <a:lnSpc>
                <a:spcPct val="80000"/>
              </a:lnSpc>
              <a:spcBef>
                <a:spcPts val="675"/>
              </a:spcBef>
              <a:buClr>
                <a:srgbClr val="D34816"/>
              </a:buClr>
              <a:buSzPct val="85416"/>
              <a:buChar char="●"/>
              <a:tabLst>
                <a:tab pos="287020" algn="l"/>
              </a:tabLst>
            </a:pPr>
            <a:r>
              <a:rPr sz="2400" spc="-105" dirty="0">
                <a:solidFill>
                  <a:srgbClr val="FF0000"/>
                </a:solidFill>
                <a:latin typeface="Times New Roman"/>
                <a:cs typeface="Times New Roman"/>
              </a:rPr>
              <a:t>Dietetics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204" dirty="0">
                <a:solidFill>
                  <a:srgbClr val="FF0000"/>
                </a:solidFill>
                <a:latin typeface="Times New Roman"/>
                <a:cs typeface="Times New Roman"/>
              </a:rPr>
              <a:t>as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2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4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120" dirty="0">
                <a:solidFill>
                  <a:srgbClr val="FF0000"/>
                </a:solidFill>
                <a:latin typeface="Times New Roman"/>
                <a:cs typeface="Times New Roman"/>
              </a:rPr>
              <a:t>profession</a:t>
            </a:r>
            <a:r>
              <a:rPr sz="24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is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defined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4" dirty="0">
                <a:latin typeface="Times New Roman"/>
                <a:cs typeface="Times New Roman"/>
              </a:rPr>
              <a:t>as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the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integration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and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application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of </a:t>
            </a:r>
            <a:r>
              <a:rPr sz="2400" spc="-105" dirty="0">
                <a:latin typeface="Times New Roman"/>
                <a:cs typeface="Times New Roman"/>
              </a:rPr>
              <a:t>principles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derived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from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the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disciplines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of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90" dirty="0">
                <a:latin typeface="Times New Roman"/>
                <a:cs typeface="Times New Roman"/>
              </a:rPr>
              <a:t>food,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nutrition,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management, </a:t>
            </a:r>
            <a:r>
              <a:rPr sz="2400" spc="-114" dirty="0">
                <a:latin typeface="Times New Roman"/>
                <a:cs typeface="Times New Roman"/>
              </a:rPr>
              <a:t>communication,</a:t>
            </a:r>
            <a:r>
              <a:rPr sz="2400" spc="-145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biological, </a:t>
            </a:r>
            <a:r>
              <a:rPr sz="2400" spc="-135" dirty="0">
                <a:latin typeface="Times New Roman"/>
                <a:cs typeface="Times New Roman"/>
              </a:rPr>
              <a:t>physiological,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behavioural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and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social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75" dirty="0">
                <a:latin typeface="Times New Roman"/>
                <a:cs typeface="Times New Roman"/>
              </a:rPr>
              <a:t>sciences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achieve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and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maintain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human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health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(American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90" dirty="0">
                <a:latin typeface="Times New Roman"/>
                <a:cs typeface="Times New Roman"/>
              </a:rPr>
              <a:t>Dietetic</a:t>
            </a:r>
            <a:r>
              <a:rPr sz="2400" spc="-2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Association).</a:t>
            </a:r>
            <a:endParaRPr sz="24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D34816"/>
              </a:buClr>
              <a:buSzPct val="85416"/>
              <a:buChar char="●"/>
              <a:tabLst>
                <a:tab pos="287020" algn="l"/>
              </a:tabLst>
            </a:pPr>
            <a:r>
              <a:rPr sz="2400" spc="-80" dirty="0">
                <a:latin typeface="Times New Roman"/>
                <a:cs typeface="Times New Roman"/>
              </a:rPr>
              <a:t>It </a:t>
            </a:r>
            <a:r>
              <a:rPr sz="2400" spc="-160" dirty="0">
                <a:latin typeface="Times New Roman"/>
                <a:cs typeface="Times New Roman"/>
              </a:rPr>
              <a:t>is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65" dirty="0">
                <a:latin typeface="Times New Roman"/>
                <a:cs typeface="Times New Roman"/>
              </a:rPr>
              <a:t>the </a:t>
            </a:r>
            <a:r>
              <a:rPr sz="2400" spc="-140" dirty="0">
                <a:latin typeface="Times New Roman"/>
                <a:cs typeface="Times New Roman"/>
              </a:rPr>
              <a:t>science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art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of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applying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the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principles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of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nutrition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the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diet.</a:t>
            </a:r>
            <a:endParaRPr sz="2400">
              <a:latin typeface="Times New Roman"/>
              <a:cs typeface="Times New Roman"/>
            </a:endParaRPr>
          </a:p>
          <a:p>
            <a:pPr marL="287020" marR="205740" indent="-274955">
              <a:lnSpc>
                <a:spcPct val="80000"/>
              </a:lnSpc>
              <a:spcBef>
                <a:spcPts val="600"/>
              </a:spcBef>
              <a:buClr>
                <a:srgbClr val="D34816"/>
              </a:buClr>
              <a:buSzPct val="85416"/>
              <a:buChar char="●"/>
              <a:tabLst>
                <a:tab pos="287020" algn="l"/>
              </a:tabLst>
            </a:pPr>
            <a:r>
              <a:rPr sz="2400" spc="-105" dirty="0">
                <a:solidFill>
                  <a:srgbClr val="FF0000"/>
                </a:solidFill>
                <a:latin typeface="Times New Roman"/>
                <a:cs typeface="Times New Roman"/>
              </a:rPr>
              <a:t>Dietitians</a:t>
            </a:r>
            <a:r>
              <a:rPr sz="24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are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qualified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and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regulated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health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professionals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that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assess, </a:t>
            </a:r>
            <a:r>
              <a:rPr sz="2400" spc="-145" dirty="0">
                <a:latin typeface="Times New Roman"/>
                <a:cs typeface="Times New Roman"/>
              </a:rPr>
              <a:t>diagnose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and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treat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dietary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and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nutritional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problems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at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an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individual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and </a:t>
            </a:r>
            <a:r>
              <a:rPr sz="2400" spc="-135" dirty="0">
                <a:latin typeface="Times New Roman"/>
                <a:cs typeface="Times New Roman"/>
              </a:rPr>
              <a:t>public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health</a:t>
            </a:r>
            <a:r>
              <a:rPr sz="2400" spc="-10" dirty="0">
                <a:latin typeface="Times New Roman"/>
                <a:cs typeface="Times New Roman"/>
              </a:rPr>
              <a:t> level.</a:t>
            </a:r>
            <a:endParaRPr sz="2400">
              <a:latin typeface="Times New Roman"/>
              <a:cs typeface="Times New Roman"/>
            </a:endParaRPr>
          </a:p>
          <a:p>
            <a:pPr marL="287020" marR="5080" indent="-274955">
              <a:lnSpc>
                <a:spcPct val="80000"/>
              </a:lnSpc>
              <a:spcBef>
                <a:spcPts val="600"/>
              </a:spcBef>
              <a:buClr>
                <a:srgbClr val="D34816"/>
              </a:buClr>
              <a:buSzPct val="85416"/>
              <a:buChar char="●"/>
              <a:tabLst>
                <a:tab pos="287020" algn="l"/>
              </a:tabLst>
            </a:pPr>
            <a:r>
              <a:rPr sz="2400" spc="-150" dirty="0">
                <a:latin typeface="Times New Roman"/>
                <a:cs typeface="Times New Roman"/>
              </a:rPr>
              <a:t>They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use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the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most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up-</a:t>
            </a:r>
            <a:r>
              <a:rPr sz="2400" spc="-50" dirty="0">
                <a:latin typeface="Times New Roman"/>
                <a:cs typeface="Times New Roman"/>
              </a:rPr>
              <a:t>to-</a:t>
            </a:r>
            <a:r>
              <a:rPr sz="2400" spc="-110" dirty="0">
                <a:latin typeface="Times New Roman"/>
                <a:cs typeface="Times New Roman"/>
              </a:rPr>
              <a:t>date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public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health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and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scientific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research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on </a:t>
            </a:r>
            <a:r>
              <a:rPr sz="2400" spc="-90" dirty="0">
                <a:latin typeface="Times New Roman"/>
                <a:cs typeface="Times New Roman"/>
              </a:rPr>
              <a:t>food,</a:t>
            </a:r>
            <a:r>
              <a:rPr sz="2400" spc="-170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health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and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disease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which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they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translate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into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practical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guidance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to </a:t>
            </a:r>
            <a:r>
              <a:rPr sz="2400" spc="-135" dirty="0">
                <a:latin typeface="Times New Roman"/>
                <a:cs typeface="Times New Roman"/>
              </a:rPr>
              <a:t>enable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people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65" dirty="0">
                <a:latin typeface="Times New Roman"/>
                <a:cs typeface="Times New Roman"/>
              </a:rPr>
              <a:t>make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90" dirty="0">
                <a:latin typeface="Times New Roman"/>
                <a:cs typeface="Times New Roman"/>
              </a:rPr>
              <a:t>appropriate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lifestyle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modifications</a:t>
            </a:r>
            <a:r>
              <a:rPr sz="2600" spc="-7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and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adopt </a:t>
            </a:r>
            <a:r>
              <a:rPr sz="2400" spc="-105" dirty="0">
                <a:latin typeface="Times New Roman"/>
                <a:cs typeface="Times New Roman"/>
              </a:rPr>
              <a:t>healthier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food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choices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in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45" dirty="0">
                <a:latin typeface="Times New Roman"/>
                <a:cs typeface="Times New Roman"/>
              </a:rPr>
              <a:t>order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maintain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75" dirty="0">
                <a:latin typeface="Times New Roman"/>
                <a:cs typeface="Times New Roman"/>
              </a:rPr>
              <a:t>restore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optimal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90" dirty="0">
                <a:latin typeface="Times New Roman"/>
                <a:cs typeface="Times New Roman"/>
              </a:rPr>
              <a:t>health,</a:t>
            </a:r>
            <a:r>
              <a:rPr sz="2400" spc="-16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and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help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in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the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treatment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of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disease.</a:t>
            </a:r>
            <a:endParaRPr sz="2400">
              <a:latin typeface="Times New Roman"/>
              <a:cs typeface="Times New Roman"/>
            </a:endParaRPr>
          </a:p>
          <a:p>
            <a:pPr marL="287020" marR="338455" indent="-274955">
              <a:lnSpc>
                <a:spcPts val="2300"/>
              </a:lnSpc>
              <a:spcBef>
                <a:spcPts val="585"/>
              </a:spcBef>
              <a:buClr>
                <a:srgbClr val="D34816"/>
              </a:buClr>
              <a:buSzPct val="85416"/>
              <a:buChar char="●"/>
              <a:tabLst>
                <a:tab pos="287020" algn="l"/>
              </a:tabLst>
            </a:pPr>
            <a:r>
              <a:rPr sz="2400" spc="-90" dirty="0">
                <a:solidFill>
                  <a:srgbClr val="FF0000"/>
                </a:solidFill>
                <a:latin typeface="Times New Roman"/>
                <a:cs typeface="Times New Roman"/>
              </a:rPr>
              <a:t>Diet</a:t>
            </a:r>
            <a:r>
              <a:rPr sz="2400" spc="-3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135" dirty="0">
                <a:solidFill>
                  <a:srgbClr val="FF0000"/>
                </a:solidFill>
                <a:latin typeface="Times New Roman"/>
                <a:cs typeface="Times New Roman"/>
              </a:rPr>
              <a:t>Therapy</a:t>
            </a:r>
            <a:r>
              <a:rPr sz="24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is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200" dirty="0">
                <a:latin typeface="Times New Roman"/>
                <a:cs typeface="Times New Roman"/>
              </a:rPr>
              <a:t>a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broad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term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for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the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alteration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adoption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of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200" dirty="0">
                <a:latin typeface="Times New Roman"/>
                <a:cs typeface="Times New Roman"/>
              </a:rPr>
              <a:t>a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diet </a:t>
            </a:r>
            <a:r>
              <a:rPr sz="2400" spc="-25" dirty="0">
                <a:latin typeface="Times New Roman"/>
                <a:cs typeface="Times New Roman"/>
              </a:rPr>
              <a:t>to </a:t>
            </a:r>
            <a:r>
              <a:rPr sz="2400" spc="-105" dirty="0">
                <a:latin typeface="Times New Roman"/>
                <a:cs typeface="Times New Roman"/>
              </a:rPr>
              <a:t>prevent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treat </a:t>
            </a:r>
            <a:r>
              <a:rPr sz="2400" spc="-200" dirty="0">
                <a:latin typeface="Times New Roman"/>
                <a:cs typeface="Times New Roman"/>
              </a:rPr>
              <a:t>a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disease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55" dirty="0">
                <a:latin typeface="Times New Roman"/>
                <a:cs typeface="Times New Roman"/>
              </a:rPr>
              <a:t>simply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85" dirty="0">
                <a:latin typeface="Times New Roman"/>
                <a:cs typeface="Times New Roman"/>
              </a:rPr>
              <a:t>promote </a:t>
            </a:r>
            <a:r>
              <a:rPr sz="2400" spc="-114" dirty="0">
                <a:latin typeface="Times New Roman"/>
                <a:cs typeface="Times New Roman"/>
              </a:rPr>
              <a:t>optimum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health.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1400</Words>
  <Application>Microsoft Office PowerPoint</Application>
  <PresentationFormat>Custom</PresentationFormat>
  <Paragraphs>139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Slide 1</vt:lpstr>
      <vt:lpstr>Outline</vt:lpstr>
      <vt:lpstr>Lecture Structure</vt:lpstr>
      <vt:lpstr>Learning Objectives for This Class</vt:lpstr>
      <vt:lpstr>Self reflection…</vt:lpstr>
      <vt:lpstr>Definition of Terms</vt:lpstr>
      <vt:lpstr>Definition of Terms</vt:lpstr>
      <vt:lpstr>Malnourished Children</vt:lpstr>
      <vt:lpstr>Definition of Terms</vt:lpstr>
      <vt:lpstr>Slide 10</vt:lpstr>
      <vt:lpstr>Goals of Human Nutrition and Dietetics</vt:lpstr>
      <vt:lpstr>Career Opportunities in Human Nutrition and Dietetics</vt:lpstr>
      <vt:lpstr>Slide 13</vt:lpstr>
      <vt:lpstr>Slide 14</vt:lpstr>
      <vt:lpstr>Clinical Dietetics/Nutrition</vt:lpstr>
      <vt:lpstr>Food and Nutrition Management</vt:lpstr>
      <vt:lpstr>Public Health Nutrition</vt:lpstr>
      <vt:lpstr>Nutrition Education and Research</vt:lpstr>
      <vt:lpstr>Private Practice/Consulting</vt:lpstr>
      <vt:lpstr>Business and Industry</vt:lpstr>
      <vt:lpstr>International Food Organizations</vt:lpstr>
      <vt:lpstr>Skills Required for a Nutritionist/Dietitian</vt:lpstr>
      <vt:lpstr>Summary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HND 201 - Lecture 1</dc:title>
  <dc:creator>RUQYYAH</dc:creator>
  <cp:lastModifiedBy>TOSHIBA</cp:lastModifiedBy>
  <cp:revision>2</cp:revision>
  <dcterms:created xsi:type="dcterms:W3CDTF">2025-01-17T14:21:38Z</dcterms:created>
  <dcterms:modified xsi:type="dcterms:W3CDTF">2025-01-18T12:35:42Z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2024-11-25T00:00:00Z</vt:filetime>
  </property>
  <property fmtid="{D5CDD505-2E9C-101B-9397-08002B2CF9AE}" pid="3" name="LastSaved">
    <vt:filetime>2025-01-17T00:00:00Z</vt:filetime>
  </property>
  <property fmtid="{D5CDD505-2E9C-101B-9397-08002B2CF9AE}" pid="4" name="Producer">
    <vt:lpwstr>Microsoft: Print To PDF</vt:lpwstr>
  </property>
</Properties>
</file>