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3.jpg" ContentType="image/jpeg"/>
  <Override PartName="/ppt/media/image3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257" r:id="rId3"/>
    <p:sldId id="288" r:id="rId4"/>
    <p:sldId id="259" r:id="rId5"/>
    <p:sldId id="284" r:id="rId6"/>
    <p:sldId id="260" r:id="rId7"/>
    <p:sldId id="261" r:id="rId8"/>
    <p:sldId id="262" r:id="rId9"/>
    <p:sldId id="263" r:id="rId10"/>
    <p:sldId id="290" r:id="rId11"/>
    <p:sldId id="289" r:id="rId12"/>
    <p:sldId id="292" r:id="rId13"/>
    <p:sldId id="291" r:id="rId14"/>
    <p:sldId id="264" r:id="rId15"/>
    <p:sldId id="266" r:id="rId16"/>
    <p:sldId id="293" r:id="rId17"/>
    <p:sldId id="294" r:id="rId18"/>
    <p:sldId id="267" r:id="rId19"/>
    <p:sldId id="295" r:id="rId20"/>
    <p:sldId id="296" r:id="rId21"/>
    <p:sldId id="297" r:id="rId22"/>
    <p:sldId id="298" r:id="rId23"/>
    <p:sldId id="299" r:id="rId24"/>
    <p:sldId id="300" r:id="rId25"/>
    <p:sldId id="302" r:id="rId26"/>
    <p:sldId id="301" r:id="rId27"/>
    <p:sldId id="304" r:id="rId28"/>
    <p:sldId id="305" r:id="rId29"/>
    <p:sldId id="306" r:id="rId30"/>
    <p:sldId id="307" r:id="rId31"/>
    <p:sldId id="308" r:id="rId32"/>
    <p:sldId id="309" r:id="rId33"/>
    <p:sldId id="310" r:id="rId34"/>
    <p:sldId id="303" r:id="rId35"/>
    <p:sldId id="271" r:id="rId36"/>
    <p:sldId id="272" r:id="rId37"/>
    <p:sldId id="275" r:id="rId38"/>
    <p:sldId id="273" r:id="rId39"/>
    <p:sldId id="285" r:id="rId40"/>
    <p:sldId id="274" r:id="rId41"/>
    <p:sldId id="276" r:id="rId42"/>
    <p:sldId id="277" r:id="rId43"/>
    <p:sldId id="278" r:id="rId44"/>
    <p:sldId id="286" r:id="rId45"/>
    <p:sldId id="287" r:id="rId46"/>
    <p:sldId id="279" r:id="rId47"/>
    <p:sldId id="280" r:id="rId48"/>
    <p:sldId id="281" r:id="rId49"/>
    <p:sldId id="282" r:id="rId50"/>
    <p:sldId id="283" r:id="rId5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17" autoAdjust="0"/>
  </p:normalViewPr>
  <p:slideViewPr>
    <p:cSldViewPr>
      <p:cViewPr varScale="1">
        <p:scale>
          <a:sx n="63" d="100"/>
          <a:sy n="63" d="100"/>
        </p:scale>
        <p:origin x="78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2FA8CA8-E811-4295-A745-DC116FC8319D}" type="datetimeFigureOut">
              <a:rPr lang="en-US" smtClean="0"/>
              <a:t>12/15/2024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F0BD7B3-A1D8-4A8F-BA91-F32008E56AAE}" type="slidenum">
              <a:rPr lang="en-US" smtClean="0"/>
              <a:t>‹#›</a:t>
            </a:fld>
            <a:endParaRPr lang="en-US"/>
          </a:p>
        </p:txBody>
      </p:sp>
    </p:spTree>
    <p:extLst>
      <p:ext uri="{BB962C8B-B14F-4D97-AF65-F5344CB8AC3E}">
        <p14:creationId xmlns:p14="http://schemas.microsoft.com/office/powerpoint/2010/main" val="240765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0BD7B3-A1D8-4A8F-BA91-F32008E56AAE}" type="slidenum">
              <a:rPr lang="en-US" smtClean="0"/>
              <a:t>5</a:t>
            </a:fld>
            <a:endParaRPr lang="en-US"/>
          </a:p>
        </p:txBody>
      </p:sp>
    </p:spTree>
    <p:extLst>
      <p:ext uri="{BB962C8B-B14F-4D97-AF65-F5344CB8AC3E}">
        <p14:creationId xmlns:p14="http://schemas.microsoft.com/office/powerpoint/2010/main" val="3128009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0BD7B3-A1D8-4A8F-BA91-F32008E56AAE}" type="slidenum">
              <a:rPr lang="en-US" smtClean="0"/>
              <a:t>9</a:t>
            </a:fld>
            <a:endParaRPr lang="en-US"/>
          </a:p>
        </p:txBody>
      </p:sp>
    </p:spTree>
    <p:extLst>
      <p:ext uri="{BB962C8B-B14F-4D97-AF65-F5344CB8AC3E}">
        <p14:creationId xmlns:p14="http://schemas.microsoft.com/office/powerpoint/2010/main" val="311527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93647" cy="1005839"/>
          </a:xfrm>
          <a:prstGeom prst="rect">
            <a:avLst/>
          </a:prstGeom>
        </p:spPr>
      </p:pic>
      <p:sp>
        <p:nvSpPr>
          <p:cNvPr id="2" name="Holder 2"/>
          <p:cNvSpPr>
            <a:spLocks noGrp="1"/>
          </p:cNvSpPr>
          <p:nvPr>
            <p:ph type="title"/>
          </p:nvPr>
        </p:nvSpPr>
        <p:spPr>
          <a:xfrm>
            <a:off x="4736465" y="150113"/>
            <a:ext cx="2719069" cy="513715"/>
          </a:xfrm>
          <a:prstGeom prst="rect">
            <a:avLst/>
          </a:prstGeom>
        </p:spPr>
        <p:txBody>
          <a:bodyPr wrap="square" lIns="0" tIns="0" rIns="0" bIns="0">
            <a:spAutoFit/>
          </a:bodyPr>
          <a:lstStyle>
            <a:lvl1pPr>
              <a:defRPr sz="32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3509009" y="1331214"/>
            <a:ext cx="8630285" cy="1574164"/>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12/15/2024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0920" y="914400"/>
            <a:ext cx="4564635" cy="444352"/>
          </a:xfrm>
          <a:prstGeom prst="rect">
            <a:avLst/>
          </a:prstGeom>
        </p:spPr>
        <p:txBody>
          <a:bodyPr vert="horz" wrap="square" lIns="0" tIns="13335" rIns="0" bIns="0" rtlCol="0">
            <a:spAutoFit/>
          </a:bodyPr>
          <a:lstStyle/>
          <a:p>
            <a:pPr marL="12700" algn="ctr">
              <a:lnSpc>
                <a:spcPct val="100000"/>
              </a:lnSpc>
              <a:spcBef>
                <a:spcPts val="105"/>
              </a:spcBef>
            </a:pPr>
            <a:r>
              <a:rPr sz="2800" dirty="0">
                <a:solidFill>
                  <a:srgbClr val="000000"/>
                </a:solidFill>
              </a:rPr>
              <a:t>OSUN</a:t>
            </a:r>
            <a:r>
              <a:rPr sz="2800" spc="-30" dirty="0">
                <a:solidFill>
                  <a:srgbClr val="000000"/>
                </a:solidFill>
              </a:rPr>
              <a:t> </a:t>
            </a:r>
            <a:r>
              <a:rPr sz="2800" spc="-60" dirty="0">
                <a:solidFill>
                  <a:srgbClr val="000000"/>
                </a:solidFill>
              </a:rPr>
              <a:t>STATE</a:t>
            </a:r>
            <a:r>
              <a:rPr sz="2800" spc="-25" dirty="0">
                <a:solidFill>
                  <a:srgbClr val="000000"/>
                </a:solidFill>
              </a:rPr>
              <a:t> </a:t>
            </a:r>
            <a:r>
              <a:rPr sz="2800" dirty="0">
                <a:solidFill>
                  <a:srgbClr val="000000"/>
                </a:solidFill>
              </a:rPr>
              <a:t>UNIVERSITY</a:t>
            </a:r>
            <a:endParaRPr sz="2800" dirty="0"/>
          </a:p>
        </p:txBody>
      </p:sp>
      <p:sp>
        <p:nvSpPr>
          <p:cNvPr id="3" name="object 3"/>
          <p:cNvSpPr txBox="1"/>
          <p:nvPr/>
        </p:nvSpPr>
        <p:spPr>
          <a:xfrm>
            <a:off x="25263" y="1661310"/>
            <a:ext cx="12166737" cy="2898358"/>
          </a:xfrm>
          <a:prstGeom prst="rect">
            <a:avLst/>
          </a:prstGeom>
        </p:spPr>
        <p:txBody>
          <a:bodyPr vert="horz" wrap="square" lIns="0" tIns="13335" rIns="0" bIns="0" rtlCol="0">
            <a:spAutoFit/>
          </a:bodyPr>
          <a:lstStyle/>
          <a:p>
            <a:pPr algn="ctr">
              <a:lnSpc>
                <a:spcPct val="100000"/>
              </a:lnSpc>
              <a:spcBef>
                <a:spcPts val="105"/>
              </a:spcBef>
            </a:pPr>
            <a:r>
              <a:rPr sz="2800" b="1" dirty="0">
                <a:latin typeface="Times New Roman"/>
                <a:cs typeface="Times New Roman"/>
              </a:rPr>
              <a:t>COLL</a:t>
            </a:r>
            <a:r>
              <a:rPr sz="2800" b="1" spc="-10" dirty="0">
                <a:latin typeface="Times New Roman"/>
                <a:cs typeface="Times New Roman"/>
              </a:rPr>
              <a:t>E</a:t>
            </a:r>
            <a:r>
              <a:rPr sz="2800" b="1" dirty="0">
                <a:latin typeface="Times New Roman"/>
                <a:cs typeface="Times New Roman"/>
              </a:rPr>
              <a:t>GE OF</a:t>
            </a:r>
            <a:r>
              <a:rPr sz="2800" b="1" spc="-95" dirty="0">
                <a:latin typeface="Times New Roman"/>
                <a:cs typeface="Times New Roman"/>
              </a:rPr>
              <a:t> </a:t>
            </a:r>
            <a:r>
              <a:rPr sz="2800" b="1" dirty="0">
                <a:latin typeface="Times New Roman"/>
                <a:cs typeface="Times New Roman"/>
              </a:rPr>
              <a:t>SCIENCE, </a:t>
            </a:r>
            <a:r>
              <a:rPr sz="2800" b="1" spc="-10" dirty="0">
                <a:latin typeface="Times New Roman"/>
                <a:cs typeface="Times New Roman"/>
              </a:rPr>
              <a:t>E</a:t>
            </a:r>
            <a:r>
              <a:rPr sz="2800" b="1" dirty="0">
                <a:latin typeface="Times New Roman"/>
                <a:cs typeface="Times New Roman"/>
              </a:rPr>
              <a:t>NGINEERING</a:t>
            </a:r>
            <a:r>
              <a:rPr sz="2800" b="1" spc="-130" dirty="0">
                <a:latin typeface="Times New Roman"/>
                <a:cs typeface="Times New Roman"/>
              </a:rPr>
              <a:t> </a:t>
            </a:r>
            <a:r>
              <a:rPr sz="2800" b="1" dirty="0">
                <a:latin typeface="Times New Roman"/>
                <a:cs typeface="Times New Roman"/>
              </a:rPr>
              <a:t>A</a:t>
            </a:r>
            <a:r>
              <a:rPr sz="2800" b="1" spc="5" dirty="0">
                <a:latin typeface="Times New Roman"/>
                <a:cs typeface="Times New Roman"/>
              </a:rPr>
              <a:t>N</a:t>
            </a:r>
            <a:r>
              <a:rPr sz="2800" b="1" dirty="0">
                <a:latin typeface="Times New Roman"/>
                <a:cs typeface="Times New Roman"/>
              </a:rPr>
              <a:t>D</a:t>
            </a:r>
            <a:r>
              <a:rPr sz="2800" b="1" spc="-40" dirty="0">
                <a:latin typeface="Times New Roman"/>
                <a:cs typeface="Times New Roman"/>
              </a:rPr>
              <a:t> </a:t>
            </a:r>
            <a:r>
              <a:rPr sz="2800" b="1" dirty="0">
                <a:latin typeface="Times New Roman"/>
                <a:cs typeface="Times New Roman"/>
              </a:rPr>
              <a:t>T</a:t>
            </a:r>
            <a:r>
              <a:rPr sz="2800" b="1" spc="-10" dirty="0">
                <a:latin typeface="Times New Roman"/>
                <a:cs typeface="Times New Roman"/>
              </a:rPr>
              <a:t>E</a:t>
            </a:r>
            <a:r>
              <a:rPr sz="2800" b="1" dirty="0">
                <a:latin typeface="Times New Roman"/>
                <a:cs typeface="Times New Roman"/>
              </a:rPr>
              <a:t>CH</a:t>
            </a:r>
            <a:r>
              <a:rPr sz="2800" b="1" spc="10" dirty="0">
                <a:latin typeface="Times New Roman"/>
                <a:cs typeface="Times New Roman"/>
              </a:rPr>
              <a:t>N</a:t>
            </a:r>
            <a:r>
              <a:rPr sz="2800" b="1" dirty="0">
                <a:latin typeface="Times New Roman"/>
                <a:cs typeface="Times New Roman"/>
              </a:rPr>
              <a:t>OLOGY</a:t>
            </a:r>
            <a:endParaRPr sz="2800" dirty="0">
              <a:latin typeface="Times New Roman"/>
              <a:cs typeface="Times New Roman"/>
            </a:endParaRPr>
          </a:p>
          <a:p>
            <a:pPr marL="913130" marR="901700" algn="ctr">
              <a:lnSpc>
                <a:spcPct val="200000"/>
              </a:lnSpc>
            </a:pPr>
            <a:r>
              <a:rPr sz="2800" b="1" spc="-145" dirty="0">
                <a:latin typeface="Times New Roman"/>
                <a:cs typeface="Times New Roman"/>
              </a:rPr>
              <a:t>F</a:t>
            </a:r>
            <a:r>
              <a:rPr sz="2800" b="1" dirty="0">
                <a:latin typeface="Times New Roman"/>
                <a:cs typeface="Times New Roman"/>
              </a:rPr>
              <a:t>A</a:t>
            </a:r>
            <a:r>
              <a:rPr sz="2800" b="1" spc="5" dirty="0">
                <a:latin typeface="Times New Roman"/>
                <a:cs typeface="Times New Roman"/>
              </a:rPr>
              <a:t>C</a:t>
            </a:r>
            <a:r>
              <a:rPr sz="2800" b="1" dirty="0">
                <a:latin typeface="Times New Roman"/>
                <a:cs typeface="Times New Roman"/>
              </a:rPr>
              <a:t>U</a:t>
            </a:r>
            <a:r>
              <a:rPr sz="2800" b="1" spc="-185" dirty="0">
                <a:latin typeface="Times New Roman"/>
                <a:cs typeface="Times New Roman"/>
              </a:rPr>
              <a:t>L</a:t>
            </a:r>
            <a:r>
              <a:rPr sz="2800" b="1" dirty="0">
                <a:latin typeface="Times New Roman"/>
                <a:cs typeface="Times New Roman"/>
              </a:rPr>
              <a:t>TY</a:t>
            </a:r>
            <a:r>
              <a:rPr sz="2800" b="1" spc="-80" dirty="0">
                <a:latin typeface="Times New Roman"/>
                <a:cs typeface="Times New Roman"/>
              </a:rPr>
              <a:t> </a:t>
            </a:r>
            <a:r>
              <a:rPr sz="2800" b="1" dirty="0">
                <a:latin typeface="Times New Roman"/>
                <a:cs typeface="Times New Roman"/>
              </a:rPr>
              <a:t>OF</a:t>
            </a:r>
            <a:r>
              <a:rPr sz="2800" b="1" spc="-80" dirty="0">
                <a:latin typeface="Times New Roman"/>
                <a:cs typeface="Times New Roman"/>
              </a:rPr>
              <a:t> </a:t>
            </a:r>
            <a:r>
              <a:rPr sz="2800" b="1" dirty="0">
                <a:latin typeface="Times New Roman"/>
                <a:cs typeface="Times New Roman"/>
              </a:rPr>
              <a:t>BASIC</a:t>
            </a:r>
            <a:r>
              <a:rPr sz="2800" b="1" spc="-110" dirty="0">
                <a:latin typeface="Times New Roman"/>
                <a:cs typeface="Times New Roman"/>
              </a:rPr>
              <a:t> </a:t>
            </a:r>
            <a:r>
              <a:rPr sz="2800" b="1" dirty="0">
                <a:latin typeface="Times New Roman"/>
                <a:cs typeface="Times New Roman"/>
              </a:rPr>
              <a:t>A</a:t>
            </a:r>
            <a:r>
              <a:rPr sz="2800" b="1" spc="5" dirty="0">
                <a:latin typeface="Times New Roman"/>
                <a:cs typeface="Times New Roman"/>
              </a:rPr>
              <a:t>N</a:t>
            </a:r>
            <a:r>
              <a:rPr sz="2800" b="1" dirty="0">
                <a:latin typeface="Times New Roman"/>
                <a:cs typeface="Times New Roman"/>
              </a:rPr>
              <a:t>D</a:t>
            </a:r>
            <a:r>
              <a:rPr sz="2800" b="1" spc="-114" dirty="0">
                <a:latin typeface="Times New Roman"/>
                <a:cs typeface="Times New Roman"/>
              </a:rPr>
              <a:t> </a:t>
            </a:r>
            <a:r>
              <a:rPr sz="2800" b="1" dirty="0">
                <a:latin typeface="Times New Roman"/>
                <a:cs typeface="Times New Roman"/>
              </a:rPr>
              <a:t>APPLIED</a:t>
            </a:r>
            <a:r>
              <a:rPr sz="2800" b="1" spc="10" dirty="0">
                <a:latin typeface="Times New Roman"/>
                <a:cs typeface="Times New Roman"/>
              </a:rPr>
              <a:t> </a:t>
            </a:r>
            <a:r>
              <a:rPr sz="2800" b="1" dirty="0">
                <a:latin typeface="Times New Roman"/>
                <a:cs typeface="Times New Roman"/>
              </a:rPr>
              <a:t>S</a:t>
            </a:r>
            <a:r>
              <a:rPr sz="2800" b="1" spc="5" dirty="0">
                <a:latin typeface="Times New Roman"/>
                <a:cs typeface="Times New Roman"/>
              </a:rPr>
              <a:t>C</a:t>
            </a:r>
            <a:r>
              <a:rPr sz="2800" b="1" dirty="0">
                <a:latin typeface="Times New Roman"/>
                <a:cs typeface="Times New Roman"/>
              </a:rPr>
              <a:t>IEN</a:t>
            </a:r>
            <a:r>
              <a:rPr sz="2800" b="1" spc="10" dirty="0">
                <a:latin typeface="Times New Roman"/>
                <a:cs typeface="Times New Roman"/>
              </a:rPr>
              <a:t>C</a:t>
            </a:r>
            <a:r>
              <a:rPr sz="2800" b="1" dirty="0">
                <a:latin typeface="Times New Roman"/>
                <a:cs typeface="Times New Roman"/>
              </a:rPr>
              <a:t>ES</a:t>
            </a:r>
            <a:endParaRPr lang="en-US" sz="2800" b="1" dirty="0">
              <a:latin typeface="Times New Roman"/>
              <a:cs typeface="Times New Roman"/>
            </a:endParaRPr>
          </a:p>
          <a:p>
            <a:pPr marL="913130" marR="901700" algn="ctr">
              <a:lnSpc>
                <a:spcPct val="200000"/>
              </a:lnSpc>
            </a:pPr>
            <a:r>
              <a:rPr sz="2800" b="1" spc="-20" dirty="0">
                <a:latin typeface="Times New Roman"/>
                <a:cs typeface="Times New Roman"/>
              </a:rPr>
              <a:t>DEPARTMENT</a:t>
            </a:r>
            <a:r>
              <a:rPr sz="2800" b="1" spc="-45" dirty="0">
                <a:latin typeface="Times New Roman"/>
                <a:cs typeface="Times New Roman"/>
              </a:rPr>
              <a:t> </a:t>
            </a:r>
            <a:r>
              <a:rPr sz="2800" b="1" dirty="0">
                <a:latin typeface="Times New Roman"/>
                <a:cs typeface="Times New Roman"/>
              </a:rPr>
              <a:t>OF</a:t>
            </a:r>
            <a:r>
              <a:rPr sz="2800" b="1" spc="-75" dirty="0">
                <a:latin typeface="Times New Roman"/>
                <a:cs typeface="Times New Roman"/>
              </a:rPr>
              <a:t> </a:t>
            </a:r>
            <a:r>
              <a:rPr sz="2800" b="1" dirty="0">
                <a:latin typeface="Times New Roman"/>
                <a:cs typeface="Times New Roman"/>
              </a:rPr>
              <a:t>PHYSIC</a:t>
            </a:r>
            <a:r>
              <a:rPr lang="en-US" sz="2800" b="1" dirty="0">
                <a:latin typeface="Times New Roman"/>
                <a:cs typeface="Times New Roman"/>
              </a:rPr>
              <a:t>S</a:t>
            </a:r>
            <a:endParaRPr lang="en-US" sz="2800" dirty="0">
              <a:latin typeface="Times New Roman"/>
              <a:cs typeface="Times New Roman"/>
            </a:endParaRPr>
          </a:p>
          <a:p>
            <a:pPr marL="2540" algn="ctr">
              <a:lnSpc>
                <a:spcPct val="200000"/>
              </a:lnSpc>
            </a:pPr>
            <a:r>
              <a:rPr sz="2800" b="1">
                <a:latin typeface="Times New Roman"/>
                <a:cs typeface="Times New Roman"/>
              </a:rPr>
              <a:t>202</a:t>
            </a:r>
            <a:r>
              <a:rPr lang="en-US" sz="2800" b="1">
                <a:latin typeface="Times New Roman"/>
                <a:cs typeface="Times New Roman"/>
              </a:rPr>
              <a:t>4</a:t>
            </a:r>
            <a:r>
              <a:rPr sz="2800" b="1">
                <a:latin typeface="Times New Roman"/>
                <a:cs typeface="Times New Roman"/>
              </a:rPr>
              <a:t>/202</a:t>
            </a:r>
            <a:r>
              <a:rPr lang="en-US" sz="2800" b="1">
                <a:latin typeface="Times New Roman"/>
                <a:cs typeface="Times New Roman"/>
              </a:rPr>
              <a:t>5</a:t>
            </a:r>
            <a:r>
              <a:rPr sz="2800" b="1" spc="-50">
                <a:latin typeface="Times New Roman"/>
                <a:cs typeface="Times New Roman"/>
              </a:rPr>
              <a:t> </a:t>
            </a:r>
            <a:r>
              <a:rPr sz="2800" b="1" spc="-30" dirty="0">
                <a:latin typeface="Times New Roman"/>
                <a:cs typeface="Times New Roman"/>
              </a:rPr>
              <a:t>HARMATTAN</a:t>
            </a:r>
            <a:r>
              <a:rPr sz="2800" b="1" spc="-40" dirty="0">
                <a:latin typeface="Times New Roman"/>
                <a:cs typeface="Times New Roman"/>
              </a:rPr>
              <a:t> </a:t>
            </a:r>
            <a:r>
              <a:rPr sz="2800" b="1" dirty="0">
                <a:latin typeface="Times New Roman"/>
                <a:cs typeface="Times New Roman"/>
              </a:rPr>
              <a:t>SEMESTER</a:t>
            </a:r>
            <a:endParaRPr sz="2800" dirty="0">
              <a:latin typeface="Times New Roman"/>
              <a:cs typeface="Times New Roman"/>
            </a:endParaRPr>
          </a:p>
        </p:txBody>
      </p:sp>
      <p:sp>
        <p:nvSpPr>
          <p:cNvPr id="4" name="object 4"/>
          <p:cNvSpPr txBox="1"/>
          <p:nvPr/>
        </p:nvSpPr>
        <p:spPr>
          <a:xfrm>
            <a:off x="0" y="4974834"/>
            <a:ext cx="12192000" cy="443711"/>
          </a:xfrm>
          <a:prstGeom prst="rect">
            <a:avLst/>
          </a:prstGeom>
        </p:spPr>
        <p:txBody>
          <a:bodyPr vert="horz" wrap="square" lIns="0" tIns="12700" rIns="0" bIns="0" rtlCol="0">
            <a:spAutoFit/>
          </a:bodyPr>
          <a:lstStyle/>
          <a:p>
            <a:pPr marL="12700" algn="ctr">
              <a:lnSpc>
                <a:spcPct val="100000"/>
              </a:lnSpc>
              <a:spcBef>
                <a:spcPts val="100"/>
              </a:spcBef>
            </a:pPr>
            <a:r>
              <a:rPr sz="2800" b="1" dirty="0">
                <a:latin typeface="Times New Roman"/>
                <a:cs typeface="Times New Roman"/>
              </a:rPr>
              <a:t>COURSE:</a:t>
            </a:r>
            <a:r>
              <a:rPr sz="2800" b="1" spc="-30" dirty="0">
                <a:latin typeface="Times New Roman"/>
                <a:cs typeface="Times New Roman"/>
              </a:rPr>
              <a:t> </a:t>
            </a:r>
            <a:r>
              <a:rPr sz="2800" b="1" dirty="0">
                <a:latin typeface="Times New Roman"/>
                <a:cs typeface="Times New Roman"/>
              </a:rPr>
              <a:t>GENERAL</a:t>
            </a:r>
            <a:r>
              <a:rPr sz="2800" b="1" spc="-110" dirty="0">
                <a:latin typeface="Times New Roman"/>
                <a:cs typeface="Times New Roman"/>
              </a:rPr>
              <a:t> </a:t>
            </a:r>
            <a:r>
              <a:rPr sz="2800" b="1" dirty="0">
                <a:latin typeface="Times New Roman"/>
                <a:cs typeface="Times New Roman"/>
              </a:rPr>
              <a:t>PHYSICS</a:t>
            </a:r>
            <a:r>
              <a:rPr lang="en-US" sz="2800" b="1" dirty="0">
                <a:latin typeface="Times New Roman"/>
                <a:cs typeface="Times New Roman"/>
              </a:rPr>
              <a:t>    CODE: PHY 101    UNIT: 3</a:t>
            </a:r>
            <a:endParaRPr sz="2800" dirty="0">
              <a:latin typeface="Times New Roman"/>
              <a:cs typeface="Times New Roman"/>
            </a:endParaRPr>
          </a:p>
        </p:txBody>
      </p:sp>
      <p:sp>
        <p:nvSpPr>
          <p:cNvPr id="6" name="object 6"/>
          <p:cNvSpPr txBox="1"/>
          <p:nvPr/>
        </p:nvSpPr>
        <p:spPr>
          <a:xfrm>
            <a:off x="3833558" y="5943600"/>
            <a:ext cx="4524884" cy="382156"/>
          </a:xfrm>
          <a:prstGeom prst="rect">
            <a:avLst/>
          </a:prstGeom>
        </p:spPr>
        <p:txBody>
          <a:bodyPr vert="horz" wrap="square" lIns="0" tIns="12700" rIns="0" bIns="0" rtlCol="0">
            <a:spAutoFit/>
          </a:bodyPr>
          <a:lstStyle/>
          <a:p>
            <a:pPr marL="12700" algn="ctr">
              <a:lnSpc>
                <a:spcPct val="100000"/>
              </a:lnSpc>
              <a:spcBef>
                <a:spcPts val="100"/>
              </a:spcBef>
            </a:pPr>
            <a:r>
              <a:rPr sz="2400" b="1" dirty="0">
                <a:latin typeface="Times New Roman"/>
                <a:cs typeface="Times New Roman"/>
              </a:rPr>
              <a:t>L</a:t>
            </a:r>
            <a:r>
              <a:rPr sz="2400" b="1" spc="-10" dirty="0">
                <a:latin typeface="Times New Roman"/>
                <a:cs typeface="Times New Roman"/>
              </a:rPr>
              <a:t>E</a:t>
            </a:r>
            <a:r>
              <a:rPr sz="2400" b="1" dirty="0">
                <a:latin typeface="Times New Roman"/>
                <a:cs typeface="Times New Roman"/>
              </a:rPr>
              <a:t>CTU</a:t>
            </a:r>
            <a:r>
              <a:rPr sz="2400" b="1" spc="5" dirty="0">
                <a:latin typeface="Times New Roman"/>
                <a:cs typeface="Times New Roman"/>
              </a:rPr>
              <a:t>R</a:t>
            </a:r>
            <a:r>
              <a:rPr sz="2400" b="1" dirty="0">
                <a:latin typeface="Times New Roman"/>
                <a:cs typeface="Times New Roman"/>
              </a:rPr>
              <a:t>ER:</a:t>
            </a:r>
            <a:r>
              <a:rPr sz="2400" b="1" spc="5" dirty="0">
                <a:latin typeface="Times New Roman"/>
                <a:cs typeface="Times New Roman"/>
              </a:rPr>
              <a:t> </a:t>
            </a:r>
            <a:r>
              <a:rPr sz="2400" b="1" dirty="0">
                <a:latin typeface="Times New Roman"/>
                <a:cs typeface="Times New Roman"/>
              </a:rPr>
              <a:t>I.</a:t>
            </a:r>
            <a:r>
              <a:rPr sz="2400" b="1" spc="5" dirty="0">
                <a:latin typeface="Times New Roman"/>
                <a:cs typeface="Times New Roman"/>
              </a:rPr>
              <a:t>A</a:t>
            </a:r>
            <a:r>
              <a:rPr sz="2400" b="1" dirty="0">
                <a:latin typeface="Times New Roman"/>
                <a:cs typeface="Times New Roman"/>
              </a:rPr>
              <a:t>.</a:t>
            </a:r>
            <a:r>
              <a:rPr sz="2400" b="1" spc="-130" dirty="0">
                <a:latin typeface="Times New Roman"/>
                <a:cs typeface="Times New Roman"/>
              </a:rPr>
              <a:t> </a:t>
            </a:r>
            <a:r>
              <a:rPr sz="2400" b="1" dirty="0">
                <a:latin typeface="Times New Roman"/>
                <a:cs typeface="Times New Roman"/>
              </a:rPr>
              <a:t>AK</a:t>
            </a:r>
            <a:r>
              <a:rPr sz="2400" b="1" spc="10" dirty="0">
                <a:latin typeface="Times New Roman"/>
                <a:cs typeface="Times New Roman"/>
              </a:rPr>
              <a:t>A</a:t>
            </a:r>
            <a:r>
              <a:rPr sz="2400" b="1" dirty="0">
                <a:latin typeface="Times New Roman"/>
                <a:cs typeface="Times New Roman"/>
              </a:rPr>
              <a:t>N</a:t>
            </a:r>
            <a:r>
              <a:rPr sz="2400" b="1" spc="5" dirty="0">
                <a:latin typeface="Times New Roman"/>
                <a:cs typeface="Times New Roman"/>
              </a:rPr>
              <a:t>N</a:t>
            </a:r>
            <a:r>
              <a:rPr sz="2400" b="1" dirty="0">
                <a:latin typeface="Times New Roman"/>
                <a:cs typeface="Times New Roman"/>
              </a:rPr>
              <a:t>I</a:t>
            </a:r>
            <a:r>
              <a:rPr lang="en-US" sz="2400" b="1" dirty="0">
                <a:latin typeface="Times New Roman"/>
                <a:cs typeface="Times New Roman"/>
              </a:rPr>
              <a:t> (PhD)</a:t>
            </a:r>
            <a:endParaRPr sz="2400" dirty="0">
              <a:latin typeface="Times New Roman"/>
              <a:cs typeface="Times New Roman"/>
            </a:endParaRPr>
          </a:p>
        </p:txBody>
      </p:sp>
      <p:pic>
        <p:nvPicPr>
          <p:cNvPr id="7" name="object 7"/>
          <p:cNvPicPr/>
          <p:nvPr/>
        </p:nvPicPr>
        <p:blipFill>
          <a:blip r:embed="rId2" cstate="print"/>
          <a:stretch>
            <a:fillRect/>
          </a:stretch>
        </p:blipFill>
        <p:spPr>
          <a:xfrm>
            <a:off x="15103" y="4826"/>
            <a:ext cx="1524000" cy="1524000"/>
          </a:xfrm>
          <a:prstGeom prst="rect">
            <a:avLst/>
          </a:prstGeom>
        </p:spPr>
      </p:pic>
      <p:sp>
        <p:nvSpPr>
          <p:cNvPr id="8" name="object 8"/>
          <p:cNvSpPr txBox="1"/>
          <p:nvPr/>
        </p:nvSpPr>
        <p:spPr>
          <a:xfrm>
            <a:off x="500842" y="810851"/>
            <a:ext cx="552522" cy="321242"/>
          </a:xfrm>
          <a:prstGeom prst="rect">
            <a:avLst/>
          </a:prstGeom>
        </p:spPr>
        <p:txBody>
          <a:bodyPr vert="horz" wrap="square" lIns="0" tIns="13335" rIns="0" bIns="0" rtlCol="0">
            <a:spAutoFit/>
          </a:bodyPr>
          <a:lstStyle/>
          <a:p>
            <a:pPr marL="12700">
              <a:lnSpc>
                <a:spcPct val="100000"/>
              </a:lnSpc>
              <a:spcBef>
                <a:spcPts val="105"/>
              </a:spcBef>
            </a:pPr>
            <a:r>
              <a:rPr sz="2000" b="1" dirty="0">
                <a:latin typeface="Times New Roman"/>
                <a:cs typeface="Times New Roman"/>
              </a:rPr>
              <a:t>3080</a:t>
            </a:r>
            <a:endParaRPr sz="20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32334" y="530734"/>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4170616" y="0"/>
            <a:ext cx="3850767"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Gravitational Field</a:t>
            </a:r>
            <a:endParaRPr sz="3600" dirty="0"/>
          </a:p>
        </p:txBody>
      </p:sp>
      <p:pic>
        <p:nvPicPr>
          <p:cNvPr id="7" name="Picture 6">
            <a:extLst>
              <a:ext uri="{FF2B5EF4-FFF2-40B4-BE49-F238E27FC236}">
                <a16:creationId xmlns:a16="http://schemas.microsoft.com/office/drawing/2014/main" id="{7D4DEF66-3896-4377-B295-29C8B62AE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804649"/>
            <a:ext cx="8534400" cy="5878748"/>
          </a:xfrm>
          <a:prstGeom prst="rect">
            <a:avLst/>
          </a:prstGeom>
        </p:spPr>
      </p:pic>
      <p:sp>
        <p:nvSpPr>
          <p:cNvPr id="10" name="TextBox 9">
            <a:extLst>
              <a:ext uri="{FF2B5EF4-FFF2-40B4-BE49-F238E27FC236}">
                <a16:creationId xmlns:a16="http://schemas.microsoft.com/office/drawing/2014/main" id="{F012F118-9F27-41E5-A409-D9D81931F3FA}"/>
              </a:ext>
            </a:extLst>
          </p:cNvPr>
          <p:cNvSpPr txBox="1"/>
          <p:nvPr/>
        </p:nvSpPr>
        <p:spPr>
          <a:xfrm>
            <a:off x="1676400" y="570512"/>
            <a:ext cx="3850767" cy="1421992"/>
          </a:xfrm>
          <a:prstGeom prst="rect">
            <a:avLst/>
          </a:prstGeom>
          <a:solidFill>
            <a:schemeClr val="bg1">
              <a:lumMod val="95000"/>
            </a:schemeClr>
          </a:solidFill>
          <a:ln>
            <a:solidFill>
              <a:schemeClr val="tx1"/>
            </a:solidFill>
          </a:ln>
        </p:spPr>
        <p:txBody>
          <a:bodyPr wrap="square">
            <a:spAutoFit/>
          </a:bodyPr>
          <a:lstStyle/>
          <a:p>
            <a:pPr algn="ctr">
              <a:lnSpc>
                <a:spcPct val="150000"/>
              </a:lnSpc>
            </a:pPr>
            <a:r>
              <a:rPr lang="en-US" sz="2000" dirty="0">
                <a:latin typeface="Times New Roman" panose="02020603050405020304" pitchFamily="18" charset="0"/>
                <a:cs typeface="Times New Roman" panose="02020603050405020304" pitchFamily="18" charset="0"/>
              </a:rPr>
              <a:t>A body on Earth has a much smaller force per unit mass than on Jupiter</a:t>
            </a:r>
          </a:p>
        </p:txBody>
      </p:sp>
      <p:sp>
        <p:nvSpPr>
          <p:cNvPr id="9" name="TextBox 8">
            <a:extLst>
              <a:ext uri="{FF2B5EF4-FFF2-40B4-BE49-F238E27FC236}">
                <a16:creationId xmlns:a16="http://schemas.microsoft.com/office/drawing/2014/main" id="{9D9437A7-BCEB-4592-B694-210264C6A945}"/>
              </a:ext>
            </a:extLst>
          </p:cNvPr>
          <p:cNvSpPr txBox="1"/>
          <p:nvPr/>
        </p:nvSpPr>
        <p:spPr>
          <a:xfrm>
            <a:off x="6095999" y="2133600"/>
            <a:ext cx="4114801" cy="1421992"/>
          </a:xfrm>
          <a:prstGeom prst="rect">
            <a:avLst/>
          </a:prstGeom>
          <a:solidFill>
            <a:schemeClr val="bg1">
              <a:lumMod val="95000"/>
            </a:schemeClr>
          </a:solidFill>
          <a:ln>
            <a:solidFill>
              <a:schemeClr val="tx1"/>
            </a:solidFill>
          </a:ln>
        </p:spPr>
        <p:txBody>
          <a:bodyPr wrap="square">
            <a:spAutoFit/>
          </a:bodyPr>
          <a:lstStyle/>
          <a:p>
            <a:pPr algn="ctr">
              <a:lnSpc>
                <a:spcPct val="150000"/>
              </a:lnSpc>
            </a:pPr>
            <a:r>
              <a:rPr lang="en-US" sz="2000" dirty="0">
                <a:latin typeface="Times New Roman" panose="02020603050405020304" pitchFamily="18" charset="0"/>
                <a:cs typeface="Times New Roman" panose="02020603050405020304" pitchFamily="18" charset="0"/>
              </a:rPr>
              <a:t>This means the body will have a much greater weight on Jupiter than on Earth</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2B142DF-6E6E-432A-960B-E3A6F356D14B}"/>
                  </a:ext>
                </a:extLst>
              </p:cNvPr>
              <p:cNvSpPr txBox="1"/>
              <p:nvPr/>
            </p:nvSpPr>
            <p:spPr>
              <a:xfrm>
                <a:off x="2133600" y="5530278"/>
                <a:ext cx="2590800" cy="1015663"/>
              </a:xfrm>
              <a:prstGeom prst="rect">
                <a:avLst/>
              </a:prstGeom>
              <a:solidFill>
                <a:schemeClr val="bg1">
                  <a:lumMod val="95000"/>
                </a:schemeClr>
              </a:solidFill>
              <a:ln>
                <a:solidFill>
                  <a:schemeClr val="tx1"/>
                </a:solidFill>
              </a:ln>
            </p:spPr>
            <p:txBody>
              <a:bodyPr wrap="square">
                <a:spAutoFit/>
              </a:bodyPr>
              <a:lstStyle/>
              <a:p>
                <a:pPr algn="ctr">
                  <a:lnSpc>
                    <a:spcPct val="150000"/>
                  </a:lnSpc>
                </a:pPr>
                <a:r>
                  <a:rPr lang="en-US" sz="2000" dirty="0">
                    <a:latin typeface="Times New Roman" panose="02020603050405020304" pitchFamily="18" charset="0"/>
                    <a:cs typeface="Times New Roman" panose="02020603050405020304" pitchFamily="18" charset="0"/>
                  </a:rPr>
                  <a:t>Earth</a:t>
                </a:r>
              </a:p>
              <a:p>
                <a:pPr algn="ctr">
                  <a:lnSpc>
                    <a:spcPct val="150000"/>
                  </a:lnSpc>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𝑔</m:t>
                          </m:r>
                        </m:e>
                        <m:sub>
                          <m:r>
                            <a:rPr lang="en-US" sz="2000" b="0" i="1" smtClean="0">
                              <a:latin typeface="Cambria Math" panose="02040503050406030204" pitchFamily="18" charset="0"/>
                              <a:cs typeface="Times New Roman" panose="02020603050405020304" pitchFamily="18" charset="0"/>
                            </a:rPr>
                            <m:t>𝐸𝑎𝑟𝑡h</m:t>
                          </m:r>
                        </m:sub>
                      </m:sSub>
                      <m:r>
                        <a:rPr lang="en-US" sz="2000" b="0" i="1" smtClean="0">
                          <a:latin typeface="Cambria Math" panose="02040503050406030204" pitchFamily="18" charset="0"/>
                          <a:cs typeface="Times New Roman" panose="02020603050405020304" pitchFamily="18" charset="0"/>
                        </a:rPr>
                        <m:t>=9.81 </m:t>
                      </m:r>
                      <m:r>
                        <a:rPr lang="en-US" sz="2000" b="0" i="1" smtClean="0">
                          <a:latin typeface="Cambria Math" panose="02040503050406030204" pitchFamily="18" charset="0"/>
                          <a:cs typeface="Times New Roman" panose="02020603050405020304" pitchFamily="18" charset="0"/>
                        </a:rPr>
                        <m:t>𝑁</m:t>
                      </m:r>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𝑘𝑔</m:t>
                          </m:r>
                        </m:e>
                        <m:sup>
                          <m:r>
                            <a:rPr lang="en-US" sz="2000" b="0" i="1" smtClean="0">
                              <a:latin typeface="Cambria Math" panose="02040503050406030204" pitchFamily="18" charset="0"/>
                              <a:cs typeface="Times New Roman" panose="02020603050405020304" pitchFamily="18" charset="0"/>
                            </a:rPr>
                            <m:t>−1</m:t>
                          </m:r>
                        </m:sup>
                      </m:sSup>
                    </m:oMath>
                  </m:oMathPara>
                </a14:m>
                <a:endParaRPr lang="en-US" sz="2000" dirty="0">
                  <a:latin typeface="Times New Roman" panose="02020603050405020304" pitchFamily="18"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82B142DF-6E6E-432A-960B-E3A6F356D14B}"/>
                  </a:ext>
                </a:extLst>
              </p:cNvPr>
              <p:cNvSpPr txBox="1">
                <a:spLocks noRot="1" noChangeAspect="1" noMove="1" noResize="1" noEditPoints="1" noAdjustHandles="1" noChangeArrowheads="1" noChangeShapeType="1" noTextEdit="1"/>
              </p:cNvSpPr>
              <p:nvPr/>
            </p:nvSpPr>
            <p:spPr>
              <a:xfrm>
                <a:off x="2133600" y="5530278"/>
                <a:ext cx="2590800" cy="1015663"/>
              </a:xfrm>
              <a:prstGeom prst="rect">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9487741-2606-4069-9E8A-998637EDD179}"/>
                  </a:ext>
                </a:extLst>
              </p:cNvPr>
              <p:cNvSpPr txBox="1"/>
              <p:nvPr/>
            </p:nvSpPr>
            <p:spPr>
              <a:xfrm>
                <a:off x="6743699" y="5508348"/>
                <a:ext cx="2819400" cy="1059521"/>
              </a:xfrm>
              <a:prstGeom prst="rect">
                <a:avLst/>
              </a:prstGeom>
              <a:solidFill>
                <a:schemeClr val="bg1">
                  <a:lumMod val="95000"/>
                </a:schemeClr>
              </a:solidFill>
              <a:ln>
                <a:solidFill>
                  <a:schemeClr val="tx1"/>
                </a:solidFill>
              </a:ln>
            </p:spPr>
            <p:txBody>
              <a:bodyPr wrap="square">
                <a:spAutoFit/>
              </a:bodyPr>
              <a:lstStyle/>
              <a:p>
                <a:pPr algn="ctr">
                  <a:lnSpc>
                    <a:spcPct val="150000"/>
                  </a:lnSpc>
                </a:pPr>
                <a:r>
                  <a:rPr lang="en-US" sz="2000" dirty="0">
                    <a:latin typeface="Times New Roman" panose="02020603050405020304" pitchFamily="18" charset="0"/>
                    <a:cs typeface="Times New Roman" panose="02020603050405020304" pitchFamily="18" charset="0"/>
                  </a:rPr>
                  <a:t>Jupiter</a:t>
                </a:r>
              </a:p>
              <a:p>
                <a:pPr algn="ctr">
                  <a:lnSpc>
                    <a:spcPct val="150000"/>
                  </a:lnSpc>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𝑔</m:t>
                          </m:r>
                        </m:e>
                        <m:sub>
                          <m:r>
                            <a:rPr lang="en-US" sz="2000" b="0" i="1" smtClean="0">
                              <a:latin typeface="Cambria Math" panose="02040503050406030204" pitchFamily="18" charset="0"/>
                              <a:cs typeface="Times New Roman" panose="02020603050405020304" pitchFamily="18" charset="0"/>
                            </a:rPr>
                            <m:t>𝐽𝑢𝑝𝑖𝑡𝑒𝑟</m:t>
                          </m:r>
                        </m:sub>
                      </m:sSub>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24.79</m:t>
                      </m:r>
                      <m:r>
                        <a:rPr lang="en-US" sz="2000" b="0" i="1" smtClean="0">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𝑁</m:t>
                      </m:r>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𝑘𝑔</m:t>
                          </m:r>
                        </m:e>
                        <m:sup>
                          <m:r>
                            <a:rPr lang="en-US" sz="2000" b="0" i="1" smtClean="0">
                              <a:latin typeface="Cambria Math" panose="02040503050406030204" pitchFamily="18" charset="0"/>
                              <a:cs typeface="Times New Roman" panose="02020603050405020304" pitchFamily="18" charset="0"/>
                            </a:rPr>
                            <m:t>−1</m:t>
                          </m:r>
                        </m:sup>
                      </m:sSup>
                    </m:oMath>
                  </m:oMathPara>
                </a14:m>
                <a:endParaRPr lang="en-US" sz="2000" dirty="0">
                  <a:latin typeface="Times New Roman" panose="02020603050405020304" pitchFamily="18"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49487741-2606-4069-9E8A-998637EDD179}"/>
                  </a:ext>
                </a:extLst>
              </p:cNvPr>
              <p:cNvSpPr txBox="1">
                <a:spLocks noRot="1" noChangeAspect="1" noMove="1" noResize="1" noEditPoints="1" noAdjustHandles="1" noChangeArrowheads="1" noChangeShapeType="1" noTextEdit="1"/>
              </p:cNvSpPr>
              <p:nvPr/>
            </p:nvSpPr>
            <p:spPr>
              <a:xfrm>
                <a:off x="6743699" y="5508348"/>
                <a:ext cx="2819400" cy="1059521"/>
              </a:xfrm>
              <a:prstGeom prst="rect">
                <a:avLst/>
              </a:prstGeom>
              <a:blipFill>
                <a:blip r:embed="rId5"/>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40078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32334" y="530734"/>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4170616" y="0"/>
            <a:ext cx="3850767"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Gravitational Field</a:t>
            </a:r>
            <a:endParaRPr sz="3600"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012F118-9F27-41E5-A409-D9D81931F3FA}"/>
                  </a:ext>
                </a:extLst>
              </p:cNvPr>
              <p:cNvSpPr txBox="1"/>
              <p:nvPr/>
            </p:nvSpPr>
            <p:spPr>
              <a:xfrm>
                <a:off x="-1" y="1062233"/>
                <a:ext cx="12192000" cy="5948167"/>
              </a:xfrm>
              <a:prstGeom prst="rect">
                <a:avLst/>
              </a:prstGeom>
              <a:noFill/>
            </p:spPr>
            <p:txBody>
              <a:bodyPr wrap="square">
                <a:spAutoFit/>
              </a:bodyPr>
              <a:lstStyle/>
              <a:p>
                <a:pPr algn="just">
                  <a:lnSpc>
                    <a:spcPct val="150000"/>
                  </a:lnSpc>
                </a:pPr>
                <a:r>
                  <a:rPr lang="en-US" sz="2800" b="1" dirty="0">
                    <a:solidFill>
                      <a:srgbClr val="FF0000"/>
                    </a:solidFill>
                    <a:latin typeface="Times New Roman" panose="02020603050405020304" pitchFamily="18" charset="0"/>
                    <a:cs typeface="Times New Roman" panose="02020603050405020304" pitchFamily="18" charset="0"/>
                  </a:rPr>
                  <a:t>Mass:</a:t>
                </a:r>
              </a:p>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Mass is a measure of the amount of matter in an object. It is an intrinsic property of the object and doesn’t change regardless of its location. Units: kg, g, etc.</a:t>
                </a:r>
              </a:p>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Has only magnitude and no direction (Scalar Quantity).</a:t>
                </a:r>
              </a:p>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mass of an object is constant everywhere in the universe. Whether you are on Earth, on the Moon, or in space.</a:t>
                </a:r>
              </a:p>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Mass determines how much an object resists a change in its motion. This is called inertia. A more massive object will be harder to accelerate than a less massive one. This is the reason regardless of mass, all objects experiences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𝑔</m:t>
                    </m:r>
                    <m:r>
                      <a:rPr lang="en-US" sz="2800" b="0" i="1" smtClean="0">
                        <a:latin typeface="Cambria Math" panose="02040503050406030204" pitchFamily="18" charset="0"/>
                        <a:cs typeface="Times New Roman" panose="02020603050405020304" pitchFamily="18" charset="0"/>
                      </a:rPr>
                      <m:t>=9.8</m:t>
                    </m:r>
                    <m:f>
                      <m:fPr>
                        <m:type m:val="lin"/>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𝑚</m:t>
                        </m:r>
                      </m:num>
                      <m:den>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𝑠</m:t>
                            </m:r>
                          </m:e>
                          <m:sup>
                            <m:r>
                              <a:rPr lang="en-US" sz="2800" b="0" i="1" smtClean="0">
                                <a:latin typeface="Cambria Math" panose="02040503050406030204" pitchFamily="18" charset="0"/>
                                <a:cs typeface="Times New Roman" panose="02020603050405020304" pitchFamily="18" charset="0"/>
                              </a:rPr>
                              <m:t>2</m:t>
                            </m:r>
                          </m:sup>
                        </m:sSup>
                      </m:den>
                    </m:f>
                  </m:oMath>
                </a14:m>
                <a:r>
                  <a:rPr lang="en-US" sz="2800" dirty="0">
                    <a:latin typeface="Times New Roman" panose="02020603050405020304" pitchFamily="18" charset="0"/>
                    <a:cs typeface="Times New Roman" panose="02020603050405020304" pitchFamily="18" charset="0"/>
                  </a:rPr>
                  <a:t> </a:t>
                </a:r>
              </a:p>
            </p:txBody>
          </p:sp>
        </mc:Choice>
        <mc:Fallback>
          <p:sp>
            <p:nvSpPr>
              <p:cNvPr id="10" name="TextBox 9">
                <a:extLst>
                  <a:ext uri="{FF2B5EF4-FFF2-40B4-BE49-F238E27FC236}">
                    <a16:creationId xmlns:a16="http://schemas.microsoft.com/office/drawing/2014/main" id="{F012F118-9F27-41E5-A409-D9D81931F3FA}"/>
                  </a:ext>
                </a:extLst>
              </p:cNvPr>
              <p:cNvSpPr txBox="1">
                <a:spLocks noRot="1" noChangeAspect="1" noMove="1" noResize="1" noEditPoints="1" noAdjustHandles="1" noChangeArrowheads="1" noChangeShapeType="1" noTextEdit="1"/>
              </p:cNvSpPr>
              <p:nvPr/>
            </p:nvSpPr>
            <p:spPr>
              <a:xfrm>
                <a:off x="-1" y="1062233"/>
                <a:ext cx="12192000" cy="5948167"/>
              </a:xfrm>
              <a:prstGeom prst="rect">
                <a:avLst/>
              </a:prstGeom>
              <a:blipFill>
                <a:blip r:embed="rId3"/>
                <a:stretch>
                  <a:fillRect l="-1000" r="-1000"/>
                </a:stretch>
              </a:blipFill>
            </p:spPr>
            <p:txBody>
              <a:bodyPr/>
              <a:lstStyle/>
              <a:p>
                <a:r>
                  <a:rPr lang="en-US">
                    <a:noFill/>
                  </a:rPr>
                  <a:t> </a:t>
                </a:r>
              </a:p>
            </p:txBody>
          </p:sp>
        </mc:Fallback>
      </mc:AlternateContent>
    </p:spTree>
    <p:extLst>
      <p:ext uri="{BB962C8B-B14F-4D97-AF65-F5344CB8AC3E}">
        <p14:creationId xmlns:p14="http://schemas.microsoft.com/office/powerpoint/2010/main" val="224262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32334" y="530734"/>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4170616" y="0"/>
            <a:ext cx="3850767"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Gravitational Field</a:t>
            </a:r>
            <a:endParaRPr sz="3600"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012F118-9F27-41E5-A409-D9D81931F3FA}"/>
                  </a:ext>
                </a:extLst>
              </p:cNvPr>
              <p:cNvSpPr txBox="1"/>
              <p:nvPr/>
            </p:nvSpPr>
            <p:spPr>
              <a:xfrm>
                <a:off x="-1" y="1062233"/>
                <a:ext cx="12192000" cy="5948167"/>
              </a:xfrm>
              <a:prstGeom prst="rect">
                <a:avLst/>
              </a:prstGeom>
              <a:noFill/>
            </p:spPr>
            <p:txBody>
              <a:bodyPr wrap="square">
                <a:spAutoFit/>
              </a:bodyPr>
              <a:lstStyle/>
              <a:p>
                <a:pPr algn="just">
                  <a:lnSpc>
                    <a:spcPct val="150000"/>
                  </a:lnSpc>
                </a:pPr>
                <a:r>
                  <a:rPr lang="en-US" sz="2800" b="1" dirty="0">
                    <a:solidFill>
                      <a:srgbClr val="FF0000"/>
                    </a:solidFill>
                    <a:latin typeface="Times New Roman" panose="02020603050405020304" pitchFamily="18" charset="0"/>
                    <a:cs typeface="Times New Roman" panose="02020603050405020304" pitchFamily="18" charset="0"/>
                  </a:rPr>
                  <a:t>Weight:</a:t>
                </a:r>
              </a:p>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Weight is the force exerted on an object due to gravity. It depends on both the object’s mass and the strength of the gravitational field it is in. Units: N</a:t>
                </a:r>
              </a:p>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Has both magnitude and direction (Vector Quantity).</a:t>
                </a:r>
              </a:p>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Weight depends on the gravitational pull of the object’s location. For example, an object will weigh less on the Moon than on the Earth due to weak gravitation.</a:t>
                </a:r>
              </a:p>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can be estimated using Eqn. 2. </a:t>
                </a:r>
              </a:p>
              <a:p>
                <a:pPr algn="just">
                  <a:lnSpc>
                    <a:spcPct val="150000"/>
                  </a:lnSpc>
                </a:pPr>
                <a:r>
                  <a:rPr lang="en-US" sz="2800" dirty="0">
                    <a:latin typeface="Times New Roman" panose="02020603050405020304" pitchFamily="18" charset="0"/>
                    <a:cs typeface="Times New Roman" panose="02020603050405020304" pitchFamily="18" charset="0"/>
                  </a:rPr>
                  <a:t>Example 3: What is the weight of a 10 kg mass stone on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Earth (ii) Moon. Take </a:t>
                </a:r>
                <a14:m>
                  <m:oMath xmlns:m="http://schemas.openxmlformats.org/officeDocument/2006/math">
                    <m:sSub>
                      <m:sSubPr>
                        <m:ctrlPr>
                          <a:rPr lang="en-US" sz="280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𝑔</m:t>
                        </m:r>
                      </m:e>
                      <m:sub>
                        <m:r>
                          <a:rPr lang="en-US" sz="2800" b="0" i="1" smtClean="0">
                            <a:latin typeface="Cambria Math" panose="02040503050406030204" pitchFamily="18" charset="0"/>
                            <a:cs typeface="Times New Roman" panose="02020603050405020304" pitchFamily="18" charset="0"/>
                          </a:rPr>
                          <m:t>𝑚𝑜𝑜𝑛</m:t>
                        </m:r>
                      </m:sub>
                    </m:sSub>
                    <m:r>
                      <a:rPr lang="en-US" sz="2800" b="0" i="1" smtClean="0">
                        <a:latin typeface="Cambria Math" panose="02040503050406030204" pitchFamily="18" charset="0"/>
                        <a:cs typeface="Times New Roman" panose="02020603050405020304" pitchFamily="18" charset="0"/>
                      </a:rPr>
                      <m:t>=1.6</m:t>
                    </m:r>
                    <m:f>
                      <m:fPr>
                        <m:type m:val="lin"/>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𝑚</m:t>
                        </m:r>
                      </m:num>
                      <m:den>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𝑠</m:t>
                            </m:r>
                          </m:e>
                          <m:sup>
                            <m:r>
                              <a:rPr lang="en-US" sz="2800" b="0" i="1" smtClean="0">
                                <a:latin typeface="Cambria Math" panose="02040503050406030204" pitchFamily="18" charset="0"/>
                                <a:cs typeface="Times New Roman" panose="02020603050405020304" pitchFamily="18" charset="0"/>
                              </a:rPr>
                              <m:t>2</m:t>
                            </m:r>
                          </m:sup>
                        </m:sSup>
                      </m:den>
                    </m:f>
                  </m:oMath>
                </a14:m>
                <a:endParaRPr lang="en-US" sz="2800" dirty="0">
                  <a:latin typeface="Times New Roman" panose="02020603050405020304" pitchFamily="18"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F012F118-9F27-41E5-A409-D9D81931F3FA}"/>
                  </a:ext>
                </a:extLst>
              </p:cNvPr>
              <p:cNvSpPr txBox="1">
                <a:spLocks noRot="1" noChangeAspect="1" noMove="1" noResize="1" noEditPoints="1" noAdjustHandles="1" noChangeArrowheads="1" noChangeShapeType="1" noTextEdit="1"/>
              </p:cNvSpPr>
              <p:nvPr/>
            </p:nvSpPr>
            <p:spPr>
              <a:xfrm>
                <a:off x="-1" y="1062233"/>
                <a:ext cx="12192000" cy="5948167"/>
              </a:xfrm>
              <a:prstGeom prst="rect">
                <a:avLst/>
              </a:prstGeom>
              <a:blipFill>
                <a:blip r:embed="rId3"/>
                <a:stretch>
                  <a:fillRect l="-1000" r="-1000"/>
                </a:stretch>
              </a:blipFill>
            </p:spPr>
            <p:txBody>
              <a:bodyPr/>
              <a:lstStyle/>
              <a:p>
                <a:r>
                  <a:rPr lang="en-US">
                    <a:noFill/>
                  </a:rPr>
                  <a:t> </a:t>
                </a:r>
              </a:p>
            </p:txBody>
          </p:sp>
        </mc:Fallback>
      </mc:AlternateContent>
    </p:spTree>
    <p:extLst>
      <p:ext uri="{BB962C8B-B14F-4D97-AF65-F5344CB8AC3E}">
        <p14:creationId xmlns:p14="http://schemas.microsoft.com/office/powerpoint/2010/main" val="1346645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012F118-9F27-41E5-A409-D9D81931F3FA}"/>
                  </a:ext>
                </a:extLst>
              </p:cNvPr>
              <p:cNvSpPr txBox="1"/>
              <p:nvPr/>
            </p:nvSpPr>
            <p:spPr>
              <a:xfrm>
                <a:off x="0" y="946404"/>
                <a:ext cx="12192000" cy="5766579"/>
              </a:xfrm>
              <a:prstGeom prst="rect">
                <a:avLst/>
              </a:prstGeom>
              <a:noFill/>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Solution:</a:t>
                </a:r>
              </a:p>
              <a:p>
                <a:pPr algn="just">
                  <a:lnSpc>
                    <a:spcPct val="150000"/>
                  </a:lnSpc>
                </a:pPr>
                <a:r>
                  <a:rPr lang="en-US" sz="2800" dirty="0">
                    <a:latin typeface="Times New Roman" panose="02020603050405020304" pitchFamily="18" charset="0"/>
                    <a:cs typeface="Times New Roman" panose="02020603050405020304" pitchFamily="18" charset="0"/>
                  </a:rPr>
                  <a:t>From Eqn. 2;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𝑊</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𝑚𝑔</m:t>
                    </m:r>
                  </m:oMath>
                </a14:m>
                <a:endParaRPr lang="en-US" sz="2800" dirty="0">
                  <a:latin typeface="Times New Roman" panose="02020603050405020304" pitchFamily="18" charset="0"/>
                  <a:cs typeface="Times New Roman" panose="02020603050405020304" pitchFamily="18" charset="0"/>
                </a:endParaRPr>
              </a:p>
              <a:p>
                <a:pPr marL="571500" indent="-571500" algn="just">
                  <a:lnSpc>
                    <a:spcPct val="150000"/>
                  </a:lnSpc>
                  <a:buAutoNum type="romanLcParenBoth"/>
                </a:pPr>
                <a14:m>
                  <m:oMath xmlns:m="http://schemas.openxmlformats.org/officeDocument/2006/math">
                    <m:r>
                      <a:rPr lang="en-US" sz="2800" i="1">
                        <a:latin typeface="Cambria Math" panose="02040503050406030204" pitchFamily="18" charset="0"/>
                        <a:cs typeface="Times New Roman" panose="02020603050405020304" pitchFamily="18" charset="0"/>
                      </a:rPr>
                      <m:t>𝑊</m:t>
                    </m:r>
                    <m:r>
                      <a:rPr lang="en-US" sz="2800" i="1">
                        <a:latin typeface="Cambria Math" panose="02040503050406030204" pitchFamily="18" charset="0"/>
                        <a:cs typeface="Times New Roman" panose="02020603050405020304" pitchFamily="18" charset="0"/>
                      </a:rPr>
                      <m:t>=10</m:t>
                    </m:r>
                    <m:r>
                      <a:rPr lang="en-US" sz="2800" b="0" i="1" smtClean="0">
                        <a:latin typeface="Cambria Math" panose="02040503050406030204" pitchFamily="18" charset="0"/>
                        <a:cs typeface="Times New Roman" panose="02020603050405020304" pitchFamily="18" charset="0"/>
                      </a:rPr>
                      <m:t>𝑘𝑔</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𝑋</m:t>
                    </m:r>
                    <m:r>
                      <a:rPr lang="en-US" sz="2800" b="0" i="1" smtClean="0">
                        <a:latin typeface="Cambria Math" panose="02040503050406030204" pitchFamily="18" charset="0"/>
                        <a:cs typeface="Times New Roman" panose="02020603050405020304" pitchFamily="18" charset="0"/>
                      </a:rPr>
                      <m:t> 9.81</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𝑁</m:t>
                        </m:r>
                      </m:num>
                      <m:den>
                        <m:r>
                          <a:rPr lang="en-US" sz="2800" b="0" i="1" smtClean="0">
                            <a:latin typeface="Cambria Math" panose="02040503050406030204" pitchFamily="18" charset="0"/>
                            <a:cs typeface="Times New Roman" panose="02020603050405020304" pitchFamily="18" charset="0"/>
                          </a:rPr>
                          <m:t>𝑘𝑔</m:t>
                        </m:r>
                      </m:den>
                    </m:f>
                    <m:r>
                      <a:rPr lang="en-US" sz="2800" b="0" i="1" smtClean="0">
                        <a:latin typeface="Cambria Math" panose="02040503050406030204" pitchFamily="18" charset="0"/>
                        <a:cs typeface="Times New Roman" panose="02020603050405020304" pitchFamily="18" charset="0"/>
                      </a:rPr>
                      <m:t>=98.1 </m:t>
                    </m:r>
                    <m:r>
                      <a:rPr lang="en-US" sz="2800" b="0" i="1" smtClean="0">
                        <a:latin typeface="Cambria Math" panose="02040503050406030204" pitchFamily="18" charset="0"/>
                        <a:cs typeface="Times New Roman" panose="02020603050405020304" pitchFamily="18" charset="0"/>
                      </a:rPr>
                      <m:t>𝑁</m:t>
                    </m:r>
                  </m:oMath>
                </a14:m>
                <a:endParaRPr lang="en-US" sz="2800" b="0" dirty="0">
                  <a:latin typeface="Times New Roman" panose="02020603050405020304" pitchFamily="18" charset="0"/>
                  <a:cs typeface="Times New Roman" panose="02020603050405020304" pitchFamily="18" charset="0"/>
                </a:endParaRPr>
              </a:p>
              <a:p>
                <a:pPr marL="571500" indent="-571500" algn="just">
                  <a:lnSpc>
                    <a:spcPct val="150000"/>
                  </a:lnSpc>
                  <a:buFontTx/>
                  <a:buAutoNum type="romanLcParenBoth"/>
                </a:pPr>
                <a14:m>
                  <m:oMath xmlns:m="http://schemas.openxmlformats.org/officeDocument/2006/math">
                    <m:r>
                      <a:rPr lang="en-US" sz="2800" i="1">
                        <a:latin typeface="Cambria Math" panose="02040503050406030204" pitchFamily="18" charset="0"/>
                        <a:cs typeface="Times New Roman" panose="02020603050405020304" pitchFamily="18" charset="0"/>
                      </a:rPr>
                      <m:t>𝑊</m:t>
                    </m:r>
                    <m:r>
                      <a:rPr lang="en-US" sz="2800" i="1">
                        <a:latin typeface="Cambria Math" panose="02040503050406030204" pitchFamily="18" charset="0"/>
                        <a:cs typeface="Times New Roman" panose="02020603050405020304" pitchFamily="18" charset="0"/>
                      </a:rPr>
                      <m:t>=10</m:t>
                    </m:r>
                    <m:r>
                      <a:rPr lang="en-US" sz="2800" i="1">
                        <a:latin typeface="Cambria Math" panose="02040503050406030204" pitchFamily="18" charset="0"/>
                        <a:cs typeface="Times New Roman" panose="02020603050405020304" pitchFamily="18" charset="0"/>
                      </a:rPr>
                      <m:t>𝑘𝑔</m:t>
                    </m:r>
                    <m:r>
                      <a:rPr lang="en-US" sz="2800" i="1">
                        <a:latin typeface="Cambria Math" panose="02040503050406030204" pitchFamily="18" charset="0"/>
                        <a:cs typeface="Times New Roman" panose="02020603050405020304" pitchFamily="18" charset="0"/>
                      </a:rPr>
                      <m:t> </m:t>
                    </m:r>
                    <m:r>
                      <a:rPr lang="en-US" sz="2800" i="1">
                        <a:latin typeface="Cambria Math" panose="02040503050406030204" pitchFamily="18" charset="0"/>
                        <a:cs typeface="Times New Roman" panose="02020603050405020304" pitchFamily="18" charset="0"/>
                      </a:rPr>
                      <m:t>𝑋</m:t>
                    </m:r>
                    <m:r>
                      <a:rPr lang="en-US" sz="2800" b="0" i="1" smtClean="0">
                        <a:latin typeface="Cambria Math" panose="02040503050406030204" pitchFamily="18" charset="0"/>
                        <a:cs typeface="Times New Roman" panose="02020603050405020304" pitchFamily="18" charset="0"/>
                      </a:rPr>
                      <m:t> 1.6</m:t>
                    </m:r>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𝑁</m:t>
                        </m:r>
                      </m:num>
                      <m:den>
                        <m:r>
                          <a:rPr lang="en-US" sz="2800" i="1">
                            <a:latin typeface="Cambria Math" panose="02040503050406030204" pitchFamily="18" charset="0"/>
                            <a:cs typeface="Times New Roman" panose="02020603050405020304" pitchFamily="18" charset="0"/>
                          </a:rPr>
                          <m:t>𝑘𝑔</m:t>
                        </m:r>
                      </m:den>
                    </m:f>
                    <m:r>
                      <a:rPr lang="en-US" sz="2800" i="1">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16</m:t>
                    </m:r>
                    <m:r>
                      <a:rPr lang="en-US" sz="2800" i="1">
                        <a:latin typeface="Cambria Math" panose="02040503050406030204" pitchFamily="18" charset="0"/>
                        <a:cs typeface="Times New Roman" panose="02020603050405020304" pitchFamily="18" charset="0"/>
                      </a:rPr>
                      <m:t>𝑁</m:t>
                    </m:r>
                  </m:oMath>
                </a14:m>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solidFill>
                      <a:srgbClr val="FF0000"/>
                    </a:solidFill>
                    <a:latin typeface="Times New Roman" panose="02020603050405020304" pitchFamily="18" charset="0"/>
                    <a:cs typeface="Times New Roman" panose="02020603050405020304" pitchFamily="18" charset="0"/>
                  </a:rPr>
                  <a:t>Since Eqn. 1 and 2 refers to the same force, equating them results in:</a:t>
                </a:r>
              </a:p>
              <a:p>
                <a:pPr algn="just">
                  <a:lnSpc>
                    <a:spcPct val="150000"/>
                  </a:lnSpc>
                </a:pPr>
                <a:r>
                  <a:rPr lang="en-US" sz="2800" b="0" dirty="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𝐹</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𝐺</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𝑀𝑚</m:t>
                        </m:r>
                      </m:num>
                      <m:den>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𝑟</m:t>
                            </m:r>
                          </m:e>
                          <m:sup>
                            <m:r>
                              <a:rPr lang="en-US" sz="2800" b="0" i="1" smtClean="0">
                                <a:latin typeface="Cambria Math" panose="02040503050406030204" pitchFamily="18" charset="0"/>
                                <a:cs typeface="Times New Roman" panose="02020603050405020304" pitchFamily="18" charset="0"/>
                              </a:rPr>
                              <m:t>2</m:t>
                            </m:r>
                          </m:sup>
                        </m:sSup>
                      </m:den>
                    </m:f>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𝑚𝑔</m:t>
                    </m:r>
                  </m:oMath>
                </a14:m>
                <a:r>
                  <a:rPr lang="en-US" sz="2800" dirty="0">
                    <a:latin typeface="Times New Roman" panose="02020603050405020304" pitchFamily="18" charset="0"/>
                    <a:cs typeface="Times New Roman" panose="02020603050405020304" pitchFamily="18" charset="0"/>
                  </a:rPr>
                  <a:t>			 		(4)</a:t>
                </a:r>
              </a:p>
              <a:p>
                <a:pPr algn="just">
                  <a:lnSpc>
                    <a:spcPct val="150000"/>
                  </a:lnSpc>
                </a:pPr>
                <a:r>
                  <a:rPr lang="en-US" sz="2800" dirty="0">
                    <a:cs typeface="Times New Roman" panose="02020603050405020304" pitchFamily="18" charset="0"/>
                  </a:rPr>
                  <a:t>			</a:t>
                </a:r>
                <a14:m>
                  <m:oMath xmlns:m="http://schemas.openxmlformats.org/officeDocument/2006/math">
                    <m:r>
                      <m:rPr>
                        <m:sty m:val="p"/>
                      </m:rPr>
                      <a:rPr lang="en-US" sz="2800" b="0" i="0" smtClean="0">
                        <a:latin typeface="Cambria Math" panose="02040503050406030204" pitchFamily="18" charset="0"/>
                        <a:cs typeface="Times New Roman" panose="02020603050405020304" pitchFamily="18" charset="0"/>
                      </a:rPr>
                      <m:t>g</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𝐺</m:t>
                    </m:r>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𝑀</m:t>
                        </m:r>
                      </m:num>
                      <m:den>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cs typeface="Times New Roman" panose="02020603050405020304" pitchFamily="18" charset="0"/>
                              </a:rPr>
                              <m:t>𝑟</m:t>
                            </m:r>
                          </m:e>
                          <m:sup>
                            <m:r>
                              <a:rPr lang="en-US" sz="2800" i="1">
                                <a:latin typeface="Cambria Math" panose="02040503050406030204" pitchFamily="18" charset="0"/>
                                <a:cs typeface="Times New Roman" panose="02020603050405020304" pitchFamily="18" charset="0"/>
                              </a:rPr>
                              <m:t>2</m:t>
                            </m:r>
                          </m:sup>
                        </m:sSup>
                      </m:den>
                    </m:f>
                  </m:oMath>
                </a14:m>
                <a:r>
                  <a:rPr lang="en-US" sz="2800" dirty="0">
                    <a:latin typeface="Times New Roman" panose="02020603050405020304" pitchFamily="18" charset="0"/>
                    <a:cs typeface="Times New Roman" panose="02020603050405020304" pitchFamily="18" charset="0"/>
                  </a:rPr>
                  <a:t>			 			(5)</a:t>
                </a:r>
              </a:p>
            </p:txBody>
          </p:sp>
        </mc:Choice>
        <mc:Fallback>
          <p:sp>
            <p:nvSpPr>
              <p:cNvPr id="10" name="TextBox 9">
                <a:extLst>
                  <a:ext uri="{FF2B5EF4-FFF2-40B4-BE49-F238E27FC236}">
                    <a16:creationId xmlns:a16="http://schemas.microsoft.com/office/drawing/2014/main" id="{F012F118-9F27-41E5-A409-D9D81931F3FA}"/>
                  </a:ext>
                </a:extLst>
              </p:cNvPr>
              <p:cNvSpPr txBox="1">
                <a:spLocks noRot="1" noChangeAspect="1" noMove="1" noResize="1" noEditPoints="1" noAdjustHandles="1" noChangeArrowheads="1" noChangeShapeType="1" noTextEdit="1"/>
              </p:cNvSpPr>
              <p:nvPr/>
            </p:nvSpPr>
            <p:spPr>
              <a:xfrm>
                <a:off x="0" y="946404"/>
                <a:ext cx="12192000" cy="5766579"/>
              </a:xfrm>
              <a:prstGeom prst="rect">
                <a:avLst/>
              </a:prstGeom>
              <a:blipFill>
                <a:blip r:embed="rId2"/>
                <a:stretch>
                  <a:fillRect l="-1000" b="-317"/>
                </a:stretch>
              </a:blipFill>
            </p:spPr>
            <p:txBody>
              <a:bodyPr/>
              <a:lstStyle/>
              <a:p>
                <a:r>
                  <a:rPr lang="en-US">
                    <a:noFill/>
                  </a:rPr>
                  <a:t> </a:t>
                </a:r>
              </a:p>
            </p:txBody>
          </p:sp>
        </mc:Fallback>
      </mc:AlternateContent>
      <p:pic>
        <p:nvPicPr>
          <p:cNvPr id="2" name="object 2"/>
          <p:cNvPicPr/>
          <p:nvPr/>
        </p:nvPicPr>
        <p:blipFill>
          <a:blip r:embed="rId3" cstate="print"/>
          <a:stretch>
            <a:fillRect/>
          </a:stretch>
        </p:blipFill>
        <p:spPr>
          <a:xfrm>
            <a:off x="0" y="0"/>
            <a:ext cx="992124" cy="1004315"/>
          </a:xfrm>
          <a:prstGeom prst="rect">
            <a:avLst/>
          </a:prstGeom>
        </p:spPr>
      </p:pic>
      <p:sp>
        <p:nvSpPr>
          <p:cNvPr id="3" name="object 3"/>
          <p:cNvSpPr txBox="1"/>
          <p:nvPr/>
        </p:nvSpPr>
        <p:spPr>
          <a:xfrm>
            <a:off x="332334" y="530734"/>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4170616" y="0"/>
            <a:ext cx="3850767"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Gravitational Field</a:t>
            </a:r>
            <a:endParaRPr sz="3600" dirty="0"/>
          </a:p>
        </p:txBody>
      </p:sp>
      <p:sp>
        <p:nvSpPr>
          <p:cNvPr id="5" name="Rectangle 4">
            <a:extLst>
              <a:ext uri="{FF2B5EF4-FFF2-40B4-BE49-F238E27FC236}">
                <a16:creationId xmlns:a16="http://schemas.microsoft.com/office/drawing/2014/main" id="{5E5FF7DD-7E1C-4AB2-96DF-15147799FF9F}"/>
              </a:ext>
            </a:extLst>
          </p:cNvPr>
          <p:cNvSpPr/>
          <p:nvPr/>
        </p:nvSpPr>
        <p:spPr>
          <a:xfrm>
            <a:off x="6019800" y="1371600"/>
            <a:ext cx="6096000" cy="2795958"/>
          </a:xfrm>
          <a:prstGeom prst="rect">
            <a:avLst/>
          </a:prstGeom>
          <a:ln w="38100">
            <a:solidFill>
              <a:schemeClr val="tx2"/>
            </a:solidFill>
          </a:ln>
        </p:spPr>
        <p:txBody>
          <a:bodyPr>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Where:</a:t>
            </a:r>
          </a:p>
          <a:p>
            <a:pPr algn="just">
              <a:lnSpc>
                <a:spcPct val="150000"/>
              </a:lnSpc>
            </a:pPr>
            <a:r>
              <a:rPr lang="en-US" sz="2400" dirty="0">
                <a:latin typeface="Times New Roman" panose="02020603050405020304" pitchFamily="18" charset="0"/>
                <a:cs typeface="Times New Roman" panose="02020603050405020304" pitchFamily="18" charset="0"/>
              </a:rPr>
              <a:t> G = Newton’s Gravitational Constant</a:t>
            </a:r>
          </a:p>
          <a:p>
            <a:pPr algn="just">
              <a:lnSpc>
                <a:spcPct val="150000"/>
              </a:lnSpc>
            </a:pPr>
            <a:r>
              <a:rPr lang="en-US" sz="2400" dirty="0">
                <a:latin typeface="Times New Roman" panose="02020603050405020304" pitchFamily="18" charset="0"/>
                <a:cs typeface="Times New Roman" panose="02020603050405020304" pitchFamily="18" charset="0"/>
              </a:rPr>
              <a:t>M = mass of the body causing the field (kg)</a:t>
            </a:r>
          </a:p>
          <a:p>
            <a:pPr algn="just">
              <a:lnSpc>
                <a:spcPct val="150000"/>
              </a:lnSpc>
            </a:pPr>
            <a:r>
              <a:rPr lang="en-US" sz="2400" dirty="0">
                <a:latin typeface="Times New Roman" panose="02020603050405020304" pitchFamily="18" charset="0"/>
                <a:cs typeface="Times New Roman" panose="02020603050405020304" pitchFamily="18" charset="0"/>
              </a:rPr>
              <a:t>r = distance from the mass where you are calculating the field strength (m)</a:t>
            </a:r>
          </a:p>
        </p:txBody>
      </p:sp>
      <p:sp>
        <p:nvSpPr>
          <p:cNvPr id="7" name="Arc 6">
            <a:extLst>
              <a:ext uri="{FF2B5EF4-FFF2-40B4-BE49-F238E27FC236}">
                <a16:creationId xmlns:a16="http://schemas.microsoft.com/office/drawing/2014/main" id="{D89E7261-B76E-4CE4-B9DE-F0E76FA6BB7F}"/>
              </a:ext>
            </a:extLst>
          </p:cNvPr>
          <p:cNvSpPr/>
          <p:nvPr/>
        </p:nvSpPr>
        <p:spPr>
          <a:xfrm rot="20651191" flipV="1">
            <a:off x="7284681" y="3224042"/>
            <a:ext cx="4055967" cy="3135574"/>
          </a:xfrm>
          <a:prstGeom prst="arc">
            <a:avLst/>
          </a:prstGeom>
          <a:ln w="57150">
            <a:headEnd type="triangl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33876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96598"/>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dirty="0">
              <a:latin typeface="Times New Roman"/>
              <a:cs typeface="Times New Roman"/>
            </a:endParaRPr>
          </a:p>
        </p:txBody>
      </p:sp>
      <p:sp>
        <p:nvSpPr>
          <p:cNvPr id="4" name="object 4"/>
          <p:cNvSpPr txBox="1">
            <a:spLocks noGrp="1"/>
          </p:cNvSpPr>
          <p:nvPr>
            <p:ph type="title"/>
          </p:nvPr>
        </p:nvSpPr>
        <p:spPr>
          <a:xfrm>
            <a:off x="4191000" y="0"/>
            <a:ext cx="3810000"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Gravitational Field</a:t>
            </a:r>
            <a:endParaRPr sz="3600"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012F118-9F27-41E5-A409-D9D81931F3FA}"/>
                  </a:ext>
                </a:extLst>
              </p:cNvPr>
              <p:cNvSpPr txBox="1"/>
              <p:nvPr/>
            </p:nvSpPr>
            <p:spPr>
              <a:xfrm>
                <a:off x="0" y="1004315"/>
                <a:ext cx="12192000" cy="5184946"/>
              </a:xfrm>
              <a:prstGeom prst="rect">
                <a:avLst/>
              </a:prstGeom>
              <a:noFill/>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From Eqn. 5 it can be concluded that the variables affecting the gravitational field strength at the surface of a planet are:</a:t>
                </a:r>
              </a:p>
              <a:p>
                <a:pPr marL="457200" indent="-457200" algn="just">
                  <a:lnSpc>
                    <a:spcPct val="150000"/>
                  </a:lnSpc>
                  <a:buFont typeface="+mj-lt"/>
                  <a:buAutoNum type="arabicPeriod"/>
                </a:pPr>
                <a:r>
                  <a:rPr lang="en-US" sz="2800" dirty="0">
                    <a:latin typeface="Times New Roman" panose="02020603050405020304" pitchFamily="18" charset="0"/>
                    <a:cs typeface="Times New Roman" panose="02020603050405020304" pitchFamily="18" charset="0"/>
                  </a:rPr>
                  <a:t>The radius r (or diameter) of the planet</a:t>
                </a:r>
              </a:p>
              <a:p>
                <a:pPr marL="457200" indent="-457200" algn="just">
                  <a:lnSpc>
                    <a:spcPct val="150000"/>
                  </a:lnSpc>
                  <a:buFont typeface="+mj-lt"/>
                  <a:buAutoNum type="arabicPeriod"/>
                </a:pPr>
                <a:r>
                  <a:rPr lang="en-US" sz="2800" dirty="0">
                    <a:latin typeface="Times New Roman" panose="02020603050405020304" pitchFamily="18" charset="0"/>
                    <a:cs typeface="Times New Roman" panose="02020603050405020304" pitchFamily="18" charset="0"/>
                  </a:rPr>
                  <a:t>The mass M (or density) of the planet</a:t>
                </a:r>
              </a:p>
              <a:p>
                <a:pPr marL="342900"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Hence, objects with any mass m in that field will experience the same gravitational field strength</a:t>
                </a:r>
              </a:p>
              <a:p>
                <a:pPr marL="342900"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gravitational field strength g is inversely proportional to the square of the radial distance, </a:t>
                </a:r>
                <a14:m>
                  <m:oMath xmlns:m="http://schemas.openxmlformats.org/officeDocument/2006/math">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cs typeface="Times New Roman" panose="02020603050405020304" pitchFamily="18" charset="0"/>
                          </a:rPr>
                          <m:t>𝑟</m:t>
                        </m:r>
                      </m:e>
                      <m:sup>
                        <m:r>
                          <a:rPr lang="en-US" sz="2800" i="1">
                            <a:latin typeface="Cambria Math" panose="02040503050406030204" pitchFamily="18" charset="0"/>
                            <a:cs typeface="Times New Roman" panose="02020603050405020304" pitchFamily="18" charset="0"/>
                          </a:rPr>
                          <m:t>2</m:t>
                        </m:r>
                      </m:sup>
                    </m:sSup>
                  </m:oMath>
                </a14:m>
                <a:endParaRPr lang="en-US" sz="2800" dirty="0">
                  <a:latin typeface="Times New Roman" panose="02020603050405020304" pitchFamily="18"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F012F118-9F27-41E5-A409-D9D81931F3FA}"/>
                  </a:ext>
                </a:extLst>
              </p:cNvPr>
              <p:cNvSpPr txBox="1">
                <a:spLocks noRot="1" noChangeAspect="1" noMove="1" noResize="1" noEditPoints="1" noAdjustHandles="1" noChangeArrowheads="1" noChangeShapeType="1" noTextEdit="1"/>
              </p:cNvSpPr>
              <p:nvPr/>
            </p:nvSpPr>
            <p:spPr>
              <a:xfrm>
                <a:off x="0" y="1004315"/>
                <a:ext cx="12192000" cy="5184946"/>
              </a:xfrm>
              <a:prstGeom prst="rect">
                <a:avLst/>
              </a:prstGeom>
              <a:blipFill>
                <a:blip r:embed="rId3"/>
                <a:stretch>
                  <a:fillRect l="-1000" r="-1000" b="-2471"/>
                </a:stretch>
              </a:blipFill>
            </p:spPr>
            <p:txBody>
              <a:bodyPr/>
              <a:lstStyle/>
              <a:p>
                <a:r>
                  <a:rPr lang="en-US">
                    <a:noFill/>
                  </a:rPr>
                  <a:t> </a:t>
                </a:r>
              </a:p>
            </p:txBody>
          </p:sp>
        </mc:Fallback>
      </mc:AlternateContent>
    </p:spTree>
    <p:extLst>
      <p:ext uri="{BB962C8B-B14F-4D97-AF65-F5344CB8AC3E}">
        <p14:creationId xmlns:p14="http://schemas.microsoft.com/office/powerpoint/2010/main" val="3885080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p:sp>
        <p:nvSpPr>
          <p:cNvPr id="10" name="TextBox 9">
            <a:extLst>
              <a:ext uri="{FF2B5EF4-FFF2-40B4-BE49-F238E27FC236}">
                <a16:creationId xmlns:a16="http://schemas.microsoft.com/office/drawing/2014/main" id="{F012F118-9F27-41E5-A409-D9D81931F3FA}"/>
              </a:ext>
            </a:extLst>
          </p:cNvPr>
          <p:cNvSpPr txBox="1"/>
          <p:nvPr/>
        </p:nvSpPr>
        <p:spPr>
          <a:xfrm>
            <a:off x="-1" y="873747"/>
            <a:ext cx="12192000" cy="5831853"/>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Kepler’s Laws of Planetary Motion are three fundamental principles that describe the motion of planets around the Sun. They describe the motion and basic orbital mechanics of two-point source masses. </a:t>
            </a:r>
          </a:p>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the Solar System, 8 planets orbit around one mass – the Sun. As the mass of the Sun is ~98% the mass of the entire Solar System, the gravitational forces on planets due to the mass of the other planets are negligible.</a:t>
            </a:r>
          </a:p>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Therefore, the scenario can be treated mathematically as two-point source masses when investigating the gravitational effects between the Sun and an orbiting planet.</a:t>
            </a:r>
          </a:p>
        </p:txBody>
      </p:sp>
    </p:spTree>
    <p:extLst>
      <p:ext uri="{BB962C8B-B14F-4D97-AF65-F5344CB8AC3E}">
        <p14:creationId xmlns:p14="http://schemas.microsoft.com/office/powerpoint/2010/main" val="2871097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p:sp>
        <p:nvSpPr>
          <p:cNvPr id="10" name="TextBox 9">
            <a:extLst>
              <a:ext uri="{FF2B5EF4-FFF2-40B4-BE49-F238E27FC236}">
                <a16:creationId xmlns:a16="http://schemas.microsoft.com/office/drawing/2014/main" id="{F012F118-9F27-41E5-A409-D9D81931F3FA}"/>
              </a:ext>
            </a:extLst>
          </p:cNvPr>
          <p:cNvSpPr txBox="1"/>
          <p:nvPr/>
        </p:nvSpPr>
        <p:spPr>
          <a:xfrm>
            <a:off x="-1" y="873747"/>
            <a:ext cx="12192000" cy="5831853"/>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These laws were formulated by the German astronomer Johannes Kepler in the early 17th century, based on the detailed observations of planetary positions made by the Danish astronomer Tycho Brahe. </a:t>
            </a:r>
          </a:p>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Therefore, the scenario can be treated mathematically as two-point source masses when investigating the gravitational effects between the Sun and an orbiting planet.</a:t>
            </a:r>
          </a:p>
          <a:p>
            <a:pPr algn="just">
              <a:lnSpc>
                <a:spcPct val="150000"/>
              </a:lnSpc>
            </a:pPr>
            <a:r>
              <a:rPr lang="en-US" sz="2800" b="1" dirty="0">
                <a:solidFill>
                  <a:srgbClr val="FF0000"/>
                </a:solidFill>
                <a:latin typeface="Times New Roman" panose="02020603050405020304" pitchFamily="18" charset="0"/>
                <a:cs typeface="Times New Roman" panose="02020603050405020304" pitchFamily="18" charset="0"/>
              </a:rPr>
              <a:t>1. The Law of Orbits</a:t>
            </a:r>
          </a:p>
          <a:p>
            <a:pPr algn="just">
              <a:lnSpc>
                <a:spcPct val="150000"/>
              </a:lnSpc>
            </a:pPr>
            <a:r>
              <a:rPr lang="en-US" sz="2800" b="1" dirty="0">
                <a:latin typeface="Times New Roman" panose="02020603050405020304" pitchFamily="18" charset="0"/>
                <a:cs typeface="Times New Roman" panose="02020603050405020304" pitchFamily="18" charset="0"/>
              </a:rPr>
              <a:t>Kepler’s 1st law:</a:t>
            </a:r>
            <a:r>
              <a:rPr lang="en-US" sz="2800" dirty="0">
                <a:latin typeface="Times New Roman" panose="02020603050405020304" pitchFamily="18" charset="0"/>
                <a:cs typeface="Times New Roman" panose="02020603050405020304" pitchFamily="18" charset="0"/>
              </a:rPr>
              <a:t> Kepler’s First Law of Planetary Motion is also known as the Law of Ellipses, states that all planets in the Solar System orbit the Sun in an elliptical</a:t>
            </a:r>
          </a:p>
        </p:txBody>
      </p:sp>
    </p:spTree>
    <p:extLst>
      <p:ext uri="{BB962C8B-B14F-4D97-AF65-F5344CB8AC3E}">
        <p14:creationId xmlns:p14="http://schemas.microsoft.com/office/powerpoint/2010/main" val="1888764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p:sp>
        <p:nvSpPr>
          <p:cNvPr id="10" name="TextBox 9">
            <a:extLst>
              <a:ext uri="{FF2B5EF4-FFF2-40B4-BE49-F238E27FC236}">
                <a16:creationId xmlns:a16="http://schemas.microsoft.com/office/drawing/2014/main" id="{F012F118-9F27-41E5-A409-D9D81931F3FA}"/>
              </a:ext>
            </a:extLst>
          </p:cNvPr>
          <p:cNvSpPr txBox="1"/>
          <p:nvPr/>
        </p:nvSpPr>
        <p:spPr>
          <a:xfrm>
            <a:off x="-1" y="873747"/>
            <a:ext cx="12192000" cy="5831853"/>
          </a:xfrm>
          <a:prstGeom prst="rect">
            <a:avLst/>
          </a:prstGeom>
          <a:noFill/>
        </p:spPr>
        <p:txBody>
          <a:bodyPr wrap="square">
            <a:spAutoFit/>
          </a:bodyPr>
          <a:lstStyle/>
          <a:p>
            <a:pPr algn="just">
              <a:lnSpc>
                <a:spcPct val="150000"/>
              </a:lnSpc>
            </a:pPr>
            <a:r>
              <a:rPr lang="en-US" sz="2800" b="1" dirty="0">
                <a:solidFill>
                  <a:srgbClr val="FF0000"/>
                </a:solidFill>
                <a:latin typeface="Times New Roman" panose="02020603050405020304" pitchFamily="18" charset="0"/>
                <a:cs typeface="Times New Roman" panose="02020603050405020304" pitchFamily="18" charset="0"/>
              </a:rPr>
              <a:t>1. The Law of Orbits</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 ellipse is an elongated or stretched circle. Unlike a circle with a constant radius, an ellipse has two axes.</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semi-major axis: The longest radius of the ellipse, stretching from the center to the farthest point on the ellipse.</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semi-minor axis: The shortest radius, stretching from the center to the closest point on the ellipse. </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Every ellipse has two focal points (or foci), which do not lie at the ellipse’s center. In Kepler’s First Law, the Sun is positioned at one of these foci.</a:t>
            </a:r>
          </a:p>
        </p:txBody>
      </p:sp>
    </p:spTree>
    <p:extLst>
      <p:ext uri="{BB962C8B-B14F-4D97-AF65-F5344CB8AC3E}">
        <p14:creationId xmlns:p14="http://schemas.microsoft.com/office/powerpoint/2010/main" val="3042057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3048001" y="187528"/>
            <a:ext cx="6934200" cy="505908"/>
          </a:xfrm>
          <a:prstGeom prst="rect">
            <a:avLst/>
          </a:prstGeom>
        </p:spPr>
        <p:txBody>
          <a:bodyPr vert="horz" wrap="square" lIns="0" tIns="13335" rIns="0" bIns="0" rtlCol="0">
            <a:spAutoFit/>
          </a:bodyPr>
          <a:lstStyle/>
          <a:p>
            <a:pPr marL="12700">
              <a:lnSpc>
                <a:spcPct val="100000"/>
              </a:lnSpc>
              <a:spcBef>
                <a:spcPts val="105"/>
              </a:spcBef>
            </a:pPr>
            <a:r>
              <a:rPr lang="en-US" spc="-5" dirty="0"/>
              <a:t>Kepler’s law of Planetary motion</a:t>
            </a:r>
            <a:endParaRPr dirty="0"/>
          </a:p>
        </p:txBody>
      </p:sp>
      <p:sp>
        <p:nvSpPr>
          <p:cNvPr id="6" name="Oval 5">
            <a:extLst>
              <a:ext uri="{FF2B5EF4-FFF2-40B4-BE49-F238E27FC236}">
                <a16:creationId xmlns:a16="http://schemas.microsoft.com/office/drawing/2014/main" id="{9EDE25ED-2CE7-4363-AFEB-C44A0973A257}"/>
              </a:ext>
            </a:extLst>
          </p:cNvPr>
          <p:cNvSpPr/>
          <p:nvPr/>
        </p:nvSpPr>
        <p:spPr>
          <a:xfrm>
            <a:off x="716880" y="5770038"/>
            <a:ext cx="172957" cy="24141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7D732F07-BD13-424E-BF18-E691B666E743}"/>
              </a:ext>
            </a:extLst>
          </p:cNvPr>
          <p:cNvSpPr/>
          <p:nvPr/>
        </p:nvSpPr>
        <p:spPr>
          <a:xfrm>
            <a:off x="146096" y="5302679"/>
            <a:ext cx="4572000" cy="1176131"/>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262C7BB8-0EAD-4286-84C5-5C9199CECF46}"/>
              </a:ext>
            </a:extLst>
          </p:cNvPr>
          <p:cNvSpPr/>
          <p:nvPr/>
        </p:nvSpPr>
        <p:spPr>
          <a:xfrm>
            <a:off x="4114800" y="5425578"/>
            <a:ext cx="219976" cy="234006"/>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D6365E1-D006-4DF5-8BED-4D9F85CBC082}"/>
                  </a:ext>
                </a:extLst>
              </p:cNvPr>
              <p:cNvSpPr txBox="1"/>
              <p:nvPr/>
            </p:nvSpPr>
            <p:spPr>
              <a:xfrm>
                <a:off x="1892085" y="5311749"/>
                <a:ext cx="108002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𝜺</m:t>
                      </m:r>
                      <m:r>
                        <a:rPr kumimoji="0" lang="en-US" sz="24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24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𝟏</m:t>
                      </m:r>
                    </m:oMath>
                  </m:oMathPara>
                </a14:m>
                <a:endParaRPr kumimoji="0" lang="en-US" sz="2400" b="1" i="0" u="none" strike="noStrike" kern="0" cap="none" spc="0" normalizeH="0" baseline="0" noProof="0" dirty="0">
                  <a:ln>
                    <a:noFill/>
                  </a:ln>
                  <a:solidFill>
                    <a:prstClr val="black"/>
                  </a:solidFill>
                  <a:effectLst/>
                  <a:uLnTx/>
                  <a:uFillTx/>
                </a:endParaRPr>
              </a:p>
            </p:txBody>
          </p:sp>
        </mc:Choice>
        <mc:Fallback>
          <p:sp>
            <p:nvSpPr>
              <p:cNvPr id="9" name="TextBox 8">
                <a:extLst>
                  <a:ext uri="{FF2B5EF4-FFF2-40B4-BE49-F238E27FC236}">
                    <a16:creationId xmlns:a16="http://schemas.microsoft.com/office/drawing/2014/main" id="{8D6365E1-D006-4DF5-8BED-4D9F85CBC082}"/>
                  </a:ext>
                </a:extLst>
              </p:cNvPr>
              <p:cNvSpPr txBox="1">
                <a:spLocks noRot="1" noChangeAspect="1" noMove="1" noResize="1" noEditPoints="1" noAdjustHandles="1" noChangeArrowheads="1" noChangeShapeType="1" noTextEdit="1"/>
              </p:cNvSpPr>
              <p:nvPr/>
            </p:nvSpPr>
            <p:spPr>
              <a:xfrm>
                <a:off x="1892085" y="5311749"/>
                <a:ext cx="1080022" cy="461665"/>
              </a:xfrm>
              <a:prstGeom prst="rect">
                <a:avLst/>
              </a:prstGeom>
              <a:blipFill>
                <a:blip r:embed="rId3"/>
                <a:stretch>
                  <a:fillRect/>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4306607A-C05D-4B5A-A106-2D47D249AF92}"/>
              </a:ext>
            </a:extLst>
          </p:cNvPr>
          <p:cNvGrpSpPr/>
          <p:nvPr/>
        </p:nvGrpSpPr>
        <p:grpSpPr>
          <a:xfrm>
            <a:off x="146096" y="1669670"/>
            <a:ext cx="2477145" cy="2520824"/>
            <a:chOff x="3076956" y="4942220"/>
            <a:chExt cx="1467612" cy="1449636"/>
          </a:xfrm>
        </p:grpSpPr>
        <p:sp>
          <p:nvSpPr>
            <p:cNvPr id="12" name="Oval 11">
              <a:extLst>
                <a:ext uri="{FF2B5EF4-FFF2-40B4-BE49-F238E27FC236}">
                  <a16:creationId xmlns:a16="http://schemas.microsoft.com/office/drawing/2014/main" id="{EEC429C4-E0FA-4948-97BE-B87FD160B0FD}"/>
                </a:ext>
              </a:extLst>
            </p:cNvPr>
            <p:cNvSpPr/>
            <p:nvPr/>
          </p:nvSpPr>
          <p:spPr>
            <a:xfrm>
              <a:off x="3749040" y="5635664"/>
              <a:ext cx="116586" cy="106968"/>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A5F9F8F9-14C5-4B03-8EA1-261F455C6660}"/>
                </a:ext>
              </a:extLst>
            </p:cNvPr>
            <p:cNvSpPr/>
            <p:nvPr/>
          </p:nvSpPr>
          <p:spPr>
            <a:xfrm>
              <a:off x="3076956" y="4974536"/>
              <a:ext cx="1467612" cy="1417320"/>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0C39797E-569A-4E4A-9FA4-C3633F947625}"/>
                </a:ext>
              </a:extLst>
            </p:cNvPr>
            <p:cNvSpPr/>
            <p:nvPr/>
          </p:nvSpPr>
          <p:spPr>
            <a:xfrm>
              <a:off x="3854196" y="4942220"/>
              <a:ext cx="71033" cy="73363"/>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4D601970-DF2E-4CD1-80D7-9718B46E5983}"/>
                    </a:ext>
                  </a:extLst>
                </p:cNvPr>
                <p:cNvSpPr txBox="1"/>
                <p:nvPr/>
              </p:nvSpPr>
              <p:spPr>
                <a:xfrm>
                  <a:off x="3484328" y="5296313"/>
                  <a:ext cx="590572" cy="2654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𝜺</m:t>
                        </m:r>
                        <m:r>
                          <a:rPr kumimoji="0" lang="en-GB" sz="24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GB" sz="2400" b="1"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𝟎</m:t>
                        </m:r>
                      </m:oMath>
                    </m:oMathPara>
                  </a14:m>
                  <a:endParaRPr kumimoji="0" lang="en-US" sz="2400" b="1" i="0" u="none" strike="noStrike" kern="0" cap="none" spc="0" normalizeH="0" baseline="0" noProof="0" dirty="0">
                    <a:ln>
                      <a:noFill/>
                    </a:ln>
                    <a:solidFill>
                      <a:prstClr val="black"/>
                    </a:solidFill>
                    <a:effectLst/>
                    <a:uLnTx/>
                    <a:uFillTx/>
                  </a:endParaRPr>
                </a:p>
              </p:txBody>
            </p:sp>
          </mc:Choice>
          <mc:Fallback>
            <p:sp>
              <p:nvSpPr>
                <p:cNvPr id="15" name="TextBox 14">
                  <a:extLst>
                    <a:ext uri="{FF2B5EF4-FFF2-40B4-BE49-F238E27FC236}">
                      <a16:creationId xmlns:a16="http://schemas.microsoft.com/office/drawing/2014/main" id="{4D601970-DF2E-4CD1-80D7-9718B46E5983}"/>
                    </a:ext>
                  </a:extLst>
                </p:cNvPr>
                <p:cNvSpPr txBox="1">
                  <a:spLocks noRot="1" noChangeAspect="1" noMove="1" noResize="1" noEditPoints="1" noAdjustHandles="1" noChangeArrowheads="1" noChangeShapeType="1" noTextEdit="1"/>
                </p:cNvSpPr>
                <p:nvPr/>
              </p:nvSpPr>
              <p:spPr>
                <a:xfrm>
                  <a:off x="3484328" y="5296313"/>
                  <a:ext cx="590572" cy="265487"/>
                </a:xfrm>
                <a:prstGeom prst="rect">
                  <a:avLst/>
                </a:prstGeom>
                <a:blipFill>
                  <a:blip r:embed="rId4"/>
                  <a:stretch>
                    <a:fillRect/>
                  </a:stretch>
                </a:blipFill>
              </p:spPr>
              <p:txBody>
                <a:bodyPr/>
                <a:lstStyle/>
                <a:p>
                  <a:r>
                    <a:rPr lang="en-US">
                      <a:noFill/>
                    </a:rPr>
                    <a:t> </a:t>
                  </a:r>
                </a:p>
              </p:txBody>
            </p:sp>
          </mc:Fallback>
        </mc:AlternateContent>
      </p:grpSp>
      <p:sp>
        <p:nvSpPr>
          <p:cNvPr id="16" name="TextBox 15">
            <a:extLst>
              <a:ext uri="{FF2B5EF4-FFF2-40B4-BE49-F238E27FC236}">
                <a16:creationId xmlns:a16="http://schemas.microsoft.com/office/drawing/2014/main" id="{0CE50A31-5863-4D77-94DE-76F80DF27E31}"/>
              </a:ext>
            </a:extLst>
          </p:cNvPr>
          <p:cNvSpPr txBox="1"/>
          <p:nvPr/>
        </p:nvSpPr>
        <p:spPr>
          <a:xfrm>
            <a:off x="4800599" y="873747"/>
            <a:ext cx="7391399" cy="4539191"/>
          </a:xfrm>
          <a:prstGeom prst="rect">
            <a:avLst/>
          </a:prstGeom>
          <a:noFill/>
        </p:spPr>
        <p:txBody>
          <a:bodyPr wrap="square">
            <a:spAutoFit/>
          </a:bodyPr>
          <a:lstStyle/>
          <a:p>
            <a:pPr algn="just">
              <a:lnSpc>
                <a:spcPct val="150000"/>
              </a:lnSpc>
            </a:pPr>
            <a:r>
              <a:rPr lang="en-US" sz="2800" b="1" dirty="0">
                <a:solidFill>
                  <a:srgbClr val="FF0000"/>
                </a:solidFill>
                <a:latin typeface="Times New Roman" panose="02020603050405020304" pitchFamily="18" charset="0"/>
                <a:cs typeface="Times New Roman" panose="02020603050405020304" pitchFamily="18" charset="0"/>
              </a:rPr>
              <a:t>1. The Law of Orbits</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a planet is closer to the Sun, it is at perihelion</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it is farther away, it is at aphelion</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general equation for an ellipse in a coordinate system (where the Sun is located at one of the foci) is:</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62DAE446-6C02-42CB-BC2B-0CD989778001}"/>
                  </a:ext>
                </a:extLst>
              </p:cNvPr>
              <p:cNvSpPr txBox="1"/>
              <p:nvPr/>
            </p:nvSpPr>
            <p:spPr>
              <a:xfrm>
                <a:off x="5580989" y="5542581"/>
                <a:ext cx="5830617" cy="1016176"/>
              </a:xfrm>
              <a:prstGeom prst="rect">
                <a:avLst/>
              </a:prstGeom>
              <a:noFill/>
            </p:spPr>
            <p:txBody>
              <a:bodyPr wrap="square">
                <a:spAutoFit/>
              </a:bodyPr>
              <a:lstStyle/>
              <a:p>
                <a:pPr algn="just">
                  <a:lnSpc>
                    <a:spcPct val="150000"/>
                  </a:lnSpc>
                </a:pPr>
                <a14:m>
                  <m:oMath xmlns:m="http://schemas.openxmlformats.org/officeDocument/2006/math">
                    <m:f>
                      <m:fPr>
                        <m:ctrlPr>
                          <a:rPr lang="en-US" sz="2800" i="1" smtClean="0">
                            <a:latin typeface="Cambria Math" panose="02040503050406030204" pitchFamily="18" charset="0"/>
                            <a:cs typeface="Times New Roman" panose="02020603050405020304" pitchFamily="18" charset="0"/>
                          </a:rPr>
                        </m:ctrlPr>
                      </m:fPr>
                      <m:num>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num>
                      <m:den>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𝑎</m:t>
                            </m:r>
                          </m:e>
                          <m:sup>
                            <m:r>
                              <a:rPr lang="en-US" sz="2800" b="0" i="1" smtClean="0">
                                <a:latin typeface="Cambria Math" panose="02040503050406030204" pitchFamily="18" charset="0"/>
                                <a:cs typeface="Times New Roman" panose="02020603050405020304" pitchFamily="18" charset="0"/>
                              </a:rPr>
                              <m:t>2</m:t>
                            </m:r>
                          </m:sup>
                        </m:sSup>
                      </m:den>
                    </m:f>
                    <m:r>
                      <a:rPr lang="en-US" sz="2800" b="0" i="1" smtClean="0">
                        <a:latin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cs typeface="Times New Roman" panose="02020603050405020304" pitchFamily="18" charset="0"/>
                          </a:rPr>
                        </m:ctrlPr>
                      </m:fPr>
                      <m:num>
                        <m:sSup>
                          <m:sSupPr>
                            <m:ctrlPr>
                              <a:rPr lang="en-US" sz="2800" i="1">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i="1">
                                <a:latin typeface="Cambria Math" panose="02040503050406030204" pitchFamily="18" charset="0"/>
                                <a:cs typeface="Times New Roman" panose="02020603050405020304" pitchFamily="18" charset="0"/>
                              </a:rPr>
                              <m:t>2</m:t>
                            </m:r>
                          </m:sup>
                        </m:sSup>
                      </m:num>
                      <m:den>
                        <m:sSup>
                          <m:sSupPr>
                            <m:ctrlPr>
                              <a:rPr lang="en-US" sz="2800" i="1">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𝑏</m:t>
                            </m:r>
                          </m:e>
                          <m:sup>
                            <m:r>
                              <a:rPr lang="en-US" sz="2800" i="1">
                                <a:latin typeface="Cambria Math" panose="02040503050406030204" pitchFamily="18" charset="0"/>
                                <a:cs typeface="Times New Roman" panose="02020603050405020304" pitchFamily="18" charset="0"/>
                              </a:rPr>
                              <m:t>2</m:t>
                            </m:r>
                          </m:sup>
                        </m:sSup>
                      </m:den>
                    </m:f>
                    <m:r>
                      <a:rPr lang="en-US" sz="2800" b="0" i="1" smtClean="0">
                        <a:latin typeface="Cambria Math" panose="02040503050406030204" pitchFamily="18" charset="0"/>
                        <a:cs typeface="Times New Roman" panose="02020603050405020304" pitchFamily="18" charset="0"/>
                      </a:rPr>
                      <m:t>=1</m:t>
                    </m:r>
                  </m:oMath>
                </a14:m>
                <a:r>
                  <a:rPr lang="en-US" sz="2800" dirty="0">
                    <a:latin typeface="Times New Roman" panose="02020603050405020304" pitchFamily="18" charset="0"/>
                    <a:cs typeface="Times New Roman" panose="02020603050405020304" pitchFamily="18" charset="0"/>
                  </a:rPr>
                  <a:t>				(6)</a:t>
                </a:r>
              </a:p>
            </p:txBody>
          </p:sp>
        </mc:Choice>
        <mc:Fallback>
          <p:sp>
            <p:nvSpPr>
              <p:cNvPr id="17" name="TextBox 16">
                <a:extLst>
                  <a:ext uri="{FF2B5EF4-FFF2-40B4-BE49-F238E27FC236}">
                    <a16:creationId xmlns:a16="http://schemas.microsoft.com/office/drawing/2014/main" id="{62DAE446-6C02-42CB-BC2B-0CD989778001}"/>
                  </a:ext>
                </a:extLst>
              </p:cNvPr>
              <p:cNvSpPr txBox="1">
                <a:spLocks noRot="1" noChangeAspect="1" noMove="1" noResize="1" noEditPoints="1" noAdjustHandles="1" noChangeArrowheads="1" noChangeShapeType="1" noTextEdit="1"/>
              </p:cNvSpPr>
              <p:nvPr/>
            </p:nvSpPr>
            <p:spPr>
              <a:xfrm>
                <a:off x="5580989" y="5542581"/>
                <a:ext cx="5830617" cy="1016176"/>
              </a:xfrm>
              <a:prstGeom prst="rect">
                <a:avLst/>
              </a:prstGeom>
              <a:blipFill>
                <a:blip r:embed="rId5"/>
                <a:stretch>
                  <a:fillRect b="-5988"/>
                </a:stretch>
              </a:blipFill>
            </p:spPr>
            <p:txBody>
              <a:bodyPr/>
              <a:lstStyle/>
              <a:p>
                <a:r>
                  <a:rPr lang="en-US">
                    <a:noFill/>
                  </a:rPr>
                  <a:t> </a:t>
                </a:r>
              </a:p>
            </p:txBody>
          </p:sp>
        </mc:Fallback>
      </mc:AlternateContent>
    </p:spTree>
    <p:extLst>
      <p:ext uri="{BB962C8B-B14F-4D97-AF65-F5344CB8AC3E}">
        <p14:creationId xmlns:p14="http://schemas.microsoft.com/office/powerpoint/2010/main" val="2479089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851" y="2643"/>
            <a:ext cx="992124" cy="1004315"/>
          </a:xfrm>
          <a:prstGeom prst="rect">
            <a:avLst/>
          </a:prstGeom>
        </p:spPr>
      </p:pic>
      <p:sp>
        <p:nvSpPr>
          <p:cNvPr id="3" name="object 3"/>
          <p:cNvSpPr txBox="1"/>
          <p:nvPr/>
        </p:nvSpPr>
        <p:spPr>
          <a:xfrm>
            <a:off x="374878" y="596598"/>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dirty="0">
              <a:latin typeface="Times New Roman"/>
              <a:cs typeface="Times New Roman"/>
            </a:endParaRPr>
          </a:p>
        </p:txBody>
      </p:sp>
      <p:sp>
        <p:nvSpPr>
          <p:cNvPr id="4" name="object 4"/>
          <p:cNvSpPr txBox="1">
            <a:spLocks noGrp="1"/>
          </p:cNvSpPr>
          <p:nvPr>
            <p:ph type="title"/>
          </p:nvPr>
        </p:nvSpPr>
        <p:spPr>
          <a:xfrm>
            <a:off x="3048001" y="187528"/>
            <a:ext cx="6934200" cy="505908"/>
          </a:xfrm>
          <a:prstGeom prst="rect">
            <a:avLst/>
          </a:prstGeom>
        </p:spPr>
        <p:txBody>
          <a:bodyPr vert="horz" wrap="square" lIns="0" tIns="13335" rIns="0" bIns="0" rtlCol="0">
            <a:spAutoFit/>
          </a:bodyPr>
          <a:lstStyle/>
          <a:p>
            <a:pPr marL="12700">
              <a:lnSpc>
                <a:spcPct val="100000"/>
              </a:lnSpc>
              <a:spcBef>
                <a:spcPts val="105"/>
              </a:spcBef>
            </a:pPr>
            <a:r>
              <a:rPr lang="en-US" spc="-5" dirty="0"/>
              <a:t>Kepler’s law of Planetary motion</a:t>
            </a:r>
            <a:endParaRPr dirty="0"/>
          </a:p>
        </p:txBody>
      </p:sp>
      <p:sp>
        <p:nvSpPr>
          <p:cNvPr id="16" name="TextBox 15">
            <a:extLst>
              <a:ext uri="{FF2B5EF4-FFF2-40B4-BE49-F238E27FC236}">
                <a16:creationId xmlns:a16="http://schemas.microsoft.com/office/drawing/2014/main" id="{0CE50A31-5863-4D77-94DE-76F80DF27E31}"/>
              </a:ext>
            </a:extLst>
          </p:cNvPr>
          <p:cNvSpPr txBox="1"/>
          <p:nvPr/>
        </p:nvSpPr>
        <p:spPr>
          <a:xfrm>
            <a:off x="1" y="838200"/>
            <a:ext cx="12191998" cy="5185522"/>
          </a:xfrm>
          <a:prstGeom prst="rect">
            <a:avLst/>
          </a:prstGeom>
          <a:noFill/>
        </p:spPr>
        <p:txBody>
          <a:bodyPr wrap="square">
            <a:spAutoFit/>
          </a:bodyPr>
          <a:lstStyle/>
          <a:p>
            <a:pPr algn="just">
              <a:lnSpc>
                <a:spcPct val="150000"/>
              </a:lnSpc>
            </a:pP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and </a:t>
            </a:r>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 are two points on the ellipse,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is the semi-major axis (half of the longest diameter of the ellipse), and </a:t>
            </a:r>
            <a:r>
              <a:rPr lang="en-US" sz="2800" i="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is the semi-minor axis (half of the shortest diameter of the ellipse).</a:t>
            </a:r>
          </a:p>
          <a:p>
            <a:pPr algn="just">
              <a:lnSpc>
                <a:spcPct val="150000"/>
              </a:lnSpc>
            </a:pPr>
            <a:r>
              <a:rPr lang="en-US" sz="2800" b="1" dirty="0">
                <a:solidFill>
                  <a:srgbClr val="FF0000"/>
                </a:solidFill>
                <a:latin typeface="Times New Roman" panose="02020603050405020304" pitchFamily="18" charset="0"/>
                <a:cs typeface="Times New Roman" panose="02020603050405020304" pitchFamily="18" charset="0"/>
              </a:rPr>
              <a:t>Summary from First Law:</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Sun is not at the center of the planetary orbit but at one of the two foci of an elliptical orbit.</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planet’s distance from the Sun varies as it orbits, meaning its speed changes as it moves closer to or farther from the Sun.</a:t>
            </a:r>
          </a:p>
        </p:txBody>
      </p:sp>
    </p:spTree>
    <p:extLst>
      <p:ext uri="{BB962C8B-B14F-4D97-AF65-F5344CB8AC3E}">
        <p14:creationId xmlns:p14="http://schemas.microsoft.com/office/powerpoint/2010/main" val="408653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7634" y="119381"/>
            <a:ext cx="1424966" cy="1328419"/>
          </a:xfrm>
          <a:prstGeom prst="rect">
            <a:avLst/>
          </a:prstGeom>
        </p:spPr>
      </p:pic>
      <p:sp>
        <p:nvSpPr>
          <p:cNvPr id="3" name="object 3"/>
          <p:cNvSpPr txBox="1"/>
          <p:nvPr/>
        </p:nvSpPr>
        <p:spPr>
          <a:xfrm>
            <a:off x="823061" y="838200"/>
            <a:ext cx="624739" cy="259686"/>
          </a:xfrm>
          <a:prstGeom prst="rect">
            <a:avLst/>
          </a:prstGeom>
        </p:spPr>
        <p:txBody>
          <a:bodyPr vert="horz" wrap="square" lIns="0" tIns="13335" rIns="0" bIns="0" rtlCol="0">
            <a:spAutoFit/>
          </a:bodyPr>
          <a:lstStyle/>
          <a:p>
            <a:pPr marL="12700">
              <a:lnSpc>
                <a:spcPct val="100000"/>
              </a:lnSpc>
              <a:spcBef>
                <a:spcPts val="105"/>
              </a:spcBef>
            </a:pPr>
            <a:r>
              <a:rPr sz="1600" b="1" dirty="0">
                <a:latin typeface="Times New Roman"/>
                <a:cs typeface="Times New Roman"/>
              </a:rPr>
              <a:t>3080</a:t>
            </a:r>
            <a:endParaRPr sz="1600" dirty="0">
              <a:latin typeface="Times New Roman"/>
              <a:cs typeface="Times New Roman"/>
            </a:endParaRPr>
          </a:p>
        </p:txBody>
      </p:sp>
      <p:sp>
        <p:nvSpPr>
          <p:cNvPr id="4" name="object 4"/>
          <p:cNvSpPr txBox="1">
            <a:spLocks noGrp="1"/>
          </p:cNvSpPr>
          <p:nvPr>
            <p:ph type="title"/>
          </p:nvPr>
        </p:nvSpPr>
        <p:spPr>
          <a:xfrm>
            <a:off x="3373882" y="232621"/>
            <a:ext cx="5444236" cy="936795"/>
          </a:xfrm>
          <a:prstGeom prst="rect">
            <a:avLst/>
          </a:prstGeom>
        </p:spPr>
        <p:txBody>
          <a:bodyPr vert="horz" wrap="square" lIns="0" tIns="13335" rIns="0" bIns="0" rtlCol="0">
            <a:spAutoFit/>
          </a:bodyPr>
          <a:lstStyle/>
          <a:p>
            <a:pPr marL="12700" algn="ctr">
              <a:lnSpc>
                <a:spcPct val="100000"/>
              </a:lnSpc>
              <a:spcBef>
                <a:spcPts val="105"/>
              </a:spcBef>
            </a:pPr>
            <a:r>
              <a:rPr sz="6000" dirty="0"/>
              <a:t>Course</a:t>
            </a:r>
            <a:r>
              <a:rPr sz="6000" spc="-90" dirty="0"/>
              <a:t> </a:t>
            </a:r>
            <a:r>
              <a:rPr sz="6000" dirty="0"/>
              <a:t>Contents</a:t>
            </a:r>
          </a:p>
        </p:txBody>
      </p:sp>
      <p:sp>
        <p:nvSpPr>
          <p:cNvPr id="5" name="object 5"/>
          <p:cNvSpPr txBox="1"/>
          <p:nvPr/>
        </p:nvSpPr>
        <p:spPr>
          <a:xfrm>
            <a:off x="533400" y="1729496"/>
            <a:ext cx="8147457" cy="3399007"/>
          </a:xfrm>
          <a:prstGeom prst="rect">
            <a:avLst/>
          </a:prstGeom>
        </p:spPr>
        <p:txBody>
          <a:bodyPr vert="horz" wrap="square" lIns="0" tIns="13335" rIns="0" bIns="0" rtlCol="0">
            <a:spAutoFit/>
          </a:bodyPr>
          <a:lstStyle/>
          <a:p>
            <a:pPr marL="469900" indent="-457200">
              <a:lnSpc>
                <a:spcPct val="100000"/>
              </a:lnSpc>
              <a:spcBef>
                <a:spcPts val="105"/>
              </a:spcBef>
              <a:buFont typeface="Arial MT"/>
              <a:buChar char="•"/>
              <a:tabLst>
                <a:tab pos="469265" algn="l"/>
                <a:tab pos="469900" algn="l"/>
              </a:tabLst>
            </a:pPr>
            <a:r>
              <a:rPr lang="en-US" sz="4400" dirty="0">
                <a:latin typeface="Times New Roman"/>
                <a:cs typeface="Times New Roman"/>
              </a:rPr>
              <a:t>Newton’s law of gravitation</a:t>
            </a:r>
            <a:endParaRPr sz="4400" dirty="0">
              <a:latin typeface="Times New Roman"/>
              <a:cs typeface="Times New Roman"/>
            </a:endParaRPr>
          </a:p>
          <a:p>
            <a:pPr marL="469900" indent="-457200">
              <a:lnSpc>
                <a:spcPct val="100000"/>
              </a:lnSpc>
              <a:buFont typeface="Arial MT"/>
              <a:buChar char="•"/>
              <a:tabLst>
                <a:tab pos="469265" algn="l"/>
                <a:tab pos="469900" algn="l"/>
              </a:tabLst>
            </a:pPr>
            <a:r>
              <a:rPr lang="en-US" sz="4400" dirty="0">
                <a:latin typeface="Times New Roman"/>
                <a:cs typeface="Times New Roman"/>
              </a:rPr>
              <a:t>Kepler’s law of planetary motion</a:t>
            </a:r>
            <a:endParaRPr sz="4400" dirty="0">
              <a:latin typeface="Times New Roman"/>
              <a:cs typeface="Times New Roman"/>
            </a:endParaRPr>
          </a:p>
          <a:p>
            <a:pPr marL="469900" indent="-457200">
              <a:lnSpc>
                <a:spcPct val="100000"/>
              </a:lnSpc>
              <a:buFont typeface="Arial MT"/>
              <a:buChar char="•"/>
              <a:tabLst>
                <a:tab pos="469265" algn="l"/>
                <a:tab pos="469900" algn="l"/>
              </a:tabLst>
            </a:pPr>
            <a:r>
              <a:rPr lang="en-US" sz="4400" dirty="0">
                <a:latin typeface="Times New Roman"/>
                <a:cs typeface="Times New Roman"/>
              </a:rPr>
              <a:t>Gravitational potential energy</a:t>
            </a:r>
            <a:endParaRPr sz="4400" dirty="0">
              <a:latin typeface="Times New Roman"/>
              <a:cs typeface="Times New Roman"/>
            </a:endParaRPr>
          </a:p>
          <a:p>
            <a:pPr marL="469900" indent="-457200">
              <a:lnSpc>
                <a:spcPct val="100000"/>
              </a:lnSpc>
              <a:buFont typeface="Arial MT"/>
              <a:buChar char="•"/>
              <a:tabLst>
                <a:tab pos="469265" algn="l"/>
                <a:tab pos="469900" algn="l"/>
              </a:tabLst>
            </a:pPr>
            <a:r>
              <a:rPr lang="en-US" sz="4400" dirty="0">
                <a:latin typeface="Times New Roman"/>
                <a:cs typeface="Times New Roman"/>
              </a:rPr>
              <a:t>Escape Velocity</a:t>
            </a:r>
            <a:endParaRPr sz="4400" dirty="0">
              <a:latin typeface="Times New Roman"/>
              <a:cs typeface="Times New Roman"/>
            </a:endParaRPr>
          </a:p>
          <a:p>
            <a:pPr marL="469900" indent="-457200">
              <a:lnSpc>
                <a:spcPct val="100000"/>
              </a:lnSpc>
              <a:spcBef>
                <a:spcPts val="5"/>
              </a:spcBef>
              <a:buFont typeface="Arial MT"/>
              <a:buChar char="•"/>
              <a:tabLst>
                <a:tab pos="469265" algn="l"/>
                <a:tab pos="469900" algn="l"/>
              </a:tabLst>
            </a:pPr>
            <a:r>
              <a:rPr lang="en-US" sz="4400" spc="-20" dirty="0">
                <a:latin typeface="Times New Roman"/>
                <a:cs typeface="Times New Roman"/>
              </a:rPr>
              <a:t>Satellites motion and orbits</a:t>
            </a:r>
            <a:endParaRPr sz="4400" dirty="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p:sp>
        <p:nvSpPr>
          <p:cNvPr id="10" name="TextBox 9">
            <a:extLst>
              <a:ext uri="{FF2B5EF4-FFF2-40B4-BE49-F238E27FC236}">
                <a16:creationId xmlns:a16="http://schemas.microsoft.com/office/drawing/2014/main" id="{F012F118-9F27-41E5-A409-D9D81931F3FA}"/>
              </a:ext>
            </a:extLst>
          </p:cNvPr>
          <p:cNvSpPr txBox="1"/>
          <p:nvPr/>
        </p:nvSpPr>
        <p:spPr>
          <a:xfrm>
            <a:off x="-1" y="873747"/>
            <a:ext cx="12192000" cy="5831853"/>
          </a:xfrm>
          <a:prstGeom prst="rect">
            <a:avLst/>
          </a:prstGeom>
          <a:noFill/>
        </p:spPr>
        <p:txBody>
          <a:bodyPr wrap="square">
            <a:spAutoFit/>
          </a:bodyPr>
          <a:lstStyle/>
          <a:p>
            <a:pPr algn="just">
              <a:lnSpc>
                <a:spcPct val="150000"/>
              </a:lnSpc>
            </a:pPr>
            <a:r>
              <a:rPr lang="en-US" sz="2800" b="1" dirty="0">
                <a:solidFill>
                  <a:srgbClr val="FF0000"/>
                </a:solidFill>
                <a:latin typeface="Times New Roman" panose="02020603050405020304" pitchFamily="18" charset="0"/>
                <a:cs typeface="Times New Roman" panose="02020603050405020304" pitchFamily="18" charset="0"/>
              </a:rPr>
              <a:t>2. Law of Equal Areas</a:t>
            </a:r>
          </a:p>
          <a:p>
            <a:pPr algn="just">
              <a:lnSpc>
                <a:spcPct val="150000"/>
              </a:lnSpc>
            </a:pPr>
            <a:r>
              <a:rPr lang="en-US" sz="2800" b="1" dirty="0">
                <a:latin typeface="Times New Roman" panose="02020603050405020304" pitchFamily="18" charset="0"/>
                <a:cs typeface="Times New Roman" panose="02020603050405020304" pitchFamily="18" charset="0"/>
              </a:rPr>
              <a:t>Kepler’s 2nd law:</a:t>
            </a:r>
            <a:r>
              <a:rPr lang="en-US" sz="2800" dirty="0">
                <a:latin typeface="Times New Roman" panose="02020603050405020304" pitchFamily="18" charset="0"/>
                <a:cs typeface="Times New Roman" panose="02020603050405020304" pitchFamily="18" charset="0"/>
              </a:rPr>
              <a:t> A line drawn from the center of the Sun to the center of an orbiting body  (known as the radius vector) will sweep out equal areas in equal intervals of time.</a:t>
            </a:r>
          </a:p>
          <a:p>
            <a:pPr algn="just">
              <a:lnSpc>
                <a:spcPct val="150000"/>
              </a:lnSpc>
            </a:pPr>
            <a:r>
              <a:rPr lang="en-US" sz="2800" dirty="0">
                <a:solidFill>
                  <a:srgbClr val="FF0000"/>
                </a:solidFill>
                <a:latin typeface="Times New Roman" panose="02020603050405020304" pitchFamily="18" charset="0"/>
                <a:cs typeface="Times New Roman" panose="02020603050405020304" pitchFamily="18" charset="0"/>
              </a:rPr>
              <a:t>Interpretation:</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planet moves faster when it is closer to the Sun (at perihelion - early January) and slower when it is farther from the Sun (at aphelion - early July). A consequence of the gravitational force between the planet and the Sun, which is stronger when the planet is closer to the Sun.</a:t>
            </a:r>
          </a:p>
        </p:txBody>
      </p:sp>
    </p:spTree>
    <p:extLst>
      <p:ext uri="{BB962C8B-B14F-4D97-AF65-F5344CB8AC3E}">
        <p14:creationId xmlns:p14="http://schemas.microsoft.com/office/powerpoint/2010/main" val="3773945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012F118-9F27-41E5-A409-D9D81931F3FA}"/>
                  </a:ext>
                </a:extLst>
              </p:cNvPr>
              <p:cNvSpPr txBox="1"/>
              <p:nvPr/>
            </p:nvSpPr>
            <p:spPr>
              <a:xfrm>
                <a:off x="-1" y="817846"/>
                <a:ext cx="12192000" cy="6116354"/>
              </a:xfrm>
              <a:prstGeom prst="rect">
                <a:avLst/>
              </a:prstGeom>
              <a:noFill/>
            </p:spPr>
            <p:txBody>
              <a:bodyPr wrap="square">
                <a:spAutoFit/>
              </a:bodyPr>
              <a:lstStyle/>
              <a:p>
                <a:pPr algn="just">
                  <a:lnSpc>
                    <a:spcPct val="150000"/>
                  </a:lnSpc>
                </a:pPr>
                <a:r>
                  <a:rPr lang="en-US" sz="2800" dirty="0">
                    <a:solidFill>
                      <a:srgbClr val="FF0000"/>
                    </a:solidFill>
                    <a:latin typeface="Times New Roman" panose="02020603050405020304" pitchFamily="18" charset="0"/>
                    <a:cs typeface="Times New Roman" panose="02020603050405020304" pitchFamily="18" charset="0"/>
                  </a:rPr>
                  <a:t>Interpretation:</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satisfy Kepler’s Second Law, the planet compensates for its faster speed near the Sun by traveling shorter distances over the same time interval. </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it is farther from the Sun, it moves more slowly but covers a greater distance in that same time interval. Ensuring that the area swept by the radius vector remains constant. </a:t>
                </a:r>
                <a:r>
                  <a:rPr lang="en-US" sz="2800" dirty="0">
                    <a:solidFill>
                      <a:srgbClr val="FF0000"/>
                    </a:solidFill>
                    <a:latin typeface="Times New Roman" panose="02020603050405020304" pitchFamily="18" charset="0"/>
                    <a:cs typeface="Times New Roman" panose="02020603050405020304" pitchFamily="18" charset="0"/>
                  </a:rPr>
                  <a:t>Due to conservation of angular momentum.</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Mathematically expressed as;</a:t>
                </a:r>
              </a:p>
              <a:p>
                <a:pPr algn="just">
                  <a:lnSpc>
                    <a:spcPct val="150000"/>
                  </a:lnSpc>
                </a:pPr>
                <a:r>
                  <a:rPr lang="en-US" sz="2800" dirty="0">
                    <a:cs typeface="Times New Roman" panose="02020603050405020304" pitchFamily="18" charset="0"/>
                  </a:rPr>
                  <a:t>				</a:t>
                </a:r>
                <a14:m>
                  <m:oMath xmlns:m="http://schemas.openxmlformats.org/officeDocument/2006/math">
                    <m:f>
                      <m:fPr>
                        <m:ctrlPr>
                          <a:rPr lang="en-US" sz="280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𝑑𝐴</m:t>
                        </m:r>
                      </m:num>
                      <m:den>
                        <m:r>
                          <a:rPr lang="en-US" sz="2800" b="0" i="1" smtClean="0">
                            <a:latin typeface="Cambria Math" panose="02040503050406030204" pitchFamily="18" charset="0"/>
                            <a:cs typeface="Times New Roman" panose="02020603050405020304" pitchFamily="18" charset="0"/>
                          </a:rPr>
                          <m:t>𝑑𝑡</m:t>
                        </m:r>
                      </m:den>
                    </m:f>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𝑐𝑜𝑛𝑠𝑡𝑎𝑛𝑡</m:t>
                    </m:r>
                  </m:oMath>
                </a14:m>
                <a:r>
                  <a:rPr lang="en-US" sz="2800" dirty="0">
                    <a:latin typeface="Times New Roman" panose="02020603050405020304" pitchFamily="18" charset="0"/>
                    <a:cs typeface="Times New Roman" panose="02020603050405020304" pitchFamily="18" charset="0"/>
                  </a:rPr>
                  <a:t>				(7)</a:t>
                </a:r>
              </a:p>
              <a:p>
                <a:pPr algn="just">
                  <a:lnSpc>
                    <a:spcPct val="150000"/>
                  </a:lnSpc>
                </a:pPr>
                <a14:m>
                  <m:oMath xmlns:m="http://schemas.openxmlformats.org/officeDocument/2006/math">
                    <m:r>
                      <a:rPr lang="en-US" sz="2800" i="1">
                        <a:latin typeface="Cambria Math" panose="02040503050406030204" pitchFamily="18" charset="0"/>
                        <a:cs typeface="Times New Roman" panose="02020603050405020304" pitchFamily="18" charset="0"/>
                      </a:rPr>
                      <m:t>𝑑𝐴</m:t>
                    </m:r>
                  </m:oMath>
                </a14:m>
                <a:r>
                  <a:rPr lang="en-US" sz="2800" dirty="0">
                    <a:latin typeface="Times New Roman" panose="02020603050405020304" pitchFamily="18" charset="0"/>
                    <a:cs typeface="Times New Roman" panose="02020603050405020304" pitchFamily="18" charset="0"/>
                  </a:rPr>
                  <a:t> is the differential area swept out by the radius vector, and </a:t>
                </a:r>
                <a14:m>
                  <m:oMath xmlns:m="http://schemas.openxmlformats.org/officeDocument/2006/math">
                    <m:r>
                      <a:rPr lang="en-US" sz="2800" i="1">
                        <a:latin typeface="Cambria Math" panose="02040503050406030204" pitchFamily="18" charset="0"/>
                        <a:cs typeface="Times New Roman" panose="02020603050405020304" pitchFamily="18" charset="0"/>
                      </a:rPr>
                      <m:t>𝑑𝑡</m:t>
                    </m:r>
                  </m:oMath>
                </a14:m>
                <a:r>
                  <a:rPr lang="en-US" sz="2800" dirty="0">
                    <a:latin typeface="Times New Roman" panose="02020603050405020304" pitchFamily="18" charset="0"/>
                    <a:cs typeface="Times New Roman" panose="02020603050405020304" pitchFamily="18" charset="0"/>
                  </a:rPr>
                  <a:t> is the differential</a:t>
                </a:r>
              </a:p>
            </p:txBody>
          </p:sp>
        </mc:Choice>
        <mc:Fallback>
          <p:sp>
            <p:nvSpPr>
              <p:cNvPr id="10" name="TextBox 9">
                <a:extLst>
                  <a:ext uri="{FF2B5EF4-FFF2-40B4-BE49-F238E27FC236}">
                    <a16:creationId xmlns:a16="http://schemas.microsoft.com/office/drawing/2014/main" id="{F012F118-9F27-41E5-A409-D9D81931F3FA}"/>
                  </a:ext>
                </a:extLst>
              </p:cNvPr>
              <p:cNvSpPr txBox="1">
                <a:spLocks noRot="1" noChangeAspect="1" noMove="1" noResize="1" noEditPoints="1" noAdjustHandles="1" noChangeArrowheads="1" noChangeShapeType="1" noTextEdit="1"/>
              </p:cNvSpPr>
              <p:nvPr/>
            </p:nvSpPr>
            <p:spPr>
              <a:xfrm>
                <a:off x="-1" y="817846"/>
                <a:ext cx="12192000" cy="6116354"/>
              </a:xfrm>
              <a:prstGeom prst="rect">
                <a:avLst/>
              </a:prstGeom>
              <a:blipFill>
                <a:blip r:embed="rId3"/>
                <a:stretch>
                  <a:fillRect l="-1000" r="-1000" b="-1793"/>
                </a:stretch>
              </a:blipFill>
            </p:spPr>
            <p:txBody>
              <a:bodyPr/>
              <a:lstStyle/>
              <a:p>
                <a:r>
                  <a:rPr lang="en-US">
                    <a:noFill/>
                  </a:rPr>
                  <a:t> </a:t>
                </a:r>
              </a:p>
            </p:txBody>
          </p:sp>
        </mc:Fallback>
      </mc:AlternateContent>
    </p:spTree>
    <p:extLst>
      <p:ext uri="{BB962C8B-B14F-4D97-AF65-F5344CB8AC3E}">
        <p14:creationId xmlns:p14="http://schemas.microsoft.com/office/powerpoint/2010/main" val="628649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p:sp>
        <p:nvSpPr>
          <p:cNvPr id="10" name="TextBox 9">
            <a:extLst>
              <a:ext uri="{FF2B5EF4-FFF2-40B4-BE49-F238E27FC236}">
                <a16:creationId xmlns:a16="http://schemas.microsoft.com/office/drawing/2014/main" id="{F012F118-9F27-41E5-A409-D9D81931F3FA}"/>
              </a:ext>
            </a:extLst>
          </p:cNvPr>
          <p:cNvSpPr txBox="1"/>
          <p:nvPr/>
        </p:nvSpPr>
        <p:spPr>
          <a:xfrm>
            <a:off x="-1" y="817846"/>
            <a:ext cx="12192000" cy="1953868"/>
          </a:xfrm>
          <a:prstGeom prst="rect">
            <a:avLst/>
          </a:prstGeom>
          <a:noFill/>
        </p:spPr>
        <p:txBody>
          <a:bodyPr wrap="square">
            <a:spAutoFit/>
          </a:bodyPr>
          <a:lstStyle/>
          <a:p>
            <a:pPr algn="just">
              <a:lnSpc>
                <a:spcPct val="150000"/>
              </a:lnSpc>
            </a:pPr>
            <a:r>
              <a:rPr lang="en-US" sz="2800" dirty="0">
                <a:solidFill>
                  <a:srgbClr val="FF0000"/>
                </a:solidFill>
                <a:latin typeface="Times New Roman" panose="02020603050405020304" pitchFamily="18" charset="0"/>
                <a:cs typeface="Times New Roman" panose="02020603050405020304" pitchFamily="18" charset="0"/>
              </a:rPr>
              <a:t>Interpretation:</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time interval.</a:t>
            </a:r>
          </a:p>
          <a:p>
            <a:pPr marL="457200" indent="-457200" algn="just">
              <a:lnSpc>
                <a:spcPct val="150000"/>
              </a:lnSpc>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F6B0415-14E4-43D6-9F98-B8AD41358909}"/>
              </a:ext>
            </a:extLst>
          </p:cNvPr>
          <p:cNvPicPr>
            <a:picLocks noChangeAspect="1"/>
          </p:cNvPicPr>
          <p:nvPr/>
        </p:nvPicPr>
        <p:blipFill rotWithShape="1">
          <a:blip r:embed="rId3">
            <a:extLst>
              <a:ext uri="{28A0092B-C50C-407E-A947-70E740481C1C}">
                <a14:useLocalDpi xmlns:a14="http://schemas.microsoft.com/office/drawing/2010/main" val="0"/>
              </a:ext>
            </a:extLst>
          </a:blip>
          <a:srcRect l="6155" t="11919" r="8846" b="13210"/>
          <a:stretch/>
        </p:blipFill>
        <p:spPr>
          <a:xfrm>
            <a:off x="2438400" y="1905000"/>
            <a:ext cx="9548674" cy="4731130"/>
          </a:xfrm>
          <a:prstGeom prst="rect">
            <a:avLst/>
          </a:prstGeom>
        </p:spPr>
      </p:pic>
      <p:sp>
        <p:nvSpPr>
          <p:cNvPr id="5" name="Rectangle 4">
            <a:extLst>
              <a:ext uri="{FF2B5EF4-FFF2-40B4-BE49-F238E27FC236}">
                <a16:creationId xmlns:a16="http://schemas.microsoft.com/office/drawing/2014/main" id="{F850C636-B2E4-4239-BD7F-3164A05DEB80}"/>
              </a:ext>
            </a:extLst>
          </p:cNvPr>
          <p:cNvSpPr/>
          <p:nvPr/>
        </p:nvSpPr>
        <p:spPr>
          <a:xfrm>
            <a:off x="343027" y="3173795"/>
            <a:ext cx="2056973" cy="646331"/>
          </a:xfrm>
          <a:prstGeom prst="rect">
            <a:avLst/>
          </a:prstGeom>
        </p:spPr>
        <p:txBody>
          <a:bodyPr wrap="none">
            <a:spAutoFit/>
          </a:bodyPr>
          <a:lstStyle/>
          <a:p>
            <a:r>
              <a:rPr lang="en-US" sz="3600" dirty="0">
                <a:solidFill>
                  <a:schemeClr val="accent6"/>
                </a:solidFill>
                <a:latin typeface="Times New Roman" panose="02020603050405020304" pitchFamily="18" charset="0"/>
                <a:cs typeface="Times New Roman" panose="02020603050405020304" pitchFamily="18" charset="0"/>
              </a:rPr>
              <a:t>perihelion</a:t>
            </a:r>
          </a:p>
        </p:txBody>
      </p:sp>
      <p:cxnSp>
        <p:nvCxnSpPr>
          <p:cNvPr id="9" name="Straight Arrow Connector 8">
            <a:extLst>
              <a:ext uri="{FF2B5EF4-FFF2-40B4-BE49-F238E27FC236}">
                <a16:creationId xmlns:a16="http://schemas.microsoft.com/office/drawing/2014/main" id="{9699C8AC-132A-4FAA-BAC8-4FBEF9DF5ADA}"/>
              </a:ext>
            </a:extLst>
          </p:cNvPr>
          <p:cNvCxnSpPr>
            <a:cxnSpLocks/>
          </p:cNvCxnSpPr>
          <p:nvPr/>
        </p:nvCxnSpPr>
        <p:spPr>
          <a:xfrm>
            <a:off x="1942001" y="3794726"/>
            <a:ext cx="685800" cy="30480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E682025-FC46-454D-81D4-B0C83E28095B}"/>
              </a:ext>
            </a:extLst>
          </p:cNvPr>
          <p:cNvSpPr/>
          <p:nvPr/>
        </p:nvSpPr>
        <p:spPr>
          <a:xfrm>
            <a:off x="10286805" y="1794780"/>
            <a:ext cx="1903085" cy="646331"/>
          </a:xfrm>
          <a:prstGeom prst="rect">
            <a:avLst/>
          </a:prstGeom>
        </p:spPr>
        <p:txBody>
          <a:bodyPr wrap="none">
            <a:spAutoFit/>
          </a:bodyPr>
          <a:lstStyle/>
          <a:p>
            <a:r>
              <a:rPr lang="en-US" sz="3600" dirty="0">
                <a:solidFill>
                  <a:srgbClr val="7030A0"/>
                </a:solidFill>
                <a:latin typeface="Times New Roman" panose="02020603050405020304" pitchFamily="18" charset="0"/>
                <a:cs typeface="Times New Roman" panose="02020603050405020304" pitchFamily="18" charset="0"/>
              </a:rPr>
              <a:t>Aphelion</a:t>
            </a:r>
          </a:p>
        </p:txBody>
      </p:sp>
      <p:cxnSp>
        <p:nvCxnSpPr>
          <p:cNvPr id="14" name="Straight Arrow Connector 13">
            <a:extLst>
              <a:ext uri="{FF2B5EF4-FFF2-40B4-BE49-F238E27FC236}">
                <a16:creationId xmlns:a16="http://schemas.microsoft.com/office/drawing/2014/main" id="{D1D2A524-96B8-4495-9BB5-03918A8CD52D}"/>
              </a:ext>
            </a:extLst>
          </p:cNvPr>
          <p:cNvCxnSpPr>
            <a:cxnSpLocks/>
          </p:cNvCxnSpPr>
          <p:nvPr/>
        </p:nvCxnSpPr>
        <p:spPr>
          <a:xfrm>
            <a:off x="11430000" y="2347539"/>
            <a:ext cx="381862" cy="138626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979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012F118-9F27-41E5-A409-D9D81931F3FA}"/>
                  </a:ext>
                </a:extLst>
              </p:cNvPr>
              <p:cNvSpPr txBox="1"/>
              <p:nvPr/>
            </p:nvSpPr>
            <p:spPr>
              <a:xfrm>
                <a:off x="-1" y="762000"/>
                <a:ext cx="12192000" cy="6189836"/>
              </a:xfrm>
              <a:prstGeom prst="rect">
                <a:avLst/>
              </a:prstGeom>
              <a:noFill/>
            </p:spPr>
            <p:txBody>
              <a:bodyPr wrap="square">
                <a:spAutoFit/>
              </a:bodyPr>
              <a:lstStyle/>
              <a:p>
                <a:pPr algn="just">
                  <a:lnSpc>
                    <a:spcPct val="150000"/>
                  </a:lnSpc>
                </a:pPr>
                <a:r>
                  <a:rPr lang="en-US" sz="2800" b="1" dirty="0">
                    <a:solidFill>
                      <a:srgbClr val="FF0000"/>
                    </a:solidFill>
                    <a:latin typeface="Times New Roman" panose="02020603050405020304" pitchFamily="18" charset="0"/>
                    <a:cs typeface="Times New Roman" panose="02020603050405020304" pitchFamily="18" charset="0"/>
                  </a:rPr>
                  <a:t>3. Harmonic Law</a:t>
                </a:r>
              </a:p>
              <a:p>
                <a:pPr algn="just">
                  <a:lnSpc>
                    <a:spcPct val="150000"/>
                  </a:lnSpc>
                </a:pPr>
                <a:r>
                  <a:rPr lang="en-US" sz="2800" b="1" dirty="0">
                    <a:latin typeface="Times New Roman" panose="02020603050405020304" pitchFamily="18" charset="0"/>
                    <a:cs typeface="Times New Roman" panose="02020603050405020304" pitchFamily="18" charset="0"/>
                  </a:rPr>
                  <a:t>Kepler’s 3rd law:</a:t>
                </a:r>
                <a:r>
                  <a:rPr lang="en-US" sz="2800" dirty="0">
                    <a:latin typeface="Times New Roman" panose="02020603050405020304" pitchFamily="18" charset="0"/>
                    <a:cs typeface="Times New Roman" panose="02020603050405020304" pitchFamily="18" charset="0"/>
                  </a:rPr>
                  <a:t> The square of the period of a planet’s orbit is directly proportional to the cube of the semi-major axis of its orbit. Mathematically;</a:t>
                </a:r>
              </a:p>
              <a:p>
                <a:pPr algn="just">
                  <a:lnSpc>
                    <a:spcPct val="150000"/>
                  </a:lnSpc>
                </a:pPr>
                <a:r>
                  <a:rPr lang="en-US" sz="2800" dirty="0">
                    <a:cs typeface="Times New Roman" panose="02020603050405020304" pitchFamily="18" charset="0"/>
                  </a:rPr>
                  <a:t>				</a:t>
                </a:r>
                <a14:m>
                  <m:oMath xmlns:m="http://schemas.openxmlformats.org/officeDocument/2006/math">
                    <m:f>
                      <m:fPr>
                        <m:ctrlPr>
                          <a:rPr lang="en-US" sz="2800" i="1" smtClean="0">
                            <a:latin typeface="Cambria Math" panose="02040503050406030204" pitchFamily="18" charset="0"/>
                            <a:cs typeface="Times New Roman" panose="02020603050405020304" pitchFamily="18" charset="0"/>
                          </a:rPr>
                        </m:ctrlPr>
                      </m:fPr>
                      <m:num>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𝑇</m:t>
                            </m:r>
                          </m:e>
                          <m:sup>
                            <m:r>
                              <a:rPr lang="en-US" sz="2800" b="0" i="1" smtClean="0">
                                <a:latin typeface="Cambria Math" panose="02040503050406030204" pitchFamily="18" charset="0"/>
                                <a:cs typeface="Times New Roman" panose="02020603050405020304" pitchFamily="18" charset="0"/>
                              </a:rPr>
                              <m:t>2</m:t>
                            </m:r>
                          </m:sup>
                        </m:sSup>
                      </m:num>
                      <m:den>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𝑟</m:t>
                            </m:r>
                          </m:e>
                          <m:sup>
                            <m:r>
                              <a:rPr lang="en-US" sz="2800" b="0" i="1" smtClean="0">
                                <a:latin typeface="Cambria Math" panose="02040503050406030204" pitchFamily="18" charset="0"/>
                                <a:cs typeface="Times New Roman" panose="02020603050405020304" pitchFamily="18" charset="0"/>
                              </a:rPr>
                              <m:t>3</m:t>
                            </m:r>
                          </m:sup>
                        </m:sSup>
                      </m:den>
                    </m:f>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𝑐𝑜𝑛𝑠𝑡𝑎𝑛𝑡</m:t>
                    </m:r>
                  </m:oMath>
                </a14:m>
                <a:r>
                  <a:rPr lang="en-US" sz="2800" dirty="0">
                    <a:latin typeface="Times New Roman" panose="02020603050405020304" pitchFamily="18" charset="0"/>
                    <a:cs typeface="Times New Roman" panose="02020603050405020304" pitchFamily="18" charset="0"/>
                  </a:rPr>
                  <a:t> 				(8)</a:t>
                </a:r>
              </a:p>
              <a:p>
                <a:pPr algn="just">
                  <a:lnSpc>
                    <a:spcPct val="150000"/>
                  </a:lnSpc>
                </a:pPr>
                <a:r>
                  <a:rPr lang="en-US" sz="2800" dirty="0">
                    <a:latin typeface="Times New Roman" panose="02020603050405020304" pitchFamily="18" charset="0"/>
                    <a:cs typeface="Times New Roman" panose="02020603050405020304" pitchFamily="18" charset="0"/>
                  </a:rPr>
                  <a:t>Where:</a:t>
                </a:r>
              </a:p>
              <a:p>
                <a:pPr algn="just">
                  <a:lnSpc>
                    <a:spcPct val="150000"/>
                  </a:lnSpc>
                </a:pPr>
                <a:r>
                  <a:rPr lang="en-US" sz="2800" dirty="0">
                    <a:latin typeface="Times New Roman" panose="02020603050405020304" pitchFamily="18" charset="0"/>
                    <a:cs typeface="Times New Roman" panose="02020603050405020304" pitchFamily="18" charset="0"/>
                  </a:rPr>
                  <a:t>𝑇 is the orbital period of the planet, </a:t>
                </a:r>
                <a14:m>
                  <m:oMath xmlns:m="http://schemas.openxmlformats.org/officeDocument/2006/math">
                    <m:r>
                      <a:rPr lang="en-US" sz="2800" i="1">
                        <a:latin typeface="Cambria Math" panose="02040503050406030204" pitchFamily="18" charset="0"/>
                        <a:cs typeface="Times New Roman" panose="02020603050405020304" pitchFamily="18" charset="0"/>
                      </a:rPr>
                      <m:t>𝑟</m:t>
                    </m:r>
                  </m:oMath>
                </a14:m>
                <a:r>
                  <a:rPr lang="en-US" sz="2800" dirty="0">
                    <a:latin typeface="Times New Roman" panose="02020603050405020304" pitchFamily="18" charset="0"/>
                    <a:cs typeface="Times New Roman" panose="02020603050405020304" pitchFamily="18" charset="0"/>
                  </a:rPr>
                  <a:t> is the semi-major axis of the planet’s elliptical orbit. The constant depends on the mass of the Sun and the units used.</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period 𝑇 is the amount of time it takes a planet to complete one full orbit around the Sun. For Earth 1 year, meaning it takes 365.25 days for one full orbit.</a:t>
                </a:r>
              </a:p>
            </p:txBody>
          </p:sp>
        </mc:Choice>
        <mc:Fallback>
          <p:sp>
            <p:nvSpPr>
              <p:cNvPr id="10" name="TextBox 9">
                <a:extLst>
                  <a:ext uri="{FF2B5EF4-FFF2-40B4-BE49-F238E27FC236}">
                    <a16:creationId xmlns:a16="http://schemas.microsoft.com/office/drawing/2014/main" id="{F012F118-9F27-41E5-A409-D9D81931F3FA}"/>
                  </a:ext>
                </a:extLst>
              </p:cNvPr>
              <p:cNvSpPr txBox="1">
                <a:spLocks noRot="1" noChangeAspect="1" noMove="1" noResize="1" noEditPoints="1" noAdjustHandles="1" noChangeArrowheads="1" noChangeShapeType="1" noTextEdit="1"/>
              </p:cNvSpPr>
              <p:nvPr/>
            </p:nvSpPr>
            <p:spPr>
              <a:xfrm>
                <a:off x="-1" y="762000"/>
                <a:ext cx="12192000" cy="6189836"/>
              </a:xfrm>
              <a:prstGeom prst="rect">
                <a:avLst/>
              </a:prstGeom>
              <a:blipFill>
                <a:blip r:embed="rId3"/>
                <a:stretch>
                  <a:fillRect l="-1000" r="-1000" b="-1872"/>
                </a:stretch>
              </a:blipFill>
            </p:spPr>
            <p:txBody>
              <a:bodyPr/>
              <a:lstStyle/>
              <a:p>
                <a:r>
                  <a:rPr lang="en-US">
                    <a:noFill/>
                  </a:rPr>
                  <a:t> </a:t>
                </a:r>
              </a:p>
            </p:txBody>
          </p:sp>
        </mc:Fallback>
      </mc:AlternateContent>
    </p:spTree>
    <p:extLst>
      <p:ext uri="{BB962C8B-B14F-4D97-AF65-F5344CB8AC3E}">
        <p14:creationId xmlns:p14="http://schemas.microsoft.com/office/powerpoint/2010/main" val="1440802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012F118-9F27-41E5-A409-D9D81931F3FA}"/>
                  </a:ext>
                </a:extLst>
              </p:cNvPr>
              <p:cNvSpPr txBox="1"/>
              <p:nvPr/>
            </p:nvSpPr>
            <p:spPr>
              <a:xfrm>
                <a:off x="-1" y="871009"/>
                <a:ext cx="12192000" cy="6959790"/>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Mercury takes 88 days, and Saturn takes 10,759 days</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larger the orbital period, the further the planet is from the Sun</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semi-major axis is the distance from the center of the ellipse (the average distance between the planet and the Sun). It is half of the longest diameter of the ellipse. The larger the semi-major axis, the larger the orbit.</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Since Eqn. 8 is constant for all planets orbiting the same star (the Sun, in our case), it can be inferred that for two planets;</a:t>
                </a:r>
              </a:p>
              <a:p>
                <a:pPr algn="just">
                  <a:lnSpc>
                    <a:spcPct val="150000"/>
                  </a:lnSpc>
                </a:pPr>
                <a:r>
                  <a:rPr lang="en-US" sz="2800" dirty="0">
                    <a:cs typeface="Times New Roman" panose="02020603050405020304" pitchFamily="18" charset="0"/>
                  </a:rPr>
                  <a:t>					</a:t>
                </a:r>
                <a14:m>
                  <m:oMath xmlns:m="http://schemas.openxmlformats.org/officeDocument/2006/math">
                    <m:f>
                      <m:fPr>
                        <m:ctrlPr>
                          <a:rPr lang="en-US" sz="2800" i="1">
                            <a:latin typeface="Cambria Math" panose="02040503050406030204" pitchFamily="18" charset="0"/>
                            <a:cs typeface="Times New Roman" panose="02020603050405020304" pitchFamily="18" charset="0"/>
                          </a:rPr>
                        </m:ctrlPr>
                      </m:fPr>
                      <m:num>
                        <m:sSubSup>
                          <m:sSubSupPr>
                            <m:ctrlPr>
                              <a:rPr lang="en-US" sz="2800" i="1">
                                <a:latin typeface="Cambria Math" panose="02040503050406030204" pitchFamily="18" charset="0"/>
                                <a:cs typeface="Times New Roman" panose="02020603050405020304" pitchFamily="18" charset="0"/>
                              </a:rPr>
                            </m:ctrlPr>
                          </m:sSubSupPr>
                          <m:e>
                            <m:r>
                              <a:rPr lang="en-US" sz="2800" i="1">
                                <a:latin typeface="Cambria Math" panose="02040503050406030204" pitchFamily="18" charset="0"/>
                                <a:cs typeface="Times New Roman" panose="02020603050405020304" pitchFamily="18" charset="0"/>
                              </a:rPr>
                              <m:t>𝑇</m:t>
                            </m:r>
                          </m:e>
                          <m:sub>
                            <m:r>
                              <a:rPr lang="en-US" sz="2800" i="1">
                                <a:latin typeface="Cambria Math" panose="02040503050406030204" pitchFamily="18" charset="0"/>
                                <a:cs typeface="Times New Roman" panose="02020603050405020304" pitchFamily="18" charset="0"/>
                              </a:rPr>
                              <m:t>1</m:t>
                            </m:r>
                          </m:sub>
                          <m:sup>
                            <m:r>
                              <a:rPr lang="en-US" sz="2800" i="1">
                                <a:latin typeface="Cambria Math" panose="02040503050406030204" pitchFamily="18" charset="0"/>
                                <a:cs typeface="Times New Roman" panose="02020603050405020304" pitchFamily="18" charset="0"/>
                              </a:rPr>
                              <m:t>2</m:t>
                            </m:r>
                          </m:sup>
                        </m:sSubSup>
                      </m:num>
                      <m:den>
                        <m:sSubSup>
                          <m:sSubSupPr>
                            <m:ctrlPr>
                              <a:rPr lang="en-US" sz="2800" i="1">
                                <a:latin typeface="Cambria Math" panose="02040503050406030204" pitchFamily="18" charset="0"/>
                                <a:cs typeface="Times New Roman" panose="02020603050405020304" pitchFamily="18" charset="0"/>
                              </a:rPr>
                            </m:ctrlPr>
                          </m:sSubSupPr>
                          <m:e>
                            <m:r>
                              <a:rPr lang="en-US" sz="2800" b="0" i="1" smtClean="0">
                                <a:latin typeface="Cambria Math" panose="02040503050406030204" pitchFamily="18" charset="0"/>
                                <a:cs typeface="Times New Roman" panose="02020603050405020304" pitchFamily="18" charset="0"/>
                              </a:rPr>
                              <m:t>𝑟</m:t>
                            </m:r>
                          </m:e>
                          <m:sub>
                            <m:r>
                              <a:rPr lang="en-US" sz="2800" i="1">
                                <a:latin typeface="Cambria Math" panose="02040503050406030204" pitchFamily="18" charset="0"/>
                                <a:cs typeface="Times New Roman" panose="02020603050405020304" pitchFamily="18" charset="0"/>
                              </a:rPr>
                              <m:t>1</m:t>
                            </m:r>
                          </m:sub>
                          <m:sup>
                            <m:r>
                              <a:rPr lang="en-US" sz="2800" b="0" i="1" smtClean="0">
                                <a:latin typeface="Cambria Math" panose="02040503050406030204" pitchFamily="18" charset="0"/>
                                <a:cs typeface="Times New Roman" panose="02020603050405020304" pitchFamily="18" charset="0"/>
                              </a:rPr>
                              <m:t>3</m:t>
                            </m:r>
                          </m:sup>
                        </m:sSubSup>
                      </m:den>
                    </m:f>
                    <m:r>
                      <a:rPr lang="en-US" sz="2800" i="1">
                        <a:latin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cs typeface="Times New Roman" panose="02020603050405020304" pitchFamily="18" charset="0"/>
                          </a:rPr>
                        </m:ctrlPr>
                      </m:fPr>
                      <m:num>
                        <m:sSubSup>
                          <m:sSubSupPr>
                            <m:ctrlPr>
                              <a:rPr lang="en-US" sz="2800" i="1">
                                <a:latin typeface="Cambria Math" panose="02040503050406030204" pitchFamily="18" charset="0"/>
                                <a:cs typeface="Times New Roman" panose="02020603050405020304" pitchFamily="18" charset="0"/>
                              </a:rPr>
                            </m:ctrlPr>
                          </m:sSubSupPr>
                          <m:e>
                            <m:r>
                              <a:rPr lang="en-US" sz="2800" i="1">
                                <a:latin typeface="Cambria Math" panose="02040503050406030204" pitchFamily="18" charset="0"/>
                                <a:cs typeface="Times New Roman" panose="02020603050405020304" pitchFamily="18" charset="0"/>
                              </a:rPr>
                              <m:t>𝑇</m:t>
                            </m:r>
                          </m:e>
                          <m:sub>
                            <m:r>
                              <a:rPr lang="en-US" sz="2800" b="0" i="1" smtClean="0">
                                <a:latin typeface="Cambria Math" panose="02040503050406030204" pitchFamily="18" charset="0"/>
                                <a:cs typeface="Times New Roman" panose="02020603050405020304" pitchFamily="18" charset="0"/>
                              </a:rPr>
                              <m:t>2</m:t>
                            </m:r>
                          </m:sub>
                          <m:sup>
                            <m:r>
                              <a:rPr lang="en-US" sz="2800" i="1">
                                <a:latin typeface="Cambria Math" panose="02040503050406030204" pitchFamily="18" charset="0"/>
                                <a:cs typeface="Times New Roman" panose="02020603050405020304" pitchFamily="18" charset="0"/>
                              </a:rPr>
                              <m:t>2</m:t>
                            </m:r>
                          </m:sup>
                        </m:sSubSup>
                      </m:num>
                      <m:den>
                        <m:sSubSup>
                          <m:sSubSupPr>
                            <m:ctrlPr>
                              <a:rPr lang="en-US" sz="2800" i="1">
                                <a:latin typeface="Cambria Math" panose="02040503050406030204" pitchFamily="18" charset="0"/>
                                <a:cs typeface="Times New Roman" panose="02020603050405020304" pitchFamily="18" charset="0"/>
                              </a:rPr>
                            </m:ctrlPr>
                          </m:sSubSupPr>
                          <m:e>
                            <m:r>
                              <a:rPr lang="en-US" sz="2800" i="1">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2</m:t>
                            </m:r>
                          </m:sub>
                          <m:sup>
                            <m:r>
                              <a:rPr lang="en-US" sz="2800" i="1">
                                <a:latin typeface="Cambria Math" panose="02040503050406030204" pitchFamily="18" charset="0"/>
                                <a:cs typeface="Times New Roman" panose="02020603050405020304" pitchFamily="18" charset="0"/>
                              </a:rPr>
                              <m:t>3</m:t>
                            </m:r>
                          </m:sup>
                        </m:sSubSup>
                      </m:den>
                    </m:f>
                  </m:oMath>
                </a14:m>
                <a:r>
                  <a:rPr lang="en-US" sz="2800" dirty="0">
                    <a:latin typeface="Times New Roman" panose="02020603050405020304" pitchFamily="18" charset="0"/>
                    <a:cs typeface="Times New Roman" panose="02020603050405020304" pitchFamily="18" charset="0"/>
                  </a:rPr>
                  <a:t>				(9)</a:t>
                </a:r>
              </a:p>
              <a:p>
                <a:pPr algn="just">
                  <a:lnSpc>
                    <a:spcPct val="150000"/>
                  </a:lnSpc>
                </a:pPr>
                <a:endParaRPr lang="en-US" sz="2800" dirty="0">
                  <a:latin typeface="Times New Roman" panose="02020603050405020304" pitchFamily="18" charset="0"/>
                  <a:cs typeface="Times New Roman" panose="02020603050405020304" pitchFamily="18" charset="0"/>
                </a:endParaRPr>
              </a:p>
              <a:p>
                <a:pPr marL="457200" indent="-457200" algn="just">
                  <a:lnSpc>
                    <a:spcPct val="150000"/>
                  </a:lnSpc>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F012F118-9F27-41E5-A409-D9D81931F3FA}"/>
                  </a:ext>
                </a:extLst>
              </p:cNvPr>
              <p:cNvSpPr txBox="1">
                <a:spLocks noRot="1" noChangeAspect="1" noMove="1" noResize="1" noEditPoints="1" noAdjustHandles="1" noChangeArrowheads="1" noChangeShapeType="1" noTextEdit="1"/>
              </p:cNvSpPr>
              <p:nvPr/>
            </p:nvSpPr>
            <p:spPr>
              <a:xfrm>
                <a:off x="-1" y="871009"/>
                <a:ext cx="12192000" cy="6959790"/>
              </a:xfrm>
              <a:prstGeom prst="rect">
                <a:avLst/>
              </a:prstGeom>
              <a:blipFill>
                <a:blip r:embed="rId3"/>
                <a:stretch>
                  <a:fillRect l="-900" r="-1000"/>
                </a:stretch>
              </a:blipFill>
            </p:spPr>
            <p:txBody>
              <a:bodyPr/>
              <a:lstStyle/>
              <a:p>
                <a:r>
                  <a:rPr lang="en-US">
                    <a:noFill/>
                  </a:rPr>
                  <a:t> </a:t>
                </a:r>
              </a:p>
            </p:txBody>
          </p:sp>
        </mc:Fallback>
      </mc:AlternateContent>
    </p:spTree>
    <p:extLst>
      <p:ext uri="{BB962C8B-B14F-4D97-AF65-F5344CB8AC3E}">
        <p14:creationId xmlns:p14="http://schemas.microsoft.com/office/powerpoint/2010/main" val="3910888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mc:AlternateContent xmlns:mc="http://schemas.openxmlformats.org/markup-compatibility/2006">
        <mc:Choice xmlns:a14="http://schemas.microsoft.com/office/drawing/2010/main" Requires="a14">
          <p:sp>
            <p:nvSpPr>
              <p:cNvPr id="59" name="Rectangle 58">
                <a:extLst>
                  <a:ext uri="{FF2B5EF4-FFF2-40B4-BE49-F238E27FC236}">
                    <a16:creationId xmlns:a16="http://schemas.microsoft.com/office/drawing/2014/main" id="{1531F537-C90B-4829-81E2-069B1E93F0D8}"/>
                  </a:ext>
                </a:extLst>
              </p:cNvPr>
              <p:cNvSpPr/>
              <p:nvPr/>
            </p:nvSpPr>
            <p:spPr>
              <a:xfrm>
                <a:off x="0" y="1123470"/>
                <a:ext cx="12192000" cy="5185522"/>
              </a:xfrm>
              <a:prstGeom prst="rect">
                <a:avLst/>
              </a:prstGeom>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E.g. for Earth and Mars: </a:t>
                </a:r>
                <a14:m>
                  <m:oMath xmlns:m="http://schemas.openxmlformats.org/officeDocument/2006/math">
                    <m:sSub>
                      <m:sSubPr>
                        <m:ctrlPr>
                          <a:rPr lang="en-US" sz="280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𝑇</m:t>
                        </m:r>
                      </m:e>
                      <m:sub>
                        <m:r>
                          <a:rPr lang="en-US" sz="2800" b="0" i="1" smtClean="0">
                            <a:latin typeface="Cambria Math" panose="02040503050406030204" pitchFamily="18" charset="0"/>
                            <a:cs typeface="Times New Roman" panose="02020603050405020304" pitchFamily="18" charset="0"/>
                          </a:rPr>
                          <m:t>1</m:t>
                        </m:r>
                      </m:sub>
                    </m:sSub>
                    <m:r>
                      <m:rPr>
                        <m:sty m:val="p"/>
                      </m:rPr>
                      <a:rPr lang="en-US" sz="2800" b="0" i="0" smtClean="0">
                        <a:latin typeface="Cambria Math" panose="02040503050406030204" pitchFamily="18" charset="0"/>
                        <a:cs typeface="Times New Roman" panose="02020603050405020304" pitchFamily="18" charset="0"/>
                      </a:rPr>
                      <m:t>is</m:t>
                    </m:r>
                    <m:r>
                      <a:rPr lang="en-US" sz="2800" b="0" i="1" smtClean="0">
                        <a:latin typeface="Cambria Math" panose="02040503050406030204" pitchFamily="18" charset="0"/>
                        <a:cs typeface="Times New Roman" panose="02020603050405020304" pitchFamily="18" charset="0"/>
                      </a:rPr>
                      <m:t> 1</m:t>
                    </m:r>
                  </m:oMath>
                </a14:m>
                <a:r>
                  <a:rPr lang="en-US" sz="2800" dirty="0">
                    <a:latin typeface="Times New Roman" panose="02020603050405020304" pitchFamily="18" charset="0"/>
                    <a:cs typeface="Times New Roman" panose="02020603050405020304" pitchFamily="18" charset="0"/>
                  </a:rPr>
                  <a:t> year (Earth’s orbital period); </a:t>
                </a:r>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𝑟</m:t>
                        </m:r>
                      </m:e>
                      <m:sub>
                        <m:r>
                          <a:rPr lang="en-US" sz="2800" i="1">
                            <a:latin typeface="Cambria Math" panose="02040503050406030204" pitchFamily="18" charset="0"/>
                            <a:cs typeface="Times New Roman" panose="02020603050405020304" pitchFamily="18" charset="0"/>
                          </a:rPr>
                          <m:t>1</m:t>
                        </m:r>
                      </m:sub>
                    </m:sSub>
                    <m:r>
                      <a:rPr lang="en-US" sz="2800" i="1">
                        <a:latin typeface="Cambria Math" panose="02040503050406030204" pitchFamily="18" charset="0"/>
                        <a:cs typeface="Times New Roman" panose="02020603050405020304" pitchFamily="18" charset="0"/>
                      </a:rPr>
                      <m:t> </m:t>
                    </m:r>
                  </m:oMath>
                </a14:m>
                <a:r>
                  <a:rPr lang="en-US" sz="2800" dirty="0">
                    <a:latin typeface="Times New Roman" panose="02020603050405020304" pitchFamily="18" charset="0"/>
                    <a:cs typeface="Times New Roman" panose="02020603050405020304" pitchFamily="18" charset="0"/>
                  </a:rPr>
                  <a:t>is 1 AU (Earth’s semi-major axis); </a:t>
                </a:r>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𝑇</m:t>
                        </m:r>
                      </m:e>
                      <m:sub>
                        <m:r>
                          <a:rPr lang="en-US" sz="2800" b="0" i="1" smtClean="0">
                            <a:latin typeface="Cambria Math" panose="02040503050406030204" pitchFamily="18" charset="0"/>
                            <a:cs typeface="Times New Roman" panose="02020603050405020304" pitchFamily="18" charset="0"/>
                          </a:rPr>
                          <m:t>2</m:t>
                        </m:r>
                      </m:sub>
                    </m:sSub>
                  </m:oMath>
                </a14:m>
                <a:r>
                  <a:rPr lang="en-US" sz="2800" dirty="0">
                    <a:latin typeface="Times New Roman" panose="02020603050405020304" pitchFamily="18" charset="0"/>
                    <a:cs typeface="Times New Roman" panose="02020603050405020304" pitchFamily="18" charset="0"/>
                  </a:rPr>
                  <a:t>​ is orbital period of Mars and </a:t>
                </a:r>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2</m:t>
                        </m:r>
                      </m:sub>
                    </m:sSub>
                    <m:r>
                      <a:rPr lang="en-US" sz="2800" i="1">
                        <a:latin typeface="Cambria Math" panose="02040503050406030204" pitchFamily="18" charset="0"/>
                        <a:cs typeface="Times New Roman" panose="02020603050405020304" pitchFamily="18" charset="0"/>
                      </a:rPr>
                      <m:t> </m:t>
                    </m:r>
                  </m:oMath>
                </a14:m>
                <a:r>
                  <a:rPr lang="en-US" sz="2800" dirty="0">
                    <a:latin typeface="Times New Roman" panose="02020603050405020304" pitchFamily="18" charset="0"/>
                    <a:cs typeface="Times New Roman" panose="02020603050405020304" pitchFamily="18" charset="0"/>
                  </a:rPr>
                  <a:t>​ is semi-major axis of Mars.</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Using the third law, astronomers can predict the orbital periods of planets, even those that haven’t been observed yet, as long as the distance from the Sun is known.</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can also be applied to moons orbiting planets or even artificial satellites orbiting Earth, as long as the mass of the central body (the Sun, Earth, etc.) is much larger than the mass of the orbiting body.</a:t>
                </a:r>
              </a:p>
            </p:txBody>
          </p:sp>
        </mc:Choice>
        <mc:Fallback>
          <p:sp>
            <p:nvSpPr>
              <p:cNvPr id="59" name="Rectangle 58">
                <a:extLst>
                  <a:ext uri="{FF2B5EF4-FFF2-40B4-BE49-F238E27FC236}">
                    <a16:creationId xmlns:a16="http://schemas.microsoft.com/office/drawing/2014/main" id="{1531F537-C90B-4829-81E2-069B1E93F0D8}"/>
                  </a:ext>
                </a:extLst>
              </p:cNvPr>
              <p:cNvSpPr>
                <a:spLocks noRot="1" noChangeAspect="1" noMove="1" noResize="1" noEditPoints="1" noAdjustHandles="1" noChangeArrowheads="1" noChangeShapeType="1" noTextEdit="1"/>
              </p:cNvSpPr>
              <p:nvPr/>
            </p:nvSpPr>
            <p:spPr>
              <a:xfrm>
                <a:off x="0" y="1123470"/>
                <a:ext cx="12192000" cy="5185522"/>
              </a:xfrm>
              <a:prstGeom prst="rect">
                <a:avLst/>
              </a:prstGeom>
              <a:blipFill>
                <a:blip r:embed="rId3"/>
                <a:stretch>
                  <a:fillRect l="-1000" r="-1000" b="-2350"/>
                </a:stretch>
              </a:blipFill>
            </p:spPr>
            <p:txBody>
              <a:bodyPr/>
              <a:lstStyle/>
              <a:p>
                <a:r>
                  <a:rPr lang="en-US">
                    <a:noFill/>
                  </a:rPr>
                  <a:t> </a:t>
                </a:r>
              </a:p>
            </p:txBody>
          </p:sp>
        </mc:Fallback>
      </mc:AlternateContent>
    </p:spTree>
    <p:extLst>
      <p:ext uri="{BB962C8B-B14F-4D97-AF65-F5344CB8AC3E}">
        <p14:creationId xmlns:p14="http://schemas.microsoft.com/office/powerpoint/2010/main" val="4042440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65803B9C-21E4-4DCF-926D-C263C3DFABDB}"/>
              </a:ext>
            </a:extLst>
          </p:cNvPr>
          <p:cNvSpPr txBox="1"/>
          <p:nvPr/>
        </p:nvSpPr>
        <p:spPr>
          <a:xfrm>
            <a:off x="4689200" y="3657098"/>
            <a:ext cx="2176733"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ED7D31"/>
                </a:solidFill>
                <a:effectLst/>
                <a:uLnTx/>
                <a:uFillTx/>
                <a:latin typeface="Times New Roman" panose="02020603050405020304" pitchFamily="18" charset="0"/>
                <a:cs typeface="Times New Roman" panose="02020603050405020304" pitchFamily="18" charset="0"/>
              </a:rPr>
              <a:t>Semi-minor axis (</a:t>
            </a:r>
            <a:r>
              <a:rPr lang="en-GB" sz="2800" i="1" kern="0" dirty="0">
                <a:solidFill>
                  <a:srgbClr val="ED7D31"/>
                </a:solidFill>
                <a:latin typeface="Times New Roman" panose="02020603050405020304" pitchFamily="18" charset="0"/>
                <a:cs typeface="Times New Roman" panose="02020603050405020304" pitchFamily="18" charset="0"/>
              </a:rPr>
              <a:t>r</a:t>
            </a:r>
            <a:r>
              <a:rPr kumimoji="0" lang="en-GB" sz="2800" b="0" i="0" u="none" strike="noStrike" kern="0" cap="none" spc="0" normalizeH="0" baseline="0" noProof="0" dirty="0">
                <a:ln>
                  <a:noFill/>
                </a:ln>
                <a:solidFill>
                  <a:srgbClr val="ED7D31"/>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dirty="0">
              <a:ln>
                <a:noFill/>
              </a:ln>
              <a:solidFill>
                <a:srgbClr val="ED7D31"/>
              </a:solidFill>
              <a:effectLst/>
              <a:uLnTx/>
              <a:uFillTx/>
              <a:latin typeface="Times New Roman" panose="02020603050405020304" pitchFamily="18" charset="0"/>
              <a:cs typeface="Times New Roman" panose="02020603050405020304" pitchFamily="18" charset="0"/>
            </a:endParaRPr>
          </a:p>
        </p:txBody>
      </p:sp>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p:sp>
        <p:nvSpPr>
          <p:cNvPr id="24" name="Oval 23">
            <a:extLst>
              <a:ext uri="{FF2B5EF4-FFF2-40B4-BE49-F238E27FC236}">
                <a16:creationId xmlns:a16="http://schemas.microsoft.com/office/drawing/2014/main" id="{68168DD2-BFB5-44D4-9721-D89876EF64B2}"/>
              </a:ext>
            </a:extLst>
          </p:cNvPr>
          <p:cNvSpPr/>
          <p:nvPr/>
        </p:nvSpPr>
        <p:spPr>
          <a:xfrm>
            <a:off x="358267" y="1130184"/>
            <a:ext cx="8341199" cy="3860391"/>
          </a:xfrm>
          <a:prstGeom prst="ellipse">
            <a:avLst/>
          </a:prstGeom>
          <a:noFill/>
          <a:ln w="381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2E7DE3D5-0995-473B-96AF-3D000C0B8A20}"/>
              </a:ext>
            </a:extLst>
          </p:cNvPr>
          <p:cNvCxnSpPr>
            <a:stCxn id="24" idx="2"/>
          </p:cNvCxnSpPr>
          <p:nvPr/>
        </p:nvCxnSpPr>
        <p:spPr>
          <a:xfrm flipV="1">
            <a:off x="358267" y="3052366"/>
            <a:ext cx="8341199" cy="8013"/>
          </a:xfrm>
          <a:prstGeom prst="line">
            <a:avLst/>
          </a:prstGeom>
          <a:noFill/>
          <a:ln w="9525" cap="flat" cmpd="sng" algn="ctr">
            <a:solidFill>
              <a:sysClr val="windowText" lastClr="000000"/>
            </a:solidFill>
            <a:prstDash val="dash"/>
            <a:round/>
            <a:headEnd type="none" w="med" len="med"/>
            <a:tailEnd type="none" w="med" len="med"/>
          </a:ln>
          <a:effectLst/>
        </p:spPr>
      </p:cxnSp>
      <p:sp>
        <p:nvSpPr>
          <p:cNvPr id="26" name="Oval 25">
            <a:extLst>
              <a:ext uri="{FF2B5EF4-FFF2-40B4-BE49-F238E27FC236}">
                <a16:creationId xmlns:a16="http://schemas.microsoft.com/office/drawing/2014/main" id="{2A63E8D9-B5F3-4B69-9D25-97D13F79E8C2}"/>
              </a:ext>
            </a:extLst>
          </p:cNvPr>
          <p:cNvSpPr/>
          <p:nvPr/>
        </p:nvSpPr>
        <p:spPr>
          <a:xfrm>
            <a:off x="6487007" y="1242703"/>
            <a:ext cx="302248" cy="297721"/>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Arrow Connector 27">
            <a:extLst>
              <a:ext uri="{FF2B5EF4-FFF2-40B4-BE49-F238E27FC236}">
                <a16:creationId xmlns:a16="http://schemas.microsoft.com/office/drawing/2014/main" id="{4D89F81A-50B9-4DE2-B9C5-2FC380EB9BA6}"/>
              </a:ext>
            </a:extLst>
          </p:cNvPr>
          <p:cNvCxnSpPr/>
          <p:nvPr/>
        </p:nvCxnSpPr>
        <p:spPr>
          <a:xfrm flipH="1" flipV="1">
            <a:off x="5997359" y="1242471"/>
            <a:ext cx="384647" cy="96162"/>
          </a:xfrm>
          <a:prstGeom prst="straightConnector1">
            <a:avLst/>
          </a:prstGeom>
          <a:noFill/>
          <a:ln w="76200" cap="flat" cmpd="sng" algn="ctr">
            <a:solidFill>
              <a:srgbClr val="5B9BD5"/>
            </a:solidFill>
            <a:prstDash val="solid"/>
            <a:miter lim="800000"/>
            <a:tailEnd type="triangle"/>
          </a:ln>
          <a:effectLst/>
        </p:spPr>
      </p:cxnSp>
      <p:sp>
        <p:nvSpPr>
          <p:cNvPr id="29" name="Oval 28">
            <a:extLst>
              <a:ext uri="{FF2B5EF4-FFF2-40B4-BE49-F238E27FC236}">
                <a16:creationId xmlns:a16="http://schemas.microsoft.com/office/drawing/2014/main" id="{A40BA587-0C56-4BD0-9F7C-84695A83D1C3}"/>
              </a:ext>
            </a:extLst>
          </p:cNvPr>
          <p:cNvSpPr/>
          <p:nvPr/>
        </p:nvSpPr>
        <p:spPr>
          <a:xfrm>
            <a:off x="1384660" y="2914495"/>
            <a:ext cx="275743" cy="27574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61CC543-376A-418B-B930-4F11472745BB}"/>
              </a:ext>
            </a:extLst>
          </p:cNvPr>
          <p:cNvSpPr txBox="1"/>
          <p:nvPr/>
        </p:nvSpPr>
        <p:spPr>
          <a:xfrm>
            <a:off x="4638048" y="1885486"/>
            <a:ext cx="2710999"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Ellipse centre</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02CE1674-062D-4CFA-A7AF-2A614BB6FBCB}"/>
              </a:ext>
            </a:extLst>
          </p:cNvPr>
          <p:cNvCxnSpPr>
            <a:cxnSpLocks/>
            <a:endCxn id="24" idx="4"/>
          </p:cNvCxnSpPr>
          <p:nvPr/>
        </p:nvCxnSpPr>
        <p:spPr>
          <a:xfrm>
            <a:off x="4525927" y="1130184"/>
            <a:ext cx="2940" cy="3860391"/>
          </a:xfrm>
          <a:prstGeom prst="line">
            <a:avLst/>
          </a:prstGeom>
          <a:noFill/>
          <a:ln w="38100" cap="flat" cmpd="sng" algn="ctr">
            <a:solidFill>
              <a:srgbClr val="ED7D31"/>
            </a:solidFill>
            <a:prstDash val="dash"/>
            <a:round/>
            <a:headEnd type="none" w="med" len="med"/>
            <a:tailEnd type="none" w="med" len="med"/>
          </a:ln>
          <a:effectLst/>
        </p:spPr>
      </p:cxnSp>
      <p:cxnSp>
        <p:nvCxnSpPr>
          <p:cNvPr id="33" name="Straight Connector 32">
            <a:extLst>
              <a:ext uri="{FF2B5EF4-FFF2-40B4-BE49-F238E27FC236}">
                <a16:creationId xmlns:a16="http://schemas.microsoft.com/office/drawing/2014/main" id="{6C54F362-6BFB-44E9-A3F1-BA3DCA7F78B3}"/>
              </a:ext>
            </a:extLst>
          </p:cNvPr>
          <p:cNvCxnSpPr>
            <a:cxnSpLocks/>
          </p:cNvCxnSpPr>
          <p:nvPr/>
        </p:nvCxnSpPr>
        <p:spPr>
          <a:xfrm flipH="1">
            <a:off x="4286943" y="1130184"/>
            <a:ext cx="2937" cy="3844363"/>
          </a:xfrm>
          <a:prstGeom prst="line">
            <a:avLst/>
          </a:prstGeom>
          <a:noFill/>
          <a:ln w="12700" cap="flat" cmpd="sng" algn="ctr">
            <a:solidFill>
              <a:srgbClr val="ED7D31"/>
            </a:solidFill>
            <a:prstDash val="solid"/>
            <a:round/>
            <a:headEnd type="arrow" w="med" len="med"/>
            <a:tailEnd type="arrow" w="med" len="med"/>
          </a:ln>
          <a:effectLst/>
        </p:spPr>
      </p:cxnSp>
      <p:cxnSp>
        <p:nvCxnSpPr>
          <p:cNvPr id="34" name="Straight Connector 33">
            <a:extLst>
              <a:ext uri="{FF2B5EF4-FFF2-40B4-BE49-F238E27FC236}">
                <a16:creationId xmlns:a16="http://schemas.microsoft.com/office/drawing/2014/main" id="{3A6C1798-F58F-4938-AB6D-2C948FE18A1E}"/>
              </a:ext>
            </a:extLst>
          </p:cNvPr>
          <p:cNvCxnSpPr>
            <a:cxnSpLocks/>
            <a:stCxn id="24" idx="2"/>
          </p:cNvCxnSpPr>
          <p:nvPr/>
        </p:nvCxnSpPr>
        <p:spPr>
          <a:xfrm flipH="1">
            <a:off x="343027" y="3060380"/>
            <a:ext cx="15240" cy="2349820"/>
          </a:xfrm>
          <a:prstGeom prst="line">
            <a:avLst/>
          </a:prstGeom>
          <a:noFill/>
          <a:ln w="38100" cap="flat" cmpd="sng" algn="ctr">
            <a:solidFill>
              <a:srgbClr val="70AD47"/>
            </a:solidFill>
            <a:prstDash val="dash"/>
            <a:round/>
            <a:headEnd type="none" w="med" len="med"/>
            <a:tailEnd type="none" w="med" len="med"/>
          </a:ln>
          <a:effectLst/>
        </p:spPr>
      </p:cxnSp>
      <p:cxnSp>
        <p:nvCxnSpPr>
          <p:cNvPr id="35" name="Straight Connector 34">
            <a:extLst>
              <a:ext uri="{FF2B5EF4-FFF2-40B4-BE49-F238E27FC236}">
                <a16:creationId xmlns:a16="http://schemas.microsoft.com/office/drawing/2014/main" id="{C2D72DBC-636A-4830-BBE4-9152E6D0F6A5}"/>
              </a:ext>
            </a:extLst>
          </p:cNvPr>
          <p:cNvCxnSpPr>
            <a:cxnSpLocks/>
          </p:cNvCxnSpPr>
          <p:nvPr/>
        </p:nvCxnSpPr>
        <p:spPr>
          <a:xfrm>
            <a:off x="8699466" y="3052365"/>
            <a:ext cx="0" cy="2357835"/>
          </a:xfrm>
          <a:prstGeom prst="line">
            <a:avLst/>
          </a:prstGeom>
          <a:noFill/>
          <a:ln w="38100" cap="flat" cmpd="sng" algn="ctr">
            <a:solidFill>
              <a:srgbClr val="70AD47"/>
            </a:solidFill>
            <a:prstDash val="dash"/>
            <a:round/>
            <a:headEnd type="none" w="med" len="med"/>
            <a:tailEnd type="none" w="med" len="med"/>
          </a:ln>
          <a:effectLst/>
        </p:spPr>
      </p:cxnSp>
      <p:cxnSp>
        <p:nvCxnSpPr>
          <p:cNvPr id="36" name="Straight Connector 35">
            <a:extLst>
              <a:ext uri="{FF2B5EF4-FFF2-40B4-BE49-F238E27FC236}">
                <a16:creationId xmlns:a16="http://schemas.microsoft.com/office/drawing/2014/main" id="{2CDA65CE-E3B1-4CBD-8A5C-9760A662CC2A}"/>
              </a:ext>
            </a:extLst>
          </p:cNvPr>
          <p:cNvCxnSpPr>
            <a:cxnSpLocks/>
          </p:cNvCxnSpPr>
          <p:nvPr/>
        </p:nvCxnSpPr>
        <p:spPr>
          <a:xfrm>
            <a:off x="358267" y="5448835"/>
            <a:ext cx="8266862" cy="0"/>
          </a:xfrm>
          <a:prstGeom prst="line">
            <a:avLst/>
          </a:prstGeom>
          <a:noFill/>
          <a:ln w="38100" cap="flat" cmpd="sng" algn="ctr">
            <a:solidFill>
              <a:srgbClr val="70AD47"/>
            </a:solidFill>
            <a:prstDash val="solid"/>
            <a:round/>
            <a:headEnd type="arrow" w="med" len="med"/>
            <a:tailEnd type="arrow" w="med" len="med"/>
          </a:ln>
          <a:effectLst/>
        </p:spPr>
      </p:cxnSp>
      <p:sp>
        <p:nvSpPr>
          <p:cNvPr id="38" name="TextBox 37">
            <a:extLst>
              <a:ext uri="{FF2B5EF4-FFF2-40B4-BE49-F238E27FC236}">
                <a16:creationId xmlns:a16="http://schemas.microsoft.com/office/drawing/2014/main" id="{0F0C5A32-44D9-40E2-896E-AE6EB1AFBB70}"/>
              </a:ext>
            </a:extLst>
          </p:cNvPr>
          <p:cNvSpPr txBox="1"/>
          <p:nvPr/>
        </p:nvSpPr>
        <p:spPr>
          <a:xfrm>
            <a:off x="2973659" y="5525035"/>
            <a:ext cx="3743668"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3600" kern="0" dirty="0">
                <a:solidFill>
                  <a:srgbClr val="70AD47">
                    <a:lumMod val="75000"/>
                  </a:srgbClr>
                </a:solidFill>
                <a:latin typeface="Times New Roman" panose="02020603050405020304" pitchFamily="18" charset="0"/>
                <a:cs typeface="Times New Roman" panose="02020603050405020304" pitchFamily="18" charset="0"/>
              </a:rPr>
              <a:t>M</a:t>
            </a:r>
            <a:r>
              <a:rPr kumimoji="0" lang="en-GB" sz="3600" b="0" i="0" u="none" strike="noStrike" kern="0" cap="none" spc="0" normalizeH="0" baseline="0" noProof="0" dirty="0" err="1">
                <a:ln>
                  <a:noFill/>
                </a:ln>
                <a:solidFill>
                  <a:srgbClr val="70AD47">
                    <a:lumMod val="75000"/>
                  </a:srgbClr>
                </a:solidFill>
                <a:effectLst/>
                <a:uLnTx/>
                <a:uFillTx/>
                <a:latin typeface="Times New Roman" panose="02020603050405020304" pitchFamily="18" charset="0"/>
                <a:cs typeface="Times New Roman" panose="02020603050405020304" pitchFamily="18" charset="0"/>
              </a:rPr>
              <a:t>ajor</a:t>
            </a:r>
            <a:r>
              <a:rPr kumimoji="0" lang="en-GB" sz="3600" b="0" i="0" u="none" strike="noStrike" kern="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rPr>
              <a:t> axis (</a:t>
            </a:r>
            <a:r>
              <a:rPr lang="en-GB" sz="3600" i="1" kern="0" dirty="0">
                <a:solidFill>
                  <a:srgbClr val="70AD47">
                    <a:lumMod val="75000"/>
                  </a:srgbClr>
                </a:solidFill>
                <a:latin typeface="Times New Roman" panose="02020603050405020304" pitchFamily="18" charset="0"/>
                <a:cs typeface="Times New Roman" panose="02020603050405020304" pitchFamily="18" charset="0"/>
              </a:rPr>
              <a:t>r</a:t>
            </a:r>
            <a:r>
              <a:rPr kumimoji="0" lang="en-GB" sz="3600" b="0" i="0" u="none" strike="noStrike" kern="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rPr>
              <a:t>)</a:t>
            </a:r>
            <a:endParaRPr kumimoji="0" lang="en-US" sz="3600" b="0" i="0" u="none" strike="noStrike" kern="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sp>
        <p:nvSpPr>
          <p:cNvPr id="45" name="Oval 44">
            <a:extLst>
              <a:ext uri="{FF2B5EF4-FFF2-40B4-BE49-F238E27FC236}">
                <a16:creationId xmlns:a16="http://schemas.microsoft.com/office/drawing/2014/main" id="{BDF25B35-9023-41B7-8F62-FAC739E3BFC4}"/>
              </a:ext>
            </a:extLst>
          </p:cNvPr>
          <p:cNvSpPr/>
          <p:nvPr/>
        </p:nvSpPr>
        <p:spPr>
          <a:xfrm>
            <a:off x="4390994" y="2914495"/>
            <a:ext cx="275743" cy="275741"/>
          </a:xfrm>
          <a:prstGeom prst="ellipse">
            <a:avLst/>
          </a:prstGeom>
          <a:solidFill>
            <a:schemeClr val="tx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69AD3032-CA91-42D4-8197-341513AEAD1E}"/>
              </a:ext>
            </a:extLst>
          </p:cNvPr>
          <p:cNvSpPr txBox="1"/>
          <p:nvPr/>
        </p:nvSpPr>
        <p:spPr>
          <a:xfrm>
            <a:off x="2354274" y="3222503"/>
            <a:ext cx="2176733"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800" kern="0" dirty="0">
                <a:solidFill>
                  <a:srgbClr val="ED7D31"/>
                </a:solidFill>
                <a:latin typeface="Times New Roman" panose="02020603050405020304" pitchFamily="18" charset="0"/>
                <a:cs typeface="Times New Roman" panose="02020603050405020304" pitchFamily="18" charset="0"/>
              </a:rPr>
              <a:t>M</a:t>
            </a:r>
            <a:r>
              <a:rPr kumimoji="0" lang="en-GB" sz="2800" b="0" i="0" u="none" strike="noStrike" kern="0" cap="none" spc="0" normalizeH="0" baseline="0" noProof="0" dirty="0" err="1">
                <a:ln>
                  <a:noFill/>
                </a:ln>
                <a:solidFill>
                  <a:srgbClr val="ED7D31"/>
                </a:solidFill>
                <a:effectLst/>
                <a:uLnTx/>
                <a:uFillTx/>
                <a:latin typeface="Times New Roman" panose="02020603050405020304" pitchFamily="18" charset="0"/>
                <a:cs typeface="Times New Roman" panose="02020603050405020304" pitchFamily="18" charset="0"/>
              </a:rPr>
              <a:t>inor</a:t>
            </a:r>
            <a:r>
              <a:rPr kumimoji="0" lang="en-GB" sz="2800" b="0" i="0" u="none" strike="noStrike" kern="0" cap="none" spc="0" normalizeH="0" baseline="0" noProof="0" dirty="0">
                <a:ln>
                  <a:noFill/>
                </a:ln>
                <a:solidFill>
                  <a:srgbClr val="ED7D31"/>
                </a:solidFill>
                <a:effectLst/>
                <a:uLnTx/>
                <a:uFillTx/>
                <a:latin typeface="Times New Roman" panose="02020603050405020304" pitchFamily="18" charset="0"/>
                <a:cs typeface="Times New Roman" panose="02020603050405020304" pitchFamily="18" charset="0"/>
              </a:rPr>
              <a:t> axis (</a:t>
            </a:r>
            <a:r>
              <a:rPr lang="en-GB" sz="2800" i="1" kern="0" dirty="0">
                <a:solidFill>
                  <a:srgbClr val="ED7D31"/>
                </a:solidFill>
                <a:latin typeface="Times New Roman" panose="02020603050405020304" pitchFamily="18" charset="0"/>
                <a:cs typeface="Times New Roman" panose="02020603050405020304" pitchFamily="18" charset="0"/>
              </a:rPr>
              <a:t>r</a:t>
            </a:r>
            <a:r>
              <a:rPr kumimoji="0" lang="en-GB" sz="2800" b="0" i="0" u="none" strike="noStrike" kern="0" cap="none" spc="0" normalizeH="0" baseline="0" noProof="0" dirty="0">
                <a:ln>
                  <a:noFill/>
                </a:ln>
                <a:solidFill>
                  <a:srgbClr val="ED7D31"/>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dirty="0">
              <a:ln>
                <a:noFill/>
              </a:ln>
              <a:solidFill>
                <a:srgbClr val="ED7D31"/>
              </a:solidFill>
              <a:effectLst/>
              <a:uLnTx/>
              <a:uFillTx/>
              <a:latin typeface="Times New Roman" panose="02020603050405020304" pitchFamily="18"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D742A1DD-C6F3-47ED-A249-2CB2716C661B}"/>
              </a:ext>
            </a:extLst>
          </p:cNvPr>
          <p:cNvCxnSpPr>
            <a:cxnSpLocks/>
          </p:cNvCxnSpPr>
          <p:nvPr/>
        </p:nvCxnSpPr>
        <p:spPr>
          <a:xfrm flipH="1">
            <a:off x="4845494" y="3127093"/>
            <a:ext cx="1" cy="1847454"/>
          </a:xfrm>
          <a:prstGeom prst="line">
            <a:avLst/>
          </a:prstGeom>
          <a:noFill/>
          <a:ln w="12700" cap="flat" cmpd="sng" algn="ctr">
            <a:solidFill>
              <a:srgbClr val="ED7D31"/>
            </a:solidFill>
            <a:prstDash val="solid"/>
            <a:round/>
            <a:headEnd type="arrow" w="med" len="med"/>
            <a:tailEnd type="arrow" w="med" len="med"/>
          </a:ln>
          <a:effectLst/>
        </p:spPr>
      </p:cxnSp>
      <p:cxnSp>
        <p:nvCxnSpPr>
          <p:cNvPr id="55" name="Straight Connector 54">
            <a:extLst>
              <a:ext uri="{FF2B5EF4-FFF2-40B4-BE49-F238E27FC236}">
                <a16:creationId xmlns:a16="http://schemas.microsoft.com/office/drawing/2014/main" id="{D718BE48-68DA-4165-A8CA-ED9ABA398D50}"/>
              </a:ext>
            </a:extLst>
          </p:cNvPr>
          <p:cNvCxnSpPr>
            <a:cxnSpLocks/>
          </p:cNvCxnSpPr>
          <p:nvPr/>
        </p:nvCxnSpPr>
        <p:spPr>
          <a:xfrm>
            <a:off x="432604" y="2743200"/>
            <a:ext cx="3958390" cy="0"/>
          </a:xfrm>
          <a:prstGeom prst="line">
            <a:avLst/>
          </a:prstGeom>
          <a:noFill/>
          <a:ln w="38100" cap="flat" cmpd="sng" algn="ctr">
            <a:solidFill>
              <a:srgbClr val="70AD47"/>
            </a:solidFill>
            <a:prstDash val="solid"/>
            <a:round/>
            <a:headEnd type="arrow" w="med" len="med"/>
            <a:tailEnd type="arrow" w="med" len="med"/>
          </a:ln>
          <a:effectLst/>
        </p:spPr>
      </p:cxnSp>
      <p:sp>
        <p:nvSpPr>
          <p:cNvPr id="58" name="TextBox 57">
            <a:extLst>
              <a:ext uri="{FF2B5EF4-FFF2-40B4-BE49-F238E27FC236}">
                <a16:creationId xmlns:a16="http://schemas.microsoft.com/office/drawing/2014/main" id="{D6A6D767-C33E-4046-9714-3FA9C36706F9}"/>
              </a:ext>
            </a:extLst>
          </p:cNvPr>
          <p:cNvSpPr txBox="1"/>
          <p:nvPr/>
        </p:nvSpPr>
        <p:spPr>
          <a:xfrm>
            <a:off x="1285745" y="1753243"/>
            <a:ext cx="2699364"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800" kern="0" dirty="0">
                <a:solidFill>
                  <a:srgbClr val="70AD47">
                    <a:lumMod val="75000"/>
                  </a:srgbClr>
                </a:solidFill>
                <a:latin typeface="Times New Roman" panose="02020603050405020304" pitchFamily="18" charset="0"/>
                <a:cs typeface="Times New Roman" panose="02020603050405020304" pitchFamily="18" charset="0"/>
              </a:rPr>
              <a:t>Semi-M</a:t>
            </a:r>
            <a:r>
              <a:rPr kumimoji="0" lang="en-GB" sz="2800" b="0" i="0" u="none" strike="noStrike" kern="0" cap="none" spc="0" normalizeH="0" baseline="0" noProof="0" dirty="0" err="1">
                <a:ln>
                  <a:noFill/>
                </a:ln>
                <a:solidFill>
                  <a:srgbClr val="70AD47">
                    <a:lumMod val="75000"/>
                  </a:srgbClr>
                </a:solidFill>
                <a:effectLst/>
                <a:uLnTx/>
                <a:uFillTx/>
                <a:latin typeface="Times New Roman" panose="02020603050405020304" pitchFamily="18" charset="0"/>
                <a:cs typeface="Times New Roman" panose="02020603050405020304" pitchFamily="18" charset="0"/>
              </a:rPr>
              <a:t>ajor</a:t>
            </a:r>
            <a:r>
              <a:rPr kumimoji="0" lang="en-GB" sz="2800" b="0" i="0" u="none" strike="noStrike" kern="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rPr>
              <a:t> axis (</a:t>
            </a:r>
            <a:r>
              <a:rPr lang="en-GB" sz="2800" i="1" kern="0" dirty="0">
                <a:solidFill>
                  <a:srgbClr val="70AD47">
                    <a:lumMod val="75000"/>
                  </a:srgbClr>
                </a:solidFill>
                <a:latin typeface="Times New Roman" panose="02020603050405020304" pitchFamily="18" charset="0"/>
                <a:cs typeface="Times New Roman" panose="02020603050405020304" pitchFamily="18" charset="0"/>
              </a:rPr>
              <a:t>r</a:t>
            </a:r>
            <a:r>
              <a:rPr kumimoji="0" lang="en-GB" sz="2800" b="0" i="0" u="none" strike="noStrike" kern="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79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mc:AlternateContent xmlns:mc="http://schemas.openxmlformats.org/markup-compatibility/2006">
        <mc:Choice xmlns:a14="http://schemas.microsoft.com/office/drawing/2010/main" Requires="a14">
          <p:sp>
            <p:nvSpPr>
              <p:cNvPr id="59" name="Rectangle 58">
                <a:extLst>
                  <a:ext uri="{FF2B5EF4-FFF2-40B4-BE49-F238E27FC236}">
                    <a16:creationId xmlns:a16="http://schemas.microsoft.com/office/drawing/2014/main" id="{1531F537-C90B-4829-81E2-069B1E93F0D8}"/>
                  </a:ext>
                </a:extLst>
              </p:cNvPr>
              <p:cNvSpPr/>
              <p:nvPr/>
            </p:nvSpPr>
            <p:spPr>
              <a:xfrm>
                <a:off x="0" y="1123470"/>
                <a:ext cx="12192000" cy="2962414"/>
              </a:xfrm>
              <a:prstGeom prst="rect">
                <a:avLst/>
              </a:prstGeom>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From Eqn. 8, the proportionality constant is;</a:t>
                </a:r>
              </a:p>
              <a:p>
                <a:pPr algn="just">
                  <a:lnSpc>
                    <a:spcPct val="150000"/>
                  </a:lnSpc>
                </a:pPr>
                <a:r>
                  <a:rPr lang="en-US" sz="2800" dirty="0">
                    <a:cs typeface="Times New Roman" panose="02020603050405020304" pitchFamily="18" charset="0"/>
                  </a:rPr>
                  <a:t>				</a:t>
                </a:r>
                <a14:m>
                  <m:oMath xmlns:m="http://schemas.openxmlformats.org/officeDocument/2006/math">
                    <m:f>
                      <m:fPr>
                        <m:ctrlPr>
                          <a:rPr lang="en-US" sz="2800" i="1">
                            <a:latin typeface="Cambria Math" panose="02040503050406030204" pitchFamily="18" charset="0"/>
                            <a:cs typeface="Times New Roman" panose="02020603050405020304" pitchFamily="18" charset="0"/>
                          </a:rPr>
                        </m:ctrlPr>
                      </m:fPr>
                      <m:num>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cs typeface="Times New Roman" panose="02020603050405020304" pitchFamily="18" charset="0"/>
                              </a:rPr>
                              <m:t>𝑇</m:t>
                            </m:r>
                          </m:e>
                          <m:sup>
                            <m:r>
                              <a:rPr lang="en-US" sz="2800" i="1">
                                <a:latin typeface="Cambria Math" panose="02040503050406030204" pitchFamily="18" charset="0"/>
                                <a:cs typeface="Times New Roman" panose="02020603050405020304" pitchFamily="18" charset="0"/>
                              </a:rPr>
                              <m:t>2</m:t>
                            </m:r>
                          </m:sup>
                        </m:sSup>
                      </m:num>
                      <m:den>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cs typeface="Times New Roman" panose="02020603050405020304" pitchFamily="18" charset="0"/>
                              </a:rPr>
                              <m:t>𝑟</m:t>
                            </m:r>
                          </m:e>
                          <m:sup>
                            <m:r>
                              <a:rPr lang="en-US" sz="2800" i="1">
                                <a:latin typeface="Cambria Math" panose="02040503050406030204" pitchFamily="18" charset="0"/>
                                <a:cs typeface="Times New Roman" panose="02020603050405020304" pitchFamily="18" charset="0"/>
                              </a:rPr>
                              <m:t>3</m:t>
                            </m:r>
                          </m:sup>
                        </m:sSup>
                      </m:den>
                    </m:f>
                    <m:r>
                      <a:rPr lang="en-US" sz="2800" i="1">
                        <a:latin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4</m:t>
                        </m:r>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ea typeface="Cambria Math" panose="02040503050406030204" pitchFamily="18" charset="0"/>
                                <a:cs typeface="Times New Roman" panose="02020603050405020304" pitchFamily="18" charset="0"/>
                              </a:rPr>
                              <m:t>𝜋</m:t>
                            </m:r>
                          </m:e>
                          <m:sup>
                            <m:r>
                              <a:rPr lang="en-US" sz="2800" i="1">
                                <a:latin typeface="Cambria Math" panose="02040503050406030204" pitchFamily="18" charset="0"/>
                                <a:cs typeface="Times New Roman" panose="02020603050405020304" pitchFamily="18" charset="0"/>
                              </a:rPr>
                              <m:t>2</m:t>
                            </m:r>
                          </m:sup>
                        </m:sSup>
                      </m:num>
                      <m:den>
                        <m:r>
                          <a:rPr lang="en-US" sz="2800" i="1">
                            <a:latin typeface="Cambria Math" panose="02040503050406030204" pitchFamily="18" charset="0"/>
                            <a:cs typeface="Times New Roman" panose="02020603050405020304" pitchFamily="18" charset="0"/>
                          </a:rPr>
                          <m:t>𝐺𝑀</m:t>
                        </m:r>
                      </m:den>
                    </m:f>
                  </m:oMath>
                </a14:m>
                <a:r>
                  <a:rPr lang="en-US" sz="2800" dirty="0">
                    <a:latin typeface="Times New Roman" panose="02020603050405020304" pitchFamily="18" charset="0"/>
                    <a:cs typeface="Times New Roman" panose="02020603050405020304" pitchFamily="18" charset="0"/>
                  </a:rPr>
                  <a:t> 				(10)</a:t>
                </a:r>
              </a:p>
              <a:p>
                <a:pPr algn="just">
                  <a:lnSpc>
                    <a:spcPct val="150000"/>
                  </a:lnSpc>
                </a:pPr>
                <a:endParaRPr lang="en-US" sz="2800" dirty="0">
                  <a:latin typeface="Times New Roman" panose="02020603050405020304" pitchFamily="18" charset="0"/>
                  <a:cs typeface="Times New Roman" panose="02020603050405020304" pitchFamily="18" charset="0"/>
                </a:endParaRP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mc:Choice>
        <mc:Fallback>
          <p:sp>
            <p:nvSpPr>
              <p:cNvPr id="59" name="Rectangle 58">
                <a:extLst>
                  <a:ext uri="{FF2B5EF4-FFF2-40B4-BE49-F238E27FC236}">
                    <a16:creationId xmlns:a16="http://schemas.microsoft.com/office/drawing/2014/main" id="{1531F537-C90B-4829-81E2-069B1E93F0D8}"/>
                  </a:ext>
                </a:extLst>
              </p:cNvPr>
              <p:cNvSpPr>
                <a:spLocks noRot="1" noChangeAspect="1" noMove="1" noResize="1" noEditPoints="1" noAdjustHandles="1" noChangeArrowheads="1" noChangeShapeType="1" noTextEdit="1"/>
              </p:cNvSpPr>
              <p:nvPr/>
            </p:nvSpPr>
            <p:spPr>
              <a:xfrm>
                <a:off x="0" y="1123470"/>
                <a:ext cx="12192000" cy="2962414"/>
              </a:xfrm>
              <a:prstGeom prst="rect">
                <a:avLst/>
              </a:prstGeom>
              <a:blipFill>
                <a:blip r:embed="rId3"/>
                <a:stretch>
                  <a:fillRect l="-1000"/>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BDD2B013-CDB2-46D6-A33B-54E8CCC9CD70}"/>
              </a:ext>
            </a:extLst>
          </p:cNvPr>
          <p:cNvSpPr/>
          <p:nvPr/>
        </p:nvSpPr>
        <p:spPr>
          <a:xfrm>
            <a:off x="4419600" y="1981200"/>
            <a:ext cx="7620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02446A-0BB6-429E-BFB5-D226086897AF}"/>
              </a:ext>
            </a:extLst>
          </p:cNvPr>
          <p:cNvSpPr/>
          <p:nvPr/>
        </p:nvSpPr>
        <p:spPr>
          <a:xfrm>
            <a:off x="1828800" y="3030025"/>
            <a:ext cx="1838420" cy="954107"/>
          </a:xfrm>
          <a:prstGeom prst="rect">
            <a:avLst/>
          </a:prstGeom>
          <a:ln>
            <a:solidFill>
              <a:schemeClr val="tx1"/>
            </a:solidFill>
          </a:ln>
        </p:spPr>
        <p:txBody>
          <a:bodyPr wrap="square">
            <a:spAutoFit/>
          </a:bodyPr>
          <a:lstStyle/>
          <a:p>
            <a:pPr algn="ctr"/>
            <a:r>
              <a:rPr lang="en-US" sz="2800" dirty="0">
                <a:solidFill>
                  <a:srgbClr val="7030A0"/>
                </a:solidFill>
                <a:latin typeface="Times New Roman" panose="02020603050405020304" pitchFamily="18" charset="0"/>
                <a:cs typeface="Times New Roman" panose="02020603050405020304" pitchFamily="18" charset="0"/>
              </a:rPr>
              <a:t>The Law of Periods</a:t>
            </a:r>
          </a:p>
        </p:txBody>
      </p:sp>
      <p:sp>
        <p:nvSpPr>
          <p:cNvPr id="7" name="Arrow: Curved Up 6">
            <a:extLst>
              <a:ext uri="{FF2B5EF4-FFF2-40B4-BE49-F238E27FC236}">
                <a16:creationId xmlns:a16="http://schemas.microsoft.com/office/drawing/2014/main" id="{2D38486F-EAE7-48CD-A49F-68EBE2AD90E2}"/>
              </a:ext>
            </a:extLst>
          </p:cNvPr>
          <p:cNvSpPr/>
          <p:nvPr/>
        </p:nvSpPr>
        <p:spPr>
          <a:xfrm rot="8127730">
            <a:off x="2230638" y="1884924"/>
            <a:ext cx="1467359" cy="860701"/>
          </a:xfrm>
          <a:prstGeom prst="curved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B506F54B-556A-43B8-A516-E92AD88FE3C8}"/>
              </a:ext>
            </a:extLst>
          </p:cNvPr>
          <p:cNvSpPr/>
          <p:nvPr/>
        </p:nvSpPr>
        <p:spPr>
          <a:xfrm>
            <a:off x="0" y="3984132"/>
            <a:ext cx="12192000" cy="2600199"/>
          </a:xfrm>
          <a:prstGeom prst="rect">
            <a:avLst/>
          </a:prstGeom>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Example 4: Consider a planet in orbit around the Sun. If the planet’s orbit is elliptical with a semi-major axis of 2 AU, what is the shape of the orbit based on the axes values? Assume the eccentricity is 0.3.</a:t>
            </a: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023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mc:AlternateContent xmlns:mc="http://schemas.openxmlformats.org/markup-compatibility/2006">
        <mc:Choice xmlns:a14="http://schemas.microsoft.com/office/drawing/2010/main" Requires="a14">
          <p:sp>
            <p:nvSpPr>
              <p:cNvPr id="59" name="Rectangle 58">
                <a:extLst>
                  <a:ext uri="{FF2B5EF4-FFF2-40B4-BE49-F238E27FC236}">
                    <a16:creationId xmlns:a16="http://schemas.microsoft.com/office/drawing/2014/main" id="{1531F537-C90B-4829-81E2-069B1E93F0D8}"/>
                  </a:ext>
                </a:extLst>
              </p:cNvPr>
              <p:cNvSpPr/>
              <p:nvPr/>
            </p:nvSpPr>
            <p:spPr>
              <a:xfrm>
                <a:off x="0" y="1066800"/>
                <a:ext cx="12192000" cy="5854488"/>
              </a:xfrm>
              <a:prstGeom prst="rect">
                <a:avLst/>
              </a:prstGeom>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Solution: Recall </a:t>
                </a:r>
                <a:r>
                  <a:rPr lang="en-US" sz="2800" dirty="0">
                    <a:latin typeface="Times New Roman" panose="02020603050405020304" pitchFamily="18" charset="0"/>
                    <a:cs typeface="Times New Roman" panose="02020603050405020304" pitchFamily="18" charset="0"/>
                  </a:rPr>
                  <a:t>Kepler’s First Law states that the orbit of every planet is an ellipse, with the Sun at one of the foci. An ellipse has two axes: a semi-major and a semi-minor axis. </a:t>
                </a:r>
                <a14:m>
                  <m:oMath xmlns:m="http://schemas.openxmlformats.org/officeDocument/2006/math">
                    <m:r>
                      <a:rPr lang="en-US" sz="2800" b="0" i="1" kern="0" smtClean="0">
                        <a:solidFill>
                          <a:prstClr val="black"/>
                        </a:solidFill>
                        <a:latin typeface="Cambria Math" panose="02040503050406030204" pitchFamily="18" charset="0"/>
                        <a:ea typeface="Cambria Math" panose="02040503050406030204" pitchFamily="18" charset="0"/>
                      </a:rPr>
                      <m:t>𝜀</m:t>
                    </m:r>
                    <m:r>
                      <a:rPr lang="en-US" sz="2800" b="1" i="1" kern="0">
                        <a:solidFill>
                          <a:prstClr val="black"/>
                        </a:solidFill>
                        <a:latin typeface="Cambria Math" panose="02040503050406030204" pitchFamily="18" charset="0"/>
                        <a:ea typeface="Cambria Math" panose="02040503050406030204" pitchFamily="18" charset="0"/>
                      </a:rPr>
                      <m:t> </m:t>
                    </m:r>
                  </m:oMath>
                </a14:m>
                <a:r>
                  <a:rPr lang="en-US" sz="2800" dirty="0">
                    <a:latin typeface="Times New Roman" panose="02020603050405020304" pitchFamily="18" charset="0"/>
                    <a:cs typeface="Times New Roman" panose="02020603050405020304" pitchFamily="18" charset="0"/>
                  </a:rPr>
                  <a:t>describes how elongated the ellipse is.</a:t>
                </a:r>
              </a:p>
              <a:p>
                <a:pPr algn="just">
                  <a:lnSpc>
                    <a:spcPct val="150000"/>
                  </a:lnSpc>
                </a:pP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kern="0">
                        <a:solidFill>
                          <a:prstClr val="black"/>
                        </a:solidFill>
                        <a:latin typeface="Cambria Math" panose="02040503050406030204" pitchFamily="18" charset="0"/>
                        <a:ea typeface="Cambria Math" panose="02040503050406030204" pitchFamily="18" charset="0"/>
                      </a:rPr>
                      <m:t>𝜀</m:t>
                    </m:r>
                  </m:oMath>
                </a14:m>
                <a:r>
                  <a:rPr lang="en-US" sz="2800" dirty="0">
                    <a:latin typeface="Times New Roman" panose="02020603050405020304" pitchFamily="18" charset="0"/>
                    <a:cs typeface="Times New Roman" panose="02020603050405020304" pitchFamily="18" charset="0"/>
                  </a:rPr>
                  <a:t> measures the amount of divergence from a perfect circle;</a:t>
                </a:r>
              </a:p>
              <a:p>
                <a:pPr algn="just">
                  <a:lnSpc>
                    <a:spcPct val="150000"/>
                  </a:lnSpc>
                </a:pPr>
                <a:r>
                  <a:rPr lang="en-US" sz="2800" dirty="0">
                    <a:cs typeface="Times New Roman" panose="02020603050405020304" pitchFamily="18" charset="0"/>
                  </a:rPr>
                  <a:t>		 		</a:t>
                </a:r>
                <a14:m>
                  <m:oMath xmlns:m="http://schemas.openxmlformats.org/officeDocument/2006/math">
                    <m:r>
                      <a:rPr lang="en-US" sz="2800" i="1" kern="0">
                        <a:solidFill>
                          <a:prstClr val="black"/>
                        </a:solidFill>
                        <a:latin typeface="Cambria Math" panose="02040503050406030204" pitchFamily="18" charset="0"/>
                        <a:ea typeface="Cambria Math" panose="02040503050406030204" pitchFamily="18" charset="0"/>
                      </a:rPr>
                      <m:t>𝜀</m:t>
                    </m:r>
                    <m:r>
                      <a:rPr lang="en-US" sz="2800" b="0" i="1" kern="0" smtClean="0">
                        <a:solidFill>
                          <a:prstClr val="black"/>
                        </a:solidFill>
                        <a:latin typeface="Cambria Math" panose="02040503050406030204" pitchFamily="18" charset="0"/>
                        <a:ea typeface="Cambria Math" panose="02040503050406030204" pitchFamily="18" charset="0"/>
                      </a:rPr>
                      <m:t>=</m:t>
                    </m:r>
                    <m:rad>
                      <m:radPr>
                        <m:degHide m:val="on"/>
                        <m:ctrlPr>
                          <a:rPr lang="en-US" sz="2800" b="0" i="1" kern="0" smtClean="0">
                            <a:solidFill>
                              <a:prstClr val="black"/>
                            </a:solidFill>
                            <a:latin typeface="Cambria Math" panose="02040503050406030204" pitchFamily="18" charset="0"/>
                            <a:ea typeface="Cambria Math" panose="02040503050406030204" pitchFamily="18" charset="0"/>
                          </a:rPr>
                        </m:ctrlPr>
                      </m:radPr>
                      <m:deg/>
                      <m:e>
                        <m:r>
                          <a:rPr lang="en-US" sz="2800" b="0" i="1" kern="0" smtClean="0">
                            <a:solidFill>
                              <a:prstClr val="black"/>
                            </a:solidFill>
                            <a:latin typeface="Cambria Math" panose="02040503050406030204" pitchFamily="18" charset="0"/>
                            <a:ea typeface="Cambria Math" panose="02040503050406030204" pitchFamily="18" charset="0"/>
                          </a:rPr>
                          <m:t>1</m:t>
                        </m:r>
                        <m:r>
                          <a:rPr lang="en-US" sz="2800" i="1" kern="0">
                            <a:solidFill>
                              <a:prstClr val="black"/>
                            </a:solidFill>
                            <a:latin typeface="Cambria Math" panose="02040503050406030204" pitchFamily="18" charset="0"/>
                            <a:ea typeface="Cambria Math" panose="02040503050406030204" pitchFamily="18" charset="0"/>
                          </a:rPr>
                          <m:t>−</m:t>
                        </m:r>
                        <m:f>
                          <m:fPr>
                            <m:ctrlPr>
                              <a:rPr lang="en-US" sz="2800" i="1" kern="0">
                                <a:solidFill>
                                  <a:prstClr val="black"/>
                                </a:solidFill>
                                <a:latin typeface="Cambria Math" panose="02040503050406030204" pitchFamily="18" charset="0"/>
                                <a:ea typeface="Cambria Math" panose="02040503050406030204" pitchFamily="18" charset="0"/>
                              </a:rPr>
                            </m:ctrlPr>
                          </m:fPr>
                          <m:num>
                            <m:sSup>
                              <m:sSupPr>
                                <m:ctrlPr>
                                  <a:rPr lang="en-US" sz="2800" i="1" kern="0">
                                    <a:solidFill>
                                      <a:prstClr val="black"/>
                                    </a:solidFill>
                                    <a:latin typeface="Cambria Math" panose="02040503050406030204" pitchFamily="18" charset="0"/>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𝑏</m:t>
                                </m:r>
                              </m:e>
                              <m:sup>
                                <m:r>
                                  <a:rPr lang="en-US" sz="2800" i="1" kern="0">
                                    <a:solidFill>
                                      <a:prstClr val="black"/>
                                    </a:solidFill>
                                    <a:latin typeface="Cambria Math" panose="02040503050406030204" pitchFamily="18" charset="0"/>
                                    <a:ea typeface="Cambria Math" panose="02040503050406030204" pitchFamily="18" charset="0"/>
                                  </a:rPr>
                                  <m:t>2</m:t>
                                </m:r>
                              </m:sup>
                            </m:sSup>
                          </m:num>
                          <m:den>
                            <m:sSup>
                              <m:sSupPr>
                                <m:ctrlPr>
                                  <a:rPr lang="en-US" sz="2800" i="1" kern="0">
                                    <a:solidFill>
                                      <a:prstClr val="black"/>
                                    </a:solidFill>
                                    <a:latin typeface="Cambria Math" panose="02040503050406030204" pitchFamily="18" charset="0"/>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𝑎</m:t>
                                </m:r>
                              </m:e>
                              <m:sup>
                                <m:r>
                                  <a:rPr lang="en-US" sz="2800" i="1" kern="0">
                                    <a:solidFill>
                                      <a:prstClr val="black"/>
                                    </a:solidFill>
                                    <a:latin typeface="Cambria Math" panose="02040503050406030204" pitchFamily="18" charset="0"/>
                                    <a:ea typeface="Cambria Math" panose="02040503050406030204" pitchFamily="18" charset="0"/>
                                  </a:rPr>
                                  <m:t>2</m:t>
                                </m:r>
                              </m:sup>
                            </m:sSup>
                          </m:den>
                        </m:f>
                        <m:r>
                          <m:rPr>
                            <m:nor/>
                          </m:rPr>
                          <a:rPr lang="en-US" sz="2800" dirty="0">
                            <a:latin typeface="Times New Roman" panose="02020603050405020304" pitchFamily="18" charset="0"/>
                            <a:cs typeface="Times New Roman" panose="02020603050405020304" pitchFamily="18" charset="0"/>
                          </a:rPr>
                          <m:t>	</m:t>
                        </m:r>
                      </m:e>
                    </m:rad>
                  </m:oMath>
                </a14:m>
                <a:r>
                  <a:rPr lang="en-US" sz="2800" dirty="0">
                    <a:latin typeface="Times New Roman" panose="02020603050405020304" pitchFamily="18" charset="0"/>
                    <a:cs typeface="Times New Roman" panose="02020603050405020304" pitchFamily="18" charset="0"/>
                  </a:rPr>
                  <a:t>			(11)</a:t>
                </a:r>
              </a:p>
              <a:p>
                <a:pPr algn="just">
                  <a:lnSpc>
                    <a:spcPct val="150000"/>
                  </a:lnSpc>
                </a:pPr>
                <a:r>
                  <a:rPr lang="en-US" sz="2800" dirty="0">
                    <a:latin typeface="Times New Roman" panose="02020603050405020304" pitchFamily="18" charset="0"/>
                    <a:cs typeface="Times New Roman" panose="02020603050405020304" pitchFamily="18" charset="0"/>
                  </a:rPr>
                  <a:t>Where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is the semi-major axis, and </a:t>
                </a:r>
                <a:r>
                  <a:rPr lang="en-US" sz="2800" i="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is the semi-minor axis</a:t>
                </a:r>
              </a:p>
              <a:p>
                <a:pPr algn="just">
                  <a:lnSpc>
                    <a:spcPct val="150000"/>
                  </a:lnSpc>
                </a:pPr>
                <a14:m>
                  <m:oMath xmlns:m="http://schemas.openxmlformats.org/officeDocument/2006/math">
                    <m:r>
                      <a:rPr lang="en-US" sz="2800" b="0" i="1" kern="0" smtClean="0">
                        <a:solidFill>
                          <a:prstClr val="black"/>
                        </a:solidFill>
                        <a:latin typeface="Cambria Math" panose="02040503050406030204" pitchFamily="18" charset="0"/>
                        <a:ea typeface="Cambria Math" panose="02040503050406030204" pitchFamily="18" charset="0"/>
                      </a:rPr>
                      <m:t>𝑎</m:t>
                    </m:r>
                    <m:r>
                      <a:rPr lang="en-US" sz="2800" i="1" kern="0">
                        <a:solidFill>
                          <a:prstClr val="black"/>
                        </a:solidFill>
                        <a:latin typeface="Cambria Math" panose="02040503050406030204" pitchFamily="18" charset="0"/>
                        <a:ea typeface="Cambria Math" panose="02040503050406030204" pitchFamily="18" charset="0"/>
                      </a:rPr>
                      <m:t>=</m:t>
                    </m:r>
                    <m:r>
                      <a:rPr lang="en-US" sz="2800" b="0" i="1" kern="0" smtClean="0">
                        <a:solidFill>
                          <a:prstClr val="black"/>
                        </a:solidFill>
                        <a:latin typeface="Cambria Math" panose="02040503050406030204" pitchFamily="18" charset="0"/>
                        <a:ea typeface="Cambria Math" panose="02040503050406030204" pitchFamily="18" charset="0"/>
                      </a:rPr>
                      <m:t>2 </m:t>
                    </m:r>
                    <m:r>
                      <a:rPr lang="en-US" sz="2800" b="0" i="1" kern="0" smtClean="0">
                        <a:solidFill>
                          <a:prstClr val="black"/>
                        </a:solidFill>
                        <a:latin typeface="Cambria Math" panose="02040503050406030204" pitchFamily="18" charset="0"/>
                        <a:ea typeface="Cambria Math" panose="02040503050406030204" pitchFamily="18" charset="0"/>
                      </a:rPr>
                      <m:t>𝐴𝑈</m:t>
                    </m:r>
                  </m:oMath>
                </a14:m>
                <a:r>
                  <a:rPr lang="en-US" sz="2800" b="1" i="1" dirty="0">
                    <a:latin typeface="Times New Roman" panose="02020603050405020304" pitchFamily="18" charset="0"/>
                    <a:cs typeface="Times New Roman" panose="02020603050405020304" pitchFamily="18" charset="0"/>
                  </a:rPr>
                  <a:t>; </a:t>
                </a:r>
                <a14:m>
                  <m:oMath xmlns:m="http://schemas.openxmlformats.org/officeDocument/2006/math">
                    <m:r>
                      <a:rPr lang="en-US" sz="2800" i="1" kern="0">
                        <a:solidFill>
                          <a:prstClr val="black"/>
                        </a:solidFill>
                        <a:latin typeface="Cambria Math" panose="02040503050406030204" pitchFamily="18" charset="0"/>
                        <a:ea typeface="Cambria Math" panose="02040503050406030204" pitchFamily="18" charset="0"/>
                      </a:rPr>
                      <m:t>𝜀</m:t>
                    </m:r>
                    <m:r>
                      <a:rPr lang="en-US" sz="2800" b="0" i="1" kern="0" smtClean="0">
                        <a:solidFill>
                          <a:prstClr val="black"/>
                        </a:solidFill>
                        <a:latin typeface="Cambria Math" panose="02040503050406030204" pitchFamily="18" charset="0"/>
                        <a:ea typeface="Cambria Math" panose="02040503050406030204" pitchFamily="18" charset="0"/>
                      </a:rPr>
                      <m:t>=0.3</m:t>
                    </m:r>
                  </m:oMath>
                </a14:m>
                <a:endParaRPr lang="en-US" sz="2800" b="1" i="1"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Hence, we obtain the semi-minor axis </a:t>
                </a:r>
                <a:r>
                  <a:rPr lang="en-US" sz="2800" i="1" dirty="0">
                    <a:latin typeface="Times New Roman" panose="02020603050405020304" pitchFamily="18" charset="0"/>
                    <a:cs typeface="Times New Roman" panose="02020603050405020304" pitchFamily="18" charset="0"/>
                  </a:rPr>
                  <a:t>b</a:t>
                </a:r>
                <a:endParaRPr lang="en-US" sz="2800" dirty="0">
                  <a:latin typeface="Times New Roman" panose="02020603050405020304" pitchFamily="18" charset="0"/>
                  <a:cs typeface="Times New Roman" panose="02020603050405020304" pitchFamily="18" charset="0"/>
                </a:endParaRPr>
              </a:p>
            </p:txBody>
          </p:sp>
        </mc:Choice>
        <mc:Fallback>
          <p:sp>
            <p:nvSpPr>
              <p:cNvPr id="59" name="Rectangle 58">
                <a:extLst>
                  <a:ext uri="{FF2B5EF4-FFF2-40B4-BE49-F238E27FC236}">
                    <a16:creationId xmlns:a16="http://schemas.microsoft.com/office/drawing/2014/main" id="{1531F537-C90B-4829-81E2-069B1E93F0D8}"/>
                  </a:ext>
                </a:extLst>
              </p:cNvPr>
              <p:cNvSpPr>
                <a:spLocks noRot="1" noChangeAspect="1" noMove="1" noResize="1" noEditPoints="1" noAdjustHandles="1" noChangeArrowheads="1" noChangeShapeType="1" noTextEdit="1"/>
              </p:cNvSpPr>
              <p:nvPr/>
            </p:nvSpPr>
            <p:spPr>
              <a:xfrm>
                <a:off x="0" y="1066800"/>
                <a:ext cx="12192000" cy="5854488"/>
              </a:xfrm>
              <a:prstGeom prst="rect">
                <a:avLst/>
              </a:prstGeom>
              <a:blipFill>
                <a:blip r:embed="rId3"/>
                <a:stretch>
                  <a:fillRect l="-1000" r="-1000" b="-1979"/>
                </a:stretch>
              </a:blipFill>
            </p:spPr>
            <p:txBody>
              <a:bodyPr/>
              <a:lstStyle/>
              <a:p>
                <a:r>
                  <a:rPr lang="en-US">
                    <a:noFill/>
                  </a:rPr>
                  <a:t> </a:t>
                </a:r>
              </a:p>
            </p:txBody>
          </p:sp>
        </mc:Fallback>
      </mc:AlternateContent>
    </p:spTree>
    <p:extLst>
      <p:ext uri="{BB962C8B-B14F-4D97-AF65-F5344CB8AC3E}">
        <p14:creationId xmlns:p14="http://schemas.microsoft.com/office/powerpoint/2010/main" val="233333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mc:AlternateContent xmlns:mc="http://schemas.openxmlformats.org/markup-compatibility/2006">
        <mc:Choice xmlns:a14="http://schemas.microsoft.com/office/drawing/2010/main" Requires="a14">
          <p:sp>
            <p:nvSpPr>
              <p:cNvPr id="59" name="Rectangle 58">
                <a:extLst>
                  <a:ext uri="{FF2B5EF4-FFF2-40B4-BE49-F238E27FC236}">
                    <a16:creationId xmlns:a16="http://schemas.microsoft.com/office/drawing/2014/main" id="{1531F537-C90B-4829-81E2-069B1E93F0D8}"/>
                  </a:ext>
                </a:extLst>
              </p:cNvPr>
              <p:cNvSpPr/>
              <p:nvPr/>
            </p:nvSpPr>
            <p:spPr>
              <a:xfrm>
                <a:off x="0" y="914400"/>
                <a:ext cx="12192000" cy="5207644"/>
              </a:xfrm>
              <a:prstGeom prst="rect">
                <a:avLst/>
              </a:prstGeom>
            </p:spPr>
            <p:txBody>
              <a:bodyPr wrap="square">
                <a:spAutoFit/>
              </a:bodyPr>
              <a:lstStyle/>
              <a:p>
                <a:pPr algn="just">
                  <a:lnSpc>
                    <a:spcPct val="150000"/>
                  </a:lnSpc>
                </a:pPr>
                <a:r>
                  <a:rPr lang="en-US" sz="2800" dirty="0">
                    <a:cs typeface="Times New Roman" panose="02020603050405020304" pitchFamily="18" charset="0"/>
                  </a:rPr>
                  <a:t>		 		</a:t>
                </a:r>
                <a14:m>
                  <m:oMath xmlns:m="http://schemas.openxmlformats.org/officeDocument/2006/math">
                    <m:r>
                      <a:rPr lang="en-US" sz="2800" b="0" i="0" kern="0" smtClean="0">
                        <a:solidFill>
                          <a:prstClr val="black"/>
                        </a:solidFill>
                        <a:latin typeface="Cambria Math" panose="02040503050406030204" pitchFamily="18" charset="0"/>
                        <a:ea typeface="Cambria Math" panose="02040503050406030204" pitchFamily="18" charset="0"/>
                      </a:rPr>
                      <m:t>0.3</m:t>
                    </m:r>
                    <m:r>
                      <a:rPr lang="en-US" sz="2800" b="0" i="1" kern="0" smtClean="0">
                        <a:solidFill>
                          <a:prstClr val="black"/>
                        </a:solidFill>
                        <a:latin typeface="Cambria Math" panose="02040503050406030204" pitchFamily="18" charset="0"/>
                        <a:ea typeface="Cambria Math" panose="02040503050406030204" pitchFamily="18" charset="0"/>
                      </a:rPr>
                      <m:t>=</m:t>
                    </m:r>
                    <m:rad>
                      <m:radPr>
                        <m:degHide m:val="on"/>
                        <m:ctrlPr>
                          <a:rPr lang="en-US" sz="2800" b="0" i="1" kern="0" smtClean="0">
                            <a:solidFill>
                              <a:prstClr val="black"/>
                            </a:solidFill>
                            <a:latin typeface="Cambria Math" panose="02040503050406030204" pitchFamily="18" charset="0"/>
                            <a:ea typeface="Cambria Math" panose="02040503050406030204" pitchFamily="18" charset="0"/>
                          </a:rPr>
                        </m:ctrlPr>
                      </m:radPr>
                      <m:deg/>
                      <m:e>
                        <m:r>
                          <a:rPr lang="en-US" sz="2800" b="0" i="1" kern="0" smtClean="0">
                            <a:solidFill>
                              <a:prstClr val="black"/>
                            </a:solidFill>
                            <a:latin typeface="Cambria Math" panose="02040503050406030204" pitchFamily="18" charset="0"/>
                            <a:ea typeface="Cambria Math" panose="02040503050406030204" pitchFamily="18" charset="0"/>
                          </a:rPr>
                          <m:t>1</m:t>
                        </m:r>
                        <m:r>
                          <a:rPr lang="en-US" sz="2800" i="1" kern="0">
                            <a:solidFill>
                              <a:prstClr val="black"/>
                            </a:solidFill>
                            <a:latin typeface="Cambria Math" panose="02040503050406030204" pitchFamily="18" charset="0"/>
                            <a:ea typeface="Cambria Math" panose="02040503050406030204" pitchFamily="18" charset="0"/>
                          </a:rPr>
                          <m:t>−</m:t>
                        </m:r>
                        <m:f>
                          <m:fPr>
                            <m:ctrlPr>
                              <a:rPr lang="en-US" sz="2800" i="1" kern="0">
                                <a:solidFill>
                                  <a:prstClr val="black"/>
                                </a:solidFill>
                                <a:latin typeface="Cambria Math" panose="02040503050406030204" pitchFamily="18" charset="0"/>
                                <a:ea typeface="Cambria Math" panose="02040503050406030204" pitchFamily="18" charset="0"/>
                              </a:rPr>
                            </m:ctrlPr>
                          </m:fPr>
                          <m:num>
                            <m:sSup>
                              <m:sSupPr>
                                <m:ctrlPr>
                                  <a:rPr lang="en-US" sz="2800" i="1" kern="0">
                                    <a:solidFill>
                                      <a:prstClr val="black"/>
                                    </a:solidFill>
                                    <a:latin typeface="Cambria Math" panose="02040503050406030204" pitchFamily="18" charset="0"/>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𝑏</m:t>
                                </m:r>
                              </m:e>
                              <m:sup>
                                <m:r>
                                  <a:rPr lang="en-US" sz="2800" i="1" kern="0">
                                    <a:solidFill>
                                      <a:prstClr val="black"/>
                                    </a:solidFill>
                                    <a:latin typeface="Cambria Math" panose="02040503050406030204" pitchFamily="18" charset="0"/>
                                    <a:ea typeface="Cambria Math" panose="02040503050406030204" pitchFamily="18" charset="0"/>
                                  </a:rPr>
                                  <m:t>2</m:t>
                                </m:r>
                              </m:sup>
                            </m:sSup>
                          </m:num>
                          <m:den>
                            <m:sSup>
                              <m:sSupPr>
                                <m:ctrlPr>
                                  <a:rPr lang="en-US" sz="2800" i="1" kern="0">
                                    <a:solidFill>
                                      <a:prstClr val="black"/>
                                    </a:solidFill>
                                    <a:latin typeface="Cambria Math" panose="02040503050406030204" pitchFamily="18" charset="0"/>
                                    <a:ea typeface="Cambria Math" panose="02040503050406030204" pitchFamily="18" charset="0"/>
                                  </a:rPr>
                                </m:ctrlPr>
                              </m:sSupPr>
                              <m:e>
                                <m:r>
                                  <a:rPr lang="en-US" sz="2800" b="0" i="1" kern="0" smtClean="0">
                                    <a:solidFill>
                                      <a:prstClr val="black"/>
                                    </a:solidFill>
                                    <a:latin typeface="Cambria Math" panose="02040503050406030204" pitchFamily="18" charset="0"/>
                                    <a:ea typeface="Cambria Math" panose="02040503050406030204" pitchFamily="18" charset="0"/>
                                  </a:rPr>
                                  <m:t>2</m:t>
                                </m:r>
                              </m:e>
                              <m:sup>
                                <m:r>
                                  <a:rPr lang="en-US" sz="2800" i="1" kern="0">
                                    <a:solidFill>
                                      <a:prstClr val="black"/>
                                    </a:solidFill>
                                    <a:latin typeface="Cambria Math" panose="02040503050406030204" pitchFamily="18" charset="0"/>
                                    <a:ea typeface="Cambria Math" panose="02040503050406030204" pitchFamily="18" charset="0"/>
                                  </a:rPr>
                                  <m:t>2</m:t>
                                </m:r>
                              </m:sup>
                            </m:sSup>
                          </m:den>
                        </m:f>
                        <m:r>
                          <m:rPr>
                            <m:nor/>
                          </m:rPr>
                          <a:rPr lang="en-US" sz="2800" dirty="0">
                            <a:latin typeface="Times New Roman" panose="02020603050405020304" pitchFamily="18" charset="0"/>
                            <a:cs typeface="Times New Roman" panose="02020603050405020304" pitchFamily="18" charset="0"/>
                          </a:rPr>
                          <m:t>	</m:t>
                        </m:r>
                      </m:e>
                    </m:rad>
                  </m:oMath>
                </a14:m>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Square both sides, </a:t>
                </a:r>
              </a:p>
              <a:p>
                <a:pPr algn="just">
                  <a:lnSpc>
                    <a:spcPct val="150000"/>
                  </a:lnSpc>
                </a:pPr>
                <a14:m>
                  <m:oMathPara xmlns:m="http://schemas.openxmlformats.org/officeDocument/2006/math">
                    <m:oMathParaPr>
                      <m:jc m:val="centerGroup"/>
                    </m:oMathParaPr>
                    <m:oMath xmlns:m="http://schemas.openxmlformats.org/officeDocument/2006/math">
                      <m:r>
                        <a:rPr lang="en-US" sz="2800" kern="0">
                          <a:solidFill>
                            <a:prstClr val="black"/>
                          </a:solidFill>
                          <a:latin typeface="Cambria Math" panose="02040503050406030204" pitchFamily="18" charset="0"/>
                          <a:ea typeface="Cambria Math" panose="02040503050406030204" pitchFamily="18" charset="0"/>
                        </a:rPr>
                        <m:t>0.</m:t>
                      </m:r>
                      <m:r>
                        <a:rPr lang="en-US" sz="2800" b="0" i="1" kern="0" smtClean="0">
                          <a:solidFill>
                            <a:prstClr val="black"/>
                          </a:solidFill>
                          <a:latin typeface="Cambria Math" panose="02040503050406030204" pitchFamily="18" charset="0"/>
                          <a:ea typeface="Cambria Math" panose="02040503050406030204" pitchFamily="18" charset="0"/>
                        </a:rPr>
                        <m:t>09</m:t>
                      </m:r>
                      <m:r>
                        <a:rPr lang="en-US" sz="2800" i="1" kern="0">
                          <a:solidFill>
                            <a:prstClr val="black"/>
                          </a:solidFill>
                          <a:latin typeface="Cambria Math" panose="02040503050406030204" pitchFamily="18" charset="0"/>
                          <a:ea typeface="Cambria Math" panose="02040503050406030204" pitchFamily="18" charset="0"/>
                        </a:rPr>
                        <m:t>=</m:t>
                      </m:r>
                      <m:r>
                        <a:rPr lang="en-US" sz="2800" b="0" i="1" kern="0" smtClean="0">
                          <a:solidFill>
                            <a:prstClr val="black"/>
                          </a:solidFill>
                          <a:latin typeface="Cambria Math" panose="02040503050406030204" pitchFamily="18" charset="0"/>
                          <a:ea typeface="Cambria Math" panose="02040503050406030204" pitchFamily="18" charset="0"/>
                        </a:rPr>
                        <m:t>1−</m:t>
                      </m:r>
                      <m:f>
                        <m:fPr>
                          <m:ctrlPr>
                            <a:rPr lang="en-US" sz="2800" i="1" kern="0">
                              <a:solidFill>
                                <a:prstClr val="black"/>
                              </a:solidFill>
                              <a:latin typeface="Cambria Math" panose="02040503050406030204" pitchFamily="18" charset="0"/>
                              <a:ea typeface="Cambria Math" panose="02040503050406030204" pitchFamily="18" charset="0"/>
                            </a:rPr>
                          </m:ctrlPr>
                        </m:fPr>
                        <m:num>
                          <m:sSup>
                            <m:sSupPr>
                              <m:ctrlPr>
                                <a:rPr lang="en-US" sz="2800" i="1" kern="0">
                                  <a:solidFill>
                                    <a:prstClr val="black"/>
                                  </a:solidFill>
                                  <a:latin typeface="Cambria Math" panose="02040503050406030204" pitchFamily="18" charset="0"/>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𝑏</m:t>
                              </m:r>
                            </m:e>
                            <m:sup>
                              <m:r>
                                <a:rPr lang="en-US" sz="2800" i="1" kern="0">
                                  <a:solidFill>
                                    <a:prstClr val="black"/>
                                  </a:solidFill>
                                  <a:latin typeface="Cambria Math" panose="02040503050406030204" pitchFamily="18" charset="0"/>
                                  <a:ea typeface="Cambria Math" panose="02040503050406030204" pitchFamily="18" charset="0"/>
                                </a:rPr>
                                <m:t>2</m:t>
                              </m:r>
                            </m:sup>
                          </m:sSup>
                        </m:num>
                        <m:den>
                          <m:sSup>
                            <m:sSupPr>
                              <m:ctrlPr>
                                <a:rPr lang="en-US" sz="2800" i="1" kern="0">
                                  <a:solidFill>
                                    <a:prstClr val="black"/>
                                  </a:solidFill>
                                  <a:latin typeface="Cambria Math" panose="02040503050406030204" pitchFamily="18" charset="0"/>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2</m:t>
                              </m:r>
                            </m:e>
                            <m:sup>
                              <m:r>
                                <a:rPr lang="en-US" sz="2800" i="1" kern="0">
                                  <a:solidFill>
                                    <a:prstClr val="black"/>
                                  </a:solidFill>
                                  <a:latin typeface="Cambria Math" panose="02040503050406030204" pitchFamily="18" charset="0"/>
                                  <a:ea typeface="Cambria Math" panose="02040503050406030204" pitchFamily="18" charset="0"/>
                                </a:rPr>
                                <m:t>2</m:t>
                              </m:r>
                            </m:sup>
                          </m:sSup>
                        </m:den>
                      </m:f>
                      <m:r>
                        <a:rPr lang="en-US" sz="2800" i="1" kern="0" smtClean="0">
                          <a:solidFill>
                            <a:prstClr val="black"/>
                          </a:solidFill>
                          <a:latin typeface="Cambria Math" panose="02040503050406030204" pitchFamily="18" charset="0"/>
                          <a:ea typeface="Cambria Math" panose="02040503050406030204" pitchFamily="18" charset="0"/>
                        </a:rPr>
                        <m:t>⇒</m:t>
                      </m:r>
                      <m:sSup>
                        <m:sSupPr>
                          <m:ctrlPr>
                            <a:rPr lang="en-US" sz="2800" i="1" kern="0">
                              <a:solidFill>
                                <a:prstClr val="black"/>
                              </a:solidFill>
                              <a:latin typeface="Cambria Math" panose="02040503050406030204" pitchFamily="18" charset="0"/>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𝑏</m:t>
                          </m:r>
                        </m:e>
                        <m:sup>
                          <m:r>
                            <a:rPr lang="en-US" sz="2800" i="1" kern="0">
                              <a:solidFill>
                                <a:prstClr val="black"/>
                              </a:solidFill>
                              <a:latin typeface="Cambria Math" panose="02040503050406030204" pitchFamily="18" charset="0"/>
                              <a:ea typeface="Cambria Math" panose="02040503050406030204" pitchFamily="18" charset="0"/>
                            </a:rPr>
                            <m:t>2</m:t>
                          </m:r>
                        </m:sup>
                      </m:sSup>
                      <m:r>
                        <a:rPr lang="en-US" sz="2800" b="0" i="1" kern="0" smtClean="0">
                          <a:solidFill>
                            <a:prstClr val="black"/>
                          </a:solidFill>
                          <a:latin typeface="Cambria Math" panose="02040503050406030204" pitchFamily="18" charset="0"/>
                          <a:ea typeface="Cambria Math" panose="02040503050406030204" pitchFamily="18" charset="0"/>
                        </a:rPr>
                        <m:t>=0.91×4=3.64</m:t>
                      </m:r>
                    </m:oMath>
                  </m:oMathPara>
                </a14:m>
                <a:endParaRPr lang="en-US" sz="2800" dirty="0">
                  <a:latin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m:rPr>
                          <m:sty m:val="p"/>
                        </m:rPr>
                        <a:rPr lang="en-US" sz="2800" kern="0" smtClean="0">
                          <a:solidFill>
                            <a:prstClr val="black"/>
                          </a:solidFill>
                          <a:latin typeface="Cambria Math" panose="02040503050406030204" pitchFamily="18" charset="0"/>
                          <a:ea typeface="Cambria Math" panose="02040503050406030204" pitchFamily="18" charset="0"/>
                        </a:rPr>
                        <m:t>b</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1</m:t>
                      </m:r>
                      <m:r>
                        <a:rPr lang="en-US" sz="2800" b="0" i="1" kern="0" smtClean="0">
                          <a:solidFill>
                            <a:prstClr val="black"/>
                          </a:solidFill>
                          <a:latin typeface="Cambria Math" panose="02040503050406030204" pitchFamily="18" charset="0"/>
                          <a:ea typeface="Cambria Math" panose="02040503050406030204" pitchFamily="18" charset="0"/>
                        </a:rPr>
                        <m:t>.91</m:t>
                      </m:r>
                      <m:r>
                        <a:rPr lang="en-US" sz="2800" b="0" i="1" kern="0" smtClean="0">
                          <a:solidFill>
                            <a:prstClr val="black"/>
                          </a:solidFill>
                          <a:latin typeface="Cambria Math" panose="02040503050406030204" pitchFamily="18" charset="0"/>
                          <a:ea typeface="Cambria Math" panose="02040503050406030204" pitchFamily="18" charset="0"/>
                        </a:rPr>
                        <m:t>𝐴𝑈</m:t>
                      </m:r>
                    </m:oMath>
                  </m:oMathPara>
                </a14:m>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Thus, the semi-minor axis </a:t>
                </a:r>
                <a:r>
                  <a:rPr lang="en-US" sz="2800" i="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is approximately 1.91 AU. Since </a:t>
                </a:r>
                <a14:m>
                  <m:oMath xmlns:m="http://schemas.openxmlformats.org/officeDocument/2006/math">
                    <m:r>
                      <a:rPr lang="en-US" sz="2800" i="1" kern="0">
                        <a:solidFill>
                          <a:prstClr val="black"/>
                        </a:solidFill>
                        <a:latin typeface="Cambria Math" panose="02040503050406030204" pitchFamily="18" charset="0"/>
                        <a:ea typeface="Cambria Math" panose="02040503050406030204" pitchFamily="18" charset="0"/>
                      </a:rPr>
                      <m:t>𝜀</m:t>
                    </m:r>
                    <m:r>
                      <a:rPr lang="en-US" sz="2800" i="1" kern="0">
                        <a:solidFill>
                          <a:prstClr val="black"/>
                        </a:solidFill>
                        <a:latin typeface="Cambria Math" panose="02040503050406030204" pitchFamily="18" charset="0"/>
                        <a:ea typeface="Cambria Math" panose="02040503050406030204" pitchFamily="18" charset="0"/>
                      </a:rPr>
                      <m:t> </m:t>
                    </m:r>
                  </m:oMath>
                </a14:m>
                <a:r>
                  <a:rPr lang="en-US" sz="2800" dirty="0">
                    <a:latin typeface="Times New Roman" panose="02020603050405020304" pitchFamily="18" charset="0"/>
                    <a:cs typeface="Times New Roman" panose="02020603050405020304" pitchFamily="18" charset="0"/>
                  </a:rPr>
                  <a:t>is 0.3, the orbit is elliptical, but only slightly elongated. </a:t>
                </a:r>
              </a:p>
            </p:txBody>
          </p:sp>
        </mc:Choice>
        <mc:Fallback>
          <p:sp>
            <p:nvSpPr>
              <p:cNvPr id="59" name="Rectangle 58">
                <a:extLst>
                  <a:ext uri="{FF2B5EF4-FFF2-40B4-BE49-F238E27FC236}">
                    <a16:creationId xmlns:a16="http://schemas.microsoft.com/office/drawing/2014/main" id="{1531F537-C90B-4829-81E2-069B1E93F0D8}"/>
                  </a:ext>
                </a:extLst>
              </p:cNvPr>
              <p:cNvSpPr>
                <a:spLocks noRot="1" noChangeAspect="1" noMove="1" noResize="1" noEditPoints="1" noAdjustHandles="1" noChangeArrowheads="1" noChangeShapeType="1" noTextEdit="1"/>
              </p:cNvSpPr>
              <p:nvPr/>
            </p:nvSpPr>
            <p:spPr>
              <a:xfrm>
                <a:off x="0" y="914400"/>
                <a:ext cx="12192000" cy="5207644"/>
              </a:xfrm>
              <a:prstGeom prst="rect">
                <a:avLst/>
              </a:prstGeom>
              <a:blipFill>
                <a:blip r:embed="rId3"/>
                <a:stretch>
                  <a:fillRect l="-1000" r="-1000" b="-2342"/>
                </a:stretch>
              </a:blipFill>
            </p:spPr>
            <p:txBody>
              <a:bodyPr/>
              <a:lstStyle/>
              <a:p>
                <a:r>
                  <a:rPr lang="en-US">
                    <a:noFill/>
                  </a:rPr>
                  <a:t> </a:t>
                </a:r>
              </a:p>
            </p:txBody>
          </p:sp>
        </mc:Fallback>
      </mc:AlternateContent>
    </p:spTree>
    <p:extLst>
      <p:ext uri="{BB962C8B-B14F-4D97-AF65-F5344CB8AC3E}">
        <p14:creationId xmlns:p14="http://schemas.microsoft.com/office/powerpoint/2010/main" val="397471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90600"/>
            <a:ext cx="306070" cy="182742"/>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dirty="0">
              <a:latin typeface="Times New Roman"/>
              <a:cs typeface="Times New Roman"/>
            </a:endParaRPr>
          </a:p>
        </p:txBody>
      </p:sp>
      <p:sp>
        <p:nvSpPr>
          <p:cNvPr id="4" name="object 4"/>
          <p:cNvSpPr txBox="1">
            <a:spLocks noGrp="1"/>
          </p:cNvSpPr>
          <p:nvPr>
            <p:ph type="title"/>
          </p:nvPr>
        </p:nvSpPr>
        <p:spPr>
          <a:xfrm>
            <a:off x="3228308" y="7082"/>
            <a:ext cx="5735384"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Newton’s Law of Gravitation</a:t>
            </a:r>
            <a:endParaRPr sz="3600" dirty="0"/>
          </a:p>
        </p:txBody>
      </p:sp>
      <p:sp>
        <p:nvSpPr>
          <p:cNvPr id="11" name="object 11"/>
          <p:cNvSpPr txBox="1"/>
          <p:nvPr/>
        </p:nvSpPr>
        <p:spPr>
          <a:xfrm>
            <a:off x="3228308" y="779494"/>
            <a:ext cx="7765415" cy="443711"/>
          </a:xfrm>
          <a:prstGeom prst="rect">
            <a:avLst/>
          </a:prstGeom>
        </p:spPr>
        <p:txBody>
          <a:bodyPr vert="horz" wrap="square" lIns="0" tIns="12700" rIns="0" bIns="0" rtlCol="0">
            <a:spAutoFit/>
          </a:bodyPr>
          <a:lstStyle/>
          <a:p>
            <a:pPr marL="25400">
              <a:lnSpc>
                <a:spcPct val="100000"/>
              </a:lnSpc>
              <a:spcBef>
                <a:spcPts val="100"/>
              </a:spcBef>
              <a:tabLst>
                <a:tab pos="367665" algn="l"/>
                <a:tab pos="368300" algn="l"/>
                <a:tab pos="1816100" algn="l"/>
                <a:tab pos="2213610" algn="l"/>
                <a:tab pos="3341370" algn="l"/>
                <a:tab pos="3791585" algn="l"/>
                <a:tab pos="4393565" algn="l"/>
                <a:tab pos="4810760" algn="l"/>
                <a:tab pos="5911215" algn="l"/>
                <a:tab pos="6361430" algn="l"/>
                <a:tab pos="7266305" algn="l"/>
              </a:tabLst>
            </a:pPr>
            <a:r>
              <a:rPr lang="en-US" sz="2800" b="1" dirty="0">
                <a:latin typeface="Times New Roman"/>
                <a:cs typeface="Times New Roman"/>
              </a:rPr>
              <a:t>What is the Universal law of gravitation?</a:t>
            </a:r>
            <a:endParaRPr sz="2800" b="1" dirty="0">
              <a:latin typeface="Times New Roman"/>
              <a:cs typeface="Times New Roman"/>
            </a:endParaRPr>
          </a:p>
        </p:txBody>
      </p:sp>
      <mc:AlternateContent xmlns:mc="http://schemas.openxmlformats.org/markup-compatibility/2006">
        <mc:Choice xmlns:a14="http://schemas.microsoft.com/office/drawing/2010/main" Requires="a14">
          <p:sp>
            <p:nvSpPr>
              <p:cNvPr id="12" name="object 12"/>
              <p:cNvSpPr txBox="1"/>
              <p:nvPr/>
            </p:nvSpPr>
            <p:spPr>
              <a:xfrm>
                <a:off x="3228308" y="1219200"/>
                <a:ext cx="8963692" cy="3166380"/>
              </a:xfrm>
              <a:prstGeom prst="rect">
                <a:avLst/>
              </a:prstGeom>
            </p:spPr>
            <p:txBody>
              <a:bodyPr vert="horz" wrap="square" lIns="0" tIns="12065" rIns="0" bIns="0" rtlCol="0">
                <a:spAutoFit/>
              </a:bodyPr>
              <a:lstStyle/>
              <a:p>
                <a:pPr marL="12700" marR="5080">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r>
                  <a:rPr lang="en-US" sz="2800" dirty="0">
                    <a:latin typeface="Times New Roman" panose="02020603050405020304" pitchFamily="18" charset="0"/>
                    <a:cs typeface="Times New Roman" panose="02020603050405020304" pitchFamily="18" charset="0"/>
                  </a:rPr>
                  <a:t>Newton’s Law of Universal Gravitation states that every particle attracts every other particle in the universe with force directly proportional to the product of their masses </a:t>
                </a:r>
                <a14:m>
                  <m:oMath xmlns:m="http://schemas.openxmlformats.org/officeDocument/2006/math">
                    <m:sSub>
                      <m:sSubPr>
                        <m:ctrlPr>
                          <a:rPr lang="en-US" sz="2800" i="1">
                            <a:latin typeface="Cambria Math" panose="02040503050406030204" pitchFamily="18" charset="0"/>
                            <a:cs typeface="Times New Roman"/>
                          </a:rPr>
                        </m:ctrlPr>
                      </m:sSubPr>
                      <m:e>
                        <m:r>
                          <a:rPr lang="en-US" sz="2800" b="0" i="1" smtClean="0">
                            <a:latin typeface="Cambria Math" panose="02040503050406030204" pitchFamily="18" charset="0"/>
                            <a:cs typeface="Times New Roman"/>
                          </a:rPr>
                          <m:t>(</m:t>
                        </m:r>
                        <m:r>
                          <a:rPr lang="en-US" sz="2800" i="1">
                            <a:latin typeface="Cambria Math" panose="02040503050406030204" pitchFamily="18" charset="0"/>
                            <a:cs typeface="Times New Roman"/>
                          </a:rPr>
                          <m:t>𝑀</m:t>
                        </m:r>
                      </m:e>
                      <m:sub>
                        <m:r>
                          <a:rPr lang="en-US" sz="2800" i="1">
                            <a:latin typeface="Cambria Math" panose="02040503050406030204" pitchFamily="18" charset="0"/>
                            <a:cs typeface="Times New Roman"/>
                          </a:rPr>
                          <m:t>1</m:t>
                        </m:r>
                      </m:sub>
                    </m:sSub>
                    <m:r>
                      <a:rPr lang="en-US" sz="2800" b="0" i="1" smtClean="0">
                        <a:latin typeface="Cambria Math" panose="02040503050406030204" pitchFamily="18" charset="0"/>
                        <a:cs typeface="Times New Roman"/>
                      </a:rPr>
                      <m:t>; </m:t>
                    </m:r>
                    <m:sSub>
                      <m:sSubPr>
                        <m:ctrlPr>
                          <a:rPr lang="en-US" sz="2800" i="1">
                            <a:latin typeface="Cambria Math" panose="02040503050406030204" pitchFamily="18" charset="0"/>
                            <a:cs typeface="Times New Roman"/>
                          </a:rPr>
                        </m:ctrlPr>
                      </m:sSubPr>
                      <m:e>
                        <m:r>
                          <a:rPr lang="en-US" sz="2800" i="1">
                            <a:latin typeface="Cambria Math" panose="02040503050406030204" pitchFamily="18" charset="0"/>
                            <a:cs typeface="Times New Roman"/>
                          </a:rPr>
                          <m:t>𝑀</m:t>
                        </m:r>
                      </m:e>
                      <m:sub>
                        <m:r>
                          <a:rPr lang="en-US" sz="2800" i="1">
                            <a:latin typeface="Cambria Math" panose="02040503050406030204" pitchFamily="18" charset="0"/>
                            <a:cs typeface="Times New Roman"/>
                          </a:rPr>
                          <m:t>2</m:t>
                        </m:r>
                      </m:sub>
                    </m:sSub>
                    <m:r>
                      <a:rPr lang="en-US" sz="2800" b="0" i="1" smtClean="0">
                        <a:latin typeface="Cambria Math" panose="02040503050406030204" pitchFamily="18" charset="0"/>
                        <a:cs typeface="Times New Roman"/>
                      </a:rPr>
                      <m:t>)</m:t>
                    </m:r>
                  </m:oMath>
                </a14:m>
                <a:r>
                  <a:rPr lang="en-US" sz="2800" dirty="0">
                    <a:latin typeface="Times New Roman" panose="02020603050405020304" pitchFamily="18" charset="0"/>
                    <a:cs typeface="Times New Roman" panose="02020603050405020304" pitchFamily="18" charset="0"/>
                  </a:rPr>
                  <a:t> and inversely proportional to the square of the distance</a:t>
                </a:r>
                <a:r>
                  <a:rPr lang="en-US" sz="2800" dirty="0">
                    <a:cs typeface="Times New Roman"/>
                  </a:rPr>
                  <a:t> </a:t>
                </a:r>
                <a14:m>
                  <m:oMath xmlns:m="http://schemas.openxmlformats.org/officeDocument/2006/math">
                    <m:sSup>
                      <m:sSupPr>
                        <m:ctrlPr>
                          <a:rPr lang="en-US" sz="2800" i="1">
                            <a:latin typeface="Cambria Math" panose="02040503050406030204" pitchFamily="18" charset="0"/>
                            <a:cs typeface="Times New Roman"/>
                          </a:rPr>
                        </m:ctrlPr>
                      </m:sSupPr>
                      <m:e>
                        <m:r>
                          <a:rPr lang="en-US" sz="2800" b="0" i="1" smtClean="0">
                            <a:latin typeface="Cambria Math" panose="02040503050406030204" pitchFamily="18" charset="0"/>
                            <a:cs typeface="Times New Roman"/>
                          </a:rPr>
                          <m:t>(</m:t>
                        </m:r>
                        <m:r>
                          <a:rPr lang="en-US" sz="2800" i="1">
                            <a:latin typeface="Cambria Math" panose="02040503050406030204" pitchFamily="18" charset="0"/>
                            <a:cs typeface="Times New Roman"/>
                          </a:rPr>
                          <m:t>𝑟</m:t>
                        </m:r>
                      </m:e>
                      <m:sup>
                        <m:r>
                          <a:rPr lang="en-US" sz="2800" i="1">
                            <a:latin typeface="Cambria Math" panose="02040503050406030204" pitchFamily="18" charset="0"/>
                            <a:cs typeface="Times New Roman"/>
                          </a:rPr>
                          <m:t>2</m:t>
                        </m:r>
                      </m:sup>
                    </m:sSup>
                    <m:r>
                      <a:rPr lang="en-US" sz="2800" b="0" i="1" smtClean="0">
                        <a:latin typeface="Cambria Math" panose="02040503050406030204" pitchFamily="18" charset="0"/>
                        <a:cs typeface="Times New Roman"/>
                      </a:rPr>
                      <m:t>)</m:t>
                    </m:r>
                  </m:oMath>
                </a14:m>
                <a:r>
                  <a:rPr lang="en-US" sz="2800" dirty="0">
                    <a:latin typeface="Times New Roman" panose="02020603050405020304" pitchFamily="18" charset="0"/>
                    <a:cs typeface="Times New Roman" panose="02020603050405020304" pitchFamily="18" charset="0"/>
                  </a:rPr>
                  <a:t> between their centers. Proposed by Sir Isaac Newton in 1687</a:t>
                </a:r>
              </a:p>
            </p:txBody>
          </p:sp>
        </mc:Choice>
        <mc:Fallback>
          <p:sp>
            <p:nvSpPr>
              <p:cNvPr id="12" name="object 12"/>
              <p:cNvSpPr txBox="1">
                <a:spLocks noRot="1" noChangeAspect="1" noMove="1" noResize="1" noEditPoints="1" noAdjustHandles="1" noChangeArrowheads="1" noChangeShapeType="1" noTextEdit="1"/>
              </p:cNvSpPr>
              <p:nvPr/>
            </p:nvSpPr>
            <p:spPr>
              <a:xfrm>
                <a:off x="3228308" y="1219200"/>
                <a:ext cx="8963692" cy="3166380"/>
              </a:xfrm>
              <a:prstGeom prst="rect">
                <a:avLst/>
              </a:prstGeom>
              <a:blipFill>
                <a:blip r:embed="rId3"/>
                <a:stretch>
                  <a:fillRect l="-2313" r="-1088" b="-59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FD66D15-943F-429A-86EB-7DCD6BBF062A}"/>
                  </a:ext>
                </a:extLst>
              </p:cNvPr>
              <p:cNvSpPr/>
              <p:nvPr/>
            </p:nvSpPr>
            <p:spPr>
              <a:xfrm>
                <a:off x="4119803" y="4583935"/>
                <a:ext cx="5978881" cy="701859"/>
              </a:xfrm>
              <a:prstGeom prst="rect">
                <a:avLst/>
              </a:prstGeom>
            </p:spPr>
            <p:txBody>
              <a:bodyPr wrap="none">
                <a:spAutoFit/>
              </a:bodyPr>
              <a:lstStyle/>
              <a:p>
                <a:pPr marL="25400">
                  <a:lnSpc>
                    <a:spcPct val="100000"/>
                  </a:lnSpc>
                  <a:spcBef>
                    <a:spcPts val="100"/>
                  </a:spcBef>
                  <a:tabLst>
                    <a:tab pos="367665" algn="l"/>
                    <a:tab pos="368300" algn="l"/>
                    <a:tab pos="1816100" algn="l"/>
                    <a:tab pos="2213610" algn="l"/>
                    <a:tab pos="3341370" algn="l"/>
                    <a:tab pos="3791585" algn="l"/>
                    <a:tab pos="4393565" algn="l"/>
                    <a:tab pos="4810760" algn="l"/>
                    <a:tab pos="5911215" algn="l"/>
                    <a:tab pos="6361430" algn="l"/>
                    <a:tab pos="7266305" algn="l"/>
                  </a:tabLst>
                </a:pPr>
                <a14:m>
                  <m:oMath xmlns:m="http://schemas.openxmlformats.org/officeDocument/2006/math">
                    <m:sSub>
                      <m:sSubPr>
                        <m:ctrlPr>
                          <a:rPr lang="en-US" sz="2800" i="1" smtClean="0">
                            <a:latin typeface="Cambria Math" panose="02040503050406030204" pitchFamily="18" charset="0"/>
                            <a:cs typeface="Times New Roman"/>
                          </a:rPr>
                        </m:ctrlPr>
                      </m:sSubPr>
                      <m:e>
                        <m:r>
                          <a:rPr lang="en-US" sz="2800" i="1">
                            <a:latin typeface="Cambria Math" panose="02040503050406030204" pitchFamily="18" charset="0"/>
                            <a:cs typeface="Times New Roman"/>
                          </a:rPr>
                          <m:t>𝐹</m:t>
                        </m:r>
                      </m:e>
                      <m:sub>
                        <m:r>
                          <a:rPr lang="en-US" sz="2800" i="1">
                            <a:latin typeface="Cambria Math" panose="02040503050406030204" pitchFamily="18" charset="0"/>
                            <a:cs typeface="Times New Roman"/>
                          </a:rPr>
                          <m:t>𝐺</m:t>
                        </m:r>
                      </m:sub>
                    </m:sSub>
                    <m:r>
                      <a:rPr lang="en-US" sz="2800" i="1">
                        <a:latin typeface="Cambria Math" panose="02040503050406030204" pitchFamily="18" charset="0"/>
                        <a:cs typeface="Times New Roman"/>
                      </a:rPr>
                      <m:t>=</m:t>
                    </m:r>
                    <m:r>
                      <a:rPr lang="en-US" sz="2800" i="1">
                        <a:latin typeface="Cambria Math" panose="02040503050406030204" pitchFamily="18" charset="0"/>
                        <a:cs typeface="Times New Roman"/>
                      </a:rPr>
                      <m:t>𝐺</m:t>
                    </m:r>
                    <m:f>
                      <m:fPr>
                        <m:ctrlPr>
                          <a:rPr lang="en-US" sz="2800" i="1">
                            <a:latin typeface="Cambria Math" panose="02040503050406030204" pitchFamily="18" charset="0"/>
                            <a:cs typeface="Times New Roman"/>
                          </a:rPr>
                        </m:ctrlPr>
                      </m:fPr>
                      <m:num>
                        <m:sSub>
                          <m:sSubPr>
                            <m:ctrlPr>
                              <a:rPr lang="en-US" sz="2800" i="1">
                                <a:latin typeface="Cambria Math" panose="02040503050406030204" pitchFamily="18" charset="0"/>
                                <a:cs typeface="Times New Roman"/>
                              </a:rPr>
                            </m:ctrlPr>
                          </m:sSubPr>
                          <m:e>
                            <m:r>
                              <a:rPr lang="en-US" sz="2800" i="1">
                                <a:latin typeface="Cambria Math" panose="02040503050406030204" pitchFamily="18" charset="0"/>
                                <a:cs typeface="Times New Roman"/>
                              </a:rPr>
                              <m:t>𝑀</m:t>
                            </m:r>
                          </m:e>
                          <m:sub>
                            <m:r>
                              <a:rPr lang="en-US" sz="2800" i="1">
                                <a:latin typeface="Cambria Math" panose="02040503050406030204" pitchFamily="18" charset="0"/>
                                <a:cs typeface="Times New Roman"/>
                              </a:rPr>
                              <m:t>1</m:t>
                            </m:r>
                          </m:sub>
                        </m:sSub>
                        <m:sSub>
                          <m:sSubPr>
                            <m:ctrlPr>
                              <a:rPr lang="en-US" sz="2800" i="1">
                                <a:latin typeface="Cambria Math" panose="02040503050406030204" pitchFamily="18" charset="0"/>
                                <a:cs typeface="Times New Roman"/>
                              </a:rPr>
                            </m:ctrlPr>
                          </m:sSubPr>
                          <m:e>
                            <m:r>
                              <a:rPr lang="en-US" sz="2800" i="1">
                                <a:latin typeface="Cambria Math" panose="02040503050406030204" pitchFamily="18" charset="0"/>
                                <a:cs typeface="Times New Roman"/>
                              </a:rPr>
                              <m:t>𝑀</m:t>
                            </m:r>
                          </m:e>
                          <m:sub>
                            <m:r>
                              <a:rPr lang="en-US" sz="2800" i="1">
                                <a:latin typeface="Cambria Math" panose="02040503050406030204" pitchFamily="18" charset="0"/>
                                <a:cs typeface="Times New Roman"/>
                              </a:rPr>
                              <m:t>2</m:t>
                            </m:r>
                          </m:sub>
                        </m:sSub>
                      </m:num>
                      <m:den>
                        <m:sSup>
                          <m:sSupPr>
                            <m:ctrlPr>
                              <a:rPr lang="en-US" sz="2800" i="1">
                                <a:latin typeface="Cambria Math" panose="02040503050406030204" pitchFamily="18" charset="0"/>
                                <a:cs typeface="Times New Roman"/>
                              </a:rPr>
                            </m:ctrlPr>
                          </m:sSupPr>
                          <m:e>
                            <m:r>
                              <a:rPr lang="en-US" sz="2800" i="1">
                                <a:latin typeface="Cambria Math" panose="02040503050406030204" pitchFamily="18" charset="0"/>
                                <a:cs typeface="Times New Roman"/>
                              </a:rPr>
                              <m:t>𝑟</m:t>
                            </m:r>
                          </m:e>
                          <m:sup>
                            <m:r>
                              <a:rPr lang="en-US" sz="2800" i="1">
                                <a:latin typeface="Cambria Math" panose="02040503050406030204" pitchFamily="18" charset="0"/>
                                <a:cs typeface="Times New Roman"/>
                              </a:rPr>
                              <m:t>2</m:t>
                            </m:r>
                          </m:sup>
                        </m:sSup>
                      </m:den>
                    </m:f>
                    <m:r>
                      <a:rPr lang="en-US" sz="2800" i="1">
                        <a:latin typeface="Cambria Math" panose="02040503050406030204" pitchFamily="18" charset="0"/>
                        <a:cs typeface="Times New Roman"/>
                      </a:rPr>
                      <m:t> </m:t>
                    </m:r>
                  </m:oMath>
                </a14:m>
                <a:r>
                  <a:rPr lang="en-US" sz="2800" dirty="0">
                    <a:latin typeface="Times New Roman" panose="02020603050405020304" pitchFamily="18" charset="0"/>
                    <a:cs typeface="Times New Roman" panose="02020603050405020304" pitchFamily="18" charset="0"/>
                  </a:rPr>
                  <a:t>                                      (1)</a:t>
                </a:r>
              </a:p>
            </p:txBody>
          </p:sp>
        </mc:Choice>
        <mc:Fallback xmlns="">
          <p:sp>
            <p:nvSpPr>
              <p:cNvPr id="5" name="Rectangle 4">
                <a:extLst>
                  <a:ext uri="{FF2B5EF4-FFF2-40B4-BE49-F238E27FC236}">
                    <a16:creationId xmlns:a16="http://schemas.microsoft.com/office/drawing/2014/main" id="{1FD66D15-943F-429A-86EB-7DCD6BBF062A}"/>
                  </a:ext>
                </a:extLst>
              </p:cNvPr>
              <p:cNvSpPr>
                <a:spLocks noRot="1" noChangeAspect="1" noMove="1" noResize="1" noEditPoints="1" noAdjustHandles="1" noChangeArrowheads="1" noChangeShapeType="1" noTextEdit="1"/>
              </p:cNvSpPr>
              <p:nvPr/>
            </p:nvSpPr>
            <p:spPr>
              <a:xfrm>
                <a:off x="4119803" y="4583935"/>
                <a:ext cx="5978881" cy="701859"/>
              </a:xfrm>
              <a:prstGeom prst="rect">
                <a:avLst/>
              </a:prstGeom>
              <a:blipFill>
                <a:blip r:embed="rId4"/>
                <a:stretch>
                  <a:fillRect r="-917" b="-1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bject 11">
                <a:extLst>
                  <a:ext uri="{FF2B5EF4-FFF2-40B4-BE49-F238E27FC236}">
                    <a16:creationId xmlns:a16="http://schemas.microsoft.com/office/drawing/2014/main" id="{7688BBD5-5121-4F78-97D7-517E3EF130DB}"/>
                  </a:ext>
                </a:extLst>
              </p:cNvPr>
              <p:cNvSpPr txBox="1"/>
              <p:nvPr/>
            </p:nvSpPr>
            <p:spPr>
              <a:xfrm>
                <a:off x="34110" y="5486400"/>
                <a:ext cx="12123779" cy="1305486"/>
              </a:xfrm>
              <a:prstGeom prst="rect">
                <a:avLst/>
              </a:prstGeom>
            </p:spPr>
            <p:txBody>
              <a:bodyPr vert="horz" wrap="square" lIns="0" tIns="12700" rIns="0" bIns="0" rtlCol="0">
                <a:spAutoFit/>
              </a:bodyPr>
              <a:lstStyle/>
              <a:p>
                <a:pPr marL="25400" algn="just">
                  <a:lnSpc>
                    <a:spcPct val="100000"/>
                  </a:lnSpc>
                  <a:spcBef>
                    <a:spcPts val="100"/>
                  </a:spcBef>
                  <a:tabLst>
                    <a:tab pos="367665" algn="l"/>
                    <a:tab pos="368300" algn="l"/>
                    <a:tab pos="1816100" algn="l"/>
                    <a:tab pos="2213610" algn="l"/>
                    <a:tab pos="3341370" algn="l"/>
                    <a:tab pos="3791585" algn="l"/>
                    <a:tab pos="4393565" algn="l"/>
                    <a:tab pos="4810760" algn="l"/>
                    <a:tab pos="5911215" algn="l"/>
                    <a:tab pos="6361430" algn="l"/>
                    <a:tab pos="7266305" algn="l"/>
                  </a:tabLst>
                </a:pPr>
                <a:r>
                  <a:rPr lang="en-US" sz="2800" dirty="0">
                    <a:latin typeface="Times New Roman" panose="02020603050405020304" pitchFamily="18" charset="0"/>
                    <a:cs typeface="Times New Roman" panose="02020603050405020304" pitchFamily="18" charset="0"/>
                  </a:rPr>
                  <a:t>G is Gravitational constant  (</a:t>
                </a:r>
                <a14:m>
                  <m:oMath xmlns:m="http://schemas.openxmlformats.org/officeDocument/2006/math">
                    <m:r>
                      <a:rPr lang="en-US" sz="2800" b="0" i="1" smtClean="0">
                        <a:latin typeface="Cambria Math" panose="02040503050406030204" pitchFamily="18" charset="0"/>
                        <a:cs typeface="Times New Roman"/>
                      </a:rPr>
                      <m:t>6.67</m:t>
                    </m:r>
                    <m:r>
                      <a:rPr lang="en-US" sz="2800" b="0" i="1" smtClean="0">
                        <a:latin typeface="Cambria Math" panose="02040503050406030204" pitchFamily="18" charset="0"/>
                        <a:ea typeface="Cambria Math" panose="02040503050406030204" pitchFamily="18" charset="0"/>
                        <a:cs typeface="Times New Roman"/>
                      </a:rPr>
                      <m:t>×</m:t>
                    </m:r>
                    <m:sSup>
                      <m:sSupPr>
                        <m:ctrlPr>
                          <a:rPr lang="en-US" sz="2800" b="0" i="1" smtClean="0">
                            <a:latin typeface="Cambria Math" panose="02040503050406030204" pitchFamily="18" charset="0"/>
                            <a:ea typeface="Cambria Math" panose="02040503050406030204" pitchFamily="18" charset="0"/>
                            <a:cs typeface="Times New Roman"/>
                          </a:rPr>
                        </m:ctrlPr>
                      </m:sSupPr>
                      <m:e>
                        <m:r>
                          <a:rPr lang="en-US" sz="2800" b="0" i="1" smtClean="0">
                            <a:latin typeface="Cambria Math" panose="02040503050406030204" pitchFamily="18" charset="0"/>
                            <a:ea typeface="Cambria Math" panose="02040503050406030204" pitchFamily="18" charset="0"/>
                            <a:cs typeface="Times New Roman"/>
                          </a:rPr>
                          <m:t>10</m:t>
                        </m:r>
                      </m:e>
                      <m:sup>
                        <m:r>
                          <a:rPr lang="en-US" sz="2800" b="0" i="1" smtClean="0">
                            <a:latin typeface="Cambria Math" panose="02040503050406030204" pitchFamily="18" charset="0"/>
                            <a:ea typeface="Cambria Math" panose="02040503050406030204" pitchFamily="18" charset="0"/>
                            <a:cs typeface="Times New Roman"/>
                          </a:rPr>
                          <m:t>−11</m:t>
                        </m:r>
                      </m:sup>
                    </m:sSup>
                    <m:r>
                      <a:rPr lang="en-US" sz="2800" b="0" i="1" smtClean="0">
                        <a:latin typeface="Cambria Math" panose="02040503050406030204" pitchFamily="18" charset="0"/>
                        <a:ea typeface="Cambria Math" panose="02040503050406030204" pitchFamily="18" charset="0"/>
                        <a:cs typeface="Times New Roman"/>
                      </a:rPr>
                      <m:t>𝑁</m:t>
                    </m:r>
                    <m:sSup>
                      <m:sSupPr>
                        <m:ctrlPr>
                          <a:rPr lang="en-US" sz="2800" b="0" i="1" smtClean="0">
                            <a:latin typeface="Cambria Math" panose="02040503050406030204" pitchFamily="18" charset="0"/>
                            <a:ea typeface="Cambria Math" panose="02040503050406030204" pitchFamily="18" charset="0"/>
                            <a:cs typeface="Times New Roman"/>
                          </a:rPr>
                        </m:ctrlPr>
                      </m:sSupPr>
                      <m:e>
                        <m:r>
                          <a:rPr lang="en-US" sz="2800" b="0" i="1" smtClean="0">
                            <a:latin typeface="Cambria Math" panose="02040503050406030204" pitchFamily="18" charset="0"/>
                            <a:ea typeface="Cambria Math" panose="02040503050406030204" pitchFamily="18" charset="0"/>
                            <a:cs typeface="Times New Roman"/>
                          </a:rPr>
                          <m:t>𝑚</m:t>
                        </m:r>
                      </m:e>
                      <m:sup>
                        <m:r>
                          <a:rPr lang="en-US" sz="2800" b="0" i="1" smtClean="0">
                            <a:latin typeface="Cambria Math" panose="02040503050406030204" pitchFamily="18" charset="0"/>
                            <a:ea typeface="Cambria Math" panose="02040503050406030204" pitchFamily="18" charset="0"/>
                            <a:cs typeface="Times New Roman"/>
                          </a:rPr>
                          <m:t>2</m:t>
                        </m:r>
                      </m:sup>
                    </m:sSup>
                    <m:r>
                      <a:rPr lang="en-US" sz="2800" b="0" i="1" smtClean="0">
                        <a:latin typeface="Cambria Math" panose="02040503050406030204" pitchFamily="18" charset="0"/>
                        <a:ea typeface="Cambria Math" panose="02040503050406030204" pitchFamily="18" charset="0"/>
                        <a:cs typeface="Times New Roman"/>
                      </a:rPr>
                      <m:t>/</m:t>
                    </m:r>
                    <m:sSup>
                      <m:sSupPr>
                        <m:ctrlPr>
                          <a:rPr lang="en-US" sz="2800" b="0" i="1" smtClean="0">
                            <a:latin typeface="Cambria Math" panose="02040503050406030204" pitchFamily="18" charset="0"/>
                            <a:ea typeface="Cambria Math" panose="02040503050406030204" pitchFamily="18" charset="0"/>
                            <a:cs typeface="Times New Roman"/>
                          </a:rPr>
                        </m:ctrlPr>
                      </m:sSupPr>
                      <m:e>
                        <m:r>
                          <a:rPr lang="en-US" sz="2800" b="0" i="1" smtClean="0">
                            <a:latin typeface="Cambria Math" panose="02040503050406030204" pitchFamily="18" charset="0"/>
                            <a:ea typeface="Cambria Math" panose="02040503050406030204" pitchFamily="18" charset="0"/>
                            <a:cs typeface="Times New Roman"/>
                          </a:rPr>
                          <m:t>𝑘𝑔</m:t>
                        </m:r>
                      </m:e>
                      <m:sup>
                        <m:r>
                          <a:rPr lang="en-US" sz="2800" b="0" i="1" smtClean="0">
                            <a:latin typeface="Cambria Math" panose="02040503050406030204" pitchFamily="18" charset="0"/>
                            <a:ea typeface="Cambria Math" panose="02040503050406030204" pitchFamily="18" charset="0"/>
                            <a:cs typeface="Times New Roman"/>
                          </a:rPr>
                          <m:t>2</m:t>
                        </m:r>
                      </m:sup>
                    </m:sSup>
                    <m:r>
                      <a:rPr lang="en-US" sz="2800" b="0" i="1" smtClean="0">
                        <a:latin typeface="Cambria Math" panose="02040503050406030204" pitchFamily="18" charset="0"/>
                        <a:ea typeface="Cambria Math" panose="02040503050406030204" pitchFamily="18" charset="0"/>
                        <a:cs typeface="Times New Roman"/>
                      </a:rPr>
                      <m:t>)</m:t>
                    </m:r>
                    <m:r>
                      <a:rPr lang="en-US" sz="2800" b="0" i="0" smtClean="0">
                        <a:latin typeface="Cambria Math" panose="02040503050406030204" pitchFamily="18" charset="0"/>
                        <a:ea typeface="Cambria Math" panose="02040503050406030204" pitchFamily="18" charset="0"/>
                        <a:cs typeface="Times New Roman"/>
                      </a:rPr>
                      <m:t>; </m:t>
                    </m:r>
                    <m:sSub>
                      <m:sSubPr>
                        <m:ctrlPr>
                          <a:rPr lang="en-US" sz="2800" i="1" smtClean="0">
                            <a:latin typeface="Cambria Math" panose="02040503050406030204" pitchFamily="18" charset="0"/>
                            <a:cs typeface="Times New Roman"/>
                          </a:rPr>
                        </m:ctrlPr>
                      </m:sSubPr>
                      <m:e>
                        <m:r>
                          <a:rPr lang="en-US" sz="2800" b="0" i="1" smtClean="0">
                            <a:latin typeface="Cambria Math" panose="02040503050406030204" pitchFamily="18" charset="0"/>
                            <a:cs typeface="Times New Roman"/>
                          </a:rPr>
                          <m:t>𝑀</m:t>
                        </m:r>
                      </m:e>
                      <m:sub>
                        <m:r>
                          <a:rPr lang="en-US" sz="2800" b="0" i="1" smtClean="0">
                            <a:latin typeface="Cambria Math" panose="02040503050406030204" pitchFamily="18" charset="0"/>
                            <a:cs typeface="Times New Roman"/>
                          </a:rPr>
                          <m:t>1</m:t>
                        </m:r>
                      </m:sub>
                    </m:sSub>
                    <m:r>
                      <a:rPr lang="en-US" sz="2800" b="0" i="0" smtClean="0">
                        <a:latin typeface="Cambria Math" panose="02040503050406030204" pitchFamily="18" charset="0"/>
                        <a:cs typeface="Times New Roman"/>
                      </a:rPr>
                      <m:t> </m:t>
                    </m:r>
                  </m:oMath>
                </a14:m>
                <a:r>
                  <a:rPr lang="en-US" sz="2800" b="0" dirty="0">
                    <a:latin typeface="Times New Roman" panose="02020603050405020304" pitchFamily="18" charset="0"/>
                    <a:cs typeface="Times New Roman" panose="02020603050405020304" pitchFamily="18" charset="0"/>
                  </a:rPr>
                  <a:t>is the mass of the first body, </a:t>
                </a:r>
                <a14:m>
                  <m:oMath xmlns:m="http://schemas.openxmlformats.org/officeDocument/2006/math">
                    <m:sSub>
                      <m:sSubPr>
                        <m:ctrlPr>
                          <a:rPr lang="en-US" sz="2800" b="0" i="1" smtClean="0">
                            <a:latin typeface="Cambria Math" panose="02040503050406030204" pitchFamily="18" charset="0"/>
                            <a:cs typeface="Times New Roman"/>
                          </a:rPr>
                        </m:ctrlPr>
                      </m:sSubPr>
                      <m:e>
                        <m:r>
                          <a:rPr lang="en-US" sz="2800" b="0" i="1" smtClean="0">
                            <a:latin typeface="Cambria Math" panose="02040503050406030204" pitchFamily="18" charset="0"/>
                            <a:cs typeface="Times New Roman"/>
                          </a:rPr>
                          <m:t>𝑀</m:t>
                        </m:r>
                      </m:e>
                      <m:sub>
                        <m:r>
                          <a:rPr lang="en-US" sz="2800" b="0" i="1" smtClean="0">
                            <a:latin typeface="Cambria Math" panose="02040503050406030204" pitchFamily="18" charset="0"/>
                            <a:cs typeface="Times New Roman"/>
                          </a:rPr>
                          <m:t>2</m:t>
                        </m:r>
                      </m:sub>
                    </m:sSub>
                  </m:oMath>
                </a14:m>
                <a:r>
                  <a:rPr lang="en-US" sz="2800" b="0" i="1" dirty="0">
                    <a:latin typeface="Cambria Math" panose="02040503050406030204" pitchFamily="18" charset="0"/>
                    <a:cs typeface="Times New Roman"/>
                  </a:rPr>
                  <a:t> </a:t>
                </a:r>
                <a:r>
                  <a:rPr lang="en-US" sz="2800" b="0" dirty="0">
                    <a:latin typeface="Times New Roman" panose="02020603050405020304" pitchFamily="18" charset="0"/>
                    <a:cs typeface="Times New Roman" panose="02020603050405020304" pitchFamily="18" charset="0"/>
                  </a:rPr>
                  <a:t>is the mass of the second body, and </a:t>
                </a:r>
                <a14:m>
                  <m:oMath xmlns:m="http://schemas.openxmlformats.org/officeDocument/2006/math">
                    <m:r>
                      <a:rPr lang="en-US" sz="2800" b="0" i="1" smtClean="0">
                        <a:latin typeface="Cambria Math" panose="02040503050406030204" pitchFamily="18" charset="0"/>
                        <a:cs typeface="Times New Roman"/>
                      </a:rPr>
                      <m:t>𝑟</m:t>
                    </m:r>
                  </m:oMath>
                </a14:m>
                <a:r>
                  <a:rPr lang="en-US" sz="2800" dirty="0">
                    <a:latin typeface="Times New Roman" panose="02020603050405020304" pitchFamily="18" charset="0"/>
                    <a:cs typeface="Times New Roman" panose="02020603050405020304" pitchFamily="18" charset="0"/>
                  </a:rPr>
                  <a:t> is the distance between the two bodies.</a:t>
                </a:r>
              </a:p>
            </p:txBody>
          </p:sp>
        </mc:Choice>
        <mc:Fallback xmlns="">
          <p:sp>
            <p:nvSpPr>
              <p:cNvPr id="10" name="object 11">
                <a:extLst>
                  <a:ext uri="{FF2B5EF4-FFF2-40B4-BE49-F238E27FC236}">
                    <a16:creationId xmlns:a16="http://schemas.microsoft.com/office/drawing/2014/main" id="{7688BBD5-5121-4F78-97D7-517E3EF130DB}"/>
                  </a:ext>
                </a:extLst>
              </p:cNvPr>
              <p:cNvSpPr txBox="1">
                <a:spLocks noRot="1" noChangeAspect="1" noMove="1" noResize="1" noEditPoints="1" noAdjustHandles="1" noChangeArrowheads="1" noChangeShapeType="1" noTextEdit="1"/>
              </p:cNvSpPr>
              <p:nvPr/>
            </p:nvSpPr>
            <p:spPr>
              <a:xfrm>
                <a:off x="34110" y="5486400"/>
                <a:ext cx="12123779" cy="1305486"/>
              </a:xfrm>
              <a:prstGeom prst="rect">
                <a:avLst/>
              </a:prstGeom>
              <a:blipFill>
                <a:blip r:embed="rId5"/>
                <a:stretch>
                  <a:fillRect l="-1610" t="-7477" r="-1811" b="-158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6DA0D000-3AD9-4029-A525-05342435E9C6}"/>
                  </a:ext>
                </a:extLst>
              </p:cNvPr>
              <p:cNvSpPr/>
              <p:nvPr/>
            </p:nvSpPr>
            <p:spPr>
              <a:xfrm>
                <a:off x="153973" y="2214877"/>
                <a:ext cx="833019" cy="8044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𝑴</m:t>
                          </m:r>
                        </m:e>
                        <m:sub>
                          <m:r>
                            <a:rPr lang="en-US" b="1" i="1" smtClean="0">
                              <a:latin typeface="Cambria Math" panose="02040503050406030204" pitchFamily="18" charset="0"/>
                            </a:rPr>
                            <m:t>𝟏</m:t>
                          </m:r>
                        </m:sub>
                      </m:sSub>
                    </m:oMath>
                  </m:oMathPara>
                </a14:m>
                <a:endParaRPr lang="en-US" b="1" dirty="0"/>
              </a:p>
            </p:txBody>
          </p:sp>
        </mc:Choice>
        <mc:Fallback xmlns="">
          <p:sp>
            <p:nvSpPr>
              <p:cNvPr id="6" name="Oval 5">
                <a:extLst>
                  <a:ext uri="{FF2B5EF4-FFF2-40B4-BE49-F238E27FC236}">
                    <a16:creationId xmlns:a16="http://schemas.microsoft.com/office/drawing/2014/main" id="{6DA0D000-3AD9-4029-A525-05342435E9C6}"/>
                  </a:ext>
                </a:extLst>
              </p:cNvPr>
              <p:cNvSpPr>
                <a:spLocks noRot="1" noChangeAspect="1" noMove="1" noResize="1" noEditPoints="1" noAdjustHandles="1" noChangeArrowheads="1" noChangeShapeType="1" noTextEdit="1"/>
              </p:cNvSpPr>
              <p:nvPr/>
            </p:nvSpPr>
            <p:spPr>
              <a:xfrm>
                <a:off x="153973" y="2214877"/>
                <a:ext cx="833019" cy="804419"/>
              </a:xfrm>
              <a:prstGeom prst="ellipse">
                <a:avLst/>
              </a:prstGeom>
              <a:blipFill>
                <a:blip r:embed="rId6"/>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7413973B-2251-499B-858C-D29E8F845E53}"/>
                  </a:ext>
                </a:extLst>
              </p:cNvPr>
              <p:cNvSpPr/>
              <p:nvPr/>
            </p:nvSpPr>
            <p:spPr>
              <a:xfrm>
                <a:off x="1426040" y="2093628"/>
                <a:ext cx="1317160" cy="130548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𝑴</m:t>
                          </m:r>
                        </m:e>
                        <m:sub>
                          <m:r>
                            <a:rPr lang="en-US" b="1" i="1" smtClean="0">
                              <a:latin typeface="Cambria Math" panose="02040503050406030204" pitchFamily="18" charset="0"/>
                            </a:rPr>
                            <m:t>𝟐</m:t>
                          </m:r>
                        </m:sub>
                      </m:sSub>
                    </m:oMath>
                  </m:oMathPara>
                </a14:m>
                <a:endParaRPr lang="en-US" b="1" dirty="0"/>
              </a:p>
            </p:txBody>
          </p:sp>
        </mc:Choice>
        <mc:Fallback xmlns="">
          <p:sp>
            <p:nvSpPr>
              <p:cNvPr id="13" name="Oval 12">
                <a:extLst>
                  <a:ext uri="{FF2B5EF4-FFF2-40B4-BE49-F238E27FC236}">
                    <a16:creationId xmlns:a16="http://schemas.microsoft.com/office/drawing/2014/main" id="{7413973B-2251-499B-858C-D29E8F845E53}"/>
                  </a:ext>
                </a:extLst>
              </p:cNvPr>
              <p:cNvSpPr>
                <a:spLocks noRot="1" noChangeAspect="1" noMove="1" noResize="1" noEditPoints="1" noAdjustHandles="1" noChangeArrowheads="1" noChangeShapeType="1" noTextEdit="1"/>
              </p:cNvSpPr>
              <p:nvPr/>
            </p:nvSpPr>
            <p:spPr>
              <a:xfrm>
                <a:off x="1426040" y="2093628"/>
                <a:ext cx="1317160" cy="1305485"/>
              </a:xfrm>
              <a:prstGeom prst="ellipse">
                <a:avLst/>
              </a:prstGeom>
              <a:blipFill>
                <a:blip r:embed="rId7"/>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9527BC5A-5F1E-46AD-8A02-8DAD0DEDC7FE}"/>
              </a:ext>
            </a:extLst>
          </p:cNvPr>
          <p:cNvCxnSpPr>
            <a:cxnSpLocks/>
          </p:cNvCxnSpPr>
          <p:nvPr/>
        </p:nvCxnSpPr>
        <p:spPr>
          <a:xfrm>
            <a:off x="570482" y="2438400"/>
            <a:ext cx="1538504"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1662CAE-B748-4DE2-93AC-FD05B2BB0B9B}"/>
              </a:ext>
            </a:extLst>
          </p:cNvPr>
          <p:cNvSpPr txBox="1"/>
          <p:nvPr/>
        </p:nvSpPr>
        <p:spPr>
          <a:xfrm>
            <a:off x="1112520" y="1804082"/>
            <a:ext cx="5334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a:t>
            </a:r>
          </a:p>
        </p:txBody>
      </p:sp>
    </p:spTree>
    <p:extLst>
      <p:ext uri="{BB962C8B-B14F-4D97-AF65-F5344CB8AC3E}">
        <p14:creationId xmlns:p14="http://schemas.microsoft.com/office/powerpoint/2010/main" val="2272324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p:sp>
        <p:nvSpPr>
          <p:cNvPr id="59" name="Rectangle 58">
            <a:extLst>
              <a:ext uri="{FF2B5EF4-FFF2-40B4-BE49-F238E27FC236}">
                <a16:creationId xmlns:a16="http://schemas.microsoft.com/office/drawing/2014/main" id="{1531F537-C90B-4829-81E2-069B1E93F0D8}"/>
              </a:ext>
            </a:extLst>
          </p:cNvPr>
          <p:cNvSpPr/>
          <p:nvPr/>
        </p:nvSpPr>
        <p:spPr>
          <a:xfrm>
            <a:off x="0" y="914400"/>
            <a:ext cx="12192000" cy="3246530"/>
          </a:xfrm>
          <a:prstGeom prst="rect">
            <a:avLst/>
          </a:prstGeom>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Example 5: </a:t>
            </a:r>
            <a:r>
              <a:rPr lang="en-US" sz="2800" b="1" dirty="0">
                <a:solidFill>
                  <a:srgbClr val="FF0000"/>
                </a:solidFill>
                <a:latin typeface="Times New Roman" panose="02020603050405020304" pitchFamily="18" charset="0"/>
                <a:cs typeface="Times New Roman" panose="02020603050405020304" pitchFamily="18" charset="0"/>
              </a:rPr>
              <a:t>Teaser question:</a:t>
            </a:r>
            <a:r>
              <a:rPr lang="en-US" sz="2800" dirty="0">
                <a:latin typeface="Times New Roman" panose="02020603050405020304" pitchFamily="18" charset="0"/>
                <a:cs typeface="Times New Roman" panose="02020603050405020304" pitchFamily="18" charset="0"/>
              </a:rPr>
              <a:t> A planet in orbit around the Sun moves from position A (at perihelion) to position B (at aphelion). If it takes 50 days to travel from A to B, how long will it take to travel from point B to the opposite side of the orbit (from aphelion to perihelion)?</a:t>
            </a:r>
          </a:p>
          <a:p>
            <a:pPr algn="just">
              <a:lnSpc>
                <a:spcPct val="150000"/>
              </a:lnSpc>
            </a:pPr>
            <a:r>
              <a:rPr lang="en-US" sz="2800" b="1" dirty="0">
                <a:solidFill>
                  <a:srgbClr val="FF0000"/>
                </a:solidFill>
                <a:latin typeface="Times New Roman" panose="02020603050405020304" pitchFamily="18" charset="0"/>
                <a:cs typeface="Times New Roman" panose="02020603050405020304" pitchFamily="18" charset="0"/>
              </a:rPr>
              <a:t>Solution: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556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p:sp>
        <p:nvSpPr>
          <p:cNvPr id="59" name="Rectangle 58">
            <a:extLst>
              <a:ext uri="{FF2B5EF4-FFF2-40B4-BE49-F238E27FC236}">
                <a16:creationId xmlns:a16="http://schemas.microsoft.com/office/drawing/2014/main" id="{1531F537-C90B-4829-81E2-069B1E93F0D8}"/>
              </a:ext>
            </a:extLst>
          </p:cNvPr>
          <p:cNvSpPr/>
          <p:nvPr/>
        </p:nvSpPr>
        <p:spPr>
          <a:xfrm>
            <a:off x="0" y="914400"/>
            <a:ext cx="12192000" cy="4539191"/>
          </a:xfrm>
          <a:prstGeom prst="rect">
            <a:avLst/>
          </a:prstGeom>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Solution: </a:t>
            </a:r>
            <a:r>
              <a:rPr lang="en-US" sz="2800" dirty="0">
                <a:latin typeface="Times New Roman" panose="02020603050405020304" pitchFamily="18" charset="0"/>
                <a:cs typeface="Times New Roman" panose="02020603050405020304" pitchFamily="18" charset="0"/>
              </a:rPr>
              <a:t>Kepler’s Second Law (Law of Equal Areas) states that a line joining the planet and the Sun sweeps out equal areas during equal time intervals. This means that the planet moves faster when it is closer to the Sun (at perihelion) and slower when it is farther away (at aphelion), but the areas swept by the radius vector are always equal. Since the planet sweeps out equal areas in equal time intervals, it will take the same time to travel from B to perihelion (opposite side of the orbit) as it did from A to B. Therefore, the time taken to travel from B to perihelion is also 50 days.</a:t>
            </a:r>
          </a:p>
        </p:txBody>
      </p:sp>
    </p:spTree>
    <p:extLst>
      <p:ext uri="{BB962C8B-B14F-4D97-AF65-F5344CB8AC3E}">
        <p14:creationId xmlns:p14="http://schemas.microsoft.com/office/powerpoint/2010/main" val="2455473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mc:AlternateContent xmlns:mc="http://schemas.openxmlformats.org/markup-compatibility/2006">
        <mc:Choice xmlns:a14="http://schemas.microsoft.com/office/drawing/2010/main" Requires="a14">
          <p:sp>
            <p:nvSpPr>
              <p:cNvPr id="59" name="Rectangle 58">
                <a:extLst>
                  <a:ext uri="{FF2B5EF4-FFF2-40B4-BE49-F238E27FC236}">
                    <a16:creationId xmlns:a16="http://schemas.microsoft.com/office/drawing/2014/main" id="{1531F537-C90B-4829-81E2-069B1E93F0D8}"/>
                  </a:ext>
                </a:extLst>
              </p:cNvPr>
              <p:cNvSpPr/>
              <p:nvPr/>
            </p:nvSpPr>
            <p:spPr>
              <a:xfrm>
                <a:off x="0" y="914400"/>
                <a:ext cx="12192000" cy="5952720"/>
              </a:xfrm>
              <a:prstGeom prst="rect">
                <a:avLst/>
              </a:prstGeom>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Example 6: A planet is orbiting a star with a mass of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𝑀</m:t>
                    </m:r>
                    <m:r>
                      <a:rPr lang="en-US" sz="2800" b="0" i="1" smtClean="0">
                        <a:latin typeface="Cambria Math" panose="02040503050406030204" pitchFamily="18" charset="0"/>
                        <a:cs typeface="Times New Roman" panose="02020603050405020304" pitchFamily="18" charset="0"/>
                      </a:rPr>
                      <m:t>=2×</m:t>
                    </m:r>
                    <m:sSup>
                      <m:sSup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30</m:t>
                        </m:r>
                      </m:sup>
                    </m:s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𝑘𝑔</m:t>
                    </m:r>
                  </m:oMath>
                </a14:m>
                <a:r>
                  <a:rPr lang="en-US" sz="2800" dirty="0">
                    <a:latin typeface="Times New Roman" panose="02020603050405020304" pitchFamily="18" charset="0"/>
                    <a:cs typeface="Times New Roman" panose="02020603050405020304" pitchFamily="18" charset="0"/>
                  </a:rPr>
                  <a:t>. The semi-major axis of the planet’s orbit is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𝑟</m:t>
                    </m:r>
                    <m:r>
                      <a:rPr lang="en-US" sz="2800" b="0" i="1" smtClean="0">
                        <a:latin typeface="Cambria Math" panose="02040503050406030204" pitchFamily="18" charset="0"/>
                        <a:cs typeface="Times New Roman" panose="02020603050405020304" pitchFamily="18" charset="0"/>
                      </a:rPr>
                      <m:t>=4 </m:t>
                    </m:r>
                    <m:r>
                      <a:rPr lang="en-US" sz="2800" b="0" i="1" smtClean="0">
                        <a:latin typeface="Cambria Math" panose="02040503050406030204" pitchFamily="18" charset="0"/>
                        <a:cs typeface="Times New Roman" panose="02020603050405020304" pitchFamily="18" charset="0"/>
                      </a:rPr>
                      <m:t>𝐴𝑈</m:t>
                    </m:r>
                  </m:oMath>
                </a14:m>
                <a:r>
                  <a:rPr lang="en-US" sz="2800" dirty="0">
                    <a:latin typeface="Times New Roman" panose="02020603050405020304" pitchFamily="18" charset="0"/>
                    <a:cs typeface="Times New Roman" panose="02020603050405020304" pitchFamily="18" charset="0"/>
                  </a:rPr>
                  <a:t>. What is the orbital period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of the planet?</a:t>
                </a:r>
              </a:p>
              <a:p>
                <a:pPr algn="just">
                  <a:lnSpc>
                    <a:spcPct val="150000"/>
                  </a:lnSpc>
                </a:pPr>
                <a:r>
                  <a:rPr lang="en-US" sz="2800" b="1" dirty="0">
                    <a:latin typeface="Times New Roman" panose="02020603050405020304" pitchFamily="18" charset="0"/>
                    <a:cs typeface="Times New Roman" panose="02020603050405020304" pitchFamily="18" charset="0"/>
                  </a:rPr>
                  <a:t>Solution:</a:t>
                </a:r>
              </a:p>
              <a:p>
                <a:pPr algn="just">
                  <a:lnSpc>
                    <a:spcPct val="150000"/>
                  </a:lnSpc>
                </a:pPr>
                <a:r>
                  <a:rPr lang="en-US" sz="2800" dirty="0">
                    <a:latin typeface="Times New Roman" panose="02020603050405020304" pitchFamily="18" charset="0"/>
                    <a:cs typeface="Times New Roman" panose="02020603050405020304" pitchFamily="18" charset="0"/>
                  </a:rPr>
                  <a:t>From Eqn. 10</a:t>
                </a:r>
              </a:p>
              <a:p>
                <a:pPr algn="just">
                  <a:lnSpc>
                    <a:spcPct val="150000"/>
                  </a:lnSpc>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cs typeface="Times New Roman" panose="02020603050405020304" pitchFamily="18" charset="0"/>
                            </a:rPr>
                          </m:ctrlPr>
                        </m:fPr>
                        <m:num>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cs typeface="Times New Roman" panose="02020603050405020304" pitchFamily="18" charset="0"/>
                                </a:rPr>
                                <m:t>𝑇</m:t>
                              </m:r>
                            </m:e>
                            <m:sup>
                              <m:r>
                                <a:rPr lang="en-US" sz="2800" i="1">
                                  <a:latin typeface="Cambria Math" panose="02040503050406030204" pitchFamily="18" charset="0"/>
                                  <a:cs typeface="Times New Roman" panose="02020603050405020304" pitchFamily="18" charset="0"/>
                                </a:rPr>
                                <m:t>2</m:t>
                              </m:r>
                            </m:sup>
                          </m:sSup>
                        </m:num>
                        <m:den>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cs typeface="Times New Roman" panose="02020603050405020304" pitchFamily="18" charset="0"/>
                                </a:rPr>
                                <m:t>𝑟</m:t>
                              </m:r>
                            </m:e>
                            <m:sup>
                              <m:r>
                                <a:rPr lang="en-US" sz="2800" i="1">
                                  <a:latin typeface="Cambria Math" panose="02040503050406030204" pitchFamily="18" charset="0"/>
                                  <a:cs typeface="Times New Roman" panose="02020603050405020304" pitchFamily="18" charset="0"/>
                                </a:rPr>
                                <m:t>3</m:t>
                              </m:r>
                            </m:sup>
                          </m:sSup>
                        </m:den>
                      </m:f>
                      <m:r>
                        <a:rPr lang="en-US" sz="2800" i="1">
                          <a:latin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4</m:t>
                          </m:r>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ea typeface="Cambria Math" panose="02040503050406030204" pitchFamily="18" charset="0"/>
                                  <a:cs typeface="Times New Roman" panose="02020603050405020304" pitchFamily="18" charset="0"/>
                                </a:rPr>
                                <m:t>𝜋</m:t>
                              </m:r>
                            </m:e>
                            <m:sup>
                              <m:r>
                                <a:rPr lang="en-US" sz="2800" i="1">
                                  <a:latin typeface="Cambria Math" panose="02040503050406030204" pitchFamily="18" charset="0"/>
                                  <a:cs typeface="Times New Roman" panose="02020603050405020304" pitchFamily="18" charset="0"/>
                                </a:rPr>
                                <m:t>2</m:t>
                              </m:r>
                            </m:sup>
                          </m:sSup>
                        </m:num>
                        <m:den>
                          <m:r>
                            <a:rPr lang="en-US" sz="2800" i="1">
                              <a:latin typeface="Cambria Math" panose="02040503050406030204" pitchFamily="18" charset="0"/>
                              <a:cs typeface="Times New Roman" panose="02020603050405020304" pitchFamily="18" charset="0"/>
                            </a:rPr>
                            <m:t>𝐺𝑀</m:t>
                          </m:r>
                        </m:den>
                      </m:f>
                    </m:oMath>
                  </m:oMathPara>
                </a14:m>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Fitting the parameters; G</a:t>
                </a:r>
                <a14:m>
                  <m:oMath xmlns:m="http://schemas.openxmlformats.org/officeDocument/2006/math">
                    <m:r>
                      <a:rPr lang="en-US" sz="2800" i="1">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6.674</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−11</m:t>
                        </m:r>
                      </m:sup>
                    </m:s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𝑁</m:t>
                    </m:r>
                    <m:sSup>
                      <m:sSup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𝑘</m:t>
                    </m:r>
                    <m:sSup>
                      <m:sSup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𝑔</m:t>
                        </m:r>
                      </m:e>
                      <m: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−2</m:t>
                        </m:r>
                      </m:sup>
                    </m:sSup>
                  </m:oMath>
                </a14:m>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Converting from </a:t>
                </a:r>
                <a:r>
                  <a:rPr lang="en-US" sz="2800" i="1" dirty="0">
                    <a:latin typeface="Times New Roman" panose="02020603050405020304" pitchFamily="18" charset="0"/>
                    <a:cs typeface="Times New Roman" panose="02020603050405020304" pitchFamily="18" charset="0"/>
                  </a:rPr>
                  <a:t>AU</a:t>
                </a:r>
                <a:r>
                  <a:rPr lang="en-US" sz="2800" dirty="0">
                    <a:latin typeface="Times New Roman" panose="02020603050405020304" pitchFamily="18" charset="0"/>
                    <a:cs typeface="Times New Roman" panose="02020603050405020304" pitchFamily="18" charset="0"/>
                  </a:rPr>
                  <a:t> to </a:t>
                </a:r>
                <a:r>
                  <a:rPr lang="en-US" sz="2800" i="1" dirty="0">
                    <a:latin typeface="Times New Roman" panose="02020603050405020304" pitchFamily="18" charset="0"/>
                    <a:cs typeface="Times New Roman" panose="02020603050405020304" pitchFamily="18" charset="0"/>
                  </a:rPr>
                  <a:t>meters: </a:t>
                </a:r>
                <a14:m>
                  <m:oMath xmlns:m="http://schemas.openxmlformats.org/officeDocument/2006/math">
                    <m:r>
                      <a:rPr lang="en-US" sz="2800" b="0" i="1" smtClean="0">
                        <a:latin typeface="Cambria Math" panose="02040503050406030204" pitchFamily="18" charset="0"/>
                        <a:cs typeface="Times New Roman" panose="02020603050405020304" pitchFamily="18" charset="0"/>
                      </a:rPr>
                      <m:t>1</m:t>
                    </m:r>
                    <m:r>
                      <a:rPr lang="en-US" sz="2800" b="0" i="1" smtClean="0">
                        <a:latin typeface="Cambria Math" panose="02040503050406030204" pitchFamily="18" charset="0"/>
                        <a:cs typeface="Times New Roman" panose="02020603050405020304" pitchFamily="18" charset="0"/>
                      </a:rPr>
                      <m:t>𝐴𝑈</m:t>
                    </m:r>
                    <m:r>
                      <a:rPr lang="en-US" sz="2800" i="1">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1.496</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11</m:t>
                        </m:r>
                      </m:sup>
                    </m:s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𝑚</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𝑟</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=5.984×</m:t>
                    </m:r>
                    <m:sSup>
                      <m:sSup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11</m:t>
                        </m:r>
                      </m:sup>
                    </m:s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𝑚</m:t>
                    </m:r>
                  </m:oMath>
                </a14:m>
                <a:endParaRPr lang="en-US" sz="2800" i="1" dirty="0">
                  <a:latin typeface="Times New Roman" panose="02020603050405020304" pitchFamily="18" charset="0"/>
                  <a:cs typeface="Times New Roman" panose="02020603050405020304" pitchFamily="18" charset="0"/>
                </a:endParaRPr>
              </a:p>
            </p:txBody>
          </p:sp>
        </mc:Choice>
        <mc:Fallback>
          <p:sp>
            <p:nvSpPr>
              <p:cNvPr id="59" name="Rectangle 58">
                <a:extLst>
                  <a:ext uri="{FF2B5EF4-FFF2-40B4-BE49-F238E27FC236}">
                    <a16:creationId xmlns:a16="http://schemas.microsoft.com/office/drawing/2014/main" id="{1531F537-C90B-4829-81E2-069B1E93F0D8}"/>
                  </a:ext>
                </a:extLst>
              </p:cNvPr>
              <p:cNvSpPr>
                <a:spLocks noRot="1" noChangeAspect="1" noMove="1" noResize="1" noEditPoints="1" noAdjustHandles="1" noChangeArrowheads="1" noChangeShapeType="1" noTextEdit="1"/>
              </p:cNvSpPr>
              <p:nvPr/>
            </p:nvSpPr>
            <p:spPr>
              <a:xfrm>
                <a:off x="0" y="914400"/>
                <a:ext cx="12192000" cy="5952720"/>
              </a:xfrm>
              <a:prstGeom prst="rect">
                <a:avLst/>
              </a:prstGeom>
              <a:blipFill>
                <a:blip r:embed="rId3"/>
                <a:stretch>
                  <a:fillRect l="-1000" r="-1000"/>
                </a:stretch>
              </a:blipFill>
            </p:spPr>
            <p:txBody>
              <a:bodyPr/>
              <a:lstStyle/>
              <a:p>
                <a:r>
                  <a:rPr lang="en-US">
                    <a:noFill/>
                  </a:rPr>
                  <a:t> </a:t>
                </a:r>
              </a:p>
            </p:txBody>
          </p:sp>
        </mc:Fallback>
      </mc:AlternateContent>
    </p:spTree>
    <p:extLst>
      <p:ext uri="{BB962C8B-B14F-4D97-AF65-F5344CB8AC3E}">
        <p14:creationId xmlns:p14="http://schemas.microsoft.com/office/powerpoint/2010/main" val="935046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mc:AlternateContent xmlns:mc="http://schemas.openxmlformats.org/markup-compatibility/2006">
        <mc:Choice xmlns:a14="http://schemas.microsoft.com/office/drawing/2010/main" Requires="a14">
          <p:sp>
            <p:nvSpPr>
              <p:cNvPr id="59" name="Rectangle 58">
                <a:extLst>
                  <a:ext uri="{FF2B5EF4-FFF2-40B4-BE49-F238E27FC236}">
                    <a16:creationId xmlns:a16="http://schemas.microsoft.com/office/drawing/2014/main" id="{1531F537-C90B-4829-81E2-069B1E93F0D8}"/>
                  </a:ext>
                </a:extLst>
              </p:cNvPr>
              <p:cNvSpPr/>
              <p:nvPr/>
            </p:nvSpPr>
            <p:spPr>
              <a:xfrm>
                <a:off x="0" y="914400"/>
                <a:ext cx="12192000" cy="5640583"/>
              </a:xfrm>
              <a:prstGeom prst="rect">
                <a:avLst/>
              </a:prstGeom>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Sub. The values and make </a:t>
                </a:r>
                <a:r>
                  <a:rPr lang="en-US" sz="2800" i="1" dirty="0">
                    <a:latin typeface="Times New Roman" panose="02020603050405020304" pitchFamily="18" charset="0"/>
                    <a:cs typeface="Times New Roman" panose="02020603050405020304" pitchFamily="18" charset="0"/>
                  </a:rPr>
                  <a:t>T </a:t>
                </a:r>
                <a:r>
                  <a:rPr lang="en-US" sz="2800" dirty="0">
                    <a:latin typeface="Times New Roman" panose="02020603050405020304" pitchFamily="18" charset="0"/>
                    <a:cs typeface="Times New Roman" panose="02020603050405020304" pitchFamily="18" charset="0"/>
                  </a:rPr>
                  <a:t>the subject of the formula;</a:t>
                </a:r>
              </a:p>
              <a:p>
                <a:pPr algn="just">
                  <a:lnSpc>
                    <a:spcPct val="150000"/>
                  </a:lnSpc>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cs typeface="Times New Roman" panose="02020603050405020304" pitchFamily="18" charset="0"/>
                            </a:rPr>
                          </m:ctrlPr>
                        </m:fPr>
                        <m:num>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cs typeface="Times New Roman" panose="02020603050405020304" pitchFamily="18" charset="0"/>
                                </a:rPr>
                                <m:t>𝑇</m:t>
                              </m:r>
                            </m:e>
                            <m:sup>
                              <m:r>
                                <a:rPr lang="en-US" sz="2800" i="1">
                                  <a:latin typeface="Cambria Math" panose="02040503050406030204" pitchFamily="18" charset="0"/>
                                  <a:cs typeface="Times New Roman" panose="02020603050405020304" pitchFamily="18" charset="0"/>
                                </a:rPr>
                                <m:t>2</m:t>
                              </m:r>
                            </m:sup>
                          </m:sSup>
                        </m:num>
                        <m:den>
                          <m:sSup>
                            <m:sSupPr>
                              <m:ctrlPr>
                                <a:rPr lang="en-US" sz="2800" i="1">
                                  <a:latin typeface="Cambria Math" panose="02040503050406030204" pitchFamily="18" charset="0"/>
                                  <a:cs typeface="Times New Roman" panose="02020603050405020304" pitchFamily="18" charset="0"/>
                                </a:rPr>
                              </m:ctrlPr>
                            </m:sSupPr>
                            <m:e>
                              <m:d>
                                <m:dPr>
                                  <m:ctrlPr>
                                    <a:rPr lang="en-US" sz="280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5.984</m:t>
                                  </m:r>
                                  <m:r>
                                    <a:rPr lang="en-US" sz="2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ea typeface="Cambria Math" panose="02040503050406030204" pitchFamily="18" charset="0"/>
                                          <a:cs typeface="Times New Roman" panose="02020603050405020304" pitchFamily="18" charset="0"/>
                                        </a:rPr>
                                        <m:t>10</m:t>
                                      </m:r>
                                    </m:e>
                                    <m:sup>
                                      <m:r>
                                        <a:rPr lang="en-US" sz="2800" i="1">
                                          <a:latin typeface="Cambria Math" panose="02040503050406030204" pitchFamily="18" charset="0"/>
                                          <a:ea typeface="Cambria Math" panose="02040503050406030204" pitchFamily="18" charset="0"/>
                                          <a:cs typeface="Times New Roman" panose="02020603050405020304" pitchFamily="18" charset="0"/>
                                        </a:rPr>
                                        <m:t>11</m:t>
                                      </m:r>
                                    </m:sup>
                                  </m:sSup>
                                </m:e>
                              </m:d>
                            </m:e>
                            <m:sup>
                              <m:r>
                                <a:rPr lang="en-US" sz="2800" i="1">
                                  <a:latin typeface="Cambria Math" panose="02040503050406030204" pitchFamily="18" charset="0"/>
                                  <a:cs typeface="Times New Roman" panose="02020603050405020304" pitchFamily="18" charset="0"/>
                                </a:rPr>
                                <m:t>3</m:t>
                              </m:r>
                            </m:sup>
                          </m:sSup>
                        </m:den>
                      </m:f>
                      <m:r>
                        <a:rPr lang="en-US" sz="2800" i="1">
                          <a:latin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4</m:t>
                          </m:r>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ea typeface="Cambria Math" panose="02040503050406030204" pitchFamily="18" charset="0"/>
                                  <a:cs typeface="Times New Roman" panose="02020603050405020304" pitchFamily="18" charset="0"/>
                                </a:rPr>
                                <m:t>𝜋</m:t>
                              </m:r>
                            </m:e>
                            <m:sup>
                              <m:r>
                                <a:rPr lang="en-US" sz="2800" i="1">
                                  <a:latin typeface="Cambria Math" panose="02040503050406030204" pitchFamily="18" charset="0"/>
                                  <a:cs typeface="Times New Roman" panose="02020603050405020304" pitchFamily="18" charset="0"/>
                                </a:rPr>
                                <m:t>2</m:t>
                              </m:r>
                            </m:sup>
                          </m:sSup>
                        </m:num>
                        <m:den>
                          <m:r>
                            <a:rPr lang="en-US" sz="2800" i="1">
                              <a:latin typeface="Cambria Math" panose="02040503050406030204" pitchFamily="18" charset="0"/>
                              <a:cs typeface="Times New Roman" panose="02020603050405020304" pitchFamily="18" charset="0"/>
                            </a:rPr>
                            <m:t>6.674</m:t>
                          </m:r>
                          <m:r>
                            <a:rPr lang="en-US" sz="2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ea typeface="Cambria Math" panose="02040503050406030204" pitchFamily="18" charset="0"/>
                                  <a:cs typeface="Times New Roman" panose="02020603050405020304" pitchFamily="18" charset="0"/>
                                </a:rPr>
                                <m:t>10</m:t>
                              </m:r>
                            </m:e>
                            <m:sup>
                              <m:r>
                                <a:rPr lang="en-US" sz="2800" i="1">
                                  <a:latin typeface="Cambria Math" panose="02040503050406030204" pitchFamily="18" charset="0"/>
                                  <a:ea typeface="Cambria Math" panose="02040503050406030204" pitchFamily="18" charset="0"/>
                                  <a:cs typeface="Times New Roman" panose="02020603050405020304" pitchFamily="18" charset="0"/>
                                </a:rPr>
                                <m:t>−11</m:t>
                              </m:r>
                            </m:sup>
                          </m:sSup>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2</m:t>
                          </m:r>
                          <m:r>
                            <a:rPr lang="en-US" sz="2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ea typeface="Cambria Math" panose="02040503050406030204" pitchFamily="18" charset="0"/>
                                  <a:cs typeface="Times New Roman" panose="02020603050405020304" pitchFamily="18" charset="0"/>
                                </a:rPr>
                                <m:t>10</m:t>
                              </m:r>
                            </m:e>
                            <m:sup>
                              <m:r>
                                <a:rPr lang="en-US" sz="2800" i="1">
                                  <a:latin typeface="Cambria Math" panose="02040503050406030204" pitchFamily="18" charset="0"/>
                                  <a:ea typeface="Cambria Math" panose="02040503050406030204" pitchFamily="18" charset="0"/>
                                  <a:cs typeface="Times New Roman" panose="02020603050405020304" pitchFamily="18" charset="0"/>
                                </a:rPr>
                                <m:t>30</m:t>
                              </m:r>
                            </m:sup>
                          </m:sSup>
                        </m:den>
                      </m:f>
                    </m:oMath>
                  </m:oMathPara>
                </a14:m>
                <a:endParaRPr lang="en-US" sz="2800" dirty="0">
                  <a:latin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cs typeface="Times New Roman" panose="02020603050405020304" pitchFamily="18" charset="0"/>
                            </a:rPr>
                            <m:t>𝑇</m:t>
                          </m:r>
                        </m:e>
                        <m:sup>
                          <m:r>
                            <a:rPr lang="en-US" sz="2800" i="1">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=2.97</m:t>
                      </m:r>
                      <m:r>
                        <a:rPr lang="en-US" sz="2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ea typeface="Cambria Math" panose="02040503050406030204" pitchFamily="18" charset="0"/>
                              <a:cs typeface="Times New Roman" panose="02020603050405020304" pitchFamily="18" charset="0"/>
                            </a:rPr>
                            <m:t>10</m:t>
                          </m:r>
                        </m:e>
                        <m: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−19</m:t>
                          </m:r>
                        </m:sup>
                      </m:sSup>
                      <m:r>
                        <a:rPr lang="en-US" sz="2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800" i="1">
                              <a:latin typeface="Cambria Math" panose="02040503050406030204" pitchFamily="18" charset="0"/>
                              <a:cs typeface="Times New Roman" panose="02020603050405020304" pitchFamily="18" charset="0"/>
                            </a:rPr>
                          </m:ctrlPr>
                        </m:sSupPr>
                        <m:e>
                          <m:d>
                            <m:dPr>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5.984</m:t>
                              </m:r>
                              <m:r>
                                <a:rPr lang="en-US" sz="2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ea typeface="Cambria Math" panose="02040503050406030204" pitchFamily="18" charset="0"/>
                                      <a:cs typeface="Times New Roman" panose="02020603050405020304" pitchFamily="18" charset="0"/>
                                    </a:rPr>
                                    <m:t>10</m:t>
                                  </m:r>
                                </m:e>
                                <m:sup>
                                  <m:r>
                                    <a:rPr lang="en-US" sz="2800" i="1">
                                      <a:latin typeface="Cambria Math" panose="02040503050406030204" pitchFamily="18" charset="0"/>
                                      <a:ea typeface="Cambria Math" panose="02040503050406030204" pitchFamily="18" charset="0"/>
                                      <a:cs typeface="Times New Roman" panose="02020603050405020304" pitchFamily="18" charset="0"/>
                                    </a:rPr>
                                    <m:t>11</m:t>
                                  </m:r>
                                </m:sup>
                              </m:sSup>
                            </m:e>
                          </m:d>
                        </m:e>
                        <m:sup>
                          <m:r>
                            <a:rPr lang="en-US" sz="2800" i="1">
                              <a:latin typeface="Cambria Math" panose="02040503050406030204" pitchFamily="18" charset="0"/>
                              <a:cs typeface="Times New Roman" panose="02020603050405020304" pitchFamily="18" charset="0"/>
                            </a:rPr>
                            <m:t>3</m:t>
                          </m:r>
                        </m:sup>
                      </m:sSup>
                    </m:oMath>
                  </m:oMathPara>
                </a14:m>
                <a:endParaRPr lang="en-US" sz="2800" dirty="0">
                  <a:latin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cs typeface="Times New Roman" panose="02020603050405020304" pitchFamily="18" charset="0"/>
                            </a:rPr>
                            <m:t>𝑇</m:t>
                          </m:r>
                        </m:e>
                        <m:sup>
                          <m:r>
                            <a:rPr lang="en-US" sz="2800" i="1">
                              <a:latin typeface="Cambria Math" panose="02040503050406030204" pitchFamily="18" charset="0"/>
                              <a:cs typeface="Times New Roman" panose="02020603050405020304" pitchFamily="18" charset="0"/>
                            </a:rPr>
                            <m:t>2</m:t>
                          </m:r>
                        </m:sup>
                      </m:sSup>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6.35</m:t>
                      </m:r>
                      <m:r>
                        <a:rPr lang="en-US" sz="2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ea typeface="Cambria Math" panose="02040503050406030204" pitchFamily="18" charset="0"/>
                              <a:cs typeface="Times New Roman" panose="02020603050405020304" pitchFamily="18" charset="0"/>
                            </a:rPr>
                            <m:t>10</m:t>
                          </m:r>
                        </m:e>
                        <m:sup>
                          <m:r>
                            <a:rPr lang="en-US" sz="2800" i="1">
                              <a:latin typeface="Cambria Math" panose="02040503050406030204" pitchFamily="18" charset="0"/>
                              <a:ea typeface="Cambria Math" panose="02040503050406030204" pitchFamily="18" charset="0"/>
                              <a:cs typeface="Times New Roman" panose="02020603050405020304" pitchFamily="18" charset="0"/>
                            </a:rPr>
                            <m:t>1</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5</m:t>
                          </m:r>
                        </m:sup>
                      </m:sSup>
                    </m:oMath>
                  </m:oMathPara>
                </a14:m>
                <a:endParaRPr lang="en-US" sz="2800" dirty="0">
                  <a:latin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𝑇</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=2.52</m:t>
                      </m:r>
                      <m:sSup>
                        <m:sSup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10</m:t>
                          </m:r>
                        </m:e>
                        <m: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7</m:t>
                          </m:r>
                        </m:sup>
                      </m:s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𝑠</m:t>
                      </m:r>
                    </m:oMath>
                  </m:oMathPara>
                </a14:m>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Convert seconds to years;</a:t>
                </a:r>
              </a:p>
              <a:p>
                <a:pPr algn="just">
                  <a:lnSpc>
                    <a:spcPct val="150000"/>
                  </a:lnSpc>
                </a:pPr>
                <a:r>
                  <a:rPr lang="en-US" sz="2800" b="0" dirty="0">
                    <a:ea typeface="Cambria Math" panose="020405030504060302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𝑇</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latin typeface="Cambria Math" panose="02040503050406030204" pitchFamily="18" charset="0"/>
                            <a:ea typeface="Cambria Math" panose="02040503050406030204" pitchFamily="18" charset="0"/>
                            <a:cs typeface="Times New Roman" panose="02020603050405020304" pitchFamily="18" charset="0"/>
                          </a:rPr>
                          <m:t>2.52</m:t>
                        </m:r>
                        <m:sSup>
                          <m:sSup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ea typeface="Cambria Math" panose="02040503050406030204" pitchFamily="18" charset="0"/>
                                <a:cs typeface="Times New Roman" panose="02020603050405020304" pitchFamily="18" charset="0"/>
                              </a:rPr>
                              <m:t>×10</m:t>
                            </m:r>
                          </m:e>
                          <m:sup>
                            <m:r>
                              <a:rPr lang="en-US" sz="2800" i="1">
                                <a:latin typeface="Cambria Math" panose="02040503050406030204" pitchFamily="18" charset="0"/>
                                <a:ea typeface="Cambria Math" panose="02040503050406030204" pitchFamily="18" charset="0"/>
                                <a:cs typeface="Times New Roman" panose="02020603050405020304" pitchFamily="18" charset="0"/>
                              </a:rPr>
                              <m:t>7</m:t>
                            </m:r>
                          </m:sup>
                        </m:sSup>
                      </m:num>
                      <m:den>
                        <m:r>
                          <a:rPr lang="en-US" sz="2800" b="0" i="1" smtClean="0">
                            <a:latin typeface="Cambria Math" panose="02040503050406030204" pitchFamily="18" charset="0"/>
                            <a:ea typeface="Cambria Math" panose="02040503050406030204" pitchFamily="18" charset="0"/>
                            <a:cs typeface="Times New Roman" panose="02020603050405020304" pitchFamily="18" charset="0"/>
                          </a:rPr>
                          <m:t>60</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60</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24</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365.25</m:t>
                        </m:r>
                      </m:den>
                    </m:f>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0.8</m:t>
                    </m:r>
                  </m:oMath>
                </a14:m>
                <a:r>
                  <a:rPr lang="en-US" sz="2800" dirty="0">
                    <a:latin typeface="Times New Roman" panose="02020603050405020304" pitchFamily="18" charset="0"/>
                    <a:cs typeface="Times New Roman" panose="02020603050405020304" pitchFamily="18" charset="0"/>
                  </a:rPr>
                  <a:t> years (or about 9.6 months)</a:t>
                </a:r>
              </a:p>
            </p:txBody>
          </p:sp>
        </mc:Choice>
        <mc:Fallback>
          <p:sp>
            <p:nvSpPr>
              <p:cNvPr id="59" name="Rectangle 58">
                <a:extLst>
                  <a:ext uri="{FF2B5EF4-FFF2-40B4-BE49-F238E27FC236}">
                    <a16:creationId xmlns:a16="http://schemas.microsoft.com/office/drawing/2014/main" id="{1531F537-C90B-4829-81E2-069B1E93F0D8}"/>
                  </a:ext>
                </a:extLst>
              </p:cNvPr>
              <p:cNvSpPr>
                <a:spLocks noRot="1" noChangeAspect="1" noMove="1" noResize="1" noEditPoints="1" noAdjustHandles="1" noChangeArrowheads="1" noChangeShapeType="1" noTextEdit="1"/>
              </p:cNvSpPr>
              <p:nvPr/>
            </p:nvSpPr>
            <p:spPr>
              <a:xfrm>
                <a:off x="0" y="914400"/>
                <a:ext cx="12192000" cy="5640583"/>
              </a:xfrm>
              <a:prstGeom prst="rect">
                <a:avLst/>
              </a:prstGeom>
              <a:blipFill>
                <a:blip r:embed="rId3"/>
                <a:stretch>
                  <a:fillRect l="-1000" b="-432"/>
                </a:stretch>
              </a:blipFill>
            </p:spPr>
            <p:txBody>
              <a:bodyPr/>
              <a:lstStyle/>
              <a:p>
                <a:r>
                  <a:rPr lang="en-US">
                    <a:noFill/>
                  </a:rPr>
                  <a:t> </a:t>
                </a:r>
              </a:p>
            </p:txBody>
          </p:sp>
        </mc:Fallback>
      </mc:AlternateContent>
    </p:spTree>
    <p:extLst>
      <p:ext uri="{BB962C8B-B14F-4D97-AF65-F5344CB8AC3E}">
        <p14:creationId xmlns:p14="http://schemas.microsoft.com/office/powerpoint/2010/main" val="3170134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92124" cy="1004315"/>
          </a:xfrm>
          <a:prstGeom prst="rect">
            <a:avLst/>
          </a:prstGeom>
        </p:spPr>
      </p:pic>
      <p:sp>
        <p:nvSpPr>
          <p:cNvPr id="3" name="object 3"/>
          <p:cNvSpPr txBox="1"/>
          <p:nvPr/>
        </p:nvSpPr>
        <p:spPr>
          <a:xfrm>
            <a:off x="343027" y="556007"/>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2819400" y="0"/>
            <a:ext cx="6553199"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Kepler’s law of Planetary motion</a:t>
            </a:r>
            <a:endParaRPr sz="3600" dirty="0"/>
          </a:p>
        </p:txBody>
      </p:sp>
      <p:sp>
        <p:nvSpPr>
          <p:cNvPr id="59" name="Rectangle 58">
            <a:extLst>
              <a:ext uri="{FF2B5EF4-FFF2-40B4-BE49-F238E27FC236}">
                <a16:creationId xmlns:a16="http://schemas.microsoft.com/office/drawing/2014/main" id="{1531F537-C90B-4829-81E2-069B1E93F0D8}"/>
              </a:ext>
            </a:extLst>
          </p:cNvPr>
          <p:cNvSpPr/>
          <p:nvPr/>
        </p:nvSpPr>
        <p:spPr>
          <a:xfrm>
            <a:off x="0" y="1123470"/>
            <a:ext cx="12192000" cy="3892861"/>
          </a:xfrm>
          <a:prstGeom prst="rect">
            <a:avLst/>
          </a:prstGeom>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Kepler’s third law summary:</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larger the orbit (greater semi-major axis </a:t>
            </a:r>
            <a:r>
              <a:rPr lang="en-US" sz="2800" i="1" dirty="0">
                <a:latin typeface="Times New Roman" panose="02020603050405020304" pitchFamily="18" charset="0"/>
                <a:cs typeface="Times New Roman" panose="02020603050405020304" pitchFamily="18" charset="0"/>
              </a:rPr>
              <a:t>r</a:t>
            </a:r>
            <a:r>
              <a:rPr lang="en-US" sz="2800" dirty="0">
                <a:latin typeface="Times New Roman" panose="02020603050405020304" pitchFamily="18" charset="0"/>
                <a:cs typeface="Times New Roman" panose="02020603050405020304" pitchFamily="18" charset="0"/>
              </a:rPr>
              <a:t>), the longer the planet’s orbital period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 This relationship holds for any planet in the same star system. </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was one of the major discoveries that laid the foundation for understanding the dynamics of planetary motion and helped in the later development of Newton’s law of universal gravitation.</a:t>
            </a:r>
          </a:p>
        </p:txBody>
      </p:sp>
    </p:spTree>
    <p:extLst>
      <p:ext uri="{BB962C8B-B14F-4D97-AF65-F5344CB8AC3E}">
        <p14:creationId xmlns:p14="http://schemas.microsoft.com/office/powerpoint/2010/main" val="89185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3048001" y="187528"/>
            <a:ext cx="6934200" cy="505908"/>
          </a:xfrm>
          <a:prstGeom prst="rect">
            <a:avLst/>
          </a:prstGeom>
        </p:spPr>
        <p:txBody>
          <a:bodyPr vert="horz" wrap="square" lIns="0" tIns="13335" rIns="0" bIns="0" rtlCol="0">
            <a:spAutoFit/>
          </a:bodyPr>
          <a:lstStyle/>
          <a:p>
            <a:pPr marL="12700">
              <a:lnSpc>
                <a:spcPct val="100000"/>
              </a:lnSpc>
              <a:spcBef>
                <a:spcPts val="105"/>
              </a:spcBef>
            </a:pPr>
            <a:r>
              <a:rPr lang="en-US" spc="-5" dirty="0"/>
              <a:t>Gravitational Potential Energy</a:t>
            </a:r>
            <a:endParaRPr dirty="0"/>
          </a:p>
        </p:txBody>
      </p:sp>
      <p:sp>
        <p:nvSpPr>
          <p:cNvPr id="10" name="TextBox 9">
            <a:extLst>
              <a:ext uri="{FF2B5EF4-FFF2-40B4-BE49-F238E27FC236}">
                <a16:creationId xmlns:a16="http://schemas.microsoft.com/office/drawing/2014/main" id="{F012F118-9F27-41E5-A409-D9D81931F3FA}"/>
              </a:ext>
            </a:extLst>
          </p:cNvPr>
          <p:cNvSpPr txBox="1"/>
          <p:nvPr/>
        </p:nvSpPr>
        <p:spPr>
          <a:xfrm>
            <a:off x="4038600" y="1418842"/>
            <a:ext cx="8153400" cy="501194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Gravitational potential energy is the energy possessed or acquired by an object due to a change in its position when it is present in a gravitational field. In simple terms, it can be said that gravitational potential energy is an energy that is related to gravitational force or to gravity.</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body of mass (m) is moved from infinity to a point inside the gravitational influence of a source mass (M) without accelerating it, the amount of work done in displacing it into the source field is stored in the form of potential energy. </a:t>
            </a:r>
          </a:p>
        </p:txBody>
      </p:sp>
      <p:pic>
        <p:nvPicPr>
          <p:cNvPr id="6" name="Picture 5">
            <a:extLst>
              <a:ext uri="{FF2B5EF4-FFF2-40B4-BE49-F238E27FC236}">
                <a16:creationId xmlns:a16="http://schemas.microsoft.com/office/drawing/2014/main" id="{7D249810-637A-4C06-B65E-7E22AC158439}"/>
              </a:ext>
            </a:extLst>
          </p:cNvPr>
          <p:cNvPicPr>
            <a:picLocks noChangeAspect="1"/>
          </p:cNvPicPr>
          <p:nvPr/>
        </p:nvPicPr>
        <p:blipFill rotWithShape="1">
          <a:blip r:embed="rId3">
            <a:extLst>
              <a:ext uri="{28A0092B-C50C-407E-A947-70E740481C1C}">
                <a14:useLocalDpi xmlns:a14="http://schemas.microsoft.com/office/drawing/2010/main" val="0"/>
              </a:ext>
            </a:extLst>
          </a:blip>
          <a:srcRect l="11250" t="15625" r="10000" b="25000"/>
          <a:stretch/>
        </p:blipFill>
        <p:spPr>
          <a:xfrm>
            <a:off x="1" y="2400300"/>
            <a:ext cx="4126832" cy="1866900"/>
          </a:xfrm>
          <a:prstGeom prst="rect">
            <a:avLst/>
          </a:prstGeom>
        </p:spPr>
      </p:pic>
    </p:spTree>
    <p:extLst>
      <p:ext uri="{BB962C8B-B14F-4D97-AF65-F5344CB8AC3E}">
        <p14:creationId xmlns:p14="http://schemas.microsoft.com/office/powerpoint/2010/main" val="2359187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3048001" y="187528"/>
            <a:ext cx="6934200" cy="505908"/>
          </a:xfrm>
          <a:prstGeom prst="rect">
            <a:avLst/>
          </a:prstGeom>
        </p:spPr>
        <p:txBody>
          <a:bodyPr vert="horz" wrap="square" lIns="0" tIns="13335" rIns="0" bIns="0" rtlCol="0">
            <a:spAutoFit/>
          </a:bodyPr>
          <a:lstStyle/>
          <a:p>
            <a:pPr marL="12700">
              <a:lnSpc>
                <a:spcPct val="100000"/>
              </a:lnSpc>
              <a:spcBef>
                <a:spcPts val="105"/>
              </a:spcBef>
            </a:pPr>
            <a:r>
              <a:rPr lang="en-US" spc="-5" dirty="0"/>
              <a:t>Gravitational Potential Energy</a:t>
            </a:r>
            <a:endParaRPr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012F118-9F27-41E5-A409-D9D81931F3FA}"/>
                  </a:ext>
                </a:extLst>
              </p:cNvPr>
              <p:cNvSpPr txBox="1"/>
              <p:nvPr/>
            </p:nvSpPr>
            <p:spPr>
              <a:xfrm>
                <a:off x="0" y="1418842"/>
                <a:ext cx="12192000" cy="445795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Gravitational potential energy depends on:</a:t>
                </a:r>
              </a:p>
              <a:p>
                <a:pPr marL="514350" indent="-514350">
                  <a:lnSpc>
                    <a:spcPct val="15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Acceleration due to gravity (g)</a:t>
                </a:r>
              </a:p>
              <a:p>
                <a:pPr marL="514350" indent="-514350">
                  <a:lnSpc>
                    <a:spcPct val="15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The mass of the object measured in kilogram (m) and</a:t>
                </a:r>
              </a:p>
              <a:p>
                <a:pPr marL="514350" indent="-514350">
                  <a:lnSpc>
                    <a:spcPct val="15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 height of the objects in meters (h)</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gravitational potential (PE</a:t>
                </a:r>
                <a:r>
                  <a:rPr lang="en-US" sz="2400" baseline="-25000"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 is given as:</a:t>
                </a:r>
              </a:p>
              <a:p>
                <a:pPr>
                  <a:lnSpc>
                    <a:spcPct val="150000"/>
                  </a:lnSpc>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𝑃𝐸</m:t>
                          </m:r>
                        </m:e>
                        <m:sub>
                          <m:r>
                            <a:rPr lang="en-US" sz="2400" b="0" i="1" smtClean="0">
                              <a:latin typeface="Cambria Math" panose="02040503050406030204" pitchFamily="18" charset="0"/>
                              <a:cs typeface="Times New Roman" panose="02020603050405020304" pitchFamily="18" charset="0"/>
                            </a:rPr>
                            <m:t>𝐺</m:t>
                          </m:r>
                        </m:sub>
                      </m:sSub>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𝑚𝑔h</m:t>
                      </m:r>
                      <m:r>
                        <a:rPr lang="en-US" sz="2400" b="0" i="1" smtClean="0">
                          <a:latin typeface="Cambria Math" panose="02040503050406030204" pitchFamily="18" charset="0"/>
                          <a:cs typeface="Times New Roman" panose="02020603050405020304" pitchFamily="18" charset="0"/>
                        </a:rPr>
                        <m:t>−−−−−−−−−−−−−−−−−−−−−−−−−−−−−−−8</m:t>
                      </m:r>
                    </m:oMath>
                  </m:oMathPara>
                </a14:m>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Gravitational potential is the amount of work done in moving a unit test mass from infinity into the gravitational influence of source mass is known as </a:t>
                </a:r>
                <a:r>
                  <a:rPr lang="en-US" sz="2400" b="1" dirty="0">
                    <a:latin typeface="Times New Roman" panose="02020603050405020304" pitchFamily="18" charset="0"/>
                    <a:cs typeface="Times New Roman" panose="02020603050405020304" pitchFamily="18" charset="0"/>
                  </a:rPr>
                  <a:t>gravitational potential</a:t>
                </a:r>
                <a:r>
                  <a:rPr lang="en-US" sz="2400" dirty="0">
                    <a:latin typeface="Times New Roman" panose="02020603050405020304" pitchFamily="18" charset="0"/>
                    <a:cs typeface="Times New Roman" panose="02020603050405020304" pitchFamily="18" charset="0"/>
                  </a:rPr>
                  <a:t>.</a:t>
                </a:r>
              </a:p>
            </p:txBody>
          </p:sp>
        </mc:Choice>
        <mc:Fallback xmlns="">
          <p:sp>
            <p:nvSpPr>
              <p:cNvPr id="10" name="TextBox 9">
                <a:extLst>
                  <a:ext uri="{FF2B5EF4-FFF2-40B4-BE49-F238E27FC236}">
                    <a16:creationId xmlns:a16="http://schemas.microsoft.com/office/drawing/2014/main" id="{F012F118-9F27-41E5-A409-D9D81931F3FA}"/>
                  </a:ext>
                </a:extLst>
              </p:cNvPr>
              <p:cNvSpPr txBox="1">
                <a:spLocks noRot="1" noChangeAspect="1" noMove="1" noResize="1" noEditPoints="1" noAdjustHandles="1" noChangeArrowheads="1" noChangeShapeType="1" noTextEdit="1"/>
              </p:cNvSpPr>
              <p:nvPr/>
            </p:nvSpPr>
            <p:spPr>
              <a:xfrm>
                <a:off x="0" y="1418842"/>
                <a:ext cx="12192000" cy="4457952"/>
              </a:xfrm>
              <a:prstGeom prst="rect">
                <a:avLst/>
              </a:prstGeom>
              <a:blipFill>
                <a:blip r:embed="rId3"/>
                <a:stretch>
                  <a:fillRect l="-650" r="-950" b="-2326"/>
                </a:stretch>
              </a:blipFill>
            </p:spPr>
            <p:txBody>
              <a:bodyPr/>
              <a:lstStyle/>
              <a:p>
                <a:r>
                  <a:rPr lang="en-US">
                    <a:noFill/>
                  </a:rPr>
                  <a:t> </a:t>
                </a:r>
              </a:p>
            </p:txBody>
          </p:sp>
        </mc:Fallback>
      </mc:AlternateContent>
    </p:spTree>
    <p:extLst>
      <p:ext uri="{BB962C8B-B14F-4D97-AF65-F5344CB8AC3E}">
        <p14:creationId xmlns:p14="http://schemas.microsoft.com/office/powerpoint/2010/main" val="3669527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3048001" y="187528"/>
            <a:ext cx="6934200" cy="505908"/>
          </a:xfrm>
          <a:prstGeom prst="rect">
            <a:avLst/>
          </a:prstGeom>
        </p:spPr>
        <p:txBody>
          <a:bodyPr vert="horz" wrap="square" lIns="0" tIns="13335" rIns="0" bIns="0" rtlCol="0">
            <a:spAutoFit/>
          </a:bodyPr>
          <a:lstStyle/>
          <a:p>
            <a:pPr marL="12700">
              <a:lnSpc>
                <a:spcPct val="100000"/>
              </a:lnSpc>
              <a:spcBef>
                <a:spcPts val="105"/>
              </a:spcBef>
            </a:pPr>
            <a:r>
              <a:rPr lang="en-US" spc="-5" dirty="0"/>
              <a:t>Gravitational Potential Energy</a:t>
            </a:r>
            <a:endParaRPr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012F118-9F27-41E5-A409-D9D81931F3FA}"/>
                  </a:ext>
                </a:extLst>
              </p:cNvPr>
              <p:cNvSpPr txBox="1"/>
              <p:nvPr/>
            </p:nvSpPr>
            <p:spPr>
              <a:xfrm>
                <a:off x="0" y="1418842"/>
                <a:ext cx="12192000" cy="6049156"/>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general expression for gravitational potential energy arises from the law of gravity and is equal to the work done against gravity to bring a mass to a given point in space. Because of the inverse square nature of the gravity force, the force approaches zero for large distances, and it makes sense to choose the zero of gravitational potential energy at an infinite distance away.</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gravitational potential energy near a planet is then negative, since gravity does positive work as the mass approaches. This negative potential is indicative of a “bound state”; once a mass is near a large body, it is trapped until something can provide enough energy to allow it to escape. The general form of the gravitational potential energy of mass m is: </a:t>
                </a:r>
                <a:endParaRPr lang="en-US" sz="2400" b="0" i="1" dirty="0">
                  <a:latin typeface="Cambria Math" panose="020405030504060302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𝑉</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𝐺𝑀</m:t>
                          </m:r>
                        </m:num>
                        <m:den>
                          <m:r>
                            <a:rPr lang="en-US" sz="2400" b="0" i="1" smtClean="0">
                              <a:latin typeface="Cambria Math" panose="02040503050406030204" pitchFamily="18" charset="0"/>
                              <a:cs typeface="Times New Roman" panose="02020603050405020304" pitchFamily="18" charset="0"/>
                            </a:rPr>
                            <m:t>𝑟</m:t>
                          </m:r>
                        </m:den>
                      </m:f>
                      <m:r>
                        <a:rPr lang="en-US" sz="2400" b="0" i="1" smtClean="0">
                          <a:latin typeface="Cambria Math" panose="02040503050406030204" pitchFamily="18" charset="0"/>
                          <a:cs typeface="Times New Roman" panose="02020603050405020304" pitchFamily="18" charset="0"/>
                        </a:rPr>
                        <m:t>−−−−−−−−−−−−−−−−−−−−−−−−−−−−−−−−−9</m:t>
                      </m:r>
                    </m:oMath>
                  </m:oMathPara>
                </a14:m>
                <a:endParaRPr lang="en-US" sz="2400" dirty="0">
                  <a:latin typeface="Times New Roman" panose="02020603050405020304" pitchFamily="18" charset="0"/>
                  <a:cs typeface="Times New Roman" panose="02020603050405020304" pitchFamily="18" charset="0"/>
                </a:endParaRPr>
              </a:p>
              <a:p>
                <a:pPr marL="514350" indent="-514350">
                  <a:lnSpc>
                    <a:spcPct val="150000"/>
                  </a:lnSpc>
                  <a:buFont typeface="+mj-lt"/>
                  <a:buAutoNum type="romanUcPeriod"/>
                </a:pPr>
                <a:endParaRPr lang="en-US" sz="24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F012F118-9F27-41E5-A409-D9D81931F3FA}"/>
                  </a:ext>
                </a:extLst>
              </p:cNvPr>
              <p:cNvSpPr txBox="1">
                <a:spLocks noRot="1" noChangeAspect="1" noMove="1" noResize="1" noEditPoints="1" noAdjustHandles="1" noChangeArrowheads="1" noChangeShapeType="1" noTextEdit="1"/>
              </p:cNvSpPr>
              <p:nvPr/>
            </p:nvSpPr>
            <p:spPr>
              <a:xfrm>
                <a:off x="0" y="1418842"/>
                <a:ext cx="12192000" cy="6049156"/>
              </a:xfrm>
              <a:prstGeom prst="rect">
                <a:avLst/>
              </a:prstGeom>
              <a:blipFill>
                <a:blip r:embed="rId3"/>
                <a:stretch>
                  <a:fillRect l="-650" r="-900"/>
                </a:stretch>
              </a:blipFill>
            </p:spPr>
            <p:txBody>
              <a:bodyPr/>
              <a:lstStyle/>
              <a:p>
                <a:r>
                  <a:rPr lang="en-US">
                    <a:noFill/>
                  </a:rPr>
                  <a:t> </a:t>
                </a:r>
              </a:p>
            </p:txBody>
          </p:sp>
        </mc:Fallback>
      </mc:AlternateContent>
    </p:spTree>
    <p:extLst>
      <p:ext uri="{BB962C8B-B14F-4D97-AF65-F5344CB8AC3E}">
        <p14:creationId xmlns:p14="http://schemas.microsoft.com/office/powerpoint/2010/main" val="2684260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3048001" y="187528"/>
            <a:ext cx="6934200" cy="505908"/>
          </a:xfrm>
          <a:prstGeom prst="rect">
            <a:avLst/>
          </a:prstGeom>
        </p:spPr>
        <p:txBody>
          <a:bodyPr vert="horz" wrap="square" lIns="0" tIns="13335" rIns="0" bIns="0" rtlCol="0">
            <a:spAutoFit/>
          </a:bodyPr>
          <a:lstStyle/>
          <a:p>
            <a:pPr marL="12700">
              <a:lnSpc>
                <a:spcPct val="100000"/>
              </a:lnSpc>
              <a:spcBef>
                <a:spcPts val="105"/>
              </a:spcBef>
            </a:pPr>
            <a:r>
              <a:rPr lang="en-US" spc="-5" dirty="0"/>
              <a:t>Gravitational Potential Energy</a:t>
            </a:r>
            <a:endParaRPr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012F118-9F27-41E5-A409-D9D81931F3FA}"/>
                  </a:ext>
                </a:extLst>
              </p:cNvPr>
              <p:cNvSpPr txBox="1"/>
              <p:nvPr/>
            </p:nvSpPr>
            <p:spPr>
              <a:xfrm>
                <a:off x="152400" y="693436"/>
                <a:ext cx="12039600" cy="5565947"/>
              </a:xfrm>
              <a:prstGeom prst="rect">
                <a:avLst/>
              </a:prstGeom>
              <a:noFill/>
            </p:spPr>
            <p:txBody>
              <a:bodyPr wrap="square">
                <a:spAutoFit/>
              </a:bodyPr>
              <a:lstStyle/>
              <a:p>
                <a:pPr algn="ctr">
                  <a:lnSpc>
                    <a:spcPct val="150000"/>
                  </a:lnSpc>
                </a:pPr>
                <a:r>
                  <a:rPr lang="en-US" sz="2400" dirty="0">
                    <a:solidFill>
                      <a:srgbClr val="FF0000"/>
                    </a:solidFill>
                    <a:latin typeface="Times New Roman" panose="02020603050405020304" pitchFamily="18" charset="0"/>
                    <a:cs typeface="Times New Roman" panose="02020603050405020304" pitchFamily="18" charset="0"/>
                  </a:rPr>
                  <a:t>Note:</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gravitational potential at a point is always negative, and V is maximum at infinity.</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SI unit of gravitational potential is J/Kg.</a:t>
                </a:r>
              </a:p>
              <a:p>
                <a:pPr algn="ctr">
                  <a:lnSpc>
                    <a:spcPct val="150000"/>
                  </a:lnSpc>
                </a:pPr>
                <a:r>
                  <a:rPr lang="en-US" sz="2400" dirty="0">
                    <a:latin typeface="Times New Roman" panose="02020603050405020304" pitchFamily="18" charset="0"/>
                    <a:cs typeface="Times New Roman" panose="02020603050405020304" pitchFamily="18" charset="0"/>
                  </a:rPr>
                  <a:t>Examples:</a:t>
                </a:r>
              </a:p>
              <a:p>
                <a:pPr>
                  <a:lnSpc>
                    <a:spcPct val="150000"/>
                  </a:lnSpc>
                </a:pPr>
                <a:r>
                  <a:rPr lang="en-US" sz="2400" dirty="0">
                    <a:latin typeface="Times New Roman" panose="02020603050405020304" pitchFamily="18" charset="0"/>
                    <a:cs typeface="Times New Roman" panose="02020603050405020304" pitchFamily="18" charset="0"/>
                  </a:rPr>
                  <a:t>3. Calculate the gravitational potential energy of a body of mass 10 kg and is 25 m above the ground.</a:t>
                </a:r>
              </a:p>
              <a:p>
                <a:pPr>
                  <a:lnSpc>
                    <a:spcPct val="150000"/>
                  </a:lnSpc>
                </a:pPr>
                <a:r>
                  <a:rPr lang="en-US" sz="2400" dirty="0">
                    <a:latin typeface="Times New Roman" panose="02020603050405020304" pitchFamily="18" charset="0"/>
                    <a:cs typeface="Times New Roman" panose="02020603050405020304" pitchFamily="18" charset="0"/>
                  </a:rPr>
                  <a:t>4. If the mass of the earth is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5.98</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24</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𝑘𝑔</m:t>
                    </m:r>
                  </m:oMath>
                </a14:m>
                <a:r>
                  <a:rPr lang="en-US" sz="2400" dirty="0">
                    <a:latin typeface="Times New Roman" panose="02020603050405020304" pitchFamily="18" charset="0"/>
                    <a:cs typeface="Times New Roman" panose="02020603050405020304" pitchFamily="18" charset="0"/>
                  </a:rPr>
                  <a:t> and the mass of the sun is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1.99</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30</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𝑘𝑔</m:t>
                    </m:r>
                  </m:oMath>
                </a14:m>
                <a:r>
                  <a:rPr lang="en-US" sz="2400" dirty="0">
                    <a:latin typeface="Times New Roman" panose="02020603050405020304" pitchFamily="18" charset="0"/>
                    <a:cs typeface="Times New Roman" panose="02020603050405020304" pitchFamily="18" charset="0"/>
                  </a:rPr>
                  <a:t>, and the earth is 160 million km away from the sun, calculate the gravitation potential energy of the earth.</a:t>
                </a:r>
              </a:p>
              <a:p>
                <a:pPr>
                  <a:lnSpc>
                    <a:spcPct val="150000"/>
                  </a:lnSpc>
                </a:pPr>
                <a:r>
                  <a:rPr lang="en-US" sz="2400" dirty="0">
                    <a:latin typeface="Times New Roman" panose="02020603050405020304" pitchFamily="18" charset="0"/>
                    <a:cs typeface="Times New Roman" panose="02020603050405020304" pitchFamily="18" charset="0"/>
                  </a:rPr>
                  <a:t>5. A basketball weighing 2.2 kg falls off a building to the ground 50 m below. Calculate the gravitational potential energy of the ball when it arrives below.</a:t>
                </a:r>
              </a:p>
            </p:txBody>
          </p:sp>
        </mc:Choice>
        <mc:Fallback xmlns="">
          <p:sp>
            <p:nvSpPr>
              <p:cNvPr id="10" name="TextBox 9">
                <a:extLst>
                  <a:ext uri="{FF2B5EF4-FFF2-40B4-BE49-F238E27FC236}">
                    <a16:creationId xmlns:a16="http://schemas.microsoft.com/office/drawing/2014/main" id="{F012F118-9F27-41E5-A409-D9D81931F3FA}"/>
                  </a:ext>
                </a:extLst>
              </p:cNvPr>
              <p:cNvSpPr txBox="1">
                <a:spLocks noRot="1" noChangeAspect="1" noMove="1" noResize="1" noEditPoints="1" noAdjustHandles="1" noChangeArrowheads="1" noChangeShapeType="1" noTextEdit="1"/>
              </p:cNvSpPr>
              <p:nvPr/>
            </p:nvSpPr>
            <p:spPr>
              <a:xfrm>
                <a:off x="152400" y="693436"/>
                <a:ext cx="12039600" cy="5565947"/>
              </a:xfrm>
              <a:prstGeom prst="rect">
                <a:avLst/>
              </a:prstGeom>
              <a:blipFill>
                <a:blip r:embed="rId3"/>
                <a:stretch>
                  <a:fillRect l="-759" r="-557" b="-1643"/>
                </a:stretch>
              </a:blipFill>
            </p:spPr>
            <p:txBody>
              <a:bodyPr/>
              <a:lstStyle/>
              <a:p>
                <a:r>
                  <a:rPr lang="en-US">
                    <a:noFill/>
                  </a:rPr>
                  <a:t> </a:t>
                </a:r>
              </a:p>
            </p:txBody>
          </p:sp>
        </mc:Fallback>
      </mc:AlternateContent>
    </p:spTree>
    <p:extLst>
      <p:ext uri="{BB962C8B-B14F-4D97-AF65-F5344CB8AC3E}">
        <p14:creationId xmlns:p14="http://schemas.microsoft.com/office/powerpoint/2010/main" val="3284233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3038200" y="-65981"/>
            <a:ext cx="6934200" cy="505908"/>
          </a:xfrm>
          <a:prstGeom prst="rect">
            <a:avLst/>
          </a:prstGeom>
        </p:spPr>
        <p:txBody>
          <a:bodyPr vert="horz" wrap="square" lIns="0" tIns="13335" rIns="0" bIns="0" rtlCol="0">
            <a:spAutoFit/>
          </a:bodyPr>
          <a:lstStyle/>
          <a:p>
            <a:pPr marL="12700">
              <a:lnSpc>
                <a:spcPct val="100000"/>
              </a:lnSpc>
              <a:spcBef>
                <a:spcPts val="105"/>
              </a:spcBef>
            </a:pPr>
            <a:r>
              <a:rPr lang="en-US" spc="-5" dirty="0"/>
              <a:t>Gravitational Potential Energy</a:t>
            </a:r>
            <a:endParaRPr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012F118-9F27-41E5-A409-D9D81931F3FA}"/>
                  </a:ext>
                </a:extLst>
              </p:cNvPr>
              <p:cNvSpPr txBox="1"/>
              <p:nvPr/>
            </p:nvSpPr>
            <p:spPr>
              <a:xfrm>
                <a:off x="1643029" y="545366"/>
                <a:ext cx="9724542" cy="6356548"/>
              </a:xfrm>
              <a:prstGeom prst="rect">
                <a:avLst/>
              </a:prstGeom>
              <a:noFill/>
            </p:spPr>
            <p:txBody>
              <a:bodyPr wrap="square">
                <a:spAutoFit/>
              </a:bodyPr>
              <a:lstStyle/>
              <a:p>
                <a:pPr>
                  <a:lnSpc>
                    <a:spcPct val="150000"/>
                  </a:lnSpc>
                </a:pPr>
                <a:r>
                  <a:rPr lang="en-US" sz="2400" dirty="0">
                    <a:cs typeface="Times New Roman" panose="02020603050405020304" pitchFamily="18" charset="0"/>
                  </a:rPr>
                  <a:t>3.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𝑃</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𝐸</m:t>
                        </m:r>
                      </m:e>
                      <m:sub>
                        <m:r>
                          <a:rPr lang="en-US" sz="2400" b="0" i="1" smtClean="0">
                            <a:latin typeface="Cambria Math" panose="02040503050406030204" pitchFamily="18" charset="0"/>
                            <a:cs typeface="Times New Roman" panose="02020603050405020304" pitchFamily="18" charset="0"/>
                          </a:rPr>
                          <m:t>𝐺</m:t>
                        </m:r>
                      </m:sub>
                    </m:sSub>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𝑚𝑔h</m:t>
                    </m:r>
                  </m:oMath>
                </a14:m>
                <a:endParaRPr lang="en-US" sz="2400" b="0" i="1" dirty="0">
                  <a:latin typeface="Cambria Math" panose="020405030504060302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=10</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×9.8×25</m:t>
                      </m:r>
                    </m:oMath>
                  </m:oMathPara>
                </a14:m>
                <a:endParaRPr lang="en-US" sz="2400" b="0" dirty="0">
                  <a:latin typeface="Times New Roman" panose="02020603050405020304" pitchFamily="18" charset="0"/>
                  <a:ea typeface="Cambria Math" panose="020405030504060302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=2450</m:t>
                      </m:r>
                      <m:r>
                        <a:rPr lang="en-US" sz="2400" b="0" i="1" smtClean="0">
                          <a:latin typeface="Cambria Math" panose="02040503050406030204" pitchFamily="18" charset="0"/>
                          <a:cs typeface="Times New Roman" panose="02020603050405020304" pitchFamily="18" charset="0"/>
                        </a:rPr>
                        <m:t>𝐽</m:t>
                      </m:r>
                    </m:oMath>
                  </m:oMathPara>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4.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𝑉</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𝐺𝑀𝑚</m:t>
                        </m:r>
                      </m:num>
                      <m:den>
                        <m:r>
                          <a:rPr lang="en-US" sz="2400" b="0" i="1" smtClean="0">
                            <a:latin typeface="Cambria Math" panose="02040503050406030204" pitchFamily="18" charset="0"/>
                            <a:cs typeface="Times New Roman" panose="02020603050405020304" pitchFamily="18" charset="0"/>
                          </a:rPr>
                          <m:t>𝑟</m:t>
                        </m:r>
                      </m:den>
                    </m:f>
                  </m:oMath>
                </a14:m>
                <a:endParaRPr lang="en-US" sz="24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(6.67</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−11</m:t>
                              </m:r>
                            </m:sup>
                          </m:sSup>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×(5.98×</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24</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)×(1.99×</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30</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en-US" sz="2400" b="0" i="1" smtClean="0">
                              <a:latin typeface="Cambria Math" panose="02040503050406030204" pitchFamily="18" charset="0"/>
                              <a:cs typeface="Times New Roman" panose="02020603050405020304" pitchFamily="18" charset="0"/>
                            </a:rPr>
                            <m:t>160</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9</m:t>
                              </m:r>
                            </m:sup>
                          </m:sSup>
                        </m:den>
                      </m:f>
                    </m:oMath>
                  </m:oMathPara>
                </a14:m>
                <a:endParaRPr lang="en-US" sz="24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=4963</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30</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𝐽</m:t>
                      </m:r>
                    </m:oMath>
                  </m:oMathPara>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5.					 </a:t>
                </a:r>
                <a14:m>
                  <m:oMath xmlns:m="http://schemas.openxmlformats.org/officeDocument/2006/math">
                    <m:r>
                      <a:rPr lang="en-US" sz="240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𝑊</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𝑚𝑔h</m:t>
                    </m:r>
                  </m:oMath>
                </a14:m>
                <a:endParaRPr lang="en-US" sz="2400" b="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×12×10=240</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𝑁</m:t>
                      </m:r>
                    </m:oMath>
                  </m:oMathPara>
                </a14:m>
                <a:endParaRPr lang="en-US" sz="2400" b="0" dirty="0">
                  <a:latin typeface="Times New Roman" panose="02020603050405020304" pitchFamily="18" charset="0"/>
                  <a:ea typeface="Cambria Math" panose="02040503050406030204" pitchFamily="18" charset="0"/>
                  <a:cs typeface="Times New Roman" panose="02020603050405020304" pitchFamily="18" charset="0"/>
                </a:endParaRPr>
              </a:p>
              <a:p>
                <a:pPr>
                  <a:lnSpc>
                    <a:spcPct val="150000"/>
                  </a:lnSpc>
                </a:pPr>
                <a:r>
                  <a:rPr lang="en-US" sz="2400" b="0" dirty="0">
                    <a:latin typeface="Times New Roman" panose="02020603050405020304" pitchFamily="18" charset="0"/>
                    <a:ea typeface="Cambria Math" panose="02040503050406030204" pitchFamily="18" charset="0"/>
                    <a:cs typeface="Times New Roman" panose="02020603050405020304" pitchFamily="18" charset="0"/>
                  </a:rPr>
                  <a:t>The change in gravitational potential energy is equal to the work done by gravity. Therefore, Gravitational potential energy is equal to 240J</a:t>
                </a:r>
              </a:p>
            </p:txBody>
          </p:sp>
        </mc:Choice>
        <mc:Fallback xmlns="">
          <p:sp>
            <p:nvSpPr>
              <p:cNvPr id="10" name="TextBox 9">
                <a:extLst>
                  <a:ext uri="{FF2B5EF4-FFF2-40B4-BE49-F238E27FC236}">
                    <a16:creationId xmlns:a16="http://schemas.microsoft.com/office/drawing/2014/main" id="{F012F118-9F27-41E5-A409-D9D81931F3FA}"/>
                  </a:ext>
                </a:extLst>
              </p:cNvPr>
              <p:cNvSpPr txBox="1">
                <a:spLocks noRot="1" noChangeAspect="1" noMove="1" noResize="1" noEditPoints="1" noAdjustHandles="1" noChangeArrowheads="1" noChangeShapeType="1" noTextEdit="1"/>
              </p:cNvSpPr>
              <p:nvPr/>
            </p:nvSpPr>
            <p:spPr>
              <a:xfrm>
                <a:off x="1643029" y="545366"/>
                <a:ext cx="9724542" cy="6356548"/>
              </a:xfrm>
              <a:prstGeom prst="rect">
                <a:avLst/>
              </a:prstGeom>
              <a:blipFill>
                <a:blip r:embed="rId3"/>
                <a:stretch>
                  <a:fillRect l="-1003" b="-1246"/>
                </a:stretch>
              </a:blipFill>
            </p:spPr>
            <p:txBody>
              <a:bodyPr/>
              <a:lstStyle/>
              <a:p>
                <a:r>
                  <a:rPr lang="en-US">
                    <a:noFill/>
                  </a:rPr>
                  <a:t> </a:t>
                </a:r>
              </a:p>
            </p:txBody>
          </p:sp>
        </mc:Fallback>
      </mc:AlternateContent>
    </p:spTree>
    <p:extLst>
      <p:ext uri="{BB962C8B-B14F-4D97-AF65-F5344CB8AC3E}">
        <p14:creationId xmlns:p14="http://schemas.microsoft.com/office/powerpoint/2010/main" val="2235103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353" y="21346"/>
            <a:ext cx="992124" cy="1004315"/>
          </a:xfrm>
          <a:prstGeom prst="rect">
            <a:avLst/>
          </a:prstGeom>
        </p:spPr>
      </p:pic>
      <p:sp>
        <p:nvSpPr>
          <p:cNvPr id="3" name="object 3"/>
          <p:cNvSpPr txBox="1"/>
          <p:nvPr/>
        </p:nvSpPr>
        <p:spPr>
          <a:xfrm>
            <a:off x="360687" y="552080"/>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dirty="0">
              <a:latin typeface="Times New Roman"/>
              <a:cs typeface="Times New Roman"/>
            </a:endParaRPr>
          </a:p>
        </p:txBody>
      </p:sp>
      <p:sp>
        <p:nvSpPr>
          <p:cNvPr id="4" name="object 4"/>
          <p:cNvSpPr txBox="1">
            <a:spLocks noGrp="1"/>
          </p:cNvSpPr>
          <p:nvPr>
            <p:ph type="title"/>
          </p:nvPr>
        </p:nvSpPr>
        <p:spPr>
          <a:xfrm>
            <a:off x="3218116" y="3625"/>
            <a:ext cx="5755767"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Law of Universal Gravitation</a:t>
            </a:r>
            <a:endParaRPr sz="3600" dirty="0"/>
          </a:p>
        </p:txBody>
      </p:sp>
      <mc:AlternateContent xmlns:mc="http://schemas.openxmlformats.org/markup-compatibility/2006" xmlns:a14="http://schemas.microsoft.com/office/drawing/2010/main">
        <mc:Choice Requires="a14">
          <p:sp>
            <p:nvSpPr>
              <p:cNvPr id="12" name="object 12"/>
              <p:cNvSpPr txBox="1"/>
              <p:nvPr/>
            </p:nvSpPr>
            <p:spPr>
              <a:xfrm>
                <a:off x="85821" y="2362200"/>
                <a:ext cx="12020358" cy="3837782"/>
              </a:xfrm>
              <a:prstGeom prst="rect">
                <a:avLst/>
              </a:prstGeom>
            </p:spPr>
            <p:txBody>
              <a:bodyPr vert="horz" wrap="square" lIns="0" tIns="12065" rIns="0" bIns="0" rtlCol="0">
                <a:spAutoFit/>
              </a:bodyPr>
              <a:lstStyle/>
              <a:p>
                <a:pPr marL="12700" marR="5080" algn="just">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r>
                  <a:rPr lang="en-US" sz="2800" dirty="0">
                    <a:latin typeface="Times New Roman" panose="02020603050405020304" pitchFamily="18" charset="0"/>
                    <a:cs typeface="Times New Roman" panose="02020603050405020304" pitchFamily="18" charset="0"/>
                  </a:rPr>
                  <a:t>Example:</a:t>
                </a:r>
              </a:p>
              <a:p>
                <a:pPr marL="12700" marR="5080" algn="just">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r>
                  <a:rPr lang="en-US" sz="2800" dirty="0">
                    <a:latin typeface="Times New Roman" panose="02020603050405020304" pitchFamily="18" charset="0"/>
                    <a:cs typeface="Times New Roman" panose="02020603050405020304" pitchFamily="18" charset="0"/>
                  </a:rPr>
                  <a:t>1.The Moon is attracted to the Earth.  The mass of the Earth is </a:t>
                </a:r>
                <a14:m>
                  <m:oMath xmlns:m="http://schemas.openxmlformats.org/officeDocument/2006/math">
                    <m:r>
                      <a:rPr lang="en-US" sz="2800" b="0" i="1" smtClean="0">
                        <a:latin typeface="Cambria Math" panose="02040503050406030204" pitchFamily="18" charset="0"/>
                        <a:cs typeface="Times New Roman" panose="02020603050405020304" pitchFamily="18" charset="0"/>
                      </a:rPr>
                      <m:t>6.0</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24</m:t>
                        </m:r>
                      </m:sup>
                    </m:s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𝑘𝑔</m:t>
                    </m:r>
                  </m:oMath>
                </a14:m>
                <a:r>
                  <a:rPr lang="en-US" sz="2800" dirty="0">
                    <a:latin typeface="Times New Roman" panose="02020603050405020304" pitchFamily="18" charset="0"/>
                    <a:cs typeface="Times New Roman" panose="02020603050405020304" pitchFamily="18" charset="0"/>
                  </a:rPr>
                  <a:t> and the mass of the Moon is </a:t>
                </a:r>
                <a14:m>
                  <m:oMath xmlns:m="http://schemas.openxmlformats.org/officeDocument/2006/math">
                    <m:r>
                      <a:rPr lang="en-US" sz="2800" b="0" i="1" smtClean="0">
                        <a:latin typeface="Cambria Math" panose="02040503050406030204" pitchFamily="18" charset="0"/>
                        <a:cs typeface="Times New Roman" panose="02020603050405020304" pitchFamily="18" charset="0"/>
                      </a:rPr>
                      <m:t>7.4</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22</m:t>
                        </m:r>
                      </m:sup>
                    </m:s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𝑘𝑔</m:t>
                    </m:r>
                  </m:oMath>
                </a14:m>
                <a:r>
                  <a:rPr lang="en-US" sz="2800" dirty="0">
                    <a:latin typeface="Times New Roman" panose="02020603050405020304" pitchFamily="18" charset="0"/>
                    <a:cs typeface="Times New Roman" panose="02020603050405020304" pitchFamily="18" charset="0"/>
                  </a:rPr>
                  <a:t>.  If the Earth and Moon are 345,000 km apart, what is the gravitational force between them?</a:t>
                </a:r>
              </a:p>
              <a:p>
                <a:pPr marL="12700" marR="5080" algn="just">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r>
                  <a:rPr lang="en-US" sz="2800" dirty="0">
                    <a:latin typeface="Times New Roman" panose="02020603050405020304" pitchFamily="18" charset="0"/>
                    <a:cs typeface="Times New Roman" panose="02020603050405020304" pitchFamily="18" charset="0"/>
                  </a:rPr>
                  <a:t>2. Calculate the gravitational force of attraction between the Earth and a 70 kg man standing at a sea level, a distance of </a:t>
                </a:r>
                <a14:m>
                  <m:oMath xmlns:m="http://schemas.openxmlformats.org/officeDocument/2006/math">
                    <m:r>
                      <a:rPr lang="en-US" sz="2800" b="0" i="1" smtClean="0">
                        <a:latin typeface="Cambria Math" panose="02040503050406030204" pitchFamily="18" charset="0"/>
                        <a:cs typeface="Times New Roman" panose="02020603050405020304" pitchFamily="18" charset="0"/>
                      </a:rPr>
                      <m:t>6.38</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10</m:t>
                        </m:r>
                      </m:e>
                      <m:sup>
                        <m:r>
                          <a:rPr lang="en-US" sz="2800" b="0" i="1" smtClean="0">
                            <a:latin typeface="Cambria Math" panose="02040503050406030204" pitchFamily="18" charset="0"/>
                            <a:cs typeface="Times New Roman" panose="02020603050405020304" pitchFamily="18" charset="0"/>
                          </a:rPr>
                          <m:t>6</m:t>
                        </m:r>
                      </m:sup>
                    </m:sSup>
                    <m:r>
                      <a:rPr lang="en-US" sz="2800" b="0" i="1" smtClean="0">
                        <a:latin typeface="Cambria Math" panose="02040503050406030204" pitchFamily="18" charset="0"/>
                        <a:cs typeface="Times New Roman" panose="02020603050405020304" pitchFamily="18" charset="0"/>
                      </a:rPr>
                      <m:t>𝑚</m:t>
                    </m:r>
                    <m:r>
                      <a:rPr lang="en-US" sz="2800" b="0" i="1" smtClean="0">
                        <a:latin typeface="Cambria Math" panose="02040503050406030204" pitchFamily="18" charset="0"/>
                        <a:cs typeface="Times New Roman" panose="02020603050405020304" pitchFamily="18" charset="0"/>
                      </a:rPr>
                      <m:t> </m:t>
                    </m:r>
                  </m:oMath>
                </a14:m>
                <a:r>
                  <a:rPr lang="en-US" sz="2800" dirty="0">
                    <a:latin typeface="Times New Roman" panose="02020603050405020304" pitchFamily="18" charset="0"/>
                    <a:cs typeface="Times New Roman" panose="02020603050405020304" pitchFamily="18" charset="0"/>
                  </a:rPr>
                  <a:t>from the earth’s center.</a:t>
                </a:r>
              </a:p>
            </p:txBody>
          </p:sp>
        </mc:Choice>
        <mc:Fallback xmlns="">
          <p:sp>
            <p:nvSpPr>
              <p:cNvPr id="12" name="object 12"/>
              <p:cNvSpPr txBox="1">
                <a:spLocks noRot="1" noChangeAspect="1" noMove="1" noResize="1" noEditPoints="1" noAdjustHandles="1" noChangeArrowheads="1" noChangeShapeType="1" noTextEdit="1"/>
              </p:cNvSpPr>
              <p:nvPr/>
            </p:nvSpPr>
            <p:spPr>
              <a:xfrm>
                <a:off x="85821" y="2362200"/>
                <a:ext cx="12020358" cy="3837782"/>
              </a:xfrm>
              <a:prstGeom prst="rect">
                <a:avLst/>
              </a:prstGeom>
              <a:blipFill>
                <a:blip r:embed="rId3"/>
                <a:stretch>
                  <a:fillRect l="-1673" r="-1775" b="-4769"/>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F759D8DF-FE5C-4FFA-B7E8-254FB0A3C702}"/>
              </a:ext>
            </a:extLst>
          </p:cNvPr>
          <p:cNvSpPr/>
          <p:nvPr/>
        </p:nvSpPr>
        <p:spPr>
          <a:xfrm>
            <a:off x="42909" y="1015028"/>
            <a:ext cx="12106179" cy="1315873"/>
          </a:xfrm>
          <a:prstGeom prst="rect">
            <a:avLst/>
          </a:prstGeom>
        </p:spPr>
        <p:txBody>
          <a:bodyPr wrap="square">
            <a:spAutoFit/>
          </a:bodyPr>
          <a:lstStyle/>
          <a:p>
            <a:pPr marL="12700" marR="5080" algn="just">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r>
              <a:rPr lang="en-US" sz="2800" dirty="0">
                <a:latin typeface="Times New Roman" panose="02020603050405020304" pitchFamily="18" charset="0"/>
                <a:cs typeface="Times New Roman" panose="02020603050405020304" pitchFamily="18" charset="0"/>
              </a:rPr>
              <a:t>Gravity varies depending on two factors: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The mass of an object doing the pulling (ii) The distance from the center of that object</a:t>
            </a:r>
            <a:endParaRPr lang="en-US" sz="2800" dirty="0"/>
          </a:p>
        </p:txBody>
      </p:sp>
    </p:spTree>
    <p:extLst>
      <p:ext uri="{BB962C8B-B14F-4D97-AF65-F5344CB8AC3E}">
        <p14:creationId xmlns:p14="http://schemas.microsoft.com/office/powerpoint/2010/main" val="2404260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3048001" y="187528"/>
            <a:ext cx="6934200" cy="505908"/>
          </a:xfrm>
          <a:prstGeom prst="rect">
            <a:avLst/>
          </a:prstGeom>
        </p:spPr>
        <p:txBody>
          <a:bodyPr vert="horz" wrap="square" lIns="0" tIns="13335" rIns="0" bIns="0" rtlCol="0">
            <a:spAutoFit/>
          </a:bodyPr>
          <a:lstStyle/>
          <a:p>
            <a:pPr marL="12700" algn="ctr">
              <a:lnSpc>
                <a:spcPct val="100000"/>
              </a:lnSpc>
              <a:spcBef>
                <a:spcPts val="105"/>
              </a:spcBef>
            </a:pPr>
            <a:r>
              <a:rPr lang="en-US" spc="-5" dirty="0"/>
              <a:t>Escape Velocity</a:t>
            </a:r>
            <a:endParaRPr dirty="0"/>
          </a:p>
        </p:txBody>
      </p:sp>
      <p:sp>
        <p:nvSpPr>
          <p:cNvPr id="10" name="TextBox 9">
            <a:extLst>
              <a:ext uri="{FF2B5EF4-FFF2-40B4-BE49-F238E27FC236}">
                <a16:creationId xmlns:a16="http://schemas.microsoft.com/office/drawing/2014/main" id="{F012F118-9F27-41E5-A409-D9D81931F3FA}"/>
              </a:ext>
            </a:extLst>
          </p:cNvPr>
          <p:cNvSpPr txBox="1"/>
          <p:nvPr/>
        </p:nvSpPr>
        <p:spPr>
          <a:xfrm>
            <a:off x="332231" y="1418842"/>
            <a:ext cx="11859769" cy="501194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Escape Velocity is referred to as the minimum velocity needed by anybody or object to be projected to overcome the gravitational pull of the planet earth. In other words, the minimum velocity that one requires to escape the gravitational field is escape velocity.</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refers to the initial velocity a particle must have at the surface of a planet in order to leave the planet forever, and never be pulled back by the planet’s gravity.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 particle leaves the surface of a planet with an initial velocity equal to the escape velocity, then the body will move more and more slowly as the particle moves farther from the planet, finally reaching a velocity of zero at r=∞. (We assume only the particle and the planet are present, and ignore all other bodies.)</a:t>
            </a:r>
          </a:p>
        </p:txBody>
      </p:sp>
    </p:spTree>
    <p:extLst>
      <p:ext uri="{BB962C8B-B14F-4D97-AF65-F5344CB8AC3E}">
        <p14:creationId xmlns:p14="http://schemas.microsoft.com/office/powerpoint/2010/main" val="1357467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3048001" y="187528"/>
            <a:ext cx="6934200" cy="505908"/>
          </a:xfrm>
          <a:prstGeom prst="rect">
            <a:avLst/>
          </a:prstGeom>
        </p:spPr>
        <p:txBody>
          <a:bodyPr vert="horz" wrap="square" lIns="0" tIns="13335" rIns="0" bIns="0" rtlCol="0">
            <a:spAutoFit/>
          </a:bodyPr>
          <a:lstStyle/>
          <a:p>
            <a:pPr marL="12700" algn="ctr">
              <a:lnSpc>
                <a:spcPct val="100000"/>
              </a:lnSpc>
              <a:spcBef>
                <a:spcPts val="105"/>
              </a:spcBef>
            </a:pPr>
            <a:r>
              <a:rPr lang="en-US" spc="-5" dirty="0"/>
              <a:t>Escape Velocity</a:t>
            </a:r>
            <a:endParaRPr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012F118-9F27-41E5-A409-D9D81931F3FA}"/>
                  </a:ext>
                </a:extLst>
              </p:cNvPr>
              <p:cNvSpPr txBox="1"/>
              <p:nvPr/>
            </p:nvSpPr>
            <p:spPr>
              <a:xfrm>
                <a:off x="332231" y="1224170"/>
                <a:ext cx="11859769" cy="554074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Escape velocity formula is given as:</a:t>
                </a: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𝑉</m:t>
                      </m:r>
                      <m:r>
                        <a:rPr lang="en-US" sz="2400" b="0" i="1" smtClean="0">
                          <a:latin typeface="Cambria Math" panose="02040503050406030204" pitchFamily="18" charset="0"/>
                          <a:cs typeface="Times New Roman" panose="02020603050405020304" pitchFamily="18" charset="0"/>
                        </a:rPr>
                        <m:t>=</m:t>
                      </m:r>
                      <m:rad>
                        <m:radPr>
                          <m:degHide m:val="on"/>
                          <m:ctrlPr>
                            <a:rPr lang="en-US" sz="2400" b="0" i="1" smtClean="0">
                              <a:latin typeface="Cambria Math" panose="02040503050406030204" pitchFamily="18" charset="0"/>
                              <a:cs typeface="Times New Roman" panose="02020603050405020304" pitchFamily="18" charset="0"/>
                            </a:rPr>
                          </m:ctrlPr>
                        </m:radPr>
                        <m:deg/>
                        <m:e>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𝐺𝑀</m:t>
                              </m:r>
                            </m:num>
                            <m:den>
                              <m:r>
                                <a:rPr lang="en-US" sz="2400" b="0" i="1" smtClean="0">
                                  <a:latin typeface="Cambria Math" panose="02040503050406030204" pitchFamily="18" charset="0"/>
                                  <a:cs typeface="Times New Roman" panose="02020603050405020304" pitchFamily="18" charset="0"/>
                                </a:rPr>
                                <m:t>𝑅</m:t>
                              </m:r>
                            </m:den>
                          </m:f>
                        </m:e>
                      </m:rad>
                      <m:r>
                        <a:rPr lang="en-US" sz="2400" b="0" i="1" smtClean="0">
                          <a:latin typeface="Cambria Math" panose="02040503050406030204" pitchFamily="18" charset="0"/>
                          <a:cs typeface="Times New Roman" panose="02020603050405020304" pitchFamily="18" charset="0"/>
                        </a:rPr>
                        <m:t>−−−−−−−−−−−−−−−−−−−−−−−−−−−10</m:t>
                      </m:r>
                    </m:oMath>
                  </m:oMathPara>
                </a14:m>
                <a:endParaRPr lang="en-US" sz="2400" dirty="0">
                  <a:latin typeface="Times New Roman" panose="02020603050405020304" pitchFamily="18" charset="0"/>
                  <a:cs typeface="Times New Roman" panose="02020603050405020304" pitchFamily="18" charset="0"/>
                </a:endParaRPr>
              </a:p>
              <a:p>
                <a:pPr lvl="3">
                  <a:lnSpc>
                    <a:spcPct val="150000"/>
                  </a:lnSpc>
                </a:pPr>
                <a:r>
                  <a:rPr lang="en-US" sz="2400" dirty="0">
                    <a:latin typeface="Times New Roman" panose="02020603050405020304" pitchFamily="18" charset="0"/>
                    <a:cs typeface="Times New Roman" panose="02020603050405020304" pitchFamily="18" charset="0"/>
                  </a:rPr>
                  <a:t>Where, </a:t>
                </a:r>
              </a:p>
              <a:p>
                <a:pPr lvl="3">
                  <a:lnSpc>
                    <a:spcPct val="150000"/>
                  </a:lnSpc>
                </a:pPr>
                <a:r>
                  <a:rPr lang="en-US" sz="2400" dirty="0">
                    <a:latin typeface="Times New Roman" panose="02020603050405020304" pitchFamily="18" charset="0"/>
                    <a:cs typeface="Times New Roman" panose="02020603050405020304" pitchFamily="18" charset="0"/>
                  </a:rPr>
                  <a:t>    V is the escape velocity</a:t>
                </a:r>
              </a:p>
              <a:p>
                <a:pPr lvl="3">
                  <a:lnSpc>
                    <a:spcPct val="150000"/>
                  </a:lnSpc>
                </a:pPr>
                <a:r>
                  <a:rPr lang="en-US" sz="2400" dirty="0">
                    <a:latin typeface="Times New Roman" panose="02020603050405020304" pitchFamily="18" charset="0"/>
                    <a:cs typeface="Times New Roman" panose="02020603050405020304" pitchFamily="18" charset="0"/>
                  </a:rPr>
                  <a:t>    G is the gravitational constant is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6.67408</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−11</m:t>
                        </m:r>
                      </m:sup>
                    </m:sSup>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3</m:t>
                        </m:r>
                      </m:sup>
                    </m:sSup>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𝑘𝑔</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m:t>
                        </m:r>
                      </m:sup>
                    </m:sSup>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𝑠</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oMath>
                </a14:m>
                <a:endParaRPr lang="en-US" sz="2400" dirty="0">
                  <a:latin typeface="Times New Roman" panose="02020603050405020304" pitchFamily="18" charset="0"/>
                  <a:cs typeface="Times New Roman" panose="02020603050405020304" pitchFamily="18" charset="0"/>
                </a:endParaRPr>
              </a:p>
              <a:p>
                <a:pPr lvl="3">
                  <a:lnSpc>
                    <a:spcPct val="150000"/>
                  </a:lnSpc>
                </a:pPr>
                <a:r>
                  <a:rPr lang="en-US" sz="2400" dirty="0">
                    <a:latin typeface="Times New Roman" panose="02020603050405020304" pitchFamily="18" charset="0"/>
                    <a:cs typeface="Times New Roman" panose="02020603050405020304" pitchFamily="18" charset="0"/>
                  </a:rPr>
                  <a:t>    M is the mass of the planet</a:t>
                </a:r>
              </a:p>
              <a:p>
                <a:pPr lvl="3">
                  <a:lnSpc>
                    <a:spcPct val="150000"/>
                  </a:lnSpc>
                </a:pPr>
                <a:r>
                  <a:rPr lang="en-US" sz="2400" dirty="0">
                    <a:latin typeface="Times New Roman" panose="02020603050405020304" pitchFamily="18" charset="0"/>
                    <a:cs typeface="Times New Roman" panose="02020603050405020304" pitchFamily="18" charset="0"/>
                  </a:rPr>
                  <a:t>    R is the radius from the center of gravity</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expressed in m/s and the escape velocity of earth is 11,200 m/s.</a:t>
                </a:r>
              </a:p>
            </p:txBody>
          </p:sp>
        </mc:Choice>
        <mc:Fallback xmlns="">
          <p:sp>
            <p:nvSpPr>
              <p:cNvPr id="10" name="TextBox 9">
                <a:extLst>
                  <a:ext uri="{FF2B5EF4-FFF2-40B4-BE49-F238E27FC236}">
                    <a16:creationId xmlns:a16="http://schemas.microsoft.com/office/drawing/2014/main" id="{F012F118-9F27-41E5-A409-D9D81931F3FA}"/>
                  </a:ext>
                </a:extLst>
              </p:cNvPr>
              <p:cNvSpPr txBox="1">
                <a:spLocks noRot="1" noChangeAspect="1" noMove="1" noResize="1" noEditPoints="1" noAdjustHandles="1" noChangeArrowheads="1" noChangeShapeType="1" noTextEdit="1"/>
              </p:cNvSpPr>
              <p:nvPr/>
            </p:nvSpPr>
            <p:spPr>
              <a:xfrm>
                <a:off x="332231" y="1224170"/>
                <a:ext cx="11859769" cy="5540748"/>
              </a:xfrm>
              <a:prstGeom prst="rect">
                <a:avLst/>
              </a:prstGeom>
              <a:blipFill>
                <a:blip r:embed="rId3"/>
                <a:stretch>
                  <a:fillRect l="-668" b="-1540"/>
                </a:stretch>
              </a:blipFill>
            </p:spPr>
            <p:txBody>
              <a:bodyPr/>
              <a:lstStyle/>
              <a:p>
                <a:r>
                  <a:rPr lang="en-US">
                    <a:noFill/>
                  </a:rPr>
                  <a:t> </a:t>
                </a:r>
              </a:p>
            </p:txBody>
          </p:sp>
        </mc:Fallback>
      </mc:AlternateContent>
    </p:spTree>
    <p:extLst>
      <p:ext uri="{BB962C8B-B14F-4D97-AF65-F5344CB8AC3E}">
        <p14:creationId xmlns:p14="http://schemas.microsoft.com/office/powerpoint/2010/main" val="3525764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3048001" y="187528"/>
            <a:ext cx="6934200" cy="505908"/>
          </a:xfrm>
          <a:prstGeom prst="rect">
            <a:avLst/>
          </a:prstGeom>
        </p:spPr>
        <p:txBody>
          <a:bodyPr vert="horz" wrap="square" lIns="0" tIns="13335" rIns="0" bIns="0" rtlCol="0">
            <a:spAutoFit/>
          </a:bodyPr>
          <a:lstStyle/>
          <a:p>
            <a:pPr marL="12700" algn="ctr">
              <a:lnSpc>
                <a:spcPct val="100000"/>
              </a:lnSpc>
              <a:spcBef>
                <a:spcPts val="105"/>
              </a:spcBef>
            </a:pPr>
            <a:r>
              <a:rPr lang="en-US" spc="-5" dirty="0"/>
              <a:t>Escape Velocity</a:t>
            </a:r>
            <a:endParaRPr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012F118-9F27-41E5-A409-D9D81931F3FA}"/>
                  </a:ext>
                </a:extLst>
              </p:cNvPr>
              <p:cNvSpPr txBox="1"/>
              <p:nvPr/>
            </p:nvSpPr>
            <p:spPr>
              <a:xfrm>
                <a:off x="316991" y="1224170"/>
                <a:ext cx="11859769" cy="578267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alternative expression for the escape velocity particularly useful at the surface on the body is</a:t>
                </a:r>
              </a:p>
              <a:p>
                <a:pPr>
                  <a:lnSpc>
                    <a:spcPct val="150000"/>
                  </a:lnSpc>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𝑉</m:t>
                          </m:r>
                        </m:e>
                        <m:sub>
                          <m:r>
                            <a:rPr lang="en-US" sz="2400" b="0" i="1" smtClean="0">
                              <a:latin typeface="Cambria Math" panose="02040503050406030204" pitchFamily="18" charset="0"/>
                              <a:cs typeface="Times New Roman" panose="02020603050405020304" pitchFamily="18" charset="0"/>
                            </a:rPr>
                            <m:t>𝑒𝑠𝑐</m:t>
                          </m:r>
                        </m:sub>
                      </m:sSub>
                      <m:r>
                        <a:rPr lang="en-US" sz="2400" b="0" i="1" smtClean="0">
                          <a:latin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𝑔𝑅</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−−−−−−−−−−−−−−−−−−−−−−−−−−−−−−−−−11</m:t>
                      </m:r>
                    </m:oMath>
                  </m:oMathPara>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Where g is the acceleration due to the gravity of earth.</a:t>
                </a:r>
              </a:p>
              <a:p>
                <a:pPr>
                  <a:lnSpc>
                    <a:spcPct val="150000"/>
                  </a:lnSpc>
                </a:pPr>
                <a:r>
                  <a:rPr lang="en-US" sz="2400" dirty="0">
                    <a:latin typeface="Times New Roman" panose="02020603050405020304" pitchFamily="18" charset="0"/>
                    <a:cs typeface="Times New Roman" panose="02020603050405020304" pitchFamily="18" charset="0"/>
                  </a:rPr>
                  <a:t>Hence, Escape velocity is also given by :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𝑉</m:t>
                        </m:r>
                      </m:e>
                      <m:sub>
                        <m:r>
                          <a:rPr lang="en-US" sz="2400" b="0" i="1" smtClean="0">
                            <a:latin typeface="Cambria Math" panose="02040503050406030204" pitchFamily="18" charset="0"/>
                            <a:cs typeface="Times New Roman" panose="02020603050405020304" pitchFamily="18" charset="0"/>
                          </a:rPr>
                          <m:t>𝑒𝑠𝑐</m:t>
                        </m:r>
                      </m:sub>
                    </m:sSub>
                    <m:r>
                      <a:rPr lang="en-US" sz="2400" b="0" i="1" smtClean="0">
                        <a:latin typeface="Cambria Math" panose="02040503050406030204" pitchFamily="18" charset="0"/>
                        <a:cs typeface="Times New Roman" panose="02020603050405020304" pitchFamily="18" charset="0"/>
                      </a:rPr>
                      <m:t>=</m:t>
                    </m:r>
                    <m:rad>
                      <m:radPr>
                        <m:degHide m:val="on"/>
                        <m:ctrlPr>
                          <a:rPr lang="en-US" sz="2400" b="0" i="1" smtClean="0">
                            <a:latin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𝑔𝑅</m:t>
                        </m:r>
                      </m:e>
                    </m:rad>
                    <m:r>
                      <a:rPr lang="en-US" sz="2400" b="0" i="1" smtClean="0">
                        <a:latin typeface="Cambria Math" panose="02040503050406030204" pitchFamily="18" charset="0"/>
                        <a:cs typeface="Times New Roman" panose="02020603050405020304" pitchFamily="18" charset="0"/>
                      </a:rPr>
                      <m:t>−−−−−−−−−−−−−−−12</m:t>
                    </m:r>
                  </m:oMath>
                </a14:m>
                <a:endParaRPr lang="en-US" sz="2400" dirty="0">
                  <a:latin typeface="Times New Roman" panose="02020603050405020304" pitchFamily="18" charset="0"/>
                  <a:cs typeface="Times New Roman" panose="02020603050405020304" pitchFamily="18" charset="0"/>
                </a:endParaRPr>
              </a:p>
              <a:p>
                <a:pPr algn="ctr">
                  <a:lnSpc>
                    <a:spcPct val="150000"/>
                  </a:lnSpc>
                </a:pPr>
                <a:r>
                  <a:rPr lang="en-US" sz="2400" dirty="0">
                    <a:solidFill>
                      <a:srgbClr val="FF0000"/>
                    </a:solidFill>
                    <a:latin typeface="Times New Roman" panose="02020603050405020304" pitchFamily="18" charset="0"/>
                    <a:cs typeface="Times New Roman" panose="02020603050405020304" pitchFamily="18" charset="0"/>
                  </a:rPr>
                  <a:t>Examples</a:t>
                </a:r>
              </a:p>
              <a:p>
                <a:pPr>
                  <a:lnSpc>
                    <a:spcPct val="150000"/>
                  </a:lnSpc>
                </a:pPr>
                <a:r>
                  <a:rPr lang="en-US" sz="2400" dirty="0">
                    <a:latin typeface="Times New Roman" panose="02020603050405020304" pitchFamily="18" charset="0"/>
                    <a:cs typeface="Times New Roman" panose="02020603050405020304" pitchFamily="18" charset="0"/>
                  </a:rPr>
                  <a:t>6. Determine the escape velocity of the Jupiter if its radius is 7149 Km and mass is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1.898</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27</m:t>
                        </m:r>
                      </m:sup>
                    </m:sSup>
                    <m:r>
                      <m:rPr>
                        <m:sty m:val="p"/>
                      </m:rPr>
                      <a:rPr lang="en-US" sz="2400" b="0" i="0" smtClean="0">
                        <a:latin typeface="Cambria Math" panose="02040503050406030204" pitchFamily="18" charset="0"/>
                        <a:ea typeface="Cambria Math" panose="02040503050406030204" pitchFamily="18" charset="0"/>
                        <a:cs typeface="Times New Roman" panose="02020603050405020304" pitchFamily="18" charset="0"/>
                      </a:rPr>
                      <m:t>kg</m:t>
                    </m:r>
                  </m:oMath>
                </a14:m>
                <a:endParaRPr lang="en-US" sz="2400" b="0" dirty="0">
                  <a:latin typeface="Times New Roman" panose="02020603050405020304" pitchFamily="18" charset="0"/>
                  <a:ea typeface="Cambria Math" panose="020405030504060302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7. Determine the escape velocity of the moon if Mass is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7.35</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𝑘𝑔</m:t>
                    </m:r>
                  </m:oMath>
                </a14:m>
                <a:r>
                  <a:rPr lang="en-US" sz="2400" dirty="0">
                    <a:latin typeface="Times New Roman" panose="02020603050405020304" pitchFamily="18" charset="0"/>
                    <a:cs typeface="Times New Roman" panose="02020603050405020304" pitchFamily="18" charset="0"/>
                  </a:rPr>
                  <a:t>and the radius is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1.5</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6</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𝑚</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F012F118-9F27-41E5-A409-D9D81931F3FA}"/>
                  </a:ext>
                </a:extLst>
              </p:cNvPr>
              <p:cNvSpPr txBox="1">
                <a:spLocks noRot="1" noChangeAspect="1" noMove="1" noResize="1" noEditPoints="1" noAdjustHandles="1" noChangeArrowheads="1" noChangeShapeType="1" noTextEdit="1"/>
              </p:cNvSpPr>
              <p:nvPr/>
            </p:nvSpPr>
            <p:spPr>
              <a:xfrm>
                <a:off x="316991" y="1224170"/>
                <a:ext cx="11859769" cy="5782673"/>
              </a:xfrm>
              <a:prstGeom prst="rect">
                <a:avLst/>
              </a:prstGeom>
              <a:blipFill>
                <a:blip r:embed="rId3"/>
                <a:stretch>
                  <a:fillRect l="-771"/>
                </a:stretch>
              </a:blipFill>
            </p:spPr>
            <p:txBody>
              <a:bodyPr/>
              <a:lstStyle/>
              <a:p>
                <a:r>
                  <a:rPr lang="en-US">
                    <a:noFill/>
                  </a:rPr>
                  <a:t> </a:t>
                </a:r>
              </a:p>
            </p:txBody>
          </p:sp>
        </mc:Fallback>
      </mc:AlternateContent>
    </p:spTree>
    <p:extLst>
      <p:ext uri="{BB962C8B-B14F-4D97-AF65-F5344CB8AC3E}">
        <p14:creationId xmlns:p14="http://schemas.microsoft.com/office/powerpoint/2010/main" val="307395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3048001" y="187528"/>
            <a:ext cx="6934200" cy="505908"/>
          </a:xfrm>
          <a:prstGeom prst="rect">
            <a:avLst/>
          </a:prstGeom>
        </p:spPr>
        <p:txBody>
          <a:bodyPr vert="horz" wrap="square" lIns="0" tIns="13335" rIns="0" bIns="0" rtlCol="0">
            <a:spAutoFit/>
          </a:bodyPr>
          <a:lstStyle/>
          <a:p>
            <a:pPr marL="12700" algn="ctr">
              <a:lnSpc>
                <a:spcPct val="100000"/>
              </a:lnSpc>
              <a:spcBef>
                <a:spcPts val="105"/>
              </a:spcBef>
            </a:pPr>
            <a:r>
              <a:rPr lang="en-US" spc="-5" dirty="0"/>
              <a:t>Escape Velocity</a:t>
            </a:r>
            <a:endParaRPr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012F118-9F27-41E5-A409-D9D81931F3FA}"/>
                  </a:ext>
                </a:extLst>
              </p:cNvPr>
              <p:cNvSpPr txBox="1"/>
              <p:nvPr/>
            </p:nvSpPr>
            <p:spPr>
              <a:xfrm>
                <a:off x="316991" y="1224170"/>
                <a:ext cx="11859769" cy="3349956"/>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8.  Suppose the radius of Earth is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6.38</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6</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𝑚</m:t>
                    </m:r>
                  </m:oMath>
                </a14:m>
                <a:r>
                  <a:rPr lang="en-US" sz="2400" dirty="0">
                    <a:latin typeface="Times New Roman" panose="02020603050405020304" pitchFamily="18" charset="0"/>
                    <a:cs typeface="Times New Roman" panose="02020603050405020304" pitchFamily="18" charset="0"/>
                  </a:rPr>
                  <a:t> and the mass of the planet earth is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5.98</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24</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𝑘𝑔</m:t>
                    </m:r>
                  </m:oMath>
                </a14:m>
                <a:r>
                  <a:rPr lang="en-US" sz="2400" dirty="0">
                    <a:latin typeface="Times New Roman" panose="02020603050405020304" pitchFamily="18" charset="0"/>
                    <a:cs typeface="Times New Roman" panose="02020603050405020304" pitchFamily="18" charset="0"/>
                  </a:rPr>
                  <a:t>. Find out the escape velocity from planet earth.</a:t>
                </a:r>
              </a:p>
              <a:p>
                <a:pPr>
                  <a:lnSpc>
                    <a:spcPct val="150000"/>
                  </a:lnSpc>
                </a:pPr>
                <a:r>
                  <a:rPr lang="en-US" sz="2400" dirty="0">
                    <a:latin typeface="Times New Roman" panose="02020603050405020304" pitchFamily="18" charset="0"/>
                    <a:cs typeface="Times New Roman" panose="02020603050405020304" pitchFamily="18" charset="0"/>
                  </a:rPr>
                  <a:t>9.  In order to leave the moon, the Apollo astronauts had to take off in the lunar mobile and reach the escape velocity of the moon. The radius of the moon is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1.74</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6</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𝑚</m:t>
                    </m:r>
                  </m:oMath>
                </a14:m>
                <a:r>
                  <a:rPr lang="en-US" sz="2400" dirty="0">
                    <a:latin typeface="Times New Roman" panose="02020603050405020304" pitchFamily="18" charset="0"/>
                    <a:cs typeface="Times New Roman" panose="02020603050405020304" pitchFamily="18" charset="0"/>
                  </a:rPr>
                  <a:t>, and the mass of the moon is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7.35</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𝑘𝑔</m:t>
                    </m:r>
                  </m:oMath>
                </a14:m>
                <a:r>
                  <a:rPr lang="en-US" sz="2400" dirty="0">
                    <a:latin typeface="Times New Roman" panose="02020603050405020304" pitchFamily="18" charset="0"/>
                    <a:cs typeface="Times New Roman" panose="02020603050405020304" pitchFamily="18" charset="0"/>
                  </a:rPr>
                  <a:t>. Calculate the velocity which the Apollo astronauts have to reach in order to leave the moon?</a:t>
                </a:r>
              </a:p>
            </p:txBody>
          </p:sp>
        </mc:Choice>
        <mc:Fallback xmlns="">
          <p:sp>
            <p:nvSpPr>
              <p:cNvPr id="10" name="TextBox 9">
                <a:extLst>
                  <a:ext uri="{FF2B5EF4-FFF2-40B4-BE49-F238E27FC236}">
                    <a16:creationId xmlns:a16="http://schemas.microsoft.com/office/drawing/2014/main" id="{F012F118-9F27-41E5-A409-D9D81931F3FA}"/>
                  </a:ext>
                </a:extLst>
              </p:cNvPr>
              <p:cNvSpPr txBox="1">
                <a:spLocks noRot="1" noChangeAspect="1" noMove="1" noResize="1" noEditPoints="1" noAdjustHandles="1" noChangeArrowheads="1" noChangeShapeType="1" noTextEdit="1"/>
              </p:cNvSpPr>
              <p:nvPr/>
            </p:nvSpPr>
            <p:spPr>
              <a:xfrm>
                <a:off x="316991" y="1224170"/>
                <a:ext cx="11859769" cy="3349956"/>
              </a:xfrm>
              <a:prstGeom prst="rect">
                <a:avLst/>
              </a:prstGeom>
              <a:blipFill>
                <a:blip r:embed="rId3"/>
                <a:stretch>
                  <a:fillRect l="-771" r="-1182" b="-3461"/>
                </a:stretch>
              </a:blipFill>
            </p:spPr>
            <p:txBody>
              <a:bodyPr/>
              <a:lstStyle/>
              <a:p>
                <a:r>
                  <a:rPr lang="en-US">
                    <a:noFill/>
                  </a:rPr>
                  <a:t> </a:t>
                </a:r>
              </a:p>
            </p:txBody>
          </p:sp>
        </mc:Fallback>
      </mc:AlternateContent>
    </p:spTree>
    <p:extLst>
      <p:ext uri="{BB962C8B-B14F-4D97-AF65-F5344CB8AC3E}">
        <p14:creationId xmlns:p14="http://schemas.microsoft.com/office/powerpoint/2010/main" val="2191349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3048000" y="0"/>
            <a:ext cx="6934200" cy="505908"/>
          </a:xfrm>
          <a:prstGeom prst="rect">
            <a:avLst/>
          </a:prstGeom>
        </p:spPr>
        <p:txBody>
          <a:bodyPr vert="horz" wrap="square" lIns="0" tIns="13335" rIns="0" bIns="0" rtlCol="0">
            <a:spAutoFit/>
          </a:bodyPr>
          <a:lstStyle/>
          <a:p>
            <a:pPr marL="12700" algn="ctr">
              <a:lnSpc>
                <a:spcPct val="100000"/>
              </a:lnSpc>
              <a:spcBef>
                <a:spcPts val="105"/>
              </a:spcBef>
            </a:pPr>
            <a:r>
              <a:rPr lang="en-US" spc="-5" dirty="0"/>
              <a:t>Escape Velocity</a:t>
            </a:r>
            <a:endParaRPr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012F118-9F27-41E5-A409-D9D81931F3FA}"/>
                  </a:ext>
                </a:extLst>
              </p:cNvPr>
              <p:cNvSpPr txBox="1"/>
              <p:nvPr/>
            </p:nvSpPr>
            <p:spPr>
              <a:xfrm>
                <a:off x="1524000" y="249792"/>
                <a:ext cx="10190888" cy="6734921"/>
              </a:xfrm>
              <a:prstGeom prst="rect">
                <a:avLst/>
              </a:prstGeom>
              <a:noFill/>
            </p:spPr>
            <p:txBody>
              <a:bodyPr wrap="square">
                <a:spAutoFit/>
              </a:bodyPr>
              <a:lstStyle/>
              <a:p>
                <a:pPr>
                  <a:lnSpc>
                    <a:spcPct val="150000"/>
                  </a:lnSpc>
                </a:pPr>
                <a:r>
                  <a:rPr lang="en-US" sz="2400" dirty="0">
                    <a:cs typeface="Times New Roman" panose="02020603050405020304" pitchFamily="18" charset="0"/>
                  </a:rPr>
                  <a:t>6.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𝑉</m:t>
                        </m:r>
                      </m:e>
                      <m:sub>
                        <m:r>
                          <a:rPr lang="en-US" sz="2400" b="0" i="1" smtClean="0">
                            <a:latin typeface="Cambria Math" panose="02040503050406030204" pitchFamily="18" charset="0"/>
                            <a:cs typeface="Times New Roman" panose="02020603050405020304" pitchFamily="18" charset="0"/>
                          </a:rPr>
                          <m:t>𝑒𝑠𝑐</m:t>
                        </m:r>
                      </m:sub>
                    </m:sSub>
                    <m:r>
                      <a:rPr lang="en-US" sz="2400" b="0" i="1" smtClean="0">
                        <a:latin typeface="Cambria Math" panose="02040503050406030204" pitchFamily="18" charset="0"/>
                        <a:cs typeface="Times New Roman" panose="02020603050405020304" pitchFamily="18" charset="0"/>
                      </a:rPr>
                      <m:t>=</m:t>
                    </m:r>
                    <m:rad>
                      <m:radPr>
                        <m:degHide m:val="on"/>
                        <m:ctrlPr>
                          <a:rPr lang="en-US" sz="2400" b="0" i="1" smtClean="0">
                            <a:latin typeface="Cambria Math" panose="02040503050406030204" pitchFamily="18" charset="0"/>
                            <a:cs typeface="Times New Roman" panose="02020603050405020304" pitchFamily="18" charset="0"/>
                          </a:rPr>
                        </m:ctrlPr>
                      </m:radPr>
                      <m:deg/>
                      <m:e>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𝐺𝑀</m:t>
                            </m:r>
                          </m:num>
                          <m:den>
                            <m:r>
                              <a:rPr lang="en-US" sz="2400" b="0" i="1" smtClean="0">
                                <a:latin typeface="Cambria Math" panose="02040503050406030204" pitchFamily="18" charset="0"/>
                                <a:cs typeface="Times New Roman" panose="02020603050405020304" pitchFamily="18" charset="0"/>
                              </a:rPr>
                              <m:t>𝑅</m:t>
                            </m:r>
                          </m:den>
                        </m:f>
                      </m:e>
                    </m:rad>
                  </m:oMath>
                </a14:m>
                <a:endParaRPr lang="en-US" sz="2400" b="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m:t>
                      </m:r>
                      <m:rad>
                        <m:radPr>
                          <m:degHide m:val="on"/>
                          <m:ctrlPr>
                            <a:rPr lang="en-US" sz="2400" b="0" i="1" smtClean="0">
                              <a:latin typeface="Cambria Math" panose="02040503050406030204" pitchFamily="18" charset="0"/>
                              <a:cs typeface="Times New Roman" panose="02020603050405020304" pitchFamily="18" charset="0"/>
                            </a:rPr>
                          </m:ctrlPr>
                        </m:radPr>
                        <m:deg/>
                        <m:e>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×(6.67408×</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−11</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)×(1.898×</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27</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en-US" sz="2400" b="0" i="1" smtClean="0">
                                  <a:latin typeface="Cambria Math" panose="02040503050406030204" pitchFamily="18" charset="0"/>
                                  <a:cs typeface="Times New Roman" panose="02020603050405020304" pitchFamily="18" charset="0"/>
                                </a:rPr>
                                <m:t>7149</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3</m:t>
                                  </m:r>
                                </m:sup>
                              </m:sSup>
                            </m:den>
                          </m:f>
                        </m:e>
                      </m:rad>
                    </m:oMath>
                  </m:oMathPara>
                </a14:m>
                <a:endParaRPr lang="en-US" sz="24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=188251</m:t>
                      </m:r>
                      <m:r>
                        <a:rPr lang="en-US" sz="2400" b="0" i="1" smtClean="0">
                          <a:latin typeface="Cambria Math" panose="02040503050406030204" pitchFamily="18" charset="0"/>
                          <a:cs typeface="Times New Roman" panose="02020603050405020304" pitchFamily="18" charset="0"/>
                        </a:rPr>
                        <m:t>𝑚</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𝑠</m:t>
                      </m:r>
                    </m:oMath>
                  </m:oMathPara>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7. 					</a:t>
                </a:r>
                <a:r>
                  <a:rPr lang="en-US" sz="2400" dirty="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𝑉</m:t>
                        </m:r>
                      </m:e>
                      <m:sub>
                        <m:r>
                          <a:rPr lang="en-US" sz="2400" i="1">
                            <a:latin typeface="Cambria Math" panose="02040503050406030204" pitchFamily="18" charset="0"/>
                            <a:cs typeface="Times New Roman" panose="02020603050405020304" pitchFamily="18" charset="0"/>
                          </a:rPr>
                          <m:t>𝑒𝑠𝑐</m:t>
                        </m:r>
                      </m:sub>
                    </m:sSub>
                    <m:r>
                      <a:rPr lang="en-US" sz="2400" i="1">
                        <a:latin typeface="Cambria Math" panose="02040503050406030204" pitchFamily="18" charset="0"/>
                        <a:cs typeface="Times New Roman" panose="02020603050405020304" pitchFamily="18" charset="0"/>
                      </a:rPr>
                      <m:t>=</m:t>
                    </m:r>
                    <m:rad>
                      <m:radPr>
                        <m:degHide m:val="on"/>
                        <m:ctrlPr>
                          <a:rPr lang="en-US" sz="2400" i="1">
                            <a:latin typeface="Cambria Math" panose="02040503050406030204" pitchFamily="18" charset="0"/>
                            <a:cs typeface="Times New Roman" panose="02020603050405020304" pitchFamily="18" charset="0"/>
                          </a:rPr>
                        </m:ctrlPr>
                      </m:radPr>
                      <m:deg/>
                      <m:e>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cs typeface="Times New Roman" panose="02020603050405020304" pitchFamily="18" charset="0"/>
                              </a:rPr>
                              <m:t>𝐺𝑀</m:t>
                            </m:r>
                          </m:num>
                          <m:den>
                            <m:r>
                              <a:rPr lang="en-US" sz="2400" i="1">
                                <a:latin typeface="Cambria Math" panose="02040503050406030204" pitchFamily="18" charset="0"/>
                                <a:cs typeface="Times New Roman" panose="02020603050405020304" pitchFamily="18" charset="0"/>
                              </a:rPr>
                              <m:t>𝑅</m:t>
                            </m:r>
                          </m:den>
                        </m:f>
                      </m:e>
                    </m:rad>
                  </m:oMath>
                </a14:m>
                <a:endParaRPr lang="en-US" sz="24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cs typeface="Times New Roman" panose="02020603050405020304" pitchFamily="18" charset="0"/>
                        </a:rPr>
                        <m:t>=</m:t>
                      </m:r>
                      <m:rad>
                        <m:radPr>
                          <m:degHide m:val="on"/>
                          <m:ctrlPr>
                            <a:rPr lang="en-US" sz="2400" i="1">
                              <a:latin typeface="Cambria Math" panose="02040503050406030204" pitchFamily="18" charset="0"/>
                              <a:cs typeface="Times New Roman" panose="02020603050405020304" pitchFamily="18" charset="0"/>
                            </a:rPr>
                          </m:ctrlPr>
                        </m:radPr>
                        <m:deg/>
                        <m:e>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ea typeface="Cambria Math" panose="02040503050406030204" pitchFamily="18" charset="0"/>
                                  <a:cs typeface="Times New Roman" panose="02020603050405020304" pitchFamily="18" charset="0"/>
                                </a:rPr>
                                <m:t>×(6.67408×</m:t>
                              </m:r>
                              <m:sSup>
                                <m:sSup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Cambria Math" panose="02040503050406030204" pitchFamily="18" charset="0"/>
                                      <a:cs typeface="Times New Roman" panose="02020603050405020304" pitchFamily="18" charset="0"/>
                                    </a:rPr>
                                    <m:t>10</m:t>
                                  </m:r>
                                </m:e>
                                <m:sup>
                                  <m:r>
                                    <a:rPr lang="en-US" sz="2400" i="1">
                                      <a:latin typeface="Cambria Math" panose="02040503050406030204" pitchFamily="18" charset="0"/>
                                      <a:ea typeface="Cambria Math" panose="02040503050406030204" pitchFamily="18" charset="0"/>
                                      <a:cs typeface="Times New Roman" panose="02020603050405020304" pitchFamily="18" charset="0"/>
                                    </a:rPr>
                                    <m:t>−11</m:t>
                                  </m:r>
                                </m:sup>
                              </m:sSup>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7.35</m:t>
                              </m:r>
                              <m:r>
                                <a:rPr lang="en-US" sz="24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Cambria Math" panose="02040503050406030204" pitchFamily="18" charset="0"/>
                                      <a:cs typeface="Times New Roman" panose="02020603050405020304" pitchFamily="18" charset="0"/>
                                    </a:rPr>
                                    <m:t>10</m:t>
                                  </m:r>
                                </m:e>
                                <m:sup>
                                  <m:r>
                                    <a:rPr lang="en-US" sz="2400" i="1">
                                      <a:latin typeface="Cambria Math" panose="02040503050406030204" pitchFamily="18" charset="0"/>
                                      <a:ea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ea typeface="Cambria Math" panose="02040503050406030204" pitchFamily="18" charset="0"/>
                                  <a:cs typeface="Times New Roman" panose="02020603050405020304" pitchFamily="18" charset="0"/>
                                </a:rPr>
                                <m:t>)</m:t>
                              </m:r>
                            </m:num>
                            <m:den>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1.5×</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6</m:t>
                                  </m:r>
                                </m:sup>
                              </m:sSup>
                            </m:den>
                          </m:f>
                        </m:e>
                      </m:rad>
                    </m:oMath>
                  </m:oMathPara>
                </a14:m>
                <a:endParaRPr lang="en-US" sz="24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=2557</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𝑚</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𝑠</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F012F118-9F27-41E5-A409-D9D81931F3FA}"/>
                  </a:ext>
                </a:extLst>
              </p:cNvPr>
              <p:cNvSpPr txBox="1">
                <a:spLocks noRot="1" noChangeAspect="1" noMove="1" noResize="1" noEditPoints="1" noAdjustHandles="1" noChangeArrowheads="1" noChangeShapeType="1" noTextEdit="1"/>
              </p:cNvSpPr>
              <p:nvPr/>
            </p:nvSpPr>
            <p:spPr>
              <a:xfrm>
                <a:off x="1524000" y="249792"/>
                <a:ext cx="10190888" cy="6734921"/>
              </a:xfrm>
              <a:prstGeom prst="rect">
                <a:avLst/>
              </a:prstGeom>
              <a:blipFill>
                <a:blip r:embed="rId3"/>
                <a:stretch>
                  <a:fillRect l="-897"/>
                </a:stretch>
              </a:blipFill>
            </p:spPr>
            <p:txBody>
              <a:bodyPr/>
              <a:lstStyle/>
              <a:p>
                <a:r>
                  <a:rPr lang="en-US">
                    <a:noFill/>
                  </a:rPr>
                  <a:t> </a:t>
                </a:r>
              </a:p>
            </p:txBody>
          </p:sp>
        </mc:Fallback>
      </mc:AlternateContent>
    </p:spTree>
    <p:extLst>
      <p:ext uri="{BB962C8B-B14F-4D97-AF65-F5344CB8AC3E}">
        <p14:creationId xmlns:p14="http://schemas.microsoft.com/office/powerpoint/2010/main" val="519105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3048000" y="14111"/>
            <a:ext cx="6934200" cy="505908"/>
          </a:xfrm>
          <a:prstGeom prst="rect">
            <a:avLst/>
          </a:prstGeom>
        </p:spPr>
        <p:txBody>
          <a:bodyPr vert="horz" wrap="square" lIns="0" tIns="13335" rIns="0" bIns="0" rtlCol="0">
            <a:spAutoFit/>
          </a:bodyPr>
          <a:lstStyle/>
          <a:p>
            <a:pPr marL="12700" algn="ctr">
              <a:lnSpc>
                <a:spcPct val="100000"/>
              </a:lnSpc>
              <a:spcBef>
                <a:spcPts val="105"/>
              </a:spcBef>
            </a:pPr>
            <a:r>
              <a:rPr lang="en-US" spc="-5" dirty="0"/>
              <a:t>Escape Velocity</a:t>
            </a:r>
            <a:endParaRPr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012F118-9F27-41E5-A409-D9D81931F3FA}"/>
                  </a:ext>
                </a:extLst>
              </p:cNvPr>
              <p:cNvSpPr txBox="1"/>
              <p:nvPr/>
            </p:nvSpPr>
            <p:spPr>
              <a:xfrm>
                <a:off x="1645852" y="213443"/>
                <a:ext cx="9793479" cy="6728637"/>
              </a:xfrm>
              <a:prstGeom prst="rect">
                <a:avLst/>
              </a:prstGeom>
              <a:noFill/>
            </p:spPr>
            <p:txBody>
              <a:bodyPr wrap="square">
                <a:spAutoFit/>
              </a:bodyPr>
              <a:lstStyle/>
              <a:p>
                <a:pPr>
                  <a:lnSpc>
                    <a:spcPct val="150000"/>
                  </a:lnSpc>
                </a:pPr>
                <a:r>
                  <a:rPr lang="en-US" sz="2400" dirty="0">
                    <a:cs typeface="Times New Roman" panose="02020603050405020304" pitchFamily="18" charset="0"/>
                  </a:rPr>
                  <a:t>8.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𝑉</m:t>
                        </m:r>
                      </m:e>
                      <m:sub>
                        <m:r>
                          <a:rPr lang="en-US" sz="2400" i="1">
                            <a:latin typeface="Cambria Math" panose="02040503050406030204" pitchFamily="18" charset="0"/>
                            <a:cs typeface="Times New Roman" panose="02020603050405020304" pitchFamily="18" charset="0"/>
                          </a:rPr>
                          <m:t>𝑒𝑠𝑐</m:t>
                        </m:r>
                      </m:sub>
                    </m:sSub>
                    <m:r>
                      <a:rPr lang="en-US" sz="2400" i="1">
                        <a:latin typeface="Cambria Math" panose="02040503050406030204" pitchFamily="18" charset="0"/>
                        <a:cs typeface="Times New Roman" panose="02020603050405020304" pitchFamily="18" charset="0"/>
                      </a:rPr>
                      <m:t>=</m:t>
                    </m:r>
                    <m:rad>
                      <m:radPr>
                        <m:degHide m:val="on"/>
                        <m:ctrlPr>
                          <a:rPr lang="en-US" sz="2400" i="1">
                            <a:latin typeface="Cambria Math" panose="02040503050406030204" pitchFamily="18" charset="0"/>
                            <a:cs typeface="Times New Roman" panose="02020603050405020304" pitchFamily="18" charset="0"/>
                          </a:rPr>
                        </m:ctrlPr>
                      </m:radPr>
                      <m:deg/>
                      <m:e>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cs typeface="Times New Roman" panose="02020603050405020304" pitchFamily="18" charset="0"/>
                              </a:rPr>
                              <m:t>𝐺𝑀</m:t>
                            </m:r>
                          </m:num>
                          <m:den>
                            <m:r>
                              <a:rPr lang="en-US" sz="2400" i="1">
                                <a:latin typeface="Cambria Math" panose="02040503050406030204" pitchFamily="18" charset="0"/>
                                <a:cs typeface="Times New Roman" panose="02020603050405020304" pitchFamily="18" charset="0"/>
                              </a:rPr>
                              <m:t>𝑅</m:t>
                            </m:r>
                          </m:den>
                        </m:f>
                      </m:e>
                    </m:rad>
                  </m:oMath>
                </a14:m>
                <a:endParaRPr lang="en-US" sz="24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cs typeface="Times New Roman" panose="02020603050405020304" pitchFamily="18" charset="0"/>
                        </a:rPr>
                        <m:t>=</m:t>
                      </m:r>
                      <m:rad>
                        <m:radPr>
                          <m:degHide m:val="on"/>
                          <m:ctrlPr>
                            <a:rPr lang="en-US" sz="2400" i="1">
                              <a:latin typeface="Cambria Math" panose="02040503050406030204" pitchFamily="18" charset="0"/>
                              <a:cs typeface="Times New Roman" panose="02020603050405020304" pitchFamily="18" charset="0"/>
                            </a:rPr>
                          </m:ctrlPr>
                        </m:radPr>
                        <m:deg/>
                        <m:e>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ea typeface="Cambria Math" panose="02040503050406030204" pitchFamily="18" charset="0"/>
                                  <a:cs typeface="Times New Roman" panose="02020603050405020304" pitchFamily="18" charset="0"/>
                                </a:rPr>
                                <m:t>×(6.67408×</m:t>
                              </m:r>
                              <m:sSup>
                                <m:sSup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Cambria Math" panose="02040503050406030204" pitchFamily="18" charset="0"/>
                                      <a:cs typeface="Times New Roman" panose="02020603050405020304" pitchFamily="18" charset="0"/>
                                    </a:rPr>
                                    <m:t>10</m:t>
                                  </m:r>
                                </m:e>
                                <m:sup>
                                  <m:r>
                                    <a:rPr lang="en-US" sz="2400" i="1">
                                      <a:latin typeface="Cambria Math" panose="02040503050406030204" pitchFamily="18" charset="0"/>
                                      <a:ea typeface="Cambria Math" panose="02040503050406030204" pitchFamily="18" charset="0"/>
                                      <a:cs typeface="Times New Roman" panose="02020603050405020304" pitchFamily="18" charset="0"/>
                                    </a:rPr>
                                    <m:t>−11</m:t>
                                  </m:r>
                                </m:sup>
                              </m:sSup>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5.98</m:t>
                              </m:r>
                              <m:r>
                                <a:rPr lang="en-US" sz="24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Cambria Math" panose="02040503050406030204" pitchFamily="18" charset="0"/>
                                      <a:cs typeface="Times New Roman" panose="02020603050405020304" pitchFamily="18" charset="0"/>
                                    </a:rPr>
                                    <m:t>10</m:t>
                                  </m:r>
                                </m:e>
                                <m:sup>
                                  <m:r>
                                    <a:rPr lang="en-US" sz="2400" i="1">
                                      <a:latin typeface="Cambria Math" panose="02040503050406030204" pitchFamily="18" charset="0"/>
                                      <a:ea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4</m:t>
                                  </m:r>
                                </m:sup>
                              </m:sSup>
                              <m:r>
                                <a:rPr lang="en-US" sz="2400" i="1">
                                  <a:latin typeface="Cambria Math" panose="02040503050406030204" pitchFamily="18" charset="0"/>
                                  <a:ea typeface="Cambria Math" panose="02040503050406030204" pitchFamily="18" charset="0"/>
                                  <a:cs typeface="Times New Roman" panose="02020603050405020304" pitchFamily="18" charset="0"/>
                                </a:rPr>
                                <m:t>)</m:t>
                              </m:r>
                            </m:num>
                            <m:den>
                              <m:r>
                                <a:rPr lang="en-US" sz="2400" b="0" i="1" smtClean="0">
                                  <a:latin typeface="Cambria Math" panose="02040503050406030204" pitchFamily="18" charset="0"/>
                                  <a:ea typeface="Cambria Math" panose="02040503050406030204" pitchFamily="18" charset="0"/>
                                  <a:cs typeface="Times New Roman" panose="02020603050405020304" pitchFamily="18" charset="0"/>
                                </a:rPr>
                                <m:t>6.38×</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6</m:t>
                                  </m:r>
                                </m:sup>
                              </m:sSup>
                            </m:den>
                          </m:f>
                        </m:e>
                      </m:rad>
                    </m:oMath>
                  </m:oMathPara>
                </a14:m>
                <a:endParaRPr lang="en-US" sz="24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=11185</m:t>
                      </m:r>
                      <m:r>
                        <a:rPr lang="en-US" sz="2400" b="0" i="1" smtClean="0">
                          <a:latin typeface="Cambria Math" panose="02040503050406030204" pitchFamily="18" charset="0"/>
                          <a:cs typeface="Times New Roman" panose="02020603050405020304" pitchFamily="18" charset="0"/>
                        </a:rPr>
                        <m:t>𝑚</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𝑠</m:t>
                      </m:r>
                    </m:oMath>
                  </m:oMathPara>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9. 					</a:t>
                </a:r>
                <a:r>
                  <a:rPr lang="en-US" sz="2400" dirty="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𝑉</m:t>
                        </m:r>
                      </m:e>
                      <m:sub>
                        <m:r>
                          <a:rPr lang="en-US" sz="2400" i="1">
                            <a:latin typeface="Cambria Math" panose="02040503050406030204" pitchFamily="18" charset="0"/>
                            <a:cs typeface="Times New Roman" panose="02020603050405020304" pitchFamily="18" charset="0"/>
                          </a:rPr>
                          <m:t>𝑒𝑠𝑐</m:t>
                        </m:r>
                      </m:sub>
                    </m:sSub>
                    <m:r>
                      <a:rPr lang="en-US" sz="2400" i="1">
                        <a:latin typeface="Cambria Math" panose="02040503050406030204" pitchFamily="18" charset="0"/>
                        <a:cs typeface="Times New Roman" panose="02020603050405020304" pitchFamily="18" charset="0"/>
                      </a:rPr>
                      <m:t>=</m:t>
                    </m:r>
                    <m:rad>
                      <m:radPr>
                        <m:degHide m:val="on"/>
                        <m:ctrlPr>
                          <a:rPr lang="en-US" sz="2400" i="1">
                            <a:latin typeface="Cambria Math" panose="02040503050406030204" pitchFamily="18" charset="0"/>
                            <a:cs typeface="Times New Roman" panose="02020603050405020304" pitchFamily="18" charset="0"/>
                          </a:rPr>
                        </m:ctrlPr>
                      </m:radPr>
                      <m:deg/>
                      <m:e>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cs typeface="Times New Roman" panose="02020603050405020304" pitchFamily="18" charset="0"/>
                              </a:rPr>
                              <m:t>𝐺𝑀</m:t>
                            </m:r>
                          </m:num>
                          <m:den>
                            <m:r>
                              <a:rPr lang="en-US" sz="2400" i="1">
                                <a:latin typeface="Cambria Math" panose="02040503050406030204" pitchFamily="18" charset="0"/>
                                <a:cs typeface="Times New Roman" panose="02020603050405020304" pitchFamily="18" charset="0"/>
                              </a:rPr>
                              <m:t>𝑅</m:t>
                            </m:r>
                          </m:den>
                        </m:f>
                      </m:e>
                    </m:rad>
                  </m:oMath>
                </a14:m>
                <a:endParaRPr lang="en-US" sz="24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cs typeface="Times New Roman" panose="02020603050405020304" pitchFamily="18" charset="0"/>
                        </a:rPr>
                        <m:t>=</m:t>
                      </m:r>
                      <m:rad>
                        <m:radPr>
                          <m:degHide m:val="on"/>
                          <m:ctrlPr>
                            <a:rPr lang="en-US" sz="2400" i="1">
                              <a:latin typeface="Cambria Math" panose="02040503050406030204" pitchFamily="18" charset="0"/>
                              <a:cs typeface="Times New Roman" panose="02020603050405020304" pitchFamily="18" charset="0"/>
                            </a:rPr>
                          </m:ctrlPr>
                        </m:radPr>
                        <m:deg/>
                        <m:e>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ea typeface="Cambria Math" panose="02040503050406030204" pitchFamily="18" charset="0"/>
                                  <a:cs typeface="Times New Roman" panose="02020603050405020304" pitchFamily="18" charset="0"/>
                                </a:rPr>
                                <m:t>×(6.67408×</m:t>
                              </m:r>
                              <m:sSup>
                                <m:sSup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Cambria Math" panose="02040503050406030204" pitchFamily="18" charset="0"/>
                                      <a:cs typeface="Times New Roman" panose="02020603050405020304" pitchFamily="18" charset="0"/>
                                    </a:rPr>
                                    <m:t>10</m:t>
                                  </m:r>
                                </m:e>
                                <m:sup>
                                  <m:r>
                                    <a:rPr lang="en-US" sz="2400" i="1">
                                      <a:latin typeface="Cambria Math" panose="02040503050406030204" pitchFamily="18" charset="0"/>
                                      <a:ea typeface="Cambria Math" panose="02040503050406030204" pitchFamily="18" charset="0"/>
                                      <a:cs typeface="Times New Roman" panose="02020603050405020304" pitchFamily="18" charset="0"/>
                                    </a:rPr>
                                    <m:t>−11</m:t>
                                  </m:r>
                                </m:sup>
                              </m:sSup>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7.35</m:t>
                              </m:r>
                              <m:r>
                                <a:rPr lang="en-US" sz="24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Cambria Math" panose="02040503050406030204" pitchFamily="18" charset="0"/>
                                      <a:cs typeface="Times New Roman" panose="02020603050405020304" pitchFamily="18" charset="0"/>
                                    </a:rPr>
                                    <m:t>10</m:t>
                                  </m:r>
                                </m:e>
                                <m:sup>
                                  <m:r>
                                    <a:rPr lang="en-US" sz="2400" i="1">
                                      <a:latin typeface="Cambria Math" panose="02040503050406030204" pitchFamily="18" charset="0"/>
                                      <a:ea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ea typeface="Cambria Math" panose="02040503050406030204" pitchFamily="18" charset="0"/>
                                  <a:cs typeface="Times New Roman" panose="02020603050405020304" pitchFamily="18" charset="0"/>
                                </a:rPr>
                                <m:t>)</m:t>
                              </m:r>
                            </m:num>
                            <m:den>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1.74×</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6</m:t>
                                  </m:r>
                                </m:sup>
                              </m:sSup>
                            </m:den>
                          </m:f>
                        </m:e>
                      </m:rad>
                    </m:oMath>
                  </m:oMathPara>
                </a14:m>
                <a:endParaRPr lang="en-US" sz="24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=2374</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𝑚</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𝑠</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F012F118-9F27-41E5-A409-D9D81931F3FA}"/>
                  </a:ext>
                </a:extLst>
              </p:cNvPr>
              <p:cNvSpPr txBox="1">
                <a:spLocks noRot="1" noChangeAspect="1" noMove="1" noResize="1" noEditPoints="1" noAdjustHandles="1" noChangeArrowheads="1" noChangeShapeType="1" noTextEdit="1"/>
              </p:cNvSpPr>
              <p:nvPr/>
            </p:nvSpPr>
            <p:spPr>
              <a:xfrm>
                <a:off x="1645852" y="213443"/>
                <a:ext cx="9793479" cy="6728637"/>
              </a:xfrm>
              <a:prstGeom prst="rect">
                <a:avLst/>
              </a:prstGeom>
              <a:blipFill>
                <a:blip r:embed="rId3"/>
                <a:stretch>
                  <a:fillRect l="-996"/>
                </a:stretch>
              </a:blipFill>
            </p:spPr>
            <p:txBody>
              <a:bodyPr/>
              <a:lstStyle/>
              <a:p>
                <a:r>
                  <a:rPr lang="en-US">
                    <a:noFill/>
                  </a:rPr>
                  <a:t> </a:t>
                </a:r>
              </a:p>
            </p:txBody>
          </p:sp>
        </mc:Fallback>
      </mc:AlternateContent>
    </p:spTree>
    <p:extLst>
      <p:ext uri="{BB962C8B-B14F-4D97-AF65-F5344CB8AC3E}">
        <p14:creationId xmlns:p14="http://schemas.microsoft.com/office/powerpoint/2010/main" val="1361993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3048001" y="187528"/>
            <a:ext cx="6934200" cy="505908"/>
          </a:xfrm>
          <a:prstGeom prst="rect">
            <a:avLst/>
          </a:prstGeom>
        </p:spPr>
        <p:txBody>
          <a:bodyPr vert="horz" wrap="square" lIns="0" tIns="13335" rIns="0" bIns="0" rtlCol="0">
            <a:spAutoFit/>
          </a:bodyPr>
          <a:lstStyle/>
          <a:p>
            <a:pPr marL="12700" algn="ctr">
              <a:lnSpc>
                <a:spcPct val="100000"/>
              </a:lnSpc>
              <a:spcBef>
                <a:spcPts val="105"/>
              </a:spcBef>
            </a:pPr>
            <a:r>
              <a:rPr lang="en-US" spc="-5" dirty="0"/>
              <a:t>Satellite Motion and Orbits </a:t>
            </a:r>
            <a:endParaRPr dirty="0"/>
          </a:p>
        </p:txBody>
      </p:sp>
      <p:sp>
        <p:nvSpPr>
          <p:cNvPr id="10" name="TextBox 9">
            <a:extLst>
              <a:ext uri="{FF2B5EF4-FFF2-40B4-BE49-F238E27FC236}">
                <a16:creationId xmlns:a16="http://schemas.microsoft.com/office/drawing/2014/main" id="{F012F118-9F27-41E5-A409-D9D81931F3FA}"/>
              </a:ext>
            </a:extLst>
          </p:cNvPr>
          <p:cNvSpPr txBox="1"/>
          <p:nvPr/>
        </p:nvSpPr>
        <p:spPr>
          <a:xfrm>
            <a:off x="4114800" y="1224170"/>
            <a:ext cx="8061960" cy="556594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satellites revolve around the earth, making a circular or elliptical path called the orbit.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Any heavenly or human-made body that revolves around a central body, such as the Earth, Sun, or other bodies in the solar system, is known to be a satellite. However, these satellites revolve around and make either circular or elliptical orbits when it comes to Earth. The earth, in this case, is said to be the central body.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Satellites are objects or bodies that revolve around the heavier body in space.</a:t>
            </a:r>
          </a:p>
        </p:txBody>
      </p:sp>
      <p:pic>
        <p:nvPicPr>
          <p:cNvPr id="6" name="Picture 5">
            <a:extLst>
              <a:ext uri="{FF2B5EF4-FFF2-40B4-BE49-F238E27FC236}">
                <a16:creationId xmlns:a16="http://schemas.microsoft.com/office/drawing/2014/main" id="{F34BC5B9-203C-4821-AC43-C536785CD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37" y="1828800"/>
            <a:ext cx="3963163" cy="3963163"/>
          </a:xfrm>
          <a:prstGeom prst="rect">
            <a:avLst/>
          </a:prstGeom>
        </p:spPr>
      </p:pic>
    </p:spTree>
    <p:extLst>
      <p:ext uri="{BB962C8B-B14F-4D97-AF65-F5344CB8AC3E}">
        <p14:creationId xmlns:p14="http://schemas.microsoft.com/office/powerpoint/2010/main" val="486950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3048001" y="187528"/>
            <a:ext cx="6934200" cy="505908"/>
          </a:xfrm>
          <a:prstGeom prst="rect">
            <a:avLst/>
          </a:prstGeom>
        </p:spPr>
        <p:txBody>
          <a:bodyPr vert="horz" wrap="square" lIns="0" tIns="13335" rIns="0" bIns="0" rtlCol="0">
            <a:spAutoFit/>
          </a:bodyPr>
          <a:lstStyle/>
          <a:p>
            <a:pPr marL="12700" algn="ctr">
              <a:lnSpc>
                <a:spcPct val="100000"/>
              </a:lnSpc>
              <a:spcBef>
                <a:spcPts val="105"/>
              </a:spcBef>
            </a:pPr>
            <a:r>
              <a:rPr lang="en-US" spc="-5" dirty="0"/>
              <a:t>Satellite Motion and Orbits </a:t>
            </a:r>
            <a:endParaRPr dirty="0"/>
          </a:p>
        </p:txBody>
      </p:sp>
      <p:sp>
        <p:nvSpPr>
          <p:cNvPr id="10" name="TextBox 9">
            <a:extLst>
              <a:ext uri="{FF2B5EF4-FFF2-40B4-BE49-F238E27FC236}">
                <a16:creationId xmlns:a16="http://schemas.microsoft.com/office/drawing/2014/main" id="{F012F118-9F27-41E5-A409-D9D81931F3FA}"/>
              </a:ext>
            </a:extLst>
          </p:cNvPr>
          <p:cNvSpPr txBox="1"/>
          <p:nvPr/>
        </p:nvSpPr>
        <p:spPr>
          <a:xfrm>
            <a:off x="3733800" y="693436"/>
            <a:ext cx="8458199" cy="6119945"/>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There are two types of satellites:</a:t>
            </a:r>
          </a:p>
          <a:p>
            <a:pPr marL="342900" indent="-342900">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Natural Satellites</a:t>
            </a:r>
            <a:r>
              <a:rPr lang="en-US" sz="2400" dirty="0">
                <a:latin typeface="Times New Roman" panose="02020603050405020304" pitchFamily="18" charset="0"/>
                <a:cs typeface="Times New Roman" panose="02020603050405020304" pitchFamily="18" charset="0"/>
              </a:rPr>
              <a:t>: Satellites naturally present in space, such as comets and the Moon. </a:t>
            </a:r>
          </a:p>
          <a:p>
            <a:pPr marL="342900" indent="-342900">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Artificial Satellites</a:t>
            </a:r>
            <a:r>
              <a:rPr lang="en-US" sz="2400" dirty="0">
                <a:latin typeface="Times New Roman" panose="02020603050405020304" pitchFamily="18" charset="0"/>
                <a:cs typeface="Times New Roman" panose="02020603050405020304" pitchFamily="18" charset="0"/>
              </a:rPr>
              <a:t>: Satellites made by humans for various purposes such as weather forecasting, communication, etc.</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Every planet has at least one of its natural satellites. The earth has only one, the Moon, while other planets such as Jupiter are known to have 53 natural satellites (moons).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Soviet Union, now Russia, launched the first artificial satellite into space on Oct 4, 1957, named Sputnik 1. The launch of Sputnik 1 triggered what was called the Space Race. </a:t>
            </a:r>
          </a:p>
        </p:txBody>
      </p:sp>
      <p:pic>
        <p:nvPicPr>
          <p:cNvPr id="6" name="Picture 5">
            <a:extLst>
              <a:ext uri="{FF2B5EF4-FFF2-40B4-BE49-F238E27FC236}">
                <a16:creationId xmlns:a16="http://schemas.microsoft.com/office/drawing/2014/main" id="{F34BC5B9-203C-4821-AC43-C536785CD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37" y="1828800"/>
            <a:ext cx="3582163" cy="3963163"/>
          </a:xfrm>
          <a:prstGeom prst="rect">
            <a:avLst/>
          </a:prstGeom>
        </p:spPr>
      </p:pic>
    </p:spTree>
    <p:extLst>
      <p:ext uri="{BB962C8B-B14F-4D97-AF65-F5344CB8AC3E}">
        <p14:creationId xmlns:p14="http://schemas.microsoft.com/office/powerpoint/2010/main" val="3022450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4419600" y="134611"/>
            <a:ext cx="6934200" cy="505908"/>
          </a:xfrm>
          <a:prstGeom prst="rect">
            <a:avLst/>
          </a:prstGeom>
        </p:spPr>
        <p:txBody>
          <a:bodyPr vert="horz" wrap="square" lIns="0" tIns="13335" rIns="0" bIns="0" rtlCol="0">
            <a:spAutoFit/>
          </a:bodyPr>
          <a:lstStyle/>
          <a:p>
            <a:pPr marL="12700" algn="ctr">
              <a:lnSpc>
                <a:spcPct val="100000"/>
              </a:lnSpc>
              <a:spcBef>
                <a:spcPts val="105"/>
              </a:spcBef>
            </a:pPr>
            <a:r>
              <a:rPr lang="en-US" spc="-5" dirty="0"/>
              <a:t>Motion of Satellite around the earth</a:t>
            </a:r>
            <a:endParaRPr dirty="0"/>
          </a:p>
        </p:txBody>
      </p:sp>
      <p:sp>
        <p:nvSpPr>
          <p:cNvPr id="10" name="TextBox 9">
            <a:extLst>
              <a:ext uri="{FF2B5EF4-FFF2-40B4-BE49-F238E27FC236}">
                <a16:creationId xmlns:a16="http://schemas.microsoft.com/office/drawing/2014/main" id="{F012F118-9F27-41E5-A409-D9D81931F3FA}"/>
              </a:ext>
            </a:extLst>
          </p:cNvPr>
          <p:cNvSpPr txBox="1"/>
          <p:nvPr/>
        </p:nvSpPr>
        <p:spPr>
          <a:xfrm>
            <a:off x="3733800" y="693436"/>
            <a:ext cx="8458199" cy="556594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satellite orbiting the earth has a velocity and acceleration component similar to an object moving on a circular path. While revolving around the earth, satellites make a circular path.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tangent to this circular path gives the direction of the satellite’s velocity, whereas acceleration is towards the </a:t>
            </a:r>
            <a:r>
              <a:rPr lang="en-US" sz="2400" dirty="0" err="1">
                <a:latin typeface="Times New Roman" panose="02020603050405020304" pitchFamily="18" charset="0"/>
                <a:cs typeface="Times New Roman" panose="02020603050405020304" pitchFamily="18" charset="0"/>
              </a:rPr>
              <a:t>centre</a:t>
            </a:r>
            <a:r>
              <a:rPr lang="en-US" sz="2400" dirty="0">
                <a:latin typeface="Times New Roman" panose="02020603050405020304" pitchFamily="18" charset="0"/>
                <a:cs typeface="Times New Roman" panose="02020603050405020304" pitchFamily="18" charset="0"/>
              </a:rPr>
              <a:t> of the circle.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Various forces act between the Earth and the satellite, making them orbit on a circular path. The net force that acts in the inward direction of the circle makes the satellite accelerate around the Earth. </a:t>
            </a:r>
          </a:p>
        </p:txBody>
      </p:sp>
      <p:pic>
        <p:nvPicPr>
          <p:cNvPr id="6" name="Picture 5">
            <a:extLst>
              <a:ext uri="{FF2B5EF4-FFF2-40B4-BE49-F238E27FC236}">
                <a16:creationId xmlns:a16="http://schemas.microsoft.com/office/drawing/2014/main" id="{F34BC5B9-203C-4821-AC43-C536785CD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37" y="1828800"/>
            <a:ext cx="3582163" cy="3963163"/>
          </a:xfrm>
          <a:prstGeom prst="rect">
            <a:avLst/>
          </a:prstGeom>
        </p:spPr>
      </p:pic>
    </p:spTree>
    <p:extLst>
      <p:ext uri="{BB962C8B-B14F-4D97-AF65-F5344CB8AC3E}">
        <p14:creationId xmlns:p14="http://schemas.microsoft.com/office/powerpoint/2010/main" val="3647536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4419600" y="134611"/>
            <a:ext cx="6934200" cy="505908"/>
          </a:xfrm>
          <a:prstGeom prst="rect">
            <a:avLst/>
          </a:prstGeom>
        </p:spPr>
        <p:txBody>
          <a:bodyPr vert="horz" wrap="square" lIns="0" tIns="13335" rIns="0" bIns="0" rtlCol="0">
            <a:spAutoFit/>
          </a:bodyPr>
          <a:lstStyle/>
          <a:p>
            <a:pPr marL="12700" algn="ctr">
              <a:lnSpc>
                <a:spcPct val="100000"/>
              </a:lnSpc>
              <a:spcBef>
                <a:spcPts val="105"/>
              </a:spcBef>
            </a:pPr>
            <a:r>
              <a:rPr lang="en-US" spc="-5" dirty="0"/>
              <a:t>Motion of Satellite around the earth</a:t>
            </a:r>
            <a:endParaRPr dirty="0"/>
          </a:p>
        </p:txBody>
      </p:sp>
      <p:sp>
        <p:nvSpPr>
          <p:cNvPr id="10" name="TextBox 9">
            <a:extLst>
              <a:ext uri="{FF2B5EF4-FFF2-40B4-BE49-F238E27FC236}">
                <a16:creationId xmlns:a16="http://schemas.microsoft.com/office/drawing/2014/main" id="{F012F118-9F27-41E5-A409-D9D81931F3FA}"/>
              </a:ext>
            </a:extLst>
          </p:cNvPr>
          <p:cNvSpPr txBox="1"/>
          <p:nvPr/>
        </p:nvSpPr>
        <p:spPr>
          <a:xfrm>
            <a:off x="3352801" y="414527"/>
            <a:ext cx="8839200" cy="611994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gravitational force that acts between the Earth and the satellite and centripetal force are two main forces causing the motion of satellites around Earth.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there is no centripetal force, satellites will keep moving at the same speed and direction. In such a case, the satellite will move on a straight path, and there will be no circular motion.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some satellites move along an elliptical orbit. In that case, unlike the circular motion, the central body is positioned at foci of the ellipse.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velocity component of the satellite acts along the tangent of the ellipse. At the same time, the acceleration acts towards the focus. </a:t>
            </a:r>
          </a:p>
        </p:txBody>
      </p:sp>
      <p:pic>
        <p:nvPicPr>
          <p:cNvPr id="6" name="Picture 5">
            <a:extLst>
              <a:ext uri="{FF2B5EF4-FFF2-40B4-BE49-F238E27FC236}">
                <a16:creationId xmlns:a16="http://schemas.microsoft.com/office/drawing/2014/main" id="{F34BC5B9-203C-4821-AC43-C536785CD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2917"/>
            <a:ext cx="3405478" cy="3542379"/>
          </a:xfrm>
          <a:prstGeom prst="rect">
            <a:avLst/>
          </a:prstGeom>
        </p:spPr>
      </p:pic>
    </p:spTree>
    <p:extLst>
      <p:ext uri="{BB962C8B-B14F-4D97-AF65-F5344CB8AC3E}">
        <p14:creationId xmlns:p14="http://schemas.microsoft.com/office/powerpoint/2010/main" val="63402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76200" y="37783"/>
            <a:ext cx="992124" cy="1004315"/>
          </a:xfrm>
          <a:prstGeom prst="rect">
            <a:avLst/>
          </a:prstGeom>
        </p:spPr>
      </p:pic>
      <p:sp>
        <p:nvSpPr>
          <p:cNvPr id="3" name="object 3"/>
          <p:cNvSpPr txBox="1"/>
          <p:nvPr/>
        </p:nvSpPr>
        <p:spPr>
          <a:xfrm>
            <a:off x="419227" y="596598"/>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dirty="0">
              <a:latin typeface="Times New Roman"/>
              <a:cs typeface="Times New Roman"/>
            </a:endParaRPr>
          </a:p>
        </p:txBody>
      </p:sp>
      <p:sp>
        <p:nvSpPr>
          <p:cNvPr id="4" name="object 4"/>
          <p:cNvSpPr txBox="1">
            <a:spLocks noGrp="1"/>
          </p:cNvSpPr>
          <p:nvPr>
            <p:ph type="title"/>
          </p:nvPr>
        </p:nvSpPr>
        <p:spPr>
          <a:xfrm>
            <a:off x="3218116" y="0"/>
            <a:ext cx="5755767"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Law of Universal Gravitation</a:t>
            </a:r>
            <a:endParaRPr sz="3600" dirty="0"/>
          </a:p>
        </p:txBody>
      </p:sp>
      <mc:AlternateContent xmlns:mc="http://schemas.openxmlformats.org/markup-compatibility/2006" xmlns:a14="http://schemas.microsoft.com/office/drawing/2010/main">
        <mc:Choice Requires="a14">
          <p:sp>
            <p:nvSpPr>
              <p:cNvPr id="11" name="object 11"/>
              <p:cNvSpPr txBox="1"/>
              <p:nvPr/>
            </p:nvSpPr>
            <p:spPr>
              <a:xfrm>
                <a:off x="2216785" y="1141128"/>
                <a:ext cx="7765415" cy="5564472"/>
              </a:xfrm>
              <a:prstGeom prst="rect">
                <a:avLst/>
              </a:prstGeom>
            </p:spPr>
            <p:txBody>
              <a:bodyPr vert="horz" wrap="square" lIns="0" tIns="12700" rIns="0" bIns="0" rtlCol="0">
                <a:spAutoFit/>
              </a:bodyPr>
              <a:lstStyle/>
              <a:p>
                <a:pPr marL="25400">
                  <a:lnSpc>
                    <a:spcPct val="100000"/>
                  </a:lnSpc>
                  <a:spcBef>
                    <a:spcPts val="100"/>
                  </a:spcBef>
                  <a:tabLst>
                    <a:tab pos="367665" algn="l"/>
                    <a:tab pos="368300" algn="l"/>
                    <a:tab pos="1816100" algn="l"/>
                    <a:tab pos="2213610" algn="l"/>
                    <a:tab pos="3341370" algn="l"/>
                    <a:tab pos="3791585" algn="l"/>
                    <a:tab pos="4393565" algn="l"/>
                    <a:tab pos="4810760" algn="l"/>
                    <a:tab pos="5911215" algn="l"/>
                    <a:tab pos="6361430" algn="l"/>
                    <a:tab pos="7266305" algn="l"/>
                  </a:tabLst>
                </a:pPr>
                <a:r>
                  <a:rPr lang="en-US" sz="2400" dirty="0">
                    <a:latin typeface="Times New Roman" panose="02020603050405020304" pitchFamily="18" charset="0"/>
                    <a:cs typeface="Times New Roman" panose="02020603050405020304" pitchFamily="18" charset="0"/>
                  </a:rPr>
                  <a:t>1. 			</a:t>
                </a:r>
                <a14:m>
                  <m:oMath xmlns:m="http://schemas.openxmlformats.org/officeDocument/2006/math">
                    <m:sSub>
                      <m:sSubPr>
                        <m:ctrlPr>
                          <a:rPr lang="en-US" sz="2400" i="1" smtClean="0">
                            <a:latin typeface="Cambria Math" panose="02040503050406030204" pitchFamily="18" charset="0"/>
                            <a:cs typeface="Times New Roman"/>
                          </a:rPr>
                        </m:ctrlPr>
                      </m:sSubPr>
                      <m:e>
                        <m:r>
                          <a:rPr lang="en-US" sz="2400" b="0" i="1" smtClean="0">
                            <a:latin typeface="Cambria Math" panose="02040503050406030204" pitchFamily="18" charset="0"/>
                            <a:cs typeface="Times New Roman"/>
                          </a:rPr>
                          <m:t>𝐹</m:t>
                        </m:r>
                      </m:e>
                      <m:sub>
                        <m:r>
                          <a:rPr lang="en-US" sz="2400" b="0" i="1" smtClean="0">
                            <a:latin typeface="Cambria Math" panose="02040503050406030204" pitchFamily="18" charset="0"/>
                            <a:cs typeface="Times New Roman"/>
                          </a:rPr>
                          <m:t>𝐺</m:t>
                        </m:r>
                      </m:sub>
                    </m:sSub>
                    <m:r>
                      <a:rPr lang="en-US" sz="2400" b="0" i="1" smtClean="0">
                        <a:latin typeface="Cambria Math" panose="02040503050406030204" pitchFamily="18" charset="0"/>
                        <a:cs typeface="Times New Roman"/>
                      </a:rPr>
                      <m:t>=</m:t>
                    </m:r>
                    <m:r>
                      <a:rPr lang="en-US" sz="2400" b="0" i="1" smtClean="0">
                        <a:latin typeface="Cambria Math" panose="02040503050406030204" pitchFamily="18" charset="0"/>
                        <a:cs typeface="Times New Roman"/>
                      </a:rPr>
                      <m:t>𝐺</m:t>
                    </m:r>
                    <m:f>
                      <m:fPr>
                        <m:ctrlPr>
                          <a:rPr lang="en-US" sz="2400" b="0" i="1" smtClean="0">
                            <a:latin typeface="Cambria Math" panose="02040503050406030204" pitchFamily="18" charset="0"/>
                            <a:cs typeface="Times New Roman"/>
                          </a:rPr>
                        </m:ctrlPr>
                      </m:fPr>
                      <m:num>
                        <m:sSub>
                          <m:sSubPr>
                            <m:ctrlPr>
                              <a:rPr lang="en-US" sz="2400" b="0" i="1" smtClean="0">
                                <a:latin typeface="Cambria Math" panose="02040503050406030204" pitchFamily="18" charset="0"/>
                                <a:cs typeface="Times New Roman"/>
                              </a:rPr>
                            </m:ctrlPr>
                          </m:sSubPr>
                          <m:e>
                            <m:r>
                              <a:rPr lang="en-US" sz="2400" b="0" i="1" smtClean="0">
                                <a:latin typeface="Cambria Math" panose="02040503050406030204" pitchFamily="18" charset="0"/>
                                <a:cs typeface="Times New Roman"/>
                              </a:rPr>
                              <m:t>𝑀</m:t>
                            </m:r>
                          </m:e>
                          <m:sub>
                            <m:r>
                              <a:rPr lang="en-US" sz="2400" b="0" i="1" smtClean="0">
                                <a:latin typeface="Cambria Math" panose="02040503050406030204" pitchFamily="18" charset="0"/>
                                <a:cs typeface="Times New Roman"/>
                              </a:rPr>
                              <m:t>1</m:t>
                            </m:r>
                          </m:sub>
                        </m:sSub>
                        <m:sSub>
                          <m:sSubPr>
                            <m:ctrlPr>
                              <a:rPr lang="en-US" sz="2400" b="0" i="1" smtClean="0">
                                <a:latin typeface="Cambria Math" panose="02040503050406030204" pitchFamily="18" charset="0"/>
                                <a:cs typeface="Times New Roman"/>
                              </a:rPr>
                            </m:ctrlPr>
                          </m:sSubPr>
                          <m:e>
                            <m:r>
                              <a:rPr lang="en-US" sz="2400" b="0" i="1" smtClean="0">
                                <a:latin typeface="Cambria Math" panose="02040503050406030204" pitchFamily="18" charset="0"/>
                                <a:cs typeface="Times New Roman"/>
                              </a:rPr>
                              <m:t>𝑀</m:t>
                            </m:r>
                          </m:e>
                          <m:sub>
                            <m:r>
                              <a:rPr lang="en-US" sz="2400" b="0" i="1" smtClean="0">
                                <a:latin typeface="Cambria Math" panose="02040503050406030204" pitchFamily="18" charset="0"/>
                                <a:cs typeface="Times New Roman"/>
                              </a:rPr>
                              <m:t>2</m:t>
                            </m:r>
                          </m:sub>
                        </m:sSub>
                      </m:num>
                      <m:den>
                        <m:sSup>
                          <m:sSupPr>
                            <m:ctrlPr>
                              <a:rPr lang="en-US" sz="2400" b="0" i="1" smtClean="0">
                                <a:latin typeface="Cambria Math" panose="02040503050406030204" pitchFamily="18" charset="0"/>
                                <a:cs typeface="Times New Roman"/>
                              </a:rPr>
                            </m:ctrlPr>
                          </m:sSupPr>
                          <m:e>
                            <m:r>
                              <a:rPr lang="en-US" sz="2400" b="0" i="1" smtClean="0">
                                <a:latin typeface="Cambria Math" panose="02040503050406030204" pitchFamily="18" charset="0"/>
                                <a:cs typeface="Times New Roman"/>
                              </a:rPr>
                              <m:t>𝑟</m:t>
                            </m:r>
                          </m:e>
                          <m:sup>
                            <m:r>
                              <a:rPr lang="en-US" sz="2400" b="0" i="1" smtClean="0">
                                <a:latin typeface="Cambria Math" panose="02040503050406030204" pitchFamily="18" charset="0"/>
                                <a:cs typeface="Times New Roman"/>
                              </a:rPr>
                              <m:t>2</m:t>
                            </m:r>
                          </m:sup>
                        </m:sSup>
                      </m:den>
                    </m:f>
                  </m:oMath>
                </a14:m>
                <a:endParaRPr lang="en-US" sz="2400" b="0" dirty="0">
                  <a:latin typeface="Times New Roman" panose="02020603050405020304" pitchFamily="18" charset="0"/>
                  <a:cs typeface="Times New Roman" panose="02020603050405020304" pitchFamily="18" charset="0"/>
                </a:endParaRPr>
              </a:p>
              <a:p>
                <a:pPr marL="25400">
                  <a:lnSpc>
                    <a:spcPct val="150000"/>
                  </a:lnSpc>
                  <a:spcBef>
                    <a:spcPts val="100"/>
                  </a:spcBef>
                  <a:tabLst>
                    <a:tab pos="367665" algn="l"/>
                    <a:tab pos="368300" algn="l"/>
                    <a:tab pos="1816100" algn="l"/>
                    <a:tab pos="2213610" algn="l"/>
                    <a:tab pos="3341370" algn="l"/>
                    <a:tab pos="3791585" algn="l"/>
                    <a:tab pos="4393565" algn="l"/>
                    <a:tab pos="4810760" algn="l"/>
                    <a:tab pos="5911215" algn="l"/>
                    <a:tab pos="6361430" algn="l"/>
                    <a:tab pos="7266305" algn="l"/>
                  </a:tabLst>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𝐹</m:t>
                          </m:r>
                        </m:e>
                        <m:sub>
                          <m:r>
                            <a:rPr lang="en-US" sz="2400" b="0" i="1" smtClean="0">
                              <a:latin typeface="Cambria Math" panose="02040503050406030204" pitchFamily="18" charset="0"/>
                              <a:cs typeface="Times New Roman" panose="02020603050405020304" pitchFamily="18" charset="0"/>
                            </a:rPr>
                            <m:t>𝐺</m:t>
                          </m:r>
                        </m:sub>
                      </m:sSub>
                      <m:r>
                        <a:rPr lang="en-US" sz="2400" b="0" i="1" smtClean="0">
                          <a:latin typeface="Cambria Math" panose="02040503050406030204" pitchFamily="18" charset="0"/>
                          <a:cs typeface="Times New Roman" panose="02020603050405020304" pitchFamily="18" charset="0"/>
                        </a:rPr>
                        <m:t>=6.67</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−11</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rPr>
                            <m:t>(6.0×</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24</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)(7.4×</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num>
                        <m:den>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(3.45×</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8</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den>
                      </m:f>
                    </m:oMath>
                  </m:oMathPara>
                </a14:m>
                <a:endParaRPr lang="en-US" sz="2400" b="0" dirty="0">
                  <a:latin typeface="Times New Roman" panose="02020603050405020304" pitchFamily="18" charset="0"/>
                  <a:ea typeface="Cambria Math" panose="02040503050406030204" pitchFamily="18" charset="0"/>
                  <a:cs typeface="Times New Roman" panose="02020603050405020304" pitchFamily="18" charset="0"/>
                </a:endParaRPr>
              </a:p>
              <a:p>
                <a:pPr marL="25400">
                  <a:lnSpc>
                    <a:spcPct val="150000"/>
                  </a:lnSpc>
                  <a:spcBef>
                    <a:spcPts val="100"/>
                  </a:spcBef>
                  <a:tabLst>
                    <a:tab pos="367665" algn="l"/>
                    <a:tab pos="368300" algn="l"/>
                    <a:tab pos="1816100" algn="l"/>
                    <a:tab pos="2213610" algn="l"/>
                    <a:tab pos="3341370" algn="l"/>
                    <a:tab pos="3791585" algn="l"/>
                    <a:tab pos="4393565" algn="l"/>
                    <a:tab pos="4810760" algn="l"/>
                    <a:tab pos="5911215" algn="l"/>
                    <a:tab pos="6361430" algn="l"/>
                    <a:tab pos="7266305" algn="l"/>
                  </a:tabLst>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𝐹</m:t>
                          </m:r>
                        </m:e>
                        <m:sub>
                          <m:r>
                            <a:rPr lang="en-US" sz="2400" b="0" i="1" smtClean="0">
                              <a:latin typeface="Cambria Math" panose="02040503050406030204" pitchFamily="18" charset="0"/>
                              <a:cs typeface="Times New Roman" panose="02020603050405020304" pitchFamily="18" charset="0"/>
                            </a:rPr>
                            <m:t>𝐺</m:t>
                          </m:r>
                        </m:sub>
                      </m:sSub>
                      <m:r>
                        <a:rPr lang="en-US" sz="2400" b="0" i="1" smtClean="0">
                          <a:latin typeface="Cambria Math" panose="02040503050406030204" pitchFamily="18" charset="0"/>
                          <a:cs typeface="Times New Roman" panose="02020603050405020304" pitchFamily="18" charset="0"/>
                        </a:rPr>
                        <m:t>=2.49</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20</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𝑁</m:t>
                      </m:r>
                    </m:oMath>
                  </m:oMathPara>
                </a14:m>
                <a:endParaRPr lang="en-US" sz="2400" b="0" dirty="0">
                  <a:latin typeface="Times New Roman" panose="02020603050405020304" pitchFamily="18" charset="0"/>
                  <a:cs typeface="Times New Roman" panose="02020603050405020304" pitchFamily="18" charset="0"/>
                </a:endParaRPr>
              </a:p>
              <a:p>
                <a:pPr marL="25400">
                  <a:lnSpc>
                    <a:spcPct val="100000"/>
                  </a:lnSpc>
                  <a:spcBef>
                    <a:spcPts val="100"/>
                  </a:spcBef>
                  <a:tabLst>
                    <a:tab pos="367665" algn="l"/>
                    <a:tab pos="368300" algn="l"/>
                    <a:tab pos="1816100" algn="l"/>
                    <a:tab pos="2213610" algn="l"/>
                    <a:tab pos="3341370" algn="l"/>
                    <a:tab pos="3791585" algn="l"/>
                    <a:tab pos="4393565" algn="l"/>
                    <a:tab pos="4810760" algn="l"/>
                    <a:tab pos="5911215" algn="l"/>
                    <a:tab pos="6361430" algn="l"/>
                    <a:tab pos="7266305" algn="l"/>
                  </a:tabLst>
                </a:pPr>
                <a:endParaRPr lang="en-US" sz="2400" dirty="0">
                  <a:latin typeface="Times New Roman" panose="02020603050405020304" pitchFamily="18" charset="0"/>
                  <a:cs typeface="Times New Roman" panose="02020603050405020304" pitchFamily="18" charset="0"/>
                </a:endParaRPr>
              </a:p>
              <a:p>
                <a:pPr marL="25400">
                  <a:lnSpc>
                    <a:spcPct val="100000"/>
                  </a:lnSpc>
                  <a:spcBef>
                    <a:spcPts val="100"/>
                  </a:spcBef>
                  <a:tabLst>
                    <a:tab pos="367665" algn="l"/>
                    <a:tab pos="368300" algn="l"/>
                    <a:tab pos="1816100" algn="l"/>
                    <a:tab pos="2213610" algn="l"/>
                    <a:tab pos="3341370" algn="l"/>
                    <a:tab pos="3791585" algn="l"/>
                    <a:tab pos="4393565" algn="l"/>
                    <a:tab pos="4810760" algn="l"/>
                    <a:tab pos="5911215" algn="l"/>
                    <a:tab pos="6361430" algn="l"/>
                    <a:tab pos="7266305" algn="l"/>
                  </a:tabLst>
                </a:pPr>
                <a:endParaRPr lang="en-US" sz="2400" b="0" dirty="0">
                  <a:latin typeface="Times New Roman" panose="02020603050405020304" pitchFamily="18" charset="0"/>
                  <a:cs typeface="Times New Roman" panose="02020603050405020304" pitchFamily="18" charset="0"/>
                </a:endParaRPr>
              </a:p>
              <a:p>
                <a:pPr marL="25400">
                  <a:lnSpc>
                    <a:spcPct val="100000"/>
                  </a:lnSpc>
                  <a:spcBef>
                    <a:spcPts val="100"/>
                  </a:spcBef>
                  <a:tabLst>
                    <a:tab pos="367665" algn="l"/>
                    <a:tab pos="368300" algn="l"/>
                    <a:tab pos="1816100" algn="l"/>
                    <a:tab pos="2213610" algn="l"/>
                    <a:tab pos="3341370" algn="l"/>
                    <a:tab pos="3791585" algn="l"/>
                    <a:tab pos="4393565" algn="l"/>
                    <a:tab pos="4810760" algn="l"/>
                    <a:tab pos="5911215" algn="l"/>
                    <a:tab pos="6361430" algn="l"/>
                    <a:tab pos="7266305" algn="l"/>
                  </a:tabLst>
                </a:pPr>
                <a:r>
                  <a:rPr lang="en-US" sz="2400" dirty="0">
                    <a:latin typeface="Times New Roman" panose="02020603050405020304" pitchFamily="18" charset="0"/>
                    <a:cs typeface="Times New Roman" panose="02020603050405020304" pitchFamily="18" charset="0"/>
                  </a:rPr>
                  <a:t>2. 			</a:t>
                </a:r>
                <a14:m>
                  <m:oMath xmlns:m="http://schemas.openxmlformats.org/officeDocument/2006/math">
                    <m:sSub>
                      <m:sSubPr>
                        <m:ctrlPr>
                          <a:rPr lang="en-US" sz="2400" i="1" smtClean="0">
                            <a:latin typeface="Cambria Math" panose="02040503050406030204" pitchFamily="18" charset="0"/>
                            <a:cs typeface="Times New Roman"/>
                          </a:rPr>
                        </m:ctrlPr>
                      </m:sSubPr>
                      <m:e>
                        <m:r>
                          <a:rPr lang="en-US" sz="2400" b="0" i="1" smtClean="0">
                            <a:latin typeface="Cambria Math" panose="02040503050406030204" pitchFamily="18" charset="0"/>
                            <a:cs typeface="Times New Roman"/>
                          </a:rPr>
                          <m:t>𝐹</m:t>
                        </m:r>
                      </m:e>
                      <m:sub>
                        <m:r>
                          <a:rPr lang="en-US" sz="2400" b="0" i="1" smtClean="0">
                            <a:latin typeface="Cambria Math" panose="02040503050406030204" pitchFamily="18" charset="0"/>
                            <a:cs typeface="Times New Roman"/>
                          </a:rPr>
                          <m:t>𝐺</m:t>
                        </m:r>
                      </m:sub>
                    </m:sSub>
                    <m:r>
                      <a:rPr lang="en-US" sz="2400" b="0" i="1" smtClean="0">
                        <a:latin typeface="Cambria Math" panose="02040503050406030204" pitchFamily="18" charset="0"/>
                        <a:cs typeface="Times New Roman"/>
                      </a:rPr>
                      <m:t>=</m:t>
                    </m:r>
                    <m:r>
                      <a:rPr lang="en-US" sz="2400" b="0" i="1" smtClean="0">
                        <a:latin typeface="Cambria Math" panose="02040503050406030204" pitchFamily="18" charset="0"/>
                        <a:cs typeface="Times New Roman"/>
                      </a:rPr>
                      <m:t>𝐺</m:t>
                    </m:r>
                    <m:f>
                      <m:fPr>
                        <m:ctrlPr>
                          <a:rPr lang="en-US" sz="2400" b="0" i="1" smtClean="0">
                            <a:latin typeface="Cambria Math" panose="02040503050406030204" pitchFamily="18" charset="0"/>
                            <a:cs typeface="Times New Roman"/>
                          </a:rPr>
                        </m:ctrlPr>
                      </m:fPr>
                      <m:num>
                        <m:sSub>
                          <m:sSubPr>
                            <m:ctrlPr>
                              <a:rPr lang="en-US" sz="2400" b="0" i="1" smtClean="0">
                                <a:latin typeface="Cambria Math" panose="02040503050406030204" pitchFamily="18" charset="0"/>
                                <a:cs typeface="Times New Roman"/>
                              </a:rPr>
                            </m:ctrlPr>
                          </m:sSubPr>
                          <m:e>
                            <m:r>
                              <a:rPr lang="en-US" sz="2400" b="0" i="1" smtClean="0">
                                <a:latin typeface="Cambria Math" panose="02040503050406030204" pitchFamily="18" charset="0"/>
                                <a:cs typeface="Times New Roman"/>
                              </a:rPr>
                              <m:t>𝑀</m:t>
                            </m:r>
                          </m:e>
                          <m:sub>
                            <m:r>
                              <a:rPr lang="en-US" sz="2400" b="0" i="1" smtClean="0">
                                <a:latin typeface="Cambria Math" panose="02040503050406030204" pitchFamily="18" charset="0"/>
                                <a:cs typeface="Times New Roman"/>
                              </a:rPr>
                              <m:t>1</m:t>
                            </m:r>
                          </m:sub>
                        </m:sSub>
                        <m:sSub>
                          <m:sSubPr>
                            <m:ctrlPr>
                              <a:rPr lang="en-US" sz="2400" b="0" i="1" smtClean="0">
                                <a:latin typeface="Cambria Math" panose="02040503050406030204" pitchFamily="18" charset="0"/>
                                <a:cs typeface="Times New Roman"/>
                              </a:rPr>
                            </m:ctrlPr>
                          </m:sSubPr>
                          <m:e>
                            <m:r>
                              <a:rPr lang="en-US" sz="2400" b="0" i="1" smtClean="0">
                                <a:latin typeface="Cambria Math" panose="02040503050406030204" pitchFamily="18" charset="0"/>
                                <a:cs typeface="Times New Roman"/>
                              </a:rPr>
                              <m:t>𝑀</m:t>
                            </m:r>
                          </m:e>
                          <m:sub>
                            <m:r>
                              <a:rPr lang="en-US" sz="2400" b="0" i="1" smtClean="0">
                                <a:latin typeface="Cambria Math" panose="02040503050406030204" pitchFamily="18" charset="0"/>
                                <a:cs typeface="Times New Roman"/>
                              </a:rPr>
                              <m:t>2</m:t>
                            </m:r>
                          </m:sub>
                        </m:sSub>
                      </m:num>
                      <m:den>
                        <m:sSup>
                          <m:sSupPr>
                            <m:ctrlPr>
                              <a:rPr lang="en-US" sz="2400" b="0" i="1" smtClean="0">
                                <a:latin typeface="Cambria Math" panose="02040503050406030204" pitchFamily="18" charset="0"/>
                                <a:cs typeface="Times New Roman"/>
                              </a:rPr>
                            </m:ctrlPr>
                          </m:sSupPr>
                          <m:e>
                            <m:r>
                              <a:rPr lang="en-US" sz="2400" b="0" i="1" smtClean="0">
                                <a:latin typeface="Cambria Math" panose="02040503050406030204" pitchFamily="18" charset="0"/>
                                <a:cs typeface="Times New Roman"/>
                              </a:rPr>
                              <m:t>𝑟</m:t>
                            </m:r>
                          </m:e>
                          <m:sup>
                            <m:r>
                              <a:rPr lang="en-US" sz="2400" b="0" i="1" smtClean="0">
                                <a:latin typeface="Cambria Math" panose="02040503050406030204" pitchFamily="18" charset="0"/>
                                <a:cs typeface="Times New Roman"/>
                              </a:rPr>
                              <m:t>2</m:t>
                            </m:r>
                          </m:sup>
                        </m:sSup>
                      </m:den>
                    </m:f>
                  </m:oMath>
                </a14:m>
                <a:endParaRPr lang="en-US" sz="2400" b="0" dirty="0">
                  <a:latin typeface="Times New Roman" panose="02020603050405020304" pitchFamily="18" charset="0"/>
                  <a:cs typeface="Times New Roman" panose="02020603050405020304" pitchFamily="18" charset="0"/>
                </a:endParaRPr>
              </a:p>
              <a:p>
                <a:pPr marL="25400">
                  <a:lnSpc>
                    <a:spcPct val="150000"/>
                  </a:lnSpc>
                  <a:spcBef>
                    <a:spcPts val="100"/>
                  </a:spcBef>
                  <a:tabLst>
                    <a:tab pos="367665" algn="l"/>
                    <a:tab pos="368300" algn="l"/>
                    <a:tab pos="1816100" algn="l"/>
                    <a:tab pos="2213610" algn="l"/>
                    <a:tab pos="3341370" algn="l"/>
                    <a:tab pos="3791585" algn="l"/>
                    <a:tab pos="4393565" algn="l"/>
                    <a:tab pos="4810760" algn="l"/>
                    <a:tab pos="5911215" algn="l"/>
                    <a:tab pos="6361430" algn="l"/>
                    <a:tab pos="7266305" algn="l"/>
                  </a:tabLst>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𝐹</m:t>
                          </m:r>
                        </m:e>
                        <m:sub>
                          <m:r>
                            <a:rPr lang="en-US" sz="2400" b="0" i="1" smtClean="0">
                              <a:latin typeface="Cambria Math" panose="02040503050406030204" pitchFamily="18" charset="0"/>
                              <a:cs typeface="Times New Roman" panose="02020603050405020304" pitchFamily="18" charset="0"/>
                            </a:rPr>
                            <m:t>𝐺</m:t>
                          </m:r>
                        </m:sub>
                      </m:sSub>
                      <m:r>
                        <a:rPr lang="en-US" sz="2400" b="0" i="1" smtClean="0">
                          <a:latin typeface="Cambria Math" panose="02040503050406030204" pitchFamily="18" charset="0"/>
                          <a:cs typeface="Times New Roman" panose="02020603050405020304" pitchFamily="18" charset="0"/>
                        </a:rPr>
                        <m:t>=6.673</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−11</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rPr>
                            <m:t>(5.98×</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24</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)(70)</m:t>
                          </m:r>
                        </m:num>
                        <m:den>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(6.38×</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−11</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den>
                      </m:f>
                    </m:oMath>
                  </m:oMathPara>
                </a14:m>
                <a:endParaRPr lang="en-US" sz="2400" b="0" dirty="0">
                  <a:latin typeface="Times New Roman" panose="02020603050405020304" pitchFamily="18" charset="0"/>
                  <a:ea typeface="Cambria Math" panose="02040503050406030204" pitchFamily="18" charset="0"/>
                  <a:cs typeface="Times New Roman" panose="02020603050405020304" pitchFamily="18" charset="0"/>
                </a:endParaRPr>
              </a:p>
              <a:p>
                <a:pPr marL="25400">
                  <a:lnSpc>
                    <a:spcPct val="150000"/>
                  </a:lnSpc>
                  <a:spcBef>
                    <a:spcPts val="100"/>
                  </a:spcBef>
                  <a:tabLst>
                    <a:tab pos="367665" algn="l"/>
                    <a:tab pos="368300" algn="l"/>
                    <a:tab pos="1816100" algn="l"/>
                    <a:tab pos="2213610" algn="l"/>
                    <a:tab pos="3341370" algn="l"/>
                    <a:tab pos="3791585" algn="l"/>
                    <a:tab pos="4393565" algn="l"/>
                    <a:tab pos="4810760" algn="l"/>
                    <a:tab pos="5911215" algn="l"/>
                    <a:tab pos="6361430" algn="l"/>
                    <a:tab pos="7266305" algn="l"/>
                  </a:tabLst>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𝐹</m:t>
                          </m:r>
                        </m:e>
                        <m:sub>
                          <m:r>
                            <a:rPr lang="en-US" sz="2400" b="0" i="1" smtClean="0">
                              <a:latin typeface="Cambria Math" panose="02040503050406030204" pitchFamily="18" charset="0"/>
                              <a:cs typeface="Times New Roman" panose="02020603050405020304" pitchFamily="18" charset="0"/>
                            </a:rPr>
                            <m:t>𝐺</m:t>
                          </m:r>
                        </m:sub>
                      </m:sSub>
                      <m:r>
                        <a:rPr lang="en-US" sz="2400" b="0" i="1" smtClean="0">
                          <a:latin typeface="Cambria Math" panose="02040503050406030204" pitchFamily="18" charset="0"/>
                          <a:cs typeface="Times New Roman" panose="02020603050405020304" pitchFamily="18" charset="0"/>
                        </a:rPr>
                        <m:t>=685</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𝑁</m:t>
                      </m:r>
                    </m:oMath>
                  </m:oMathPara>
                </a14:m>
                <a:endParaRPr lang="en-US" sz="2400" b="0" dirty="0">
                  <a:latin typeface="Times New Roman" panose="02020603050405020304" pitchFamily="18" charset="0"/>
                  <a:cs typeface="Times New Roman" panose="02020603050405020304" pitchFamily="18" charset="0"/>
                </a:endParaRPr>
              </a:p>
            </p:txBody>
          </p:sp>
        </mc:Choice>
        <mc:Fallback xmlns="">
          <p:sp>
            <p:nvSpPr>
              <p:cNvPr id="11" name="object 11"/>
              <p:cNvSpPr txBox="1">
                <a:spLocks noRot="1" noChangeAspect="1" noMove="1" noResize="1" noEditPoints="1" noAdjustHandles="1" noChangeArrowheads="1" noChangeShapeType="1" noTextEdit="1"/>
              </p:cNvSpPr>
              <p:nvPr/>
            </p:nvSpPr>
            <p:spPr>
              <a:xfrm>
                <a:off x="2216785" y="1141128"/>
                <a:ext cx="7765415" cy="5564472"/>
              </a:xfrm>
              <a:prstGeom prst="rect">
                <a:avLst/>
              </a:prstGeom>
              <a:blipFill>
                <a:blip r:embed="rId4"/>
                <a:stretch>
                  <a:fillRect l="-2119" t="-110"/>
                </a:stretch>
              </a:blipFill>
            </p:spPr>
            <p:txBody>
              <a:bodyPr/>
              <a:lstStyle/>
              <a:p>
                <a:r>
                  <a:rPr lang="en-US">
                    <a:noFill/>
                  </a:rPr>
                  <a:t> </a:t>
                </a:r>
              </a:p>
            </p:txBody>
          </p:sp>
        </mc:Fallback>
      </mc:AlternateContent>
    </p:spTree>
    <p:extLst>
      <p:ext uri="{BB962C8B-B14F-4D97-AF65-F5344CB8AC3E}">
        <p14:creationId xmlns:p14="http://schemas.microsoft.com/office/powerpoint/2010/main" val="3599944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4419600" y="134611"/>
            <a:ext cx="6934200" cy="505908"/>
          </a:xfrm>
          <a:prstGeom prst="rect">
            <a:avLst/>
          </a:prstGeom>
        </p:spPr>
        <p:txBody>
          <a:bodyPr vert="horz" wrap="square" lIns="0" tIns="13335" rIns="0" bIns="0" rtlCol="0">
            <a:spAutoFit/>
          </a:bodyPr>
          <a:lstStyle/>
          <a:p>
            <a:pPr marL="12700" algn="ctr">
              <a:lnSpc>
                <a:spcPct val="100000"/>
              </a:lnSpc>
              <a:spcBef>
                <a:spcPts val="105"/>
              </a:spcBef>
            </a:pPr>
            <a:r>
              <a:rPr lang="en-US" spc="-5" dirty="0"/>
              <a:t>Motion of Satellite around the earth</a:t>
            </a:r>
            <a:endParaRPr dirty="0"/>
          </a:p>
        </p:txBody>
      </p:sp>
      <p:sp>
        <p:nvSpPr>
          <p:cNvPr id="10" name="TextBox 9">
            <a:extLst>
              <a:ext uri="{FF2B5EF4-FFF2-40B4-BE49-F238E27FC236}">
                <a16:creationId xmlns:a16="http://schemas.microsoft.com/office/drawing/2014/main" id="{F012F118-9F27-41E5-A409-D9D81931F3FA}"/>
              </a:ext>
            </a:extLst>
          </p:cNvPr>
          <p:cNvSpPr txBox="1"/>
          <p:nvPr/>
        </p:nvSpPr>
        <p:spPr>
          <a:xfrm>
            <a:off x="2743200" y="414527"/>
            <a:ext cx="9448801" cy="611994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Based on Newton’s Second Law of Motion, the direction of the net force will be towards the focus.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is because, along with centripetal force and gravitational force,  a force component acts either in the same or opposite direction.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component of force changes the speed of the satellite. Hence, satellites with elliptical motion do not have a constant speed.</a:t>
            </a:r>
          </a:p>
          <a:p>
            <a:pPr algn="ctr">
              <a:lnSpc>
                <a:spcPct val="150000"/>
              </a:lnSpc>
            </a:pPr>
            <a:r>
              <a:rPr lang="en-US" sz="2400" dirty="0">
                <a:solidFill>
                  <a:srgbClr val="FF0000"/>
                </a:solidFill>
                <a:latin typeface="Times New Roman" panose="02020603050405020304" pitchFamily="18" charset="0"/>
                <a:cs typeface="Times New Roman" panose="02020603050405020304" pitchFamily="18" charset="0"/>
              </a:rPr>
              <a:t>Orbital Velocity of Satellite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velocity with which satellites move around the earth is known as the orbital velocity of satellites.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Orbital velocity is also known as critical velocity. The minimum velocity required to make a satellite move around the earth with stability. </a:t>
            </a:r>
          </a:p>
        </p:txBody>
      </p:sp>
      <p:pic>
        <p:nvPicPr>
          <p:cNvPr id="6" name="Picture 5">
            <a:extLst>
              <a:ext uri="{FF2B5EF4-FFF2-40B4-BE49-F238E27FC236}">
                <a16:creationId xmlns:a16="http://schemas.microsoft.com/office/drawing/2014/main" id="{F34BC5B9-203C-4821-AC43-C536785CD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 y="1709295"/>
            <a:ext cx="2670026" cy="2777362"/>
          </a:xfrm>
          <a:prstGeom prst="rect">
            <a:avLst/>
          </a:prstGeom>
        </p:spPr>
      </p:pic>
    </p:spTree>
    <p:extLst>
      <p:ext uri="{BB962C8B-B14F-4D97-AF65-F5344CB8AC3E}">
        <p14:creationId xmlns:p14="http://schemas.microsoft.com/office/powerpoint/2010/main" val="82407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084" y="12383"/>
            <a:ext cx="992124" cy="1004315"/>
          </a:xfrm>
          <a:prstGeom prst="rect">
            <a:avLst/>
          </a:prstGeom>
        </p:spPr>
      </p:pic>
      <p:sp>
        <p:nvSpPr>
          <p:cNvPr id="3" name="object 3"/>
          <p:cNvSpPr txBox="1"/>
          <p:nvPr/>
        </p:nvSpPr>
        <p:spPr>
          <a:xfrm>
            <a:off x="353111" y="573198"/>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dirty="0">
              <a:latin typeface="Times New Roman"/>
              <a:cs typeface="Times New Roman"/>
            </a:endParaRPr>
          </a:p>
        </p:txBody>
      </p:sp>
      <p:sp>
        <p:nvSpPr>
          <p:cNvPr id="4" name="object 4"/>
          <p:cNvSpPr txBox="1">
            <a:spLocks noGrp="1"/>
          </p:cNvSpPr>
          <p:nvPr>
            <p:ph type="title"/>
          </p:nvPr>
        </p:nvSpPr>
        <p:spPr>
          <a:xfrm>
            <a:off x="3408616" y="5735"/>
            <a:ext cx="5374767"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Gravitational Field</a:t>
            </a:r>
            <a:endParaRPr sz="3600" dirty="0"/>
          </a:p>
        </p:txBody>
      </p:sp>
      <p:sp>
        <p:nvSpPr>
          <p:cNvPr id="10" name="TextBox 9">
            <a:extLst>
              <a:ext uri="{FF2B5EF4-FFF2-40B4-BE49-F238E27FC236}">
                <a16:creationId xmlns:a16="http://schemas.microsoft.com/office/drawing/2014/main" id="{F012F118-9F27-41E5-A409-D9D81931F3FA}"/>
              </a:ext>
            </a:extLst>
          </p:cNvPr>
          <p:cNvSpPr txBox="1"/>
          <p:nvPr/>
        </p:nvSpPr>
        <p:spPr>
          <a:xfrm>
            <a:off x="2438400" y="533400"/>
            <a:ext cx="9753600" cy="3892861"/>
          </a:xfrm>
          <a:prstGeom prst="rect">
            <a:avLst/>
          </a:prstGeom>
          <a:noFill/>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A gravitational field is a region where a mass experiences a force due to gravitational attraction.</a:t>
            </a:r>
          </a:p>
          <a:p>
            <a:pPr algn="just">
              <a:lnSpc>
                <a:spcPct val="150000"/>
              </a:lnSpc>
            </a:pPr>
            <a:r>
              <a:rPr lang="en-US" sz="2800" dirty="0">
                <a:latin typeface="Times New Roman" panose="02020603050405020304" pitchFamily="18" charset="0"/>
                <a:cs typeface="Times New Roman" panose="02020603050405020304" pitchFamily="18" charset="0"/>
              </a:rPr>
              <a:t>Note:</a:t>
            </a:r>
          </a:p>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gravitational field is a region of space surrounding a body that has the property of mass. Any other body with mass will experience a force of attraction in this region.</a:t>
            </a:r>
          </a:p>
        </p:txBody>
      </p:sp>
      <p:pic>
        <p:nvPicPr>
          <p:cNvPr id="13" name="Picture 12">
            <a:extLst>
              <a:ext uri="{FF2B5EF4-FFF2-40B4-BE49-F238E27FC236}">
                <a16:creationId xmlns:a16="http://schemas.microsoft.com/office/drawing/2014/main" id="{F5D19C4D-8F01-4CC4-BA8C-544E543EC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52600"/>
            <a:ext cx="2057400" cy="2057400"/>
          </a:xfrm>
          <a:prstGeom prst="rect">
            <a:avLst/>
          </a:prstGeom>
        </p:spPr>
      </p:pic>
      <p:sp>
        <p:nvSpPr>
          <p:cNvPr id="7" name="TextBox 6">
            <a:extLst>
              <a:ext uri="{FF2B5EF4-FFF2-40B4-BE49-F238E27FC236}">
                <a16:creationId xmlns:a16="http://schemas.microsoft.com/office/drawing/2014/main" id="{39621459-CC42-42F4-BCCB-0586712EC4EC}"/>
              </a:ext>
            </a:extLst>
          </p:cNvPr>
          <p:cNvSpPr txBox="1"/>
          <p:nvPr/>
        </p:nvSpPr>
        <p:spPr>
          <a:xfrm>
            <a:off x="0" y="4267200"/>
            <a:ext cx="12192000" cy="1953868"/>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All bodies near the surface of Earth experience gravitation attraction exerted by Earth. The gravitational force or the weight acting on a mass m, in the gravitational field g, is given by: </a:t>
            </a:r>
          </a:p>
        </p:txBody>
      </p:sp>
      <p:sp>
        <p:nvSpPr>
          <p:cNvPr id="8" name="Rectangle 7">
            <a:extLst>
              <a:ext uri="{FF2B5EF4-FFF2-40B4-BE49-F238E27FC236}">
                <a16:creationId xmlns:a16="http://schemas.microsoft.com/office/drawing/2014/main" id="{285D918C-6FD2-4F40-A20C-0FD1EAEAB313}"/>
              </a:ext>
            </a:extLst>
          </p:cNvPr>
          <p:cNvSpPr/>
          <p:nvPr/>
        </p:nvSpPr>
        <p:spPr>
          <a:xfrm>
            <a:off x="4330932" y="6096000"/>
            <a:ext cx="3530134" cy="661207"/>
          </a:xfrm>
          <a:prstGeom prst="rect">
            <a:avLst/>
          </a:prstGeom>
        </p:spPr>
        <p:txBody>
          <a:bodyPr wrap="non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F = mg                     (2)</a:t>
            </a:r>
          </a:p>
        </p:txBody>
      </p:sp>
    </p:spTree>
    <p:extLst>
      <p:ext uri="{BB962C8B-B14F-4D97-AF65-F5344CB8AC3E}">
        <p14:creationId xmlns:p14="http://schemas.microsoft.com/office/powerpoint/2010/main" val="2705515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6200" y="37783"/>
            <a:ext cx="992124" cy="1004315"/>
          </a:xfrm>
          <a:prstGeom prst="rect">
            <a:avLst/>
          </a:prstGeom>
        </p:spPr>
      </p:pic>
      <p:sp>
        <p:nvSpPr>
          <p:cNvPr id="3" name="object 3"/>
          <p:cNvSpPr txBox="1"/>
          <p:nvPr/>
        </p:nvSpPr>
        <p:spPr>
          <a:xfrm>
            <a:off x="419227" y="596598"/>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dirty="0">
              <a:latin typeface="Times New Roman"/>
              <a:cs typeface="Times New Roman"/>
            </a:endParaRPr>
          </a:p>
        </p:txBody>
      </p:sp>
      <p:sp>
        <p:nvSpPr>
          <p:cNvPr id="4" name="object 4"/>
          <p:cNvSpPr txBox="1">
            <a:spLocks noGrp="1"/>
          </p:cNvSpPr>
          <p:nvPr>
            <p:ph type="title"/>
          </p:nvPr>
        </p:nvSpPr>
        <p:spPr>
          <a:xfrm>
            <a:off x="4378960" y="37783"/>
            <a:ext cx="3429000" cy="505908"/>
          </a:xfrm>
          <a:prstGeom prst="rect">
            <a:avLst/>
          </a:prstGeom>
        </p:spPr>
        <p:txBody>
          <a:bodyPr vert="horz" wrap="square" lIns="0" tIns="13335" rIns="0" bIns="0" rtlCol="0">
            <a:spAutoFit/>
          </a:bodyPr>
          <a:lstStyle/>
          <a:p>
            <a:pPr marL="12700" algn="ctr">
              <a:lnSpc>
                <a:spcPct val="100000"/>
              </a:lnSpc>
              <a:spcBef>
                <a:spcPts val="105"/>
              </a:spcBef>
            </a:pPr>
            <a:r>
              <a:rPr lang="en-US" spc="-5" dirty="0"/>
              <a:t>Gravitational Field</a:t>
            </a:r>
            <a:endParaRPr dirty="0"/>
          </a:p>
        </p:txBody>
      </p:sp>
      <p:sp>
        <p:nvSpPr>
          <p:cNvPr id="10" name="TextBox 9">
            <a:extLst>
              <a:ext uri="{FF2B5EF4-FFF2-40B4-BE49-F238E27FC236}">
                <a16:creationId xmlns:a16="http://schemas.microsoft.com/office/drawing/2014/main" id="{F012F118-9F27-41E5-A409-D9D81931F3FA}"/>
              </a:ext>
            </a:extLst>
          </p:cNvPr>
          <p:cNvSpPr txBox="1"/>
          <p:nvPr/>
        </p:nvSpPr>
        <p:spPr>
          <a:xfrm>
            <a:off x="15240" y="1090791"/>
            <a:ext cx="12156440" cy="5693866"/>
          </a:xfrm>
          <a:prstGeom prst="rect">
            <a:avLst/>
          </a:prstGeom>
          <a:noFill/>
        </p:spPr>
        <p:txBody>
          <a:bodyPr wrap="square">
            <a:spAutoFit/>
          </a:bodyPr>
          <a:lstStyle/>
          <a:p>
            <a:pPr marL="800100" lvl="1"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direction of the gravitational field is always towards the center of the mass, causing the field.</a:t>
            </a:r>
          </a:p>
          <a:p>
            <a:pPr marL="800100" lvl="1"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Gravitational forces are always attractive.</a:t>
            </a:r>
          </a:p>
          <a:p>
            <a:pPr marL="800100" lvl="1"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Gravity has an infinite range, meaning it affects all objects in the universe</a:t>
            </a:r>
          </a:p>
          <a:p>
            <a:pPr marL="800100" lvl="1"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There is a greater gravitational force around objects with a large mass (such as planets)</a:t>
            </a:r>
          </a:p>
          <a:p>
            <a:pPr marL="800100" lvl="1"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There is a smaller gravitational force around objects with a small mass (almost negligible for atoms)</a:t>
            </a:r>
          </a:p>
          <a:p>
            <a:pPr marL="342900" indent="-3429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952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7783"/>
            <a:ext cx="992124" cy="1004315"/>
          </a:xfrm>
          <a:prstGeom prst="rect">
            <a:avLst/>
          </a:prstGeom>
        </p:spPr>
      </p:pic>
      <p:sp>
        <p:nvSpPr>
          <p:cNvPr id="3" name="object 3"/>
          <p:cNvSpPr txBox="1"/>
          <p:nvPr/>
        </p:nvSpPr>
        <p:spPr>
          <a:xfrm>
            <a:off x="343027" y="596598"/>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dirty="0">
              <a:latin typeface="Times New Roman"/>
              <a:cs typeface="Times New Roman"/>
            </a:endParaRPr>
          </a:p>
        </p:txBody>
      </p:sp>
      <p:sp>
        <p:nvSpPr>
          <p:cNvPr id="4" name="object 4"/>
          <p:cNvSpPr txBox="1">
            <a:spLocks noGrp="1"/>
          </p:cNvSpPr>
          <p:nvPr>
            <p:ph type="title"/>
          </p:nvPr>
        </p:nvSpPr>
        <p:spPr>
          <a:xfrm>
            <a:off x="4371308" y="-10633"/>
            <a:ext cx="3449384" cy="567463"/>
          </a:xfrm>
          <a:prstGeom prst="rect">
            <a:avLst/>
          </a:prstGeom>
        </p:spPr>
        <p:txBody>
          <a:bodyPr vert="horz" wrap="square" lIns="0" tIns="13335" rIns="0" bIns="0" rtlCol="0">
            <a:spAutoFit/>
          </a:bodyPr>
          <a:lstStyle/>
          <a:p>
            <a:pPr marL="12700" algn="ctr">
              <a:lnSpc>
                <a:spcPct val="100000"/>
              </a:lnSpc>
              <a:spcBef>
                <a:spcPts val="105"/>
              </a:spcBef>
            </a:pPr>
            <a:r>
              <a:rPr lang="en-US" spc="-5" dirty="0"/>
              <a:t>Gravitational </a:t>
            </a:r>
            <a:r>
              <a:rPr lang="en-US" sz="3600" spc="-5" dirty="0"/>
              <a:t>Field</a:t>
            </a:r>
            <a:endParaRPr dirty="0"/>
          </a:p>
        </p:txBody>
      </p:sp>
      <p:sp>
        <p:nvSpPr>
          <p:cNvPr id="10" name="TextBox 9">
            <a:extLst>
              <a:ext uri="{FF2B5EF4-FFF2-40B4-BE49-F238E27FC236}">
                <a16:creationId xmlns:a16="http://schemas.microsoft.com/office/drawing/2014/main" id="{F012F118-9F27-41E5-A409-D9D81931F3FA}"/>
              </a:ext>
            </a:extLst>
          </p:cNvPr>
          <p:cNvSpPr txBox="1"/>
          <p:nvPr/>
        </p:nvSpPr>
        <p:spPr>
          <a:xfrm>
            <a:off x="0" y="1042098"/>
            <a:ext cx="12192000" cy="2600199"/>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gravitational field strength (gravitational acceleration) </a:t>
            </a:r>
            <a:r>
              <a:rPr lang="en-US" sz="2800" dirty="0">
                <a:latin typeface="Times New Roman" panose="02020603050405020304" pitchFamily="18" charset="0"/>
                <a:cs typeface="Times New Roman" panose="02020603050405020304" pitchFamily="18" charset="0"/>
              </a:rPr>
              <a:t>at a point is defined as the force per unit mass experienced by a test mass at that point.</a:t>
            </a:r>
          </a:p>
          <a:p>
            <a:pPr marL="342900"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can be written in equation form as:</a:t>
            </a:r>
          </a:p>
          <a:p>
            <a:pPr>
              <a:lnSpc>
                <a:spcPct val="150000"/>
              </a:lnSpc>
            </a:pP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266517F-77A1-4603-94D0-13F0D2F00854}"/>
                  </a:ext>
                </a:extLst>
              </p:cNvPr>
              <p:cNvSpPr/>
              <p:nvPr/>
            </p:nvSpPr>
            <p:spPr>
              <a:xfrm>
                <a:off x="3532542" y="3175470"/>
                <a:ext cx="5126916" cy="933654"/>
              </a:xfrm>
              <a:prstGeom prst="rect">
                <a:avLst/>
              </a:prstGeom>
            </p:spPr>
            <p:txBody>
              <a:bodyPr wrap="none">
                <a:spAutoFit/>
              </a:bodyPr>
              <a:lstStyle/>
              <a:p>
                <a:pPr>
                  <a:lnSpc>
                    <a:spcPct val="150000"/>
                  </a:lnSpc>
                </a:pPr>
                <a14:m>
                  <m:oMath xmlns:m="http://schemas.openxmlformats.org/officeDocument/2006/math">
                    <m:r>
                      <a:rPr lang="en-US" sz="2800" i="1">
                        <a:latin typeface="Cambria Math" panose="02040503050406030204" pitchFamily="18" charset="0"/>
                        <a:cs typeface="Times New Roman" panose="02020603050405020304" pitchFamily="18" charset="0"/>
                      </a:rPr>
                      <m:t>	</m:t>
                    </m:r>
                    <m:r>
                      <a:rPr lang="en-US" sz="2800" i="1">
                        <a:latin typeface="Cambria Math" panose="02040503050406030204" pitchFamily="18" charset="0"/>
                        <a:cs typeface="Times New Roman" panose="02020603050405020304" pitchFamily="18" charset="0"/>
                      </a:rPr>
                      <m:t>𝑔</m:t>
                    </m:r>
                    <m:r>
                      <a:rPr lang="en-US" sz="2800" i="1">
                        <a:latin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𝐹</m:t>
                        </m:r>
                      </m:num>
                      <m:den>
                        <m:r>
                          <a:rPr lang="en-US" sz="2800" i="1">
                            <a:latin typeface="Cambria Math" panose="02040503050406030204" pitchFamily="18" charset="0"/>
                            <a:cs typeface="Times New Roman" panose="02020603050405020304" pitchFamily="18" charset="0"/>
                          </a:rPr>
                          <m:t>𝑚</m:t>
                        </m:r>
                      </m:den>
                    </m:f>
                  </m:oMath>
                </a14:m>
                <a:r>
                  <a:rPr lang="en-US" sz="2800" dirty="0">
                    <a:latin typeface="Times New Roman" panose="02020603050405020304" pitchFamily="18" charset="0"/>
                    <a:cs typeface="Times New Roman" panose="02020603050405020304" pitchFamily="18" charset="0"/>
                  </a:rPr>
                  <a:t>                                       (3)</a:t>
                </a:r>
              </a:p>
            </p:txBody>
          </p:sp>
        </mc:Choice>
        <mc:Fallback>
          <p:sp>
            <p:nvSpPr>
              <p:cNvPr id="5" name="Rectangle 4">
                <a:extLst>
                  <a:ext uri="{FF2B5EF4-FFF2-40B4-BE49-F238E27FC236}">
                    <a16:creationId xmlns:a16="http://schemas.microsoft.com/office/drawing/2014/main" id="{C266517F-77A1-4603-94D0-13F0D2F00854}"/>
                  </a:ext>
                </a:extLst>
              </p:cNvPr>
              <p:cNvSpPr>
                <a:spLocks noRot="1" noChangeAspect="1" noMove="1" noResize="1" noEditPoints="1" noAdjustHandles="1" noChangeArrowheads="1" noChangeShapeType="1" noTextEdit="1"/>
              </p:cNvSpPr>
              <p:nvPr/>
            </p:nvSpPr>
            <p:spPr>
              <a:xfrm>
                <a:off x="3532542" y="3175470"/>
                <a:ext cx="5126916" cy="933654"/>
              </a:xfrm>
              <a:prstGeom prst="rect">
                <a:avLst/>
              </a:prstGeom>
              <a:blipFill>
                <a:blip r:embed="rId3"/>
                <a:stretch>
                  <a:fillRect r="-1306" b="-71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5DF958B-5D12-4409-A143-9572E5E24118}"/>
                  </a:ext>
                </a:extLst>
              </p:cNvPr>
              <p:cNvSpPr/>
              <p:nvPr/>
            </p:nvSpPr>
            <p:spPr>
              <a:xfrm>
                <a:off x="0" y="4220018"/>
                <a:ext cx="7086600" cy="2600199"/>
              </a:xfrm>
              <a:prstGeom prst="rect">
                <a:avLst/>
              </a:prstGeom>
            </p:spPr>
            <p:txBody>
              <a:bodyPr wrap="square">
                <a:spAutoFit/>
              </a:bodyPr>
              <a:lstStyle/>
              <a:p>
                <a:pPr>
                  <a:lnSpc>
                    <a:spcPct val="150000"/>
                  </a:lnSpc>
                </a:pPr>
                <a:r>
                  <a:rPr lang="en-US" sz="2800" dirty="0">
                    <a:latin typeface="Times New Roman" panose="02020603050405020304" pitchFamily="18" charset="0"/>
                    <a:cs typeface="Times New Roman" panose="02020603050405020304" pitchFamily="18" charset="0"/>
                  </a:rPr>
                  <a:t>Where:</a:t>
                </a:r>
              </a:p>
              <a:p>
                <a:pPr>
                  <a:lnSpc>
                    <a:spcPct val="150000"/>
                  </a:lnSpc>
                </a:pPr>
                <a:r>
                  <a:rPr lang="en-US" sz="2800" dirty="0">
                    <a:latin typeface="Times New Roman" panose="02020603050405020304" pitchFamily="18" charset="0"/>
                    <a:cs typeface="Times New Roman" panose="02020603050405020304" pitchFamily="18" charset="0"/>
                  </a:rPr>
                  <a:t>  g is the gravitational field strength </a:t>
                </a:r>
                <a14:m>
                  <m:oMath xmlns:m="http://schemas.openxmlformats.org/officeDocument/2006/math">
                    <m:d>
                      <m:dPr>
                        <m:ctrlPr>
                          <a:rPr lang="en-US" sz="2800" i="1" smtClean="0">
                            <a:latin typeface="Cambria Math" panose="02040503050406030204" pitchFamily="18" charset="0"/>
                            <a:cs typeface="Times New Roman" panose="02020603050405020304" pitchFamily="18" charset="0"/>
                          </a:rPr>
                        </m:ctrlPr>
                      </m:dPr>
                      <m:e>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𝑁𝑘𝑔</m:t>
                            </m:r>
                          </m:e>
                          <m:sup>
                            <m:r>
                              <a:rPr lang="en-US" sz="2800" b="0" i="1" smtClean="0">
                                <a:latin typeface="Cambria Math" panose="02040503050406030204" pitchFamily="18" charset="0"/>
                                <a:cs typeface="Times New Roman" panose="02020603050405020304" pitchFamily="18" charset="0"/>
                              </a:rPr>
                              <m:t>−1</m:t>
                            </m:r>
                          </m:sup>
                        </m:sSup>
                      </m:e>
                    </m:d>
                  </m:oMath>
                </a14:m>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F is the force due to gravity, or weight (N)</a:t>
                </a:r>
              </a:p>
              <a:p>
                <a:pPr>
                  <a:lnSpc>
                    <a:spcPct val="150000"/>
                  </a:lnSpc>
                </a:pPr>
                <a:r>
                  <a:rPr lang="en-US" sz="2800" dirty="0">
                    <a:latin typeface="Times New Roman" panose="02020603050405020304" pitchFamily="18" charset="0"/>
                    <a:cs typeface="Times New Roman" panose="02020603050405020304" pitchFamily="18" charset="0"/>
                  </a:rPr>
                  <a:t>  m is the mass of “test mass” in the field (kg)</a:t>
                </a:r>
              </a:p>
            </p:txBody>
          </p:sp>
        </mc:Choice>
        <mc:Fallback>
          <p:sp>
            <p:nvSpPr>
              <p:cNvPr id="6" name="Rectangle 5">
                <a:extLst>
                  <a:ext uri="{FF2B5EF4-FFF2-40B4-BE49-F238E27FC236}">
                    <a16:creationId xmlns:a16="http://schemas.microsoft.com/office/drawing/2014/main" id="{85DF958B-5D12-4409-A143-9572E5E24118}"/>
                  </a:ext>
                </a:extLst>
              </p:cNvPr>
              <p:cNvSpPr>
                <a:spLocks noRot="1" noChangeAspect="1" noMove="1" noResize="1" noEditPoints="1" noAdjustHandles="1" noChangeArrowheads="1" noChangeShapeType="1" noTextEdit="1"/>
              </p:cNvSpPr>
              <p:nvPr/>
            </p:nvSpPr>
            <p:spPr>
              <a:xfrm>
                <a:off x="0" y="4220018"/>
                <a:ext cx="7086600" cy="2600199"/>
              </a:xfrm>
              <a:prstGeom prst="rect">
                <a:avLst/>
              </a:prstGeom>
              <a:blipFill>
                <a:blip r:embed="rId4"/>
                <a:stretch>
                  <a:fillRect l="-1720" b="-5621"/>
                </a:stretch>
              </a:blipFill>
            </p:spPr>
            <p:txBody>
              <a:bodyPr/>
              <a:lstStyle/>
              <a:p>
                <a:r>
                  <a:rPr lang="en-US">
                    <a:noFill/>
                  </a:rPr>
                  <a:t> </a:t>
                </a:r>
              </a:p>
            </p:txBody>
          </p:sp>
        </mc:Fallback>
      </mc:AlternateContent>
    </p:spTree>
    <p:extLst>
      <p:ext uri="{BB962C8B-B14F-4D97-AF65-F5344CB8AC3E}">
        <p14:creationId xmlns:p14="http://schemas.microsoft.com/office/powerpoint/2010/main" val="2071743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92124" cy="1004315"/>
          </a:xfrm>
          <a:prstGeom prst="rect">
            <a:avLst/>
          </a:prstGeom>
        </p:spPr>
      </p:pic>
      <p:sp>
        <p:nvSpPr>
          <p:cNvPr id="3" name="object 3"/>
          <p:cNvSpPr txBox="1"/>
          <p:nvPr/>
        </p:nvSpPr>
        <p:spPr>
          <a:xfrm>
            <a:off x="332334" y="530734"/>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4170616" y="0"/>
            <a:ext cx="3850767"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a:t>Gravitational Field</a:t>
            </a:r>
            <a:endParaRPr sz="3600" dirty="0"/>
          </a:p>
        </p:txBody>
      </p:sp>
      <p:sp>
        <p:nvSpPr>
          <p:cNvPr id="10" name="TextBox 9">
            <a:extLst>
              <a:ext uri="{FF2B5EF4-FFF2-40B4-BE49-F238E27FC236}">
                <a16:creationId xmlns:a16="http://schemas.microsoft.com/office/drawing/2014/main" id="{F012F118-9F27-41E5-A409-D9D81931F3FA}"/>
              </a:ext>
            </a:extLst>
          </p:cNvPr>
          <p:cNvSpPr txBox="1"/>
          <p:nvPr/>
        </p:nvSpPr>
        <p:spPr>
          <a:xfrm>
            <a:off x="0" y="838200"/>
            <a:ext cx="12192000" cy="4539191"/>
          </a:xfrm>
          <a:prstGeom prst="rect">
            <a:avLst/>
          </a:prstGeom>
          <a:noFill/>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Interpretation:</a:t>
            </a:r>
          </a:p>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 object’s mass remains the same at all points in space. However, on planets such as Jupiter, the weight of an object will be greater than on a less massive planet such as Earth. This means the gravitational force would be so high that humans, for example, would not be able to stand up fully</a:t>
            </a:r>
          </a:p>
          <a:p>
            <a:pPr marL="342900" indent="-3429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is due to the increase in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while </a:t>
            </a:r>
            <a:r>
              <a:rPr lang="en-US" sz="2800" i="1"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remains constant, ultimately leading to an increase in </a:t>
            </a:r>
            <a:r>
              <a:rPr lang="en-US" sz="2800" i="1" dirty="0">
                <a:latin typeface="Times New Roman" panose="02020603050405020304" pitchFamily="18" charset="0"/>
                <a:cs typeface="Times New Roman" panose="02020603050405020304" pitchFamily="18" charset="0"/>
              </a:rPr>
              <a:t>g </a:t>
            </a:r>
            <a:r>
              <a:rPr lang="en-US" sz="2800" dirty="0">
                <a:latin typeface="Times New Roman" panose="02020603050405020304" pitchFamily="18" charset="0"/>
                <a:cs typeface="Times New Roman" panose="02020603050405020304" pitchFamily="18" charset="0"/>
              </a:rPr>
              <a:t>felt</a:t>
            </a:r>
          </a:p>
        </p:txBody>
      </p:sp>
      <p:sp>
        <p:nvSpPr>
          <p:cNvPr id="8" name="TextBox 7">
            <a:extLst>
              <a:ext uri="{FF2B5EF4-FFF2-40B4-BE49-F238E27FC236}">
                <a16:creationId xmlns:a16="http://schemas.microsoft.com/office/drawing/2014/main" id="{536052EB-5D6D-42E7-90C1-9D81F6CB3C71}"/>
              </a:ext>
            </a:extLst>
          </p:cNvPr>
          <p:cNvSpPr txBox="1"/>
          <p:nvPr/>
        </p:nvSpPr>
        <p:spPr>
          <a:xfrm>
            <a:off x="0" y="5607924"/>
            <a:ext cx="9306560" cy="823752"/>
          </a:xfrm>
          <a:prstGeom prst="rect">
            <a:avLst/>
          </a:prstGeom>
          <a:noFill/>
        </p:spPr>
        <p:txBody>
          <a:bodyPr wrap="square">
            <a:spAutoFit/>
          </a:bodyPr>
          <a:lstStyle/>
          <a:p>
            <a:pPr algn="just">
              <a:lnSpc>
                <a:spcPct val="150000"/>
              </a:lnSpc>
            </a:pPr>
            <a:r>
              <a:rPr lang="en-US" sz="3600" dirty="0">
                <a:solidFill>
                  <a:srgbClr val="FF0000"/>
                </a:solidFill>
                <a:latin typeface="Times New Roman" panose="02020603050405020304" pitchFamily="18" charset="0"/>
                <a:cs typeface="Times New Roman" panose="02020603050405020304" pitchFamily="18" charset="0"/>
              </a:rPr>
              <a:t>Exercise: Differentiate between mass and weight</a:t>
            </a:r>
          </a:p>
        </p:txBody>
      </p:sp>
    </p:spTree>
    <p:extLst>
      <p:ext uri="{BB962C8B-B14F-4D97-AF65-F5344CB8AC3E}">
        <p14:creationId xmlns:p14="http://schemas.microsoft.com/office/powerpoint/2010/main" val="176332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4003</TotalTime>
  <Words>4154</Words>
  <Application>Microsoft Office PowerPoint</Application>
  <PresentationFormat>Widescreen</PresentationFormat>
  <Paragraphs>357</Paragraphs>
  <Slides>50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MT</vt:lpstr>
      <vt:lpstr>Calibri</vt:lpstr>
      <vt:lpstr>Cambria Math</vt:lpstr>
      <vt:lpstr>Times New Roman</vt:lpstr>
      <vt:lpstr>Wingdings</vt:lpstr>
      <vt:lpstr>Office Theme</vt:lpstr>
      <vt:lpstr>OSUN STATE UNIVERSITY</vt:lpstr>
      <vt:lpstr>Course Contents</vt:lpstr>
      <vt:lpstr>Newton’s Law of Gravitation</vt:lpstr>
      <vt:lpstr>Law of Universal Gravitation</vt:lpstr>
      <vt:lpstr>Law of Universal Gravitation</vt:lpstr>
      <vt:lpstr>Gravitational Field</vt:lpstr>
      <vt:lpstr>Gravitational Field</vt:lpstr>
      <vt:lpstr>Gravitational Field</vt:lpstr>
      <vt:lpstr>Gravitational Field</vt:lpstr>
      <vt:lpstr>Gravitational Field</vt:lpstr>
      <vt:lpstr>Gravitational Field</vt:lpstr>
      <vt:lpstr>Gravitational Field</vt:lpstr>
      <vt:lpstr>Gravitational Field</vt:lpstr>
      <vt:lpstr>Gravitational Field</vt:lpstr>
      <vt:lpstr>Kepler’s law of Planetary motion</vt:lpstr>
      <vt:lpstr>Kepler’s law of Planetary motion</vt:lpstr>
      <vt:lpstr>Kepler’s law of Planetary motion</vt:lpstr>
      <vt:lpstr>Kepler’s law of Planetary motion</vt:lpstr>
      <vt:lpstr>Kepler’s law of Planetary motion</vt:lpstr>
      <vt:lpstr>Kepler’s law of Planetary motion</vt:lpstr>
      <vt:lpstr>Kepler’s law of Planetary motion</vt:lpstr>
      <vt:lpstr>Kepler’s law of Planetary motion</vt:lpstr>
      <vt:lpstr>Kepler’s law of Planetary motion</vt:lpstr>
      <vt:lpstr>Kepler’s law of Planetary motion</vt:lpstr>
      <vt:lpstr>Kepler’s law of Planetary motion</vt:lpstr>
      <vt:lpstr>Kepler’s law of Planetary motion</vt:lpstr>
      <vt:lpstr>Kepler’s law of Planetary motion</vt:lpstr>
      <vt:lpstr>Kepler’s law of Planetary motion</vt:lpstr>
      <vt:lpstr>Kepler’s law of Planetary motion</vt:lpstr>
      <vt:lpstr>Kepler’s law of Planetary motion</vt:lpstr>
      <vt:lpstr>Kepler’s law of Planetary motion</vt:lpstr>
      <vt:lpstr>Kepler’s law of Planetary motion</vt:lpstr>
      <vt:lpstr>Kepler’s law of Planetary motion</vt:lpstr>
      <vt:lpstr>Kepler’s law of Planetary motion</vt:lpstr>
      <vt:lpstr>Gravitational Potential Energy</vt:lpstr>
      <vt:lpstr>Gravitational Potential Energy</vt:lpstr>
      <vt:lpstr>Gravitational Potential Energy</vt:lpstr>
      <vt:lpstr>Gravitational Potential Energy</vt:lpstr>
      <vt:lpstr>Gravitational Potential Energy</vt:lpstr>
      <vt:lpstr>Escape Velocity</vt:lpstr>
      <vt:lpstr>Escape Velocity</vt:lpstr>
      <vt:lpstr>Escape Velocity</vt:lpstr>
      <vt:lpstr>Escape Velocity</vt:lpstr>
      <vt:lpstr>Escape Velocity</vt:lpstr>
      <vt:lpstr>Escape Velocity</vt:lpstr>
      <vt:lpstr>Satellite Motion and Orbits </vt:lpstr>
      <vt:lpstr>Satellite Motion and Orbits </vt:lpstr>
      <vt:lpstr>Motion of Satellite around the earth</vt:lpstr>
      <vt:lpstr>Motion of Satellite around the earth</vt:lpstr>
      <vt:lpstr>Motion of Satellite around the earth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OSUN STATE UNIVERSITY  COLLEGE OF SCIENCE, ENGINEERING AND TECHNOLOGY  FACULTY OF BASIC AND APPLIED SCIENCES  DEPARTMENT OF PHYSICS  2023/2024 HARMATTAN SEMESTER   COURSE CODE: PHY 101  COURSE: GENERAL PHYSICS 1      UNIT: 3   LECTURERS:  DR. J.T. ADELEKE</dc:title>
  <dc:creator>Adeleke</dc:creator>
  <cp:lastModifiedBy>Kenneth Pious</cp:lastModifiedBy>
  <cp:revision>111</cp:revision>
  <dcterms:created xsi:type="dcterms:W3CDTF">2024-11-22T15:08:43Z</dcterms:created>
  <dcterms:modified xsi:type="dcterms:W3CDTF">2024-12-17T08:45:33Z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2024-03-10T00:00:00Z</vt:filetime>
  </property>
  <property fmtid="{D5CDD505-2E9C-101B-9397-08002B2CF9AE}" pid="3" name="Creator">
    <vt:lpwstr>Microsoft® PowerPoint® 2013</vt:lpwstr>
  </property>
  <property fmtid="{D5CDD505-2E9C-101B-9397-08002B2CF9AE}" pid="4" name="LastSaved">
    <vt:filetime>2024-11-22T00:00:00Z</vt:filetime>
  </property>
</Properties>
</file>