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8F346B-2CFF-4A9D-803F-CC1A9132E684}" type="datetimeFigureOut">
              <a:rPr lang="en-US" smtClean="0"/>
              <a:t>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FB5F5-57C9-4964-8263-2252476C2490}" type="slidenum">
              <a:rPr lang="en-US" smtClean="0"/>
              <a:t>‹#›</a:t>
            </a:fld>
            <a:endParaRPr lang="en-US"/>
          </a:p>
        </p:txBody>
      </p:sp>
    </p:spTree>
    <p:extLst>
      <p:ext uri="{BB962C8B-B14F-4D97-AF65-F5344CB8AC3E}">
        <p14:creationId xmlns:p14="http://schemas.microsoft.com/office/powerpoint/2010/main" val="424907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8F346B-2CFF-4A9D-803F-CC1A9132E684}" type="datetimeFigureOut">
              <a:rPr lang="en-US" smtClean="0"/>
              <a:t>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FB5F5-57C9-4964-8263-2252476C2490}" type="slidenum">
              <a:rPr lang="en-US" smtClean="0"/>
              <a:t>‹#›</a:t>
            </a:fld>
            <a:endParaRPr lang="en-US"/>
          </a:p>
        </p:txBody>
      </p:sp>
    </p:spTree>
    <p:extLst>
      <p:ext uri="{BB962C8B-B14F-4D97-AF65-F5344CB8AC3E}">
        <p14:creationId xmlns:p14="http://schemas.microsoft.com/office/powerpoint/2010/main" val="2823880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8F346B-2CFF-4A9D-803F-CC1A9132E684}" type="datetimeFigureOut">
              <a:rPr lang="en-US" smtClean="0"/>
              <a:t>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FB5F5-57C9-4964-8263-2252476C2490}" type="slidenum">
              <a:rPr lang="en-US" smtClean="0"/>
              <a:t>‹#›</a:t>
            </a:fld>
            <a:endParaRPr lang="en-US"/>
          </a:p>
        </p:txBody>
      </p:sp>
    </p:spTree>
    <p:extLst>
      <p:ext uri="{BB962C8B-B14F-4D97-AF65-F5344CB8AC3E}">
        <p14:creationId xmlns:p14="http://schemas.microsoft.com/office/powerpoint/2010/main" val="464110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8F346B-2CFF-4A9D-803F-CC1A9132E684}" type="datetimeFigureOut">
              <a:rPr lang="en-US" smtClean="0"/>
              <a:t>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FB5F5-57C9-4964-8263-2252476C2490}" type="slidenum">
              <a:rPr lang="en-US" smtClean="0"/>
              <a:t>‹#›</a:t>
            </a:fld>
            <a:endParaRPr lang="en-US"/>
          </a:p>
        </p:txBody>
      </p:sp>
    </p:spTree>
    <p:extLst>
      <p:ext uri="{BB962C8B-B14F-4D97-AF65-F5344CB8AC3E}">
        <p14:creationId xmlns:p14="http://schemas.microsoft.com/office/powerpoint/2010/main" val="242354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28F346B-2CFF-4A9D-803F-CC1A9132E684}" type="datetimeFigureOut">
              <a:rPr lang="en-US" smtClean="0"/>
              <a:t>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2FB5F5-57C9-4964-8263-2252476C2490}" type="slidenum">
              <a:rPr lang="en-US" smtClean="0"/>
              <a:t>‹#›</a:t>
            </a:fld>
            <a:endParaRPr lang="en-US"/>
          </a:p>
        </p:txBody>
      </p:sp>
    </p:spTree>
    <p:extLst>
      <p:ext uri="{BB962C8B-B14F-4D97-AF65-F5344CB8AC3E}">
        <p14:creationId xmlns:p14="http://schemas.microsoft.com/office/powerpoint/2010/main" val="3813901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8F346B-2CFF-4A9D-803F-CC1A9132E684}" type="datetimeFigureOut">
              <a:rPr lang="en-US" smtClean="0"/>
              <a:t>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2FB5F5-57C9-4964-8263-2252476C2490}" type="slidenum">
              <a:rPr lang="en-US" smtClean="0"/>
              <a:t>‹#›</a:t>
            </a:fld>
            <a:endParaRPr lang="en-US"/>
          </a:p>
        </p:txBody>
      </p:sp>
    </p:spTree>
    <p:extLst>
      <p:ext uri="{BB962C8B-B14F-4D97-AF65-F5344CB8AC3E}">
        <p14:creationId xmlns:p14="http://schemas.microsoft.com/office/powerpoint/2010/main" val="4038280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8F346B-2CFF-4A9D-803F-CC1A9132E684}" type="datetimeFigureOut">
              <a:rPr lang="en-US" smtClean="0"/>
              <a:t>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2FB5F5-57C9-4964-8263-2252476C2490}" type="slidenum">
              <a:rPr lang="en-US" smtClean="0"/>
              <a:t>‹#›</a:t>
            </a:fld>
            <a:endParaRPr lang="en-US"/>
          </a:p>
        </p:txBody>
      </p:sp>
    </p:spTree>
    <p:extLst>
      <p:ext uri="{BB962C8B-B14F-4D97-AF65-F5344CB8AC3E}">
        <p14:creationId xmlns:p14="http://schemas.microsoft.com/office/powerpoint/2010/main" val="2396887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8F346B-2CFF-4A9D-803F-CC1A9132E684}" type="datetimeFigureOut">
              <a:rPr lang="en-US" smtClean="0"/>
              <a:t>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2FB5F5-57C9-4964-8263-2252476C2490}" type="slidenum">
              <a:rPr lang="en-US" smtClean="0"/>
              <a:t>‹#›</a:t>
            </a:fld>
            <a:endParaRPr lang="en-US"/>
          </a:p>
        </p:txBody>
      </p:sp>
    </p:spTree>
    <p:extLst>
      <p:ext uri="{BB962C8B-B14F-4D97-AF65-F5344CB8AC3E}">
        <p14:creationId xmlns:p14="http://schemas.microsoft.com/office/powerpoint/2010/main" val="406192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8F346B-2CFF-4A9D-803F-CC1A9132E684}" type="datetimeFigureOut">
              <a:rPr lang="en-US" smtClean="0"/>
              <a:t>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2FB5F5-57C9-4964-8263-2252476C2490}" type="slidenum">
              <a:rPr lang="en-US" smtClean="0"/>
              <a:t>‹#›</a:t>
            </a:fld>
            <a:endParaRPr lang="en-US"/>
          </a:p>
        </p:txBody>
      </p:sp>
    </p:spTree>
    <p:extLst>
      <p:ext uri="{BB962C8B-B14F-4D97-AF65-F5344CB8AC3E}">
        <p14:creationId xmlns:p14="http://schemas.microsoft.com/office/powerpoint/2010/main" val="1844785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8F346B-2CFF-4A9D-803F-CC1A9132E684}" type="datetimeFigureOut">
              <a:rPr lang="en-US" smtClean="0"/>
              <a:t>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2FB5F5-57C9-4964-8263-2252476C2490}" type="slidenum">
              <a:rPr lang="en-US" smtClean="0"/>
              <a:t>‹#›</a:t>
            </a:fld>
            <a:endParaRPr lang="en-US"/>
          </a:p>
        </p:txBody>
      </p:sp>
    </p:spTree>
    <p:extLst>
      <p:ext uri="{BB962C8B-B14F-4D97-AF65-F5344CB8AC3E}">
        <p14:creationId xmlns:p14="http://schemas.microsoft.com/office/powerpoint/2010/main" val="2617541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8F346B-2CFF-4A9D-803F-CC1A9132E684}" type="datetimeFigureOut">
              <a:rPr lang="en-US" smtClean="0"/>
              <a:t>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2FB5F5-57C9-4964-8263-2252476C2490}" type="slidenum">
              <a:rPr lang="en-US" smtClean="0"/>
              <a:t>‹#›</a:t>
            </a:fld>
            <a:endParaRPr lang="en-US"/>
          </a:p>
        </p:txBody>
      </p:sp>
    </p:spTree>
    <p:extLst>
      <p:ext uri="{BB962C8B-B14F-4D97-AF65-F5344CB8AC3E}">
        <p14:creationId xmlns:p14="http://schemas.microsoft.com/office/powerpoint/2010/main" val="270179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8F346B-2CFF-4A9D-803F-CC1A9132E684}" type="datetimeFigureOut">
              <a:rPr lang="en-US" smtClean="0"/>
              <a:t>2/2/2025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2FB5F5-57C9-4964-8263-2252476C2490}" type="slidenum">
              <a:rPr lang="en-US" smtClean="0"/>
              <a:t>‹#›</a:t>
            </a:fld>
            <a:endParaRPr lang="en-US"/>
          </a:p>
        </p:txBody>
      </p:sp>
    </p:spTree>
    <p:extLst>
      <p:ext uri="{BB962C8B-B14F-4D97-AF65-F5344CB8AC3E}">
        <p14:creationId xmlns:p14="http://schemas.microsoft.com/office/powerpoint/2010/main" val="2282104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15623" y="911038"/>
            <a:ext cx="2225289" cy="584775"/>
          </a:xfrm>
          <a:prstGeom prst="rect">
            <a:avLst/>
          </a:prstGeom>
        </p:spPr>
        <p:txBody>
          <a:bodyPr wrap="none">
            <a:spAutoFit/>
          </a:bodyPr>
          <a:lstStyle/>
          <a:p>
            <a:r>
              <a:rPr lang="en-US" sz="3200" dirty="0" smtClean="0">
                <a:latin typeface="Times New Roman" panose="02020603050405020304" pitchFamily="18" charset="0"/>
                <a:cs typeface="Times New Roman" panose="02020603050405020304" pitchFamily="18" charset="0"/>
              </a:rPr>
              <a:t>Electrolysis </a:t>
            </a:r>
            <a:endParaRPr lang="en-US" sz="3200" dirty="0">
              <a:latin typeface="Times New Roman" panose="02020603050405020304" pitchFamily="18" charset="0"/>
              <a:cs typeface="Times New Roman" panose="02020603050405020304" pitchFamily="18" charset="0"/>
            </a:endParaRPr>
          </a:p>
        </p:txBody>
      </p:sp>
      <p:sp>
        <p:nvSpPr>
          <p:cNvPr id="5" name="Rectangle 4"/>
          <p:cNvSpPr/>
          <p:nvPr/>
        </p:nvSpPr>
        <p:spPr>
          <a:xfrm>
            <a:off x="220718" y="1630657"/>
            <a:ext cx="11235558" cy="2062103"/>
          </a:xfrm>
          <a:prstGeom prst="rect">
            <a:avLst/>
          </a:prstGeom>
        </p:spPr>
        <p:txBody>
          <a:bodyPr wrap="square">
            <a:spAutoFit/>
          </a:bodyPr>
          <a:lstStyle/>
          <a:p>
            <a:r>
              <a:rPr lang="en-US" sz="3200" dirty="0" smtClean="0"/>
              <a:t>When an electric current is passed through an electrolyte solution, the ions of the electrolyte undergo chemical changes at the respective electrodes. The chemical reaction carried out by passing electricity is called electrolysis.</a:t>
            </a:r>
          </a:p>
        </p:txBody>
      </p:sp>
    </p:spTree>
    <p:extLst>
      <p:ext uri="{BB962C8B-B14F-4D97-AF65-F5344CB8AC3E}">
        <p14:creationId xmlns:p14="http://schemas.microsoft.com/office/powerpoint/2010/main" val="28681567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08690" y="681280"/>
            <a:ext cx="9406758" cy="5159554"/>
          </a:xfrm>
          <a:prstGeom prst="rect">
            <a:avLst/>
          </a:prstGeom>
        </p:spPr>
        <p:txBody>
          <a:bodyPr wrap="square">
            <a:spAutoFit/>
          </a:bodyPr>
          <a:lstStyle/>
          <a:p>
            <a:pPr algn="just">
              <a:lnSpc>
                <a:spcPct val="200000"/>
              </a:lnSpc>
            </a:pPr>
            <a:r>
              <a:rPr lang="en-US" sz="2400" dirty="0" smtClean="0"/>
              <a:t>Conductor: A solid substance that allows electricity to pass through it. All metals are included in this class. </a:t>
            </a:r>
          </a:p>
          <a:p>
            <a:pPr algn="just">
              <a:lnSpc>
                <a:spcPct val="200000"/>
              </a:lnSpc>
            </a:pPr>
            <a:r>
              <a:rPr lang="en-US" sz="2400" dirty="0" smtClean="0"/>
              <a:t>Non-conductor or insulator: A solid substance that does not allow electricity to flow through it. All non-metals fall in this class. </a:t>
            </a:r>
          </a:p>
          <a:p>
            <a:pPr algn="just">
              <a:lnSpc>
                <a:spcPct val="200000"/>
              </a:lnSpc>
            </a:pPr>
            <a:r>
              <a:rPr lang="en-US" sz="2400" dirty="0" smtClean="0"/>
              <a:t>Electrolyte: A substance </a:t>
            </a:r>
            <a:r>
              <a:rPr lang="en-US" sz="2400" dirty="0" err="1" smtClean="0"/>
              <a:t>which,when</a:t>
            </a:r>
            <a:r>
              <a:rPr lang="en-US" sz="2400" dirty="0" smtClean="0"/>
              <a:t> dissolved or molten, conducts electricity and is decomposed by it. </a:t>
            </a:r>
          </a:p>
          <a:p>
            <a:pPr algn="just">
              <a:lnSpc>
                <a:spcPct val="200000"/>
              </a:lnSpc>
            </a:pPr>
            <a:r>
              <a:rPr lang="en-US" sz="2400" dirty="0" err="1" smtClean="0"/>
              <a:t>Anion:a</a:t>
            </a:r>
            <a:r>
              <a:rPr lang="en-US" sz="2400" dirty="0" smtClean="0"/>
              <a:t> negative ion which moves to the anode during electrolysis</a:t>
            </a:r>
            <a:endParaRPr lang="en-US" sz="2400" dirty="0"/>
          </a:p>
        </p:txBody>
      </p:sp>
      <p:sp>
        <p:nvSpPr>
          <p:cNvPr id="3" name="Rectangle 2"/>
          <p:cNvSpPr/>
          <p:nvPr/>
        </p:nvSpPr>
        <p:spPr>
          <a:xfrm>
            <a:off x="4631006" y="311948"/>
            <a:ext cx="1901161" cy="369332"/>
          </a:xfrm>
          <a:prstGeom prst="rect">
            <a:avLst/>
          </a:prstGeom>
        </p:spPr>
        <p:txBody>
          <a:bodyPr wrap="none">
            <a:spAutoFit/>
          </a:bodyPr>
          <a:lstStyle/>
          <a:p>
            <a:r>
              <a:rPr lang="en-US" dirty="0" smtClean="0">
                <a:latin typeface="Times New Roman" panose="02020603050405020304" pitchFamily="18" charset="0"/>
                <a:cs typeface="Times New Roman" panose="02020603050405020304" pitchFamily="18" charset="0"/>
              </a:rPr>
              <a:t>LIST OF TERMS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073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1228" y="91058"/>
            <a:ext cx="10447282" cy="9571851"/>
          </a:xfrm>
          <a:prstGeom prst="rect">
            <a:avLst/>
          </a:prstGeom>
        </p:spPr>
        <p:txBody>
          <a:bodyPr wrap="square">
            <a:spAutoFit/>
          </a:bodyPr>
          <a:lstStyle/>
          <a:p>
            <a:pPr algn="just">
              <a:lnSpc>
                <a:spcPct val="200000"/>
              </a:lnSpc>
            </a:pPr>
            <a:r>
              <a:rPr lang="en-US" sz="2800" dirty="0"/>
              <a:t>Nonelectrolyte: A compound which cannot conduct electricity, be it in molten or solution state. Electrode: A graphite or metal pole (rod) or plate through which the electric current enters or leaves the electrolyte. </a:t>
            </a:r>
          </a:p>
          <a:p>
            <a:pPr algn="just">
              <a:lnSpc>
                <a:spcPct val="200000"/>
              </a:lnSpc>
            </a:pPr>
            <a:r>
              <a:rPr lang="en-US" sz="2800" dirty="0"/>
              <a:t>Cathode</a:t>
            </a:r>
            <a:r>
              <a:rPr lang="en-US" sz="2800" dirty="0" smtClean="0"/>
              <a:t>: A </a:t>
            </a:r>
            <a:r>
              <a:rPr lang="en-US" sz="2800" dirty="0"/>
              <a:t>negative electrode which leads electrons into the electrolyte. </a:t>
            </a:r>
          </a:p>
          <a:p>
            <a:pPr algn="just">
              <a:lnSpc>
                <a:spcPct val="200000"/>
              </a:lnSpc>
            </a:pPr>
            <a:r>
              <a:rPr lang="en-US" sz="2800" dirty="0"/>
              <a:t>Anode: A positive electrode which leads electrons out of the electrolyte. </a:t>
            </a:r>
          </a:p>
          <a:p>
            <a:pPr algn="just">
              <a:lnSpc>
                <a:spcPct val="200000"/>
              </a:lnSpc>
            </a:pPr>
            <a:r>
              <a:rPr lang="en-US" sz="2800" dirty="0"/>
              <a:t>Ion: A positively or negatively charged atom or radical (group of atoms). </a:t>
            </a:r>
          </a:p>
          <a:p>
            <a:pPr algn="just">
              <a:lnSpc>
                <a:spcPct val="200000"/>
              </a:lnSpc>
            </a:pPr>
            <a:r>
              <a:rPr lang="en-US" sz="2800" dirty="0"/>
              <a:t>Cation: A positive ion which moves to the cathode during electrolysis. </a:t>
            </a:r>
          </a:p>
        </p:txBody>
      </p:sp>
    </p:spTree>
    <p:extLst>
      <p:ext uri="{BB962C8B-B14F-4D97-AF65-F5344CB8AC3E}">
        <p14:creationId xmlns:p14="http://schemas.microsoft.com/office/powerpoint/2010/main" val="4070513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8167" y="604879"/>
            <a:ext cx="11151474" cy="6986528"/>
          </a:xfrm>
          <a:prstGeom prst="rect">
            <a:avLst/>
          </a:prstGeom>
        </p:spPr>
        <p:txBody>
          <a:bodyPr wrap="square">
            <a:spAutoFit/>
          </a:bodyPr>
          <a:lstStyle/>
          <a:p>
            <a:pPr algn="just">
              <a:lnSpc>
                <a:spcPct val="200000"/>
              </a:lnSpc>
            </a:pPr>
            <a:r>
              <a:rPr lang="en-US" sz="2800" dirty="0" smtClean="0"/>
              <a:t>The electrolytic cell (</a:t>
            </a:r>
            <a:r>
              <a:rPr lang="en-US" sz="2800" dirty="0" err="1" smtClean="0"/>
              <a:t>voltameter</a:t>
            </a:r>
            <a:r>
              <a:rPr lang="en-US" sz="2800" dirty="0" smtClean="0"/>
              <a:t>) The apparatus in which electrolysis is carried out is called electrolytic cell. A battery supplies the direct current. Graphite electrodes carry the current into and out of the liquid electrolyte. Graphite is chosen because it is quite un reactive (inert). It will not react with the electrolyte or with products of electrolysis. Electrons flow from the negative terminal (cathode) of the battery around the circuit and back to the positive terminal (anode). In the electrolyte it is the ions that move to carry the current.</a:t>
            </a:r>
            <a:endParaRPr lang="en-US" sz="2800" dirty="0"/>
          </a:p>
        </p:txBody>
      </p:sp>
    </p:spTree>
    <p:extLst>
      <p:ext uri="{BB962C8B-B14F-4D97-AF65-F5344CB8AC3E}">
        <p14:creationId xmlns:p14="http://schemas.microsoft.com/office/powerpoint/2010/main" val="1381904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047875" y="1177158"/>
            <a:ext cx="8096250" cy="4698125"/>
          </a:xfrm>
          <a:prstGeom prst="rect">
            <a:avLst/>
          </a:prstGeom>
        </p:spPr>
      </p:pic>
    </p:spTree>
    <p:extLst>
      <p:ext uri="{BB962C8B-B14F-4D97-AF65-F5344CB8AC3E}">
        <p14:creationId xmlns:p14="http://schemas.microsoft.com/office/powerpoint/2010/main" val="20928205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93713" y="375009"/>
            <a:ext cx="3336363" cy="369332"/>
          </a:xfrm>
          <a:prstGeom prst="rect">
            <a:avLst/>
          </a:prstGeom>
        </p:spPr>
        <p:txBody>
          <a:bodyPr wrap="none">
            <a:spAutoFit/>
          </a:bodyPr>
          <a:lstStyle/>
          <a:p>
            <a:r>
              <a:rPr lang="en-US" dirty="0" smtClean="0"/>
              <a:t>FARADAY’S LAW OF ELECTROLYSIS</a:t>
            </a:r>
            <a:endParaRPr lang="en-US" dirty="0"/>
          </a:p>
        </p:txBody>
      </p:sp>
      <p:sp>
        <p:nvSpPr>
          <p:cNvPr id="3" name="Rectangle 2"/>
          <p:cNvSpPr/>
          <p:nvPr/>
        </p:nvSpPr>
        <p:spPr>
          <a:xfrm>
            <a:off x="525518" y="733246"/>
            <a:ext cx="11666482" cy="6124754"/>
          </a:xfrm>
          <a:prstGeom prst="rect">
            <a:avLst/>
          </a:prstGeom>
        </p:spPr>
        <p:txBody>
          <a:bodyPr wrap="square">
            <a:spAutoFit/>
          </a:bodyPr>
          <a:lstStyle/>
          <a:p>
            <a:pPr algn="just">
              <a:lnSpc>
                <a:spcPct val="200000"/>
              </a:lnSpc>
            </a:pPr>
            <a:r>
              <a:rPr lang="en-US" sz="2800" dirty="0" smtClean="0"/>
              <a:t>Faraday’s first law states that the </a:t>
            </a:r>
            <a:r>
              <a:rPr lang="en-US" sz="2800" dirty="0" err="1" smtClean="0"/>
              <a:t>mass,M</a:t>
            </a:r>
            <a:r>
              <a:rPr lang="en-US" sz="2800" dirty="0" smtClean="0"/>
              <a:t> of a substance liberated in an electrolysis is directly proportional to the quantity of electricity Q, which has passed through the electrolyte. </a:t>
            </a:r>
          </a:p>
          <a:p>
            <a:pPr algn="just">
              <a:lnSpc>
                <a:spcPct val="200000"/>
              </a:lnSpc>
            </a:pPr>
            <a:r>
              <a:rPr lang="en-US" sz="2800" dirty="0" smtClean="0"/>
              <a:t>M∞ Q; </a:t>
            </a:r>
          </a:p>
          <a:p>
            <a:pPr algn="just">
              <a:lnSpc>
                <a:spcPct val="200000"/>
              </a:lnSpc>
            </a:pPr>
            <a:r>
              <a:rPr lang="en-US" sz="2800" dirty="0" smtClean="0"/>
              <a:t>M=Zit where Q is the quantity of electricity in coulombs, I is the current (ampere),t is time (seconds) and Z is a constant proportionality known as the electrochemical equivalent (</a:t>
            </a:r>
            <a:r>
              <a:rPr lang="en-US" sz="2800" dirty="0" err="1" smtClean="0"/>
              <a:t>e.c.e</a:t>
            </a:r>
            <a:r>
              <a:rPr lang="en-US" sz="2800" dirty="0" smtClean="0"/>
              <a:t>) of the substance.</a:t>
            </a:r>
            <a:endParaRPr lang="en-US" sz="2800" dirty="0"/>
          </a:p>
        </p:txBody>
      </p:sp>
    </p:spTree>
    <p:extLst>
      <p:ext uri="{BB962C8B-B14F-4D97-AF65-F5344CB8AC3E}">
        <p14:creationId xmlns:p14="http://schemas.microsoft.com/office/powerpoint/2010/main" val="23508469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5215" y="321780"/>
            <a:ext cx="10068909" cy="5909310"/>
          </a:xfrm>
          <a:prstGeom prst="rect">
            <a:avLst/>
          </a:prstGeom>
        </p:spPr>
        <p:txBody>
          <a:bodyPr wrap="square">
            <a:spAutoFit/>
          </a:bodyPr>
          <a:lstStyle/>
          <a:p>
            <a:pPr algn="just">
              <a:lnSpc>
                <a:spcPct val="150000"/>
              </a:lnSpc>
            </a:pPr>
            <a:r>
              <a:rPr lang="en-US" sz="2800" dirty="0" smtClean="0"/>
              <a:t>The electrochemical equivalent of a substance is the mass of that substance deposited by one coulomb of electricity in a process of electrolysis.</a:t>
            </a:r>
          </a:p>
          <a:p>
            <a:pPr algn="just">
              <a:lnSpc>
                <a:spcPct val="150000"/>
              </a:lnSpc>
            </a:pPr>
            <a:r>
              <a:rPr lang="en-US" sz="2800" dirty="0" smtClean="0"/>
              <a:t> Faraday’s second law states that the mass of a different substance deposited or liberated by the same quantity of electricity are directly proportional to the chemical equivalents of the substances.</a:t>
            </a:r>
          </a:p>
          <a:p>
            <a:pPr algn="just">
              <a:lnSpc>
                <a:spcPct val="150000"/>
              </a:lnSpc>
            </a:pPr>
            <a:r>
              <a:rPr lang="en-US" sz="2800" dirty="0" smtClean="0"/>
              <a:t>Na+ + e-                  Na (equivalent to I faraday = 96500 C/</a:t>
            </a:r>
            <a:r>
              <a:rPr lang="en-US" sz="2800" dirty="0" err="1" smtClean="0"/>
              <a:t>mol</a:t>
            </a:r>
            <a:r>
              <a:rPr lang="en-US" sz="2800" dirty="0" smtClean="0"/>
              <a:t>)</a:t>
            </a:r>
          </a:p>
          <a:p>
            <a:pPr algn="just">
              <a:lnSpc>
                <a:spcPct val="150000"/>
              </a:lnSpc>
            </a:pPr>
            <a:r>
              <a:rPr lang="en-US" sz="2800" dirty="0" smtClean="0"/>
              <a:t>Mg2+ + 2e-                Mg </a:t>
            </a:r>
            <a:r>
              <a:rPr lang="en-US" sz="2800" dirty="0" smtClean="0"/>
              <a:t>(equivalent to 2 faraday = 2 x 96500 C/</a:t>
            </a:r>
            <a:r>
              <a:rPr lang="en-US" sz="2800" dirty="0" err="1" smtClean="0"/>
              <a:t>mol</a:t>
            </a:r>
            <a:r>
              <a:rPr lang="en-US" sz="2800" dirty="0" smtClean="0"/>
              <a:t>)</a:t>
            </a:r>
          </a:p>
          <a:p>
            <a:pPr algn="just">
              <a:lnSpc>
                <a:spcPct val="150000"/>
              </a:lnSpc>
            </a:pPr>
            <a:endParaRPr lang="en-US" sz="2800" dirty="0"/>
          </a:p>
        </p:txBody>
      </p:sp>
      <p:cxnSp>
        <p:nvCxnSpPr>
          <p:cNvPr id="5" name="Straight Arrow Connector 4"/>
          <p:cNvCxnSpPr/>
          <p:nvPr/>
        </p:nvCxnSpPr>
        <p:spPr>
          <a:xfrm>
            <a:off x="2133600" y="4603529"/>
            <a:ext cx="125073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464676" y="5218384"/>
            <a:ext cx="125073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40009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1945" y="840516"/>
            <a:ext cx="11508827" cy="5632311"/>
          </a:xfrm>
          <a:prstGeom prst="rect">
            <a:avLst/>
          </a:prstGeom>
        </p:spPr>
        <p:txBody>
          <a:bodyPr wrap="square">
            <a:spAutoFit/>
          </a:bodyPr>
          <a:lstStyle/>
          <a:p>
            <a:r>
              <a:rPr lang="en-US" sz="2400" dirty="0" smtClean="0"/>
              <a:t>Examples 1</a:t>
            </a:r>
          </a:p>
          <a:p>
            <a:r>
              <a:rPr lang="en-US" sz="2400" dirty="0" smtClean="0"/>
              <a:t>A current of 2A is passed through a copper </a:t>
            </a:r>
            <a:r>
              <a:rPr lang="en-US" sz="2400" dirty="0" err="1" smtClean="0"/>
              <a:t>voltameter</a:t>
            </a:r>
            <a:r>
              <a:rPr lang="en-US" sz="2400" dirty="0" smtClean="0"/>
              <a:t> for 5 minutes. If the electrochemical equivalent of copper is 3.27x10-7 KgC-1. determine the mass of copper deposited.  </a:t>
            </a:r>
          </a:p>
          <a:p>
            <a:r>
              <a:rPr lang="en-US" sz="2400" dirty="0" smtClean="0"/>
              <a:t>Solution </a:t>
            </a:r>
          </a:p>
          <a:p>
            <a:r>
              <a:rPr lang="en-US" sz="2400" dirty="0" smtClean="0"/>
              <a:t>M=Zit</a:t>
            </a:r>
          </a:p>
          <a:p>
            <a:r>
              <a:rPr lang="en-US" sz="2400" dirty="0" smtClean="0"/>
              <a:t>=3.27 x 10-7 x 2x (60x5)= 1.962x10-4 Kg.</a:t>
            </a:r>
          </a:p>
          <a:p>
            <a:r>
              <a:rPr lang="en-US" sz="2400" dirty="0" smtClean="0"/>
              <a:t>Example 2</a:t>
            </a:r>
            <a:endParaRPr lang="en-US" sz="2400" dirty="0"/>
          </a:p>
          <a:p>
            <a:r>
              <a:rPr lang="en-US" sz="2400" dirty="0" smtClean="0"/>
              <a:t>In an electrolysis experiment, a cathode of mass 5 g is found to weigh 5.01 g after a current of 5A flows for 50 seconds. What is the electrochemical equivalent of the deposited substance?  </a:t>
            </a:r>
          </a:p>
          <a:p>
            <a:r>
              <a:rPr lang="en-US" sz="2400" dirty="0" smtClean="0"/>
              <a:t>Solution </a:t>
            </a:r>
          </a:p>
          <a:p>
            <a:r>
              <a:rPr lang="en-US" sz="2400" dirty="0" smtClean="0"/>
              <a:t>Mass deposited = 5.01–5.00=0.01 g </a:t>
            </a:r>
          </a:p>
          <a:p>
            <a:r>
              <a:rPr lang="en-US" sz="2400" dirty="0" smtClean="0"/>
              <a:t>Z=M/It</a:t>
            </a:r>
          </a:p>
          <a:p>
            <a:r>
              <a:rPr lang="en-US" sz="2400" dirty="0" smtClean="0"/>
              <a:t>0.01/5x50=0.01/250=0.00004 kgc-1</a:t>
            </a:r>
          </a:p>
          <a:p>
            <a:endParaRPr lang="en-US" sz="2400" dirty="0"/>
          </a:p>
        </p:txBody>
      </p:sp>
    </p:spTree>
    <p:extLst>
      <p:ext uri="{BB962C8B-B14F-4D97-AF65-F5344CB8AC3E}">
        <p14:creationId xmlns:p14="http://schemas.microsoft.com/office/powerpoint/2010/main" val="5453157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353" y="745922"/>
            <a:ext cx="11477296" cy="6124754"/>
          </a:xfrm>
          <a:prstGeom prst="rect">
            <a:avLst/>
          </a:prstGeom>
        </p:spPr>
        <p:txBody>
          <a:bodyPr wrap="square">
            <a:spAutoFit/>
          </a:bodyPr>
          <a:lstStyle/>
          <a:p>
            <a:pPr>
              <a:lnSpc>
                <a:spcPct val="200000"/>
              </a:lnSpc>
            </a:pPr>
            <a:r>
              <a:rPr lang="en-US" sz="2800" dirty="0" smtClean="0">
                <a:latin typeface="Times New Roman" panose="02020603050405020304" pitchFamily="18" charset="0"/>
                <a:cs typeface="Times New Roman" panose="02020603050405020304" pitchFamily="18" charset="0"/>
              </a:rPr>
              <a:t>Question 3: </a:t>
            </a:r>
            <a:r>
              <a:rPr lang="en-US" sz="2800" dirty="0"/>
              <a:t>How much Al would be precipitated if an AlCl</a:t>
            </a:r>
            <a:r>
              <a:rPr lang="en-US" sz="2800" baseline="-25000" dirty="0"/>
              <a:t>3</a:t>
            </a:r>
            <a:r>
              <a:rPr lang="en-US" sz="2800" dirty="0"/>
              <a:t> solution was electrolyzed for 1.00 hours with 5.00 amps</a:t>
            </a:r>
            <a:r>
              <a:rPr lang="en-US" sz="2800" dirty="0" smtClean="0"/>
              <a:t>?</a:t>
            </a:r>
            <a:endParaRPr lang="en-US" sz="2800" dirty="0">
              <a:latin typeface="Times New Roman" panose="02020603050405020304" pitchFamily="18" charset="0"/>
              <a:cs typeface="Times New Roman" panose="02020603050405020304" pitchFamily="18" charset="0"/>
            </a:endParaRPr>
          </a:p>
          <a:p>
            <a:pPr>
              <a:lnSpc>
                <a:spcPct val="200000"/>
              </a:lnSpc>
            </a:pPr>
            <a:r>
              <a:rPr lang="en-US" sz="2800" dirty="0" smtClean="0">
                <a:latin typeface="Times New Roman" panose="02020603050405020304" pitchFamily="18" charset="0"/>
                <a:cs typeface="Times New Roman" panose="02020603050405020304" pitchFamily="18" charset="0"/>
              </a:rPr>
              <a:t>Uses of electrolysis </a:t>
            </a:r>
          </a:p>
          <a:p>
            <a:pPr>
              <a:lnSpc>
                <a:spcPct val="200000"/>
              </a:lnSpc>
            </a:pPr>
            <a:r>
              <a:rPr lang="en-US" sz="2800" dirty="0" err="1" smtClean="0">
                <a:latin typeface="Times New Roman" panose="02020603050405020304" pitchFamily="18" charset="0"/>
                <a:cs typeface="Times New Roman" panose="02020603050405020304" pitchFamily="18" charset="0"/>
              </a:rPr>
              <a:t>i</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E</a:t>
            </a:r>
            <a:r>
              <a:rPr lang="en-US" sz="2800" dirty="0" smtClean="0">
                <a:latin typeface="Times New Roman" panose="02020603050405020304" pitchFamily="18" charset="0"/>
                <a:cs typeface="Times New Roman" panose="02020603050405020304" pitchFamily="18" charset="0"/>
              </a:rPr>
              <a:t>lectroplating </a:t>
            </a:r>
          </a:p>
          <a:p>
            <a:pPr>
              <a:lnSpc>
                <a:spcPct val="200000"/>
              </a:lnSpc>
            </a:pPr>
            <a:r>
              <a:rPr lang="en-US" sz="2800" dirty="0" smtClean="0">
                <a:latin typeface="Times New Roman" panose="02020603050405020304" pitchFamily="18" charset="0"/>
                <a:cs typeface="Times New Roman" panose="02020603050405020304" pitchFamily="18" charset="0"/>
              </a:rPr>
              <a:t>ii. Extraction of some metals (</a:t>
            </a:r>
            <a:r>
              <a:rPr lang="en-US" sz="2800" dirty="0" err="1" smtClean="0">
                <a:latin typeface="Times New Roman" panose="02020603050405020304" pitchFamily="18" charset="0"/>
                <a:cs typeface="Times New Roman" panose="02020603050405020304" pitchFamily="18" charset="0"/>
              </a:rPr>
              <a:t>aluminium</a:t>
            </a:r>
            <a:r>
              <a:rPr lang="en-US" sz="2800" dirty="0" smtClean="0">
                <a:latin typeface="Times New Roman" panose="02020603050405020304" pitchFamily="18" charset="0"/>
                <a:cs typeface="Times New Roman" panose="02020603050405020304" pitchFamily="18" charset="0"/>
              </a:rPr>
              <a:t>)</a:t>
            </a:r>
          </a:p>
          <a:p>
            <a:pPr>
              <a:lnSpc>
                <a:spcPct val="200000"/>
              </a:lnSpc>
            </a:pPr>
            <a:r>
              <a:rPr lang="en-US" sz="2800" dirty="0" smtClean="0">
                <a:latin typeface="Times New Roman" panose="02020603050405020304" pitchFamily="18" charset="0"/>
                <a:cs typeface="Times New Roman" panose="02020603050405020304" pitchFamily="18" charset="0"/>
              </a:rPr>
              <a:t>iii. Purification of some metals (copper)</a:t>
            </a:r>
          </a:p>
          <a:p>
            <a:pPr>
              <a:lnSpc>
                <a:spcPct val="200000"/>
              </a:lnSpc>
            </a:pPr>
            <a:r>
              <a:rPr lang="en-US" sz="2800" dirty="0" smtClean="0">
                <a:latin typeface="Times New Roman" panose="02020603050405020304" pitchFamily="18" charset="0"/>
                <a:cs typeface="Times New Roman" panose="02020603050405020304" pitchFamily="18" charset="0"/>
              </a:rPr>
              <a:t>iv. Production of some gases (hydrogen) </a:t>
            </a:r>
          </a:p>
        </p:txBody>
      </p:sp>
    </p:spTree>
    <p:extLst>
      <p:ext uri="{BB962C8B-B14F-4D97-AF65-F5344CB8AC3E}">
        <p14:creationId xmlns:p14="http://schemas.microsoft.com/office/powerpoint/2010/main" val="4278653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581</Words>
  <Application>Microsoft Office PowerPoint</Application>
  <PresentationFormat>Widescreen</PresentationFormat>
  <Paragraphs>38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10</cp:revision>
  <dcterms:created xsi:type="dcterms:W3CDTF">2025-02-02T16:39:18Z</dcterms:created>
  <dcterms:modified xsi:type="dcterms:W3CDTF">2025-02-02T18:07:41Z</dcterms:modified>
</cp:coreProperties>
</file>