
<file path=[Content_Types].xml><?xml version="1.0" encoding="utf-8"?>
<Types xmlns="http://schemas.openxmlformats.org/package/2006/content-types">
  <Default Extension="bin" ContentType="image/unknown"/>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image2.jpg" ContentType="image/jpeg"/>
  <Override PartName="/ppt/media/image4.jpg" ContentType="image/jpeg"/>
  <Override PartName="/ppt/media/image5.jpg" ContentType="image/jpeg"/>
  <Override PartName="/ppt/media/image11.jpg" ContentType="image/jpeg"/>
  <Override PartName="/ppt/media/image12.jpg" ContentType="image/jpeg"/>
  <Override PartName="/ppt/media/image14.jpg" ContentType="image/jpeg"/>
  <Override PartName="/ppt/media/image15.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sldIdLst>
    <p:sldId id="256" r:id="rId3"/>
    <p:sldId id="257" r:id="rId4"/>
    <p:sldId id="311" r:id="rId5"/>
    <p:sldId id="258" r:id="rId6"/>
    <p:sldId id="259" r:id="rId7"/>
    <p:sldId id="260" r:id="rId8"/>
    <p:sldId id="261" r:id="rId9"/>
    <p:sldId id="262" r:id="rId10"/>
    <p:sldId id="312" r:id="rId11"/>
    <p:sldId id="313" r:id="rId12"/>
    <p:sldId id="320" r:id="rId13"/>
    <p:sldId id="323" r:id="rId14"/>
    <p:sldId id="322" r:id="rId15"/>
    <p:sldId id="324" r:id="rId16"/>
    <p:sldId id="321" r:id="rId17"/>
    <p:sldId id="315" r:id="rId18"/>
    <p:sldId id="316" r:id="rId19"/>
    <p:sldId id="319" r:id="rId20"/>
    <p:sldId id="317" r:id="rId21"/>
    <p:sldId id="318" r:id="rId22"/>
    <p:sldId id="263" r:id="rId23"/>
    <p:sldId id="264" r:id="rId24"/>
    <p:sldId id="265" r:id="rId25"/>
    <p:sldId id="308" r:id="rId26"/>
    <p:sldId id="266" r:id="rId27"/>
    <p:sldId id="267" r:id="rId28"/>
    <p:sldId id="268" r:id="rId29"/>
    <p:sldId id="269" r:id="rId30"/>
    <p:sldId id="270" r:id="rId31"/>
    <p:sldId id="271" r:id="rId32"/>
    <p:sldId id="298" r:id="rId33"/>
    <p:sldId id="299" r:id="rId34"/>
    <p:sldId id="301" r:id="rId35"/>
    <p:sldId id="300" r:id="rId36"/>
    <p:sldId id="302" r:id="rId37"/>
    <p:sldId id="303" r:id="rId38"/>
    <p:sldId id="304" r:id="rId39"/>
    <p:sldId id="305" r:id="rId40"/>
    <p:sldId id="306" r:id="rId41"/>
    <p:sldId id="309" r:id="rId42"/>
    <p:sldId id="310" r:id="rId4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94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0CB58F-2ECF-42F3-AAF1-AAA0813244D0}"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355673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0CB58F-2ECF-42F3-AAF1-AAA0813244D0}"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2511705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CB58F-2ECF-42F3-AAF1-AAA0813244D0}"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3824587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0CB58F-2ECF-42F3-AAF1-AAA0813244D0}"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1875812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0CB58F-2ECF-42F3-AAF1-AAA0813244D0}"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3968806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CB58F-2ECF-42F3-AAF1-AAA0813244D0}"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3016480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CB58F-2ECF-42F3-AAF1-AAA0813244D0}"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1571705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0CB58F-2ECF-42F3-AAF1-AAA0813244D0}"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31000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0CB58F-2ECF-42F3-AAF1-AAA0813244D0}"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364613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0CB58F-2ECF-42F3-AAF1-AAA0813244D0}"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67464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0CB58F-2ECF-42F3-AAF1-AAA0813244D0}"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D8FA50-43D8-49C5-9932-E4D111029DB4}" type="slidenum">
              <a:rPr lang="en-US" smtClean="0"/>
              <a:t>‹#›</a:t>
            </a:fld>
            <a:endParaRPr lang="en-US"/>
          </a:p>
        </p:txBody>
      </p:sp>
    </p:spTree>
    <p:extLst>
      <p:ext uri="{BB962C8B-B14F-4D97-AF65-F5344CB8AC3E}">
        <p14:creationId xmlns:p14="http://schemas.microsoft.com/office/powerpoint/2010/main" val="30406882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93647" cy="1005839"/>
          </a:xfrm>
          <a:prstGeom prst="rect">
            <a:avLst/>
          </a:prstGeom>
        </p:spPr>
      </p:pic>
      <p:sp>
        <p:nvSpPr>
          <p:cNvPr id="2" name="Holder 2"/>
          <p:cNvSpPr>
            <a:spLocks noGrp="1"/>
          </p:cNvSpPr>
          <p:nvPr>
            <p:ph type="title"/>
          </p:nvPr>
        </p:nvSpPr>
        <p:spPr>
          <a:xfrm>
            <a:off x="4736465" y="150113"/>
            <a:ext cx="2719069" cy="513715"/>
          </a:xfrm>
          <a:prstGeom prst="rect">
            <a:avLst/>
          </a:prstGeom>
        </p:spPr>
        <p:txBody>
          <a:bodyPr wrap="square" lIns="0" tIns="0" rIns="0" bIns="0">
            <a:spAutoFit/>
          </a:bodyPr>
          <a:lstStyle>
            <a:lvl1pPr>
              <a:defRPr sz="3200" b="1" i="0">
                <a:solidFill>
                  <a:srgbClr val="FF0000"/>
                </a:solidFill>
                <a:latin typeface="Times New Roman"/>
                <a:cs typeface="Times New Roman"/>
              </a:defRPr>
            </a:lvl1pPr>
          </a:lstStyle>
          <a:p>
            <a:endParaRPr/>
          </a:p>
        </p:txBody>
      </p:sp>
      <p:sp>
        <p:nvSpPr>
          <p:cNvPr id="3" name="Holder 3"/>
          <p:cNvSpPr>
            <a:spLocks noGrp="1"/>
          </p:cNvSpPr>
          <p:nvPr>
            <p:ph type="body" idx="1"/>
          </p:nvPr>
        </p:nvSpPr>
        <p:spPr>
          <a:xfrm>
            <a:off x="3509009" y="1331214"/>
            <a:ext cx="8630285" cy="1574164"/>
          </a:xfrm>
          <a:prstGeom prst="rect">
            <a:avLst/>
          </a:prstGeom>
        </p:spPr>
        <p:txBody>
          <a:bodyPr wrap="square" lIns="0" tIns="0" rIns="0" bIns="0">
            <a:spAutoFit/>
          </a:bodyPr>
          <a:lstStyle>
            <a:lvl1pPr>
              <a:defRPr sz="24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1/8/2025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0CB58F-2ECF-42F3-AAF1-AAA0813244D0}" type="datetimeFigureOut">
              <a:rPr lang="en-US" smtClean="0"/>
              <a:t>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8FA50-43D8-49C5-9932-E4D111029DB4}" type="slidenum">
              <a:rPr lang="en-US" smtClean="0"/>
              <a:t>‹#›</a:t>
            </a:fld>
            <a:endParaRPr lang="en-US"/>
          </a:p>
        </p:txBody>
      </p:sp>
    </p:spTree>
    <p:extLst>
      <p:ext uri="{BB962C8B-B14F-4D97-AF65-F5344CB8AC3E}">
        <p14:creationId xmlns:p14="http://schemas.microsoft.com/office/powerpoint/2010/main" val="32529962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bin"/></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bin"/></Relationships>
</file>

<file path=ppt/slides/_rels/slide2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bin"/></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bin"/></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6965" y="2203450"/>
            <a:ext cx="325564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000000"/>
                </a:solidFill>
              </a:rPr>
              <a:t>OSUN</a:t>
            </a:r>
            <a:r>
              <a:rPr sz="2000" spc="-30" dirty="0">
                <a:solidFill>
                  <a:srgbClr val="000000"/>
                </a:solidFill>
              </a:rPr>
              <a:t> </a:t>
            </a:r>
            <a:r>
              <a:rPr sz="2000" spc="-60" dirty="0">
                <a:solidFill>
                  <a:srgbClr val="000000"/>
                </a:solidFill>
              </a:rPr>
              <a:t>STATE</a:t>
            </a:r>
            <a:r>
              <a:rPr sz="2000" spc="-25" dirty="0">
                <a:solidFill>
                  <a:srgbClr val="000000"/>
                </a:solidFill>
              </a:rPr>
              <a:t> </a:t>
            </a:r>
            <a:r>
              <a:rPr sz="2000" dirty="0">
                <a:solidFill>
                  <a:srgbClr val="000000"/>
                </a:solidFill>
              </a:rPr>
              <a:t>UNIVERSITY</a:t>
            </a:r>
            <a:endParaRPr sz="2000"/>
          </a:p>
        </p:txBody>
      </p:sp>
      <p:sp>
        <p:nvSpPr>
          <p:cNvPr id="3" name="object 3"/>
          <p:cNvSpPr txBox="1"/>
          <p:nvPr/>
        </p:nvSpPr>
        <p:spPr>
          <a:xfrm>
            <a:off x="2373883" y="2813050"/>
            <a:ext cx="7360284" cy="2160270"/>
          </a:xfrm>
          <a:prstGeom prst="rect">
            <a:avLst/>
          </a:prstGeom>
        </p:spPr>
        <p:txBody>
          <a:bodyPr vert="horz" wrap="square" lIns="0" tIns="13335" rIns="0" bIns="0" rtlCol="0">
            <a:spAutoFit/>
          </a:bodyPr>
          <a:lstStyle/>
          <a:p>
            <a:pPr algn="ctr">
              <a:lnSpc>
                <a:spcPct val="100000"/>
              </a:lnSpc>
              <a:spcBef>
                <a:spcPts val="105"/>
              </a:spcBef>
            </a:pPr>
            <a:r>
              <a:rPr sz="2000" b="1" dirty="0">
                <a:latin typeface="Times New Roman"/>
                <a:cs typeface="Times New Roman"/>
              </a:rPr>
              <a:t>COLL</a:t>
            </a:r>
            <a:r>
              <a:rPr sz="2000" b="1" spc="-10" dirty="0">
                <a:latin typeface="Times New Roman"/>
                <a:cs typeface="Times New Roman"/>
              </a:rPr>
              <a:t>E</a:t>
            </a:r>
            <a:r>
              <a:rPr sz="2000" b="1" dirty="0">
                <a:latin typeface="Times New Roman"/>
                <a:cs typeface="Times New Roman"/>
              </a:rPr>
              <a:t>GE OF</a:t>
            </a:r>
            <a:r>
              <a:rPr sz="2000" b="1" spc="-95" dirty="0">
                <a:latin typeface="Times New Roman"/>
                <a:cs typeface="Times New Roman"/>
              </a:rPr>
              <a:t> </a:t>
            </a:r>
            <a:r>
              <a:rPr sz="2000" b="1" dirty="0">
                <a:latin typeface="Times New Roman"/>
                <a:cs typeface="Times New Roman"/>
              </a:rPr>
              <a:t>SCIENCE, </a:t>
            </a:r>
            <a:r>
              <a:rPr sz="2000" b="1" spc="-10" dirty="0">
                <a:latin typeface="Times New Roman"/>
                <a:cs typeface="Times New Roman"/>
              </a:rPr>
              <a:t>E</a:t>
            </a:r>
            <a:r>
              <a:rPr sz="2000" b="1" dirty="0">
                <a:latin typeface="Times New Roman"/>
                <a:cs typeface="Times New Roman"/>
              </a:rPr>
              <a:t>NGINEERING</a:t>
            </a:r>
            <a:r>
              <a:rPr sz="2000" b="1" spc="-130" dirty="0">
                <a:latin typeface="Times New Roman"/>
                <a:cs typeface="Times New Roman"/>
              </a:rPr>
              <a:t> </a:t>
            </a:r>
            <a:r>
              <a:rPr sz="2000" b="1" dirty="0">
                <a:latin typeface="Times New Roman"/>
                <a:cs typeface="Times New Roman"/>
              </a:rPr>
              <a:t>A</a:t>
            </a:r>
            <a:r>
              <a:rPr sz="2000" b="1" spc="5" dirty="0">
                <a:latin typeface="Times New Roman"/>
                <a:cs typeface="Times New Roman"/>
              </a:rPr>
              <a:t>N</a:t>
            </a:r>
            <a:r>
              <a:rPr sz="2000" b="1" dirty="0">
                <a:latin typeface="Times New Roman"/>
                <a:cs typeface="Times New Roman"/>
              </a:rPr>
              <a:t>D</a:t>
            </a:r>
            <a:r>
              <a:rPr sz="2000" b="1" spc="-40" dirty="0">
                <a:latin typeface="Times New Roman"/>
                <a:cs typeface="Times New Roman"/>
              </a:rPr>
              <a:t> </a:t>
            </a:r>
            <a:r>
              <a:rPr sz="2000" b="1" dirty="0">
                <a:latin typeface="Times New Roman"/>
                <a:cs typeface="Times New Roman"/>
              </a:rPr>
              <a:t>T</a:t>
            </a:r>
            <a:r>
              <a:rPr sz="2000" b="1" spc="-10" dirty="0">
                <a:latin typeface="Times New Roman"/>
                <a:cs typeface="Times New Roman"/>
              </a:rPr>
              <a:t>E</a:t>
            </a:r>
            <a:r>
              <a:rPr sz="2000" b="1" dirty="0">
                <a:latin typeface="Times New Roman"/>
                <a:cs typeface="Times New Roman"/>
              </a:rPr>
              <a:t>CH</a:t>
            </a:r>
            <a:r>
              <a:rPr sz="2000" b="1" spc="10" dirty="0">
                <a:latin typeface="Times New Roman"/>
                <a:cs typeface="Times New Roman"/>
              </a:rPr>
              <a:t>N</a:t>
            </a:r>
            <a:r>
              <a:rPr sz="2000" b="1" dirty="0">
                <a:latin typeface="Times New Roman"/>
                <a:cs typeface="Times New Roman"/>
              </a:rPr>
              <a:t>OLOGY</a:t>
            </a:r>
            <a:endParaRPr sz="2000" dirty="0">
              <a:latin typeface="Times New Roman"/>
              <a:cs typeface="Times New Roman"/>
            </a:endParaRPr>
          </a:p>
          <a:p>
            <a:pPr marL="913130" marR="901700" algn="ctr">
              <a:lnSpc>
                <a:spcPct val="200000"/>
              </a:lnSpc>
            </a:pPr>
            <a:r>
              <a:rPr sz="2000" b="1" spc="-145" dirty="0">
                <a:latin typeface="Times New Roman"/>
                <a:cs typeface="Times New Roman"/>
              </a:rPr>
              <a:t>F</a:t>
            </a:r>
            <a:r>
              <a:rPr sz="2000" b="1" dirty="0">
                <a:latin typeface="Times New Roman"/>
                <a:cs typeface="Times New Roman"/>
              </a:rPr>
              <a:t>A</a:t>
            </a:r>
            <a:r>
              <a:rPr sz="2000" b="1" spc="5" dirty="0">
                <a:latin typeface="Times New Roman"/>
                <a:cs typeface="Times New Roman"/>
              </a:rPr>
              <a:t>C</a:t>
            </a:r>
            <a:r>
              <a:rPr sz="2000" b="1" dirty="0">
                <a:latin typeface="Times New Roman"/>
                <a:cs typeface="Times New Roman"/>
              </a:rPr>
              <a:t>U</a:t>
            </a:r>
            <a:r>
              <a:rPr sz="2000" b="1" spc="-185" dirty="0">
                <a:latin typeface="Times New Roman"/>
                <a:cs typeface="Times New Roman"/>
              </a:rPr>
              <a:t>L</a:t>
            </a:r>
            <a:r>
              <a:rPr sz="2000" b="1" dirty="0">
                <a:latin typeface="Times New Roman"/>
                <a:cs typeface="Times New Roman"/>
              </a:rPr>
              <a:t>TY</a:t>
            </a:r>
            <a:r>
              <a:rPr sz="2000" b="1" spc="-80" dirty="0">
                <a:latin typeface="Times New Roman"/>
                <a:cs typeface="Times New Roman"/>
              </a:rPr>
              <a:t> </a:t>
            </a:r>
            <a:r>
              <a:rPr sz="2000" b="1" dirty="0">
                <a:latin typeface="Times New Roman"/>
                <a:cs typeface="Times New Roman"/>
              </a:rPr>
              <a:t>OF</a:t>
            </a:r>
            <a:r>
              <a:rPr sz="2000" b="1" spc="-80" dirty="0">
                <a:latin typeface="Times New Roman"/>
                <a:cs typeface="Times New Roman"/>
              </a:rPr>
              <a:t> </a:t>
            </a:r>
            <a:r>
              <a:rPr sz="2000" b="1" dirty="0">
                <a:latin typeface="Times New Roman"/>
                <a:cs typeface="Times New Roman"/>
              </a:rPr>
              <a:t>BASIC</a:t>
            </a:r>
            <a:r>
              <a:rPr sz="2000" b="1" spc="-110" dirty="0">
                <a:latin typeface="Times New Roman"/>
                <a:cs typeface="Times New Roman"/>
              </a:rPr>
              <a:t> </a:t>
            </a:r>
            <a:r>
              <a:rPr sz="2000" b="1" dirty="0">
                <a:latin typeface="Times New Roman"/>
                <a:cs typeface="Times New Roman"/>
              </a:rPr>
              <a:t>A</a:t>
            </a:r>
            <a:r>
              <a:rPr sz="2000" b="1" spc="5" dirty="0">
                <a:latin typeface="Times New Roman"/>
                <a:cs typeface="Times New Roman"/>
              </a:rPr>
              <a:t>N</a:t>
            </a:r>
            <a:r>
              <a:rPr sz="2000" b="1" dirty="0">
                <a:latin typeface="Times New Roman"/>
                <a:cs typeface="Times New Roman"/>
              </a:rPr>
              <a:t>D</a:t>
            </a:r>
            <a:r>
              <a:rPr sz="2000" b="1" spc="-114" dirty="0">
                <a:latin typeface="Times New Roman"/>
                <a:cs typeface="Times New Roman"/>
              </a:rPr>
              <a:t> </a:t>
            </a:r>
            <a:r>
              <a:rPr sz="2000" b="1" dirty="0">
                <a:latin typeface="Times New Roman"/>
                <a:cs typeface="Times New Roman"/>
              </a:rPr>
              <a:t>APPLIED</a:t>
            </a:r>
            <a:r>
              <a:rPr sz="2000" b="1" spc="10" dirty="0">
                <a:latin typeface="Times New Roman"/>
                <a:cs typeface="Times New Roman"/>
              </a:rPr>
              <a:t> </a:t>
            </a:r>
            <a:r>
              <a:rPr sz="2000" b="1" dirty="0">
                <a:latin typeface="Times New Roman"/>
                <a:cs typeface="Times New Roman"/>
              </a:rPr>
              <a:t>S</a:t>
            </a:r>
            <a:r>
              <a:rPr sz="2000" b="1" spc="5" dirty="0">
                <a:latin typeface="Times New Roman"/>
                <a:cs typeface="Times New Roman"/>
              </a:rPr>
              <a:t>C</a:t>
            </a:r>
            <a:r>
              <a:rPr sz="2000" b="1" dirty="0">
                <a:latin typeface="Times New Roman"/>
                <a:cs typeface="Times New Roman"/>
              </a:rPr>
              <a:t>IEN</a:t>
            </a:r>
            <a:r>
              <a:rPr sz="2000" b="1" spc="10" dirty="0">
                <a:latin typeface="Times New Roman"/>
                <a:cs typeface="Times New Roman"/>
              </a:rPr>
              <a:t>C</a:t>
            </a:r>
            <a:r>
              <a:rPr sz="2000" b="1" dirty="0">
                <a:latin typeface="Times New Roman"/>
                <a:cs typeface="Times New Roman"/>
              </a:rPr>
              <a:t>ES  </a:t>
            </a:r>
            <a:r>
              <a:rPr sz="2000" b="1" spc="-20" dirty="0">
                <a:latin typeface="Times New Roman"/>
                <a:cs typeface="Times New Roman"/>
              </a:rPr>
              <a:t>DEPARTMENT</a:t>
            </a:r>
            <a:r>
              <a:rPr sz="2000" b="1" spc="-45" dirty="0">
                <a:latin typeface="Times New Roman"/>
                <a:cs typeface="Times New Roman"/>
              </a:rPr>
              <a:t> </a:t>
            </a:r>
            <a:r>
              <a:rPr sz="2000" b="1" dirty="0">
                <a:latin typeface="Times New Roman"/>
                <a:cs typeface="Times New Roman"/>
              </a:rPr>
              <a:t>OF</a:t>
            </a:r>
            <a:r>
              <a:rPr sz="2000" b="1" spc="-75" dirty="0">
                <a:latin typeface="Times New Roman"/>
                <a:cs typeface="Times New Roman"/>
              </a:rPr>
              <a:t> </a:t>
            </a:r>
            <a:r>
              <a:rPr sz="2000" b="1" dirty="0">
                <a:latin typeface="Times New Roman"/>
                <a:cs typeface="Times New Roman"/>
              </a:rPr>
              <a:t>PHYSICS</a:t>
            </a:r>
            <a:endParaRPr sz="2000" dirty="0">
              <a:latin typeface="Times New Roman"/>
              <a:cs typeface="Times New Roman"/>
            </a:endParaRPr>
          </a:p>
          <a:p>
            <a:pPr>
              <a:lnSpc>
                <a:spcPct val="100000"/>
              </a:lnSpc>
              <a:spcBef>
                <a:spcPts val="45"/>
              </a:spcBef>
            </a:pPr>
            <a:endParaRPr sz="2050" dirty="0">
              <a:latin typeface="Times New Roman"/>
              <a:cs typeface="Times New Roman"/>
            </a:endParaRPr>
          </a:p>
          <a:p>
            <a:pPr marL="2540" algn="ctr">
              <a:lnSpc>
                <a:spcPct val="100000"/>
              </a:lnSpc>
            </a:pPr>
            <a:r>
              <a:rPr sz="2000" b="1" dirty="0">
                <a:latin typeface="Times New Roman"/>
                <a:cs typeface="Times New Roman"/>
              </a:rPr>
              <a:t>202</a:t>
            </a:r>
            <a:r>
              <a:rPr lang="en-US" sz="2000" b="1" dirty="0">
                <a:latin typeface="Times New Roman"/>
                <a:cs typeface="Times New Roman"/>
              </a:rPr>
              <a:t>4</a:t>
            </a:r>
            <a:r>
              <a:rPr sz="2000" b="1" dirty="0">
                <a:latin typeface="Times New Roman"/>
                <a:cs typeface="Times New Roman"/>
              </a:rPr>
              <a:t>/202</a:t>
            </a:r>
            <a:r>
              <a:rPr lang="en-US" sz="2000" b="1" dirty="0">
                <a:latin typeface="Times New Roman"/>
                <a:cs typeface="Times New Roman"/>
              </a:rPr>
              <a:t>5</a:t>
            </a:r>
            <a:r>
              <a:rPr sz="2000" b="1" spc="-50" dirty="0">
                <a:latin typeface="Times New Roman"/>
                <a:cs typeface="Times New Roman"/>
              </a:rPr>
              <a:t> </a:t>
            </a:r>
            <a:r>
              <a:rPr sz="2000" b="1" spc="-30" dirty="0">
                <a:latin typeface="Times New Roman"/>
                <a:cs typeface="Times New Roman"/>
              </a:rPr>
              <a:t>HARMATTAN</a:t>
            </a:r>
            <a:r>
              <a:rPr sz="2000" b="1" spc="-40" dirty="0">
                <a:latin typeface="Times New Roman"/>
                <a:cs typeface="Times New Roman"/>
              </a:rPr>
              <a:t> </a:t>
            </a:r>
            <a:r>
              <a:rPr sz="2000" b="1" dirty="0">
                <a:latin typeface="Times New Roman"/>
                <a:cs typeface="Times New Roman"/>
              </a:rPr>
              <a:t>SEMESTER</a:t>
            </a:r>
            <a:endParaRPr sz="2000" dirty="0">
              <a:latin typeface="Times New Roman"/>
              <a:cs typeface="Times New Roman"/>
            </a:endParaRPr>
          </a:p>
        </p:txBody>
      </p:sp>
      <p:sp>
        <p:nvSpPr>
          <p:cNvPr id="4" name="object 4"/>
          <p:cNvSpPr txBox="1"/>
          <p:nvPr/>
        </p:nvSpPr>
        <p:spPr>
          <a:xfrm>
            <a:off x="2043176" y="5252084"/>
            <a:ext cx="6752590"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COURSE</a:t>
            </a:r>
            <a:r>
              <a:rPr sz="2000" b="1" spc="-20" dirty="0">
                <a:latin typeface="Times New Roman"/>
                <a:cs typeface="Times New Roman"/>
              </a:rPr>
              <a:t> </a:t>
            </a:r>
            <a:r>
              <a:rPr sz="2000" b="1" dirty="0">
                <a:latin typeface="Times New Roman"/>
                <a:cs typeface="Times New Roman"/>
              </a:rPr>
              <a:t>CODE:</a:t>
            </a:r>
            <a:r>
              <a:rPr sz="2000" b="1" spc="-5" dirty="0">
                <a:latin typeface="Times New Roman"/>
                <a:cs typeface="Times New Roman"/>
              </a:rPr>
              <a:t> </a:t>
            </a:r>
            <a:r>
              <a:rPr sz="2000" b="1" dirty="0">
                <a:latin typeface="Times New Roman"/>
                <a:cs typeface="Times New Roman"/>
              </a:rPr>
              <a:t>PHY</a:t>
            </a:r>
            <a:r>
              <a:rPr sz="2000" b="1" spc="-85" dirty="0">
                <a:latin typeface="Times New Roman"/>
                <a:cs typeface="Times New Roman"/>
              </a:rPr>
              <a:t> </a:t>
            </a:r>
            <a:r>
              <a:rPr sz="2000" b="1" spc="5" dirty="0">
                <a:latin typeface="Times New Roman"/>
                <a:cs typeface="Times New Roman"/>
              </a:rPr>
              <a:t>101</a:t>
            </a:r>
            <a:r>
              <a:rPr sz="2000" b="1" spc="500" dirty="0">
                <a:latin typeface="Times New Roman"/>
                <a:cs typeface="Times New Roman"/>
              </a:rPr>
              <a:t> </a:t>
            </a:r>
            <a:r>
              <a:rPr sz="2000" b="1" dirty="0">
                <a:latin typeface="Times New Roman"/>
                <a:cs typeface="Times New Roman"/>
              </a:rPr>
              <a:t>COURSE:</a:t>
            </a:r>
            <a:r>
              <a:rPr sz="2000" b="1" spc="-30" dirty="0">
                <a:latin typeface="Times New Roman"/>
                <a:cs typeface="Times New Roman"/>
              </a:rPr>
              <a:t> </a:t>
            </a:r>
            <a:r>
              <a:rPr sz="2000" b="1" dirty="0">
                <a:latin typeface="Times New Roman"/>
                <a:cs typeface="Times New Roman"/>
              </a:rPr>
              <a:t>GENERAL</a:t>
            </a:r>
            <a:r>
              <a:rPr sz="2000" b="1" spc="-110" dirty="0">
                <a:latin typeface="Times New Roman"/>
                <a:cs typeface="Times New Roman"/>
              </a:rPr>
              <a:t> </a:t>
            </a:r>
            <a:r>
              <a:rPr sz="2000" b="1" dirty="0">
                <a:latin typeface="Times New Roman"/>
                <a:cs typeface="Times New Roman"/>
              </a:rPr>
              <a:t>PHYSICS</a:t>
            </a:r>
            <a:endParaRPr sz="2000">
              <a:latin typeface="Times New Roman"/>
              <a:cs typeface="Times New Roman"/>
            </a:endParaRPr>
          </a:p>
        </p:txBody>
      </p:sp>
      <p:sp>
        <p:nvSpPr>
          <p:cNvPr id="5" name="object 5"/>
          <p:cNvSpPr txBox="1"/>
          <p:nvPr/>
        </p:nvSpPr>
        <p:spPr>
          <a:xfrm>
            <a:off x="9148953" y="5252084"/>
            <a:ext cx="917575" cy="330835"/>
          </a:xfrm>
          <a:prstGeom prst="rect">
            <a:avLst/>
          </a:prstGeom>
        </p:spPr>
        <p:txBody>
          <a:bodyPr vert="horz" wrap="square" lIns="0" tIns="12700" rIns="0" bIns="0" rtlCol="0">
            <a:spAutoFit/>
          </a:bodyPr>
          <a:lstStyle/>
          <a:p>
            <a:pPr marL="12700">
              <a:lnSpc>
                <a:spcPct val="100000"/>
              </a:lnSpc>
              <a:spcBef>
                <a:spcPts val="100"/>
              </a:spcBef>
            </a:pPr>
            <a:r>
              <a:rPr sz="2000" b="1" spc="-30" dirty="0">
                <a:latin typeface="Times New Roman"/>
                <a:cs typeface="Times New Roman"/>
              </a:rPr>
              <a:t>UNIT:</a:t>
            </a:r>
            <a:r>
              <a:rPr sz="2000" b="1" spc="-85" dirty="0">
                <a:latin typeface="Times New Roman"/>
                <a:cs typeface="Times New Roman"/>
              </a:rPr>
              <a:t> </a:t>
            </a:r>
            <a:r>
              <a:rPr sz="2000" b="1" dirty="0">
                <a:latin typeface="Times New Roman"/>
                <a:cs typeface="Times New Roman"/>
              </a:rPr>
              <a:t>3</a:t>
            </a:r>
            <a:endParaRPr sz="2000">
              <a:latin typeface="Times New Roman"/>
              <a:cs typeface="Times New Roman"/>
            </a:endParaRPr>
          </a:p>
        </p:txBody>
      </p:sp>
      <p:sp>
        <p:nvSpPr>
          <p:cNvPr id="6" name="object 6"/>
          <p:cNvSpPr txBox="1"/>
          <p:nvPr/>
        </p:nvSpPr>
        <p:spPr>
          <a:xfrm>
            <a:off x="4114800" y="6324600"/>
            <a:ext cx="4038600" cy="320601"/>
          </a:xfrm>
          <a:prstGeom prst="rect">
            <a:avLst/>
          </a:prstGeom>
        </p:spPr>
        <p:txBody>
          <a:bodyPr vert="horz" wrap="square" lIns="0" tIns="12700" rIns="0" bIns="0" rtlCol="0">
            <a:spAutoFit/>
          </a:bodyPr>
          <a:lstStyle/>
          <a:p>
            <a:pPr marL="12700">
              <a:lnSpc>
                <a:spcPct val="100000"/>
              </a:lnSpc>
              <a:spcBef>
                <a:spcPts val="100"/>
              </a:spcBef>
            </a:pPr>
            <a:r>
              <a:rPr sz="2000" b="1" dirty="0">
                <a:latin typeface="Times New Roman"/>
                <a:cs typeface="Times New Roman"/>
              </a:rPr>
              <a:t>L</a:t>
            </a:r>
            <a:r>
              <a:rPr sz="2000" b="1" spc="-10" dirty="0">
                <a:latin typeface="Times New Roman"/>
                <a:cs typeface="Times New Roman"/>
              </a:rPr>
              <a:t>E</a:t>
            </a:r>
            <a:r>
              <a:rPr sz="2000" b="1" dirty="0">
                <a:latin typeface="Times New Roman"/>
                <a:cs typeface="Times New Roman"/>
              </a:rPr>
              <a:t>CTU</a:t>
            </a:r>
            <a:r>
              <a:rPr sz="2000" b="1" spc="5" dirty="0">
                <a:latin typeface="Times New Roman"/>
                <a:cs typeface="Times New Roman"/>
              </a:rPr>
              <a:t>R</a:t>
            </a:r>
            <a:r>
              <a:rPr sz="2000" b="1" dirty="0">
                <a:latin typeface="Times New Roman"/>
                <a:cs typeface="Times New Roman"/>
              </a:rPr>
              <a:t>ER:</a:t>
            </a:r>
            <a:r>
              <a:rPr sz="2000" b="1" spc="5" dirty="0">
                <a:latin typeface="Times New Roman"/>
                <a:cs typeface="Times New Roman"/>
              </a:rPr>
              <a:t> </a:t>
            </a:r>
            <a:r>
              <a:rPr lang="en-US" sz="2000" b="1" spc="5" dirty="0">
                <a:latin typeface="Times New Roman"/>
                <a:cs typeface="Times New Roman"/>
              </a:rPr>
              <a:t>DR. Y.A AJAYEOBA</a:t>
            </a:r>
            <a:endParaRPr sz="2000" dirty="0">
              <a:latin typeface="Times New Roman"/>
              <a:cs typeface="Times New Roman"/>
            </a:endParaRPr>
          </a:p>
        </p:txBody>
      </p:sp>
      <p:pic>
        <p:nvPicPr>
          <p:cNvPr id="7" name="object 7"/>
          <p:cNvPicPr/>
          <p:nvPr/>
        </p:nvPicPr>
        <p:blipFill>
          <a:blip r:embed="rId2" cstate="print"/>
          <a:stretch>
            <a:fillRect/>
          </a:stretch>
        </p:blipFill>
        <p:spPr>
          <a:xfrm>
            <a:off x="5292852" y="928116"/>
            <a:ext cx="993648" cy="1004315"/>
          </a:xfrm>
          <a:prstGeom prst="rect">
            <a:avLst/>
          </a:prstGeom>
        </p:spPr>
      </p:pic>
      <p:sp>
        <p:nvSpPr>
          <p:cNvPr id="8" name="object 8"/>
          <p:cNvSpPr txBox="1"/>
          <p:nvPr/>
        </p:nvSpPr>
        <p:spPr>
          <a:xfrm>
            <a:off x="5626353" y="1458849"/>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Elasticity-6-638.jpg"/>
          <p:cNvPicPr>
            <a:picLocks noChangeAspect="1"/>
          </p:cNvPicPr>
          <p:nvPr/>
        </p:nvPicPr>
        <p:blipFill>
          <a:blip r:embed="rId2"/>
          <a:srcRect r="9167"/>
          <a:stretch/>
        </p:blipFill>
        <p:spPr>
          <a:xfrm>
            <a:off x="1524000" y="4571"/>
            <a:ext cx="83058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63F0119-A42B-1527-2E52-C7E4AC11AC23}"/>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8EE1ED5-E09B-035E-F015-9F10B9389306}"/>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D4719AD0-1C85-5544-040E-3A5ACCFD2C6B}"/>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F26A999C-22EE-184C-522D-65094EE5CC62}"/>
              </a:ext>
            </a:extLst>
          </p:cNvPr>
          <p:cNvSpPr txBox="1">
            <a:spLocks noGrp="1"/>
          </p:cNvSpPr>
          <p:nvPr>
            <p:ph type="title"/>
          </p:nvPr>
        </p:nvSpPr>
        <p:spPr>
          <a:xfrm>
            <a:off x="4191001" y="69230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ELASTICITY</a:t>
            </a:r>
            <a:endParaRPr dirty="0"/>
          </a:p>
        </p:txBody>
      </p:sp>
      <p:pic>
        <p:nvPicPr>
          <p:cNvPr id="7" name="Picture 6">
            <a:extLst>
              <a:ext uri="{FF2B5EF4-FFF2-40B4-BE49-F238E27FC236}">
                <a16:creationId xmlns:a16="http://schemas.microsoft.com/office/drawing/2014/main" id="{CA2AA89C-2909-7217-95FE-73D27188C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828" y="1730548"/>
            <a:ext cx="9357461" cy="4429394"/>
          </a:xfrm>
          <a:prstGeom prst="rect">
            <a:avLst/>
          </a:prstGeom>
        </p:spPr>
      </p:pic>
    </p:spTree>
    <p:extLst>
      <p:ext uri="{BB962C8B-B14F-4D97-AF65-F5344CB8AC3E}">
        <p14:creationId xmlns:p14="http://schemas.microsoft.com/office/powerpoint/2010/main" val="969926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BE6736C-9602-692F-9796-B6916BEBF5E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BB19BFD-67B8-83A1-0A50-BD9456218358}"/>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B0394FF9-0D30-5A09-63F2-0EE29E076EB0}"/>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529BDFCF-B023-6D36-C210-A85D33DB257A}"/>
              </a:ext>
            </a:extLst>
          </p:cNvPr>
          <p:cNvSpPr txBox="1">
            <a:spLocks noGrp="1"/>
          </p:cNvSpPr>
          <p:nvPr>
            <p:ph type="title"/>
          </p:nvPr>
        </p:nvSpPr>
        <p:spPr>
          <a:xfrm>
            <a:off x="4191001" y="69230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ELASTICITY</a:t>
            </a:r>
            <a:endParaRPr dirty="0"/>
          </a:p>
        </p:txBody>
      </p:sp>
      <p:pic>
        <p:nvPicPr>
          <p:cNvPr id="6" name="Picture 5">
            <a:extLst>
              <a:ext uri="{FF2B5EF4-FFF2-40B4-BE49-F238E27FC236}">
                <a16:creationId xmlns:a16="http://schemas.microsoft.com/office/drawing/2014/main" id="{0E7FD99A-450B-3063-F10F-7A132AFCD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8" y="1447800"/>
            <a:ext cx="12192000" cy="5693538"/>
          </a:xfrm>
          <a:prstGeom prst="rect">
            <a:avLst/>
          </a:prstGeom>
        </p:spPr>
      </p:pic>
    </p:spTree>
    <p:extLst>
      <p:ext uri="{BB962C8B-B14F-4D97-AF65-F5344CB8AC3E}">
        <p14:creationId xmlns:p14="http://schemas.microsoft.com/office/powerpoint/2010/main" val="158260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9918BC-3121-2B03-EDA1-E69968AD655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CF93C01F-EB03-D6A8-9C1A-36F31F85FC04}"/>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243AD59C-1FBE-54B9-05CE-6BB54A8CA1DB}"/>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868AA16E-A68A-4D46-A75A-82307CEE6668}"/>
              </a:ext>
            </a:extLst>
          </p:cNvPr>
          <p:cNvSpPr txBox="1">
            <a:spLocks noGrp="1"/>
          </p:cNvSpPr>
          <p:nvPr>
            <p:ph type="title"/>
          </p:nvPr>
        </p:nvSpPr>
        <p:spPr>
          <a:xfrm>
            <a:off x="4191001" y="69230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ELASTICITY</a:t>
            </a:r>
            <a:endParaRPr dirty="0"/>
          </a:p>
        </p:txBody>
      </p:sp>
      <p:pic>
        <p:nvPicPr>
          <p:cNvPr id="6" name="Picture 5">
            <a:extLst>
              <a:ext uri="{FF2B5EF4-FFF2-40B4-BE49-F238E27FC236}">
                <a16:creationId xmlns:a16="http://schemas.microsoft.com/office/drawing/2014/main" id="{F6ED21ED-FAB9-EF78-6C0D-EB7FBAFC01B9}"/>
              </a:ext>
            </a:extLst>
          </p:cNvPr>
          <p:cNvPicPr>
            <a:picLocks noChangeAspect="1"/>
          </p:cNvPicPr>
          <p:nvPr/>
        </p:nvPicPr>
        <p:blipFill>
          <a:blip r:embed="rId3">
            <a:extLst>
              <a:ext uri="{28A0092B-C50C-407E-A947-70E740481C1C}">
                <a14:useLocalDpi xmlns:a14="http://schemas.microsoft.com/office/drawing/2010/main" val="0"/>
              </a:ext>
            </a:extLst>
          </a:blip>
          <a:srcRect l="4375" t="4789" r="4375" b="28544"/>
          <a:stretch/>
        </p:blipFill>
        <p:spPr>
          <a:xfrm>
            <a:off x="309572" y="1839843"/>
            <a:ext cx="11125200" cy="4572000"/>
          </a:xfrm>
          <a:prstGeom prst="rect">
            <a:avLst/>
          </a:prstGeom>
        </p:spPr>
      </p:pic>
    </p:spTree>
    <p:extLst>
      <p:ext uri="{BB962C8B-B14F-4D97-AF65-F5344CB8AC3E}">
        <p14:creationId xmlns:p14="http://schemas.microsoft.com/office/powerpoint/2010/main" val="217039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BC0AFE6-F5A2-1EED-0F80-5539DB198CE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656F02AE-DB2C-0349-5E0B-A17EDD38BEE2}"/>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33B3E78C-F99E-7A6F-3D47-03345DAE417C}"/>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3A637F03-95F2-A7CC-81F3-D52B17C70D76}"/>
              </a:ext>
            </a:extLst>
          </p:cNvPr>
          <p:cNvSpPr txBox="1">
            <a:spLocks noGrp="1"/>
          </p:cNvSpPr>
          <p:nvPr>
            <p:ph type="title"/>
          </p:nvPr>
        </p:nvSpPr>
        <p:spPr>
          <a:xfrm>
            <a:off x="4191001" y="69230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ELASTICITY</a:t>
            </a:r>
            <a:endParaRPr dirty="0"/>
          </a:p>
        </p:txBody>
      </p:sp>
      <p:pic>
        <p:nvPicPr>
          <p:cNvPr id="7" name="Picture 6">
            <a:extLst>
              <a:ext uri="{FF2B5EF4-FFF2-40B4-BE49-F238E27FC236}">
                <a16:creationId xmlns:a16="http://schemas.microsoft.com/office/drawing/2014/main" id="{ED455F72-2768-7E47-E176-99A2783828B5}"/>
              </a:ext>
            </a:extLst>
          </p:cNvPr>
          <p:cNvPicPr>
            <a:picLocks noChangeAspect="1"/>
          </p:cNvPicPr>
          <p:nvPr/>
        </p:nvPicPr>
        <p:blipFill>
          <a:blip r:embed="rId3">
            <a:extLst>
              <a:ext uri="{28A0092B-C50C-407E-A947-70E740481C1C}">
                <a14:useLocalDpi xmlns:a14="http://schemas.microsoft.com/office/drawing/2010/main" val="0"/>
              </a:ext>
            </a:extLst>
          </a:blip>
          <a:srcRect l="1875" r="1875" b="11379"/>
          <a:stretch/>
        </p:blipFill>
        <p:spPr>
          <a:xfrm>
            <a:off x="228600" y="1547676"/>
            <a:ext cx="11734800" cy="4895797"/>
          </a:xfrm>
          <a:prstGeom prst="rect">
            <a:avLst/>
          </a:prstGeom>
        </p:spPr>
      </p:pic>
    </p:spTree>
    <p:extLst>
      <p:ext uri="{BB962C8B-B14F-4D97-AF65-F5344CB8AC3E}">
        <p14:creationId xmlns:p14="http://schemas.microsoft.com/office/powerpoint/2010/main" val="3499426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55851D3-26BE-2D16-1397-A1F61A804ED8}"/>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097E223B-910D-811D-26E7-DC9E4A601E1A}"/>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03C57D21-EB97-6BD0-ACD8-DAAFF2C6674E}"/>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360E4C6B-9A07-C375-DFA0-6423FD2210EF}"/>
              </a:ext>
            </a:extLst>
          </p:cNvPr>
          <p:cNvSpPr txBox="1">
            <a:spLocks noGrp="1"/>
          </p:cNvSpPr>
          <p:nvPr>
            <p:ph type="title"/>
          </p:nvPr>
        </p:nvSpPr>
        <p:spPr>
          <a:xfrm>
            <a:off x="4191001" y="69230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ELASTICITY</a:t>
            </a:r>
            <a:endParaRPr dirty="0"/>
          </a:p>
        </p:txBody>
      </p:sp>
      <p:pic>
        <p:nvPicPr>
          <p:cNvPr id="6" name="Picture 5">
            <a:extLst>
              <a:ext uri="{FF2B5EF4-FFF2-40B4-BE49-F238E27FC236}">
                <a16:creationId xmlns:a16="http://schemas.microsoft.com/office/drawing/2014/main" id="{35B6DAB3-9359-6281-91D7-AD81C924B2F7}"/>
              </a:ext>
            </a:extLst>
          </p:cNvPr>
          <p:cNvPicPr>
            <a:picLocks noChangeAspect="1"/>
          </p:cNvPicPr>
          <p:nvPr/>
        </p:nvPicPr>
        <p:blipFill>
          <a:blip r:embed="rId3">
            <a:extLst>
              <a:ext uri="{28A0092B-C50C-407E-A947-70E740481C1C}">
                <a14:useLocalDpi xmlns:a14="http://schemas.microsoft.com/office/drawing/2010/main" val="0"/>
              </a:ext>
            </a:extLst>
          </a:blip>
          <a:srcRect l="3761" t="5084" r="3485" b="31792"/>
          <a:stretch/>
        </p:blipFill>
        <p:spPr>
          <a:xfrm>
            <a:off x="1012674" y="1752600"/>
            <a:ext cx="9753600" cy="3733800"/>
          </a:xfrm>
          <a:prstGeom prst="rect">
            <a:avLst/>
          </a:prstGeom>
        </p:spPr>
      </p:pic>
    </p:spTree>
    <p:extLst>
      <p:ext uri="{BB962C8B-B14F-4D97-AF65-F5344CB8AC3E}">
        <p14:creationId xmlns:p14="http://schemas.microsoft.com/office/powerpoint/2010/main" val="145853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Elasticity-8-638.jpg"/>
          <p:cNvPicPr>
            <a:picLocks noChangeAspect="1"/>
          </p:cNvPicPr>
          <p:nvPr/>
        </p:nvPicPr>
        <p:blipFill>
          <a:blip r:embed="rId2"/>
          <a:srcRect r="8333"/>
          <a:stretch/>
        </p:blipFill>
        <p:spPr>
          <a:xfrm>
            <a:off x="1600200" y="457200"/>
            <a:ext cx="838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9-Elasticity-9-638.jpg"/>
          <p:cNvPicPr>
            <a:picLocks noChangeAspect="1"/>
          </p:cNvPicPr>
          <p:nvPr/>
        </p:nvPicPr>
        <p:blipFill>
          <a:blip r:embed="rId2"/>
          <a:srcRect r="12500"/>
          <a:stretch/>
        </p:blipFill>
        <p:spPr>
          <a:xfrm>
            <a:off x="2095500" y="381000"/>
            <a:ext cx="8001000" cy="6858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220AC4-A274-20F1-0BCB-9510E968C819}"/>
              </a:ext>
            </a:extLst>
          </p:cNvPr>
          <p:cNvPicPr>
            <a:picLocks noChangeAspect="1"/>
          </p:cNvPicPr>
          <p:nvPr/>
        </p:nvPicPr>
        <p:blipFill>
          <a:blip r:embed="rId2">
            <a:extLst>
              <a:ext uri="{28A0092B-C50C-407E-A947-70E740481C1C}">
                <a14:useLocalDpi xmlns:a14="http://schemas.microsoft.com/office/drawing/2010/main" val="0"/>
              </a:ext>
            </a:extLst>
          </a:blip>
          <a:srcRect r="3125" b="4093"/>
          <a:stretch/>
        </p:blipFill>
        <p:spPr>
          <a:xfrm>
            <a:off x="914400" y="495300"/>
            <a:ext cx="11811000" cy="5867400"/>
          </a:xfrm>
          <a:prstGeom prst="rect">
            <a:avLst/>
          </a:prstGeom>
        </p:spPr>
      </p:pic>
    </p:spTree>
    <p:extLst>
      <p:ext uri="{BB962C8B-B14F-4D97-AF65-F5344CB8AC3E}">
        <p14:creationId xmlns:p14="http://schemas.microsoft.com/office/powerpoint/2010/main" val="3652915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Elasticity-10-638.jpg"/>
          <p:cNvPicPr>
            <a:picLocks noChangeAspect="1"/>
          </p:cNvPicPr>
          <p:nvPr/>
        </p:nvPicPr>
        <p:blipFill>
          <a:blip r:embed="rId2"/>
          <a:srcRect r="9167"/>
          <a:stretch/>
        </p:blipFill>
        <p:spPr>
          <a:xfrm>
            <a:off x="1524000" y="4571"/>
            <a:ext cx="83058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080764" y="266522"/>
            <a:ext cx="4015740" cy="697230"/>
          </a:xfrm>
          <a:prstGeom prst="rect">
            <a:avLst/>
          </a:prstGeom>
        </p:spPr>
        <p:txBody>
          <a:bodyPr vert="horz" wrap="square" lIns="0" tIns="13335" rIns="0" bIns="0" rtlCol="0">
            <a:spAutoFit/>
          </a:bodyPr>
          <a:lstStyle/>
          <a:p>
            <a:pPr marL="12700">
              <a:lnSpc>
                <a:spcPct val="100000"/>
              </a:lnSpc>
              <a:spcBef>
                <a:spcPts val="105"/>
              </a:spcBef>
            </a:pPr>
            <a:r>
              <a:rPr sz="4400" dirty="0"/>
              <a:t>Course</a:t>
            </a:r>
            <a:r>
              <a:rPr sz="4400" spc="-90" dirty="0"/>
              <a:t> </a:t>
            </a:r>
            <a:r>
              <a:rPr sz="4400" dirty="0"/>
              <a:t>Contents</a:t>
            </a:r>
            <a:endParaRPr sz="4400"/>
          </a:p>
        </p:txBody>
      </p:sp>
      <p:sp>
        <p:nvSpPr>
          <p:cNvPr id="5" name="object 5"/>
          <p:cNvSpPr txBox="1"/>
          <p:nvPr/>
        </p:nvSpPr>
        <p:spPr>
          <a:xfrm>
            <a:off x="670661" y="1438477"/>
            <a:ext cx="5873750" cy="1011174"/>
          </a:xfrm>
          <a:prstGeom prst="rect">
            <a:avLst/>
          </a:prstGeom>
        </p:spPr>
        <p:txBody>
          <a:bodyPr vert="horz" wrap="square" lIns="0" tIns="13335" rIns="0" bIns="0" rtlCol="0">
            <a:spAutoFit/>
          </a:bodyPr>
          <a:lstStyle/>
          <a:p>
            <a:pPr marL="469900" indent="-457200">
              <a:lnSpc>
                <a:spcPct val="100000"/>
              </a:lnSpc>
              <a:spcBef>
                <a:spcPts val="105"/>
              </a:spcBef>
              <a:buFont typeface="Arial MT"/>
              <a:buChar char="•"/>
              <a:tabLst>
                <a:tab pos="469265" algn="l"/>
                <a:tab pos="469900" algn="l"/>
              </a:tabLst>
            </a:pPr>
            <a:r>
              <a:rPr lang="en-US" sz="3200" dirty="0">
                <a:latin typeface="Times New Roman"/>
                <a:cs typeface="Times New Roman"/>
              </a:rPr>
              <a:t>Elasticity</a:t>
            </a:r>
          </a:p>
          <a:p>
            <a:pPr marL="469900" indent="-457200">
              <a:lnSpc>
                <a:spcPct val="100000"/>
              </a:lnSpc>
              <a:spcBef>
                <a:spcPts val="105"/>
              </a:spcBef>
              <a:buFont typeface="Arial MT"/>
              <a:buChar char="•"/>
              <a:tabLst>
                <a:tab pos="469265" algn="l"/>
                <a:tab pos="469900" algn="l"/>
              </a:tabLst>
            </a:pPr>
            <a:r>
              <a:rPr lang="en-US" sz="3200" dirty="0">
                <a:latin typeface="Times New Roman"/>
                <a:cs typeface="Times New Roman"/>
              </a:rPr>
              <a:t>Hydrostatics</a:t>
            </a:r>
            <a:endParaRPr sz="3200" dirty="0">
              <a:latin typeface="Times New Roman"/>
              <a:cs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Elasticity-12-638.jpg"/>
          <p:cNvPicPr>
            <a:picLocks noChangeAspect="1"/>
          </p:cNvPicPr>
          <p:nvPr/>
        </p:nvPicPr>
        <p:blipFill>
          <a:blip r:embed="rId2"/>
          <a:srcRect r="10000"/>
          <a:stretch/>
        </p:blipFill>
        <p:spPr>
          <a:xfrm>
            <a:off x="1981200" y="76200"/>
            <a:ext cx="82296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29EABDC-D8CC-9E62-B2EB-AB9115A90FD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CC5337A-2AE1-D768-1D5C-AC886239699C}"/>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A63B9C43-B520-5B6D-304C-3EBD95D5DE9B}"/>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E25BB4B1-91EE-C791-6CD4-C44924291693}"/>
              </a:ext>
            </a:extLst>
          </p:cNvPr>
          <p:cNvSpPr txBox="1">
            <a:spLocks noGrp="1"/>
          </p:cNvSpPr>
          <p:nvPr>
            <p:ph type="title"/>
          </p:nvPr>
        </p:nvSpPr>
        <p:spPr>
          <a:xfrm>
            <a:off x="3581400" y="414527"/>
            <a:ext cx="7391400" cy="505908"/>
          </a:xfrm>
          <a:prstGeom prst="rect">
            <a:avLst/>
          </a:prstGeom>
        </p:spPr>
        <p:txBody>
          <a:bodyPr vert="horz" wrap="square" lIns="0" tIns="13335" rIns="0" bIns="0" rtlCol="0">
            <a:spAutoFit/>
          </a:bodyPr>
          <a:lstStyle/>
          <a:p>
            <a:pPr marL="12700">
              <a:lnSpc>
                <a:spcPct val="100000"/>
              </a:lnSpc>
              <a:spcBef>
                <a:spcPts val="105"/>
              </a:spcBef>
            </a:pPr>
            <a:r>
              <a:rPr lang="en-US" spc="-5" dirty="0"/>
              <a:t>YOUNG’S MODULUS OF ELASTICITY</a:t>
            </a:r>
            <a:endParaRPr dirty="0"/>
          </a:p>
        </p:txBody>
      </p:sp>
      <mc:AlternateContent xmlns:mc="http://schemas.openxmlformats.org/markup-compatibility/2006" xmlns:a14="http://schemas.microsoft.com/office/drawing/2010/main">
        <mc:Choice Requires="a14">
          <p:sp>
            <p:nvSpPr>
              <p:cNvPr id="12" name="object 12">
                <a:extLst>
                  <a:ext uri="{FF2B5EF4-FFF2-40B4-BE49-F238E27FC236}">
                    <a16:creationId xmlns:a16="http://schemas.microsoft.com/office/drawing/2014/main" id="{154CC471-98DA-7D0C-63C7-371366A8E1D6}"/>
                  </a:ext>
                </a:extLst>
              </p:cNvPr>
              <p:cNvSpPr txBox="1"/>
              <p:nvPr/>
            </p:nvSpPr>
            <p:spPr>
              <a:xfrm>
                <a:off x="4661566" y="1059683"/>
                <a:ext cx="7162799" cy="5395580"/>
              </a:xfrm>
              <a:prstGeom prst="rect">
                <a:avLst/>
              </a:prstGeom>
            </p:spPr>
            <p:txBody>
              <a:bodyPr vert="horz" wrap="square" lIns="0" tIns="12065" rIns="0" bIns="0" rtlCol="0">
                <a:spAutoFit/>
              </a:bodyPr>
              <a:lstStyle/>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Young’s modulus is a measure of the stiffness of an elastic material</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It is the ratio of longitudinal stress to linear strain.</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𝑌</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𝐿𝑜𝑛𝑔𝑖𝑡𝑢𝑑𝑖𝑛𝑎𝑙</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𝑠𝑡𝑟𝑒𝑠𝑠</m:t>
                        </m:r>
                      </m:num>
                      <m:den>
                        <m:r>
                          <a:rPr lang="en-US" sz="2400" b="0" i="1" smtClean="0">
                            <a:latin typeface="Cambria Math" panose="02040503050406030204" pitchFamily="18" charset="0"/>
                            <a:cs typeface="Times New Roman" panose="02020603050405020304" pitchFamily="18" charset="0"/>
                          </a:rPr>
                          <m:t>𝐿𝑖𝑛𝑒𝑎𝑟</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𝑠𝑡𝑟𝑎𝑖𝑛</m:t>
                        </m:r>
                      </m:den>
                    </m:f>
                  </m:oMath>
                </a14:m>
                <a:endParaRPr lang="en-US" sz="2400" b="0" dirty="0">
                  <a:latin typeface="Times New Roman" panose="02020603050405020304" pitchFamily="18" charset="0"/>
                  <a:cs typeface="Times New Roman" panose="02020603050405020304" pitchFamily="18" charset="0"/>
                </a:endParaRP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𝑌</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𝜎</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𝜖</m:t>
                        </m:r>
                      </m:den>
                    </m:f>
                    <m:r>
                      <a:rPr lang="en-US" sz="2400" b="0" i="1" smtClean="0">
                        <a:latin typeface="Cambria Math" panose="02040503050406030204" pitchFamily="18" charset="0"/>
                        <a:cs typeface="Times New Roman" panose="02020603050405020304" pitchFamily="18" charset="0"/>
                      </a:rPr>
                      <m:t>−−−−−−−−−−−−−−−−−−−−−−3</m:t>
                    </m:r>
                  </m:oMath>
                </a14:m>
                <a:endParaRPr lang="en-US" sz="2400" dirty="0">
                  <a:latin typeface="Times New Roman" panose="02020603050405020304" pitchFamily="18" charset="0"/>
                  <a:cs typeface="Times New Roman" panose="02020603050405020304" pitchFamily="18" charset="0"/>
                </a:endParaRP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Recall that:</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𝜎</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𝐹</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m:t>
                        </m:r>
                      </m:den>
                    </m:f>
                    <m:r>
                      <a:rPr lang="en-US" sz="2400" b="0" i="1" smtClean="0">
                        <a:latin typeface="Cambria Math" panose="02040503050406030204" pitchFamily="18" charset="0"/>
                        <a:ea typeface="Cambria Math" panose="02040503050406030204" pitchFamily="18" charset="0"/>
                        <a:cs typeface="Times New Roman" panose="02020603050405020304" pitchFamily="18" charset="0"/>
                      </a:rPr>
                      <m:t>−−−−−−−−−−−−−−−−−−−−−−4</m:t>
                    </m:r>
                  </m:oMath>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𝜖</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𝐿</m:t>
                        </m:r>
                      </m:num>
                      <m:den>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𝐿</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0</m:t>
                            </m:r>
                          </m:sub>
                        </m:sSub>
                      </m:den>
                    </m:f>
                    <m:r>
                      <a:rPr lang="en-US" sz="2400" b="0" i="1" smtClean="0">
                        <a:latin typeface="Cambria Math" panose="02040503050406030204" pitchFamily="18" charset="0"/>
                        <a:ea typeface="Cambria Math" panose="02040503050406030204" pitchFamily="18" charset="0"/>
                        <a:cs typeface="Times New Roman" panose="02020603050405020304" pitchFamily="18" charset="0"/>
                      </a:rPr>
                      <m:t>−−−−−−−−−−−−−−−−−−−−−−5</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object 12">
                <a:extLst>
                  <a:ext uri="{FF2B5EF4-FFF2-40B4-BE49-F238E27FC236}">
                    <a16:creationId xmlns:a16="http://schemas.microsoft.com/office/drawing/2014/main" id="{154CC471-98DA-7D0C-63C7-371366A8E1D6}"/>
                  </a:ext>
                </a:extLst>
              </p:cNvPr>
              <p:cNvSpPr txBox="1">
                <a:spLocks noRot="1" noChangeAspect="1" noMove="1" noResize="1" noEditPoints="1" noAdjustHandles="1" noChangeArrowheads="1" noChangeShapeType="1" noTextEdit="1"/>
              </p:cNvSpPr>
              <p:nvPr/>
            </p:nvSpPr>
            <p:spPr>
              <a:xfrm>
                <a:off x="4661566" y="1059683"/>
                <a:ext cx="7162799" cy="5395580"/>
              </a:xfrm>
              <a:prstGeom prst="rect">
                <a:avLst/>
              </a:prstGeom>
              <a:blipFill>
                <a:blip r:embed="rId3"/>
                <a:stretch>
                  <a:fillRect l="-246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538AAC4C-4A5B-2A2A-2C19-D2D20606C7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35" y="1949576"/>
            <a:ext cx="4069583" cy="3580756"/>
          </a:xfrm>
          <a:prstGeom prst="rect">
            <a:avLst/>
          </a:prstGeom>
        </p:spPr>
      </p:pic>
    </p:spTree>
    <p:extLst>
      <p:ext uri="{BB962C8B-B14F-4D97-AF65-F5344CB8AC3E}">
        <p14:creationId xmlns:p14="http://schemas.microsoft.com/office/powerpoint/2010/main" val="287240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2D28732-0004-4F94-69A7-3BD6FF665FD0}"/>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82795E95-EE8E-74CA-A701-53F376A36A22}"/>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7639465F-1953-C2F9-B440-C29E1FC2FA5B}"/>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3A09E32B-47FE-9EAF-9D5F-8B86B67CE78F}"/>
              </a:ext>
            </a:extLst>
          </p:cNvPr>
          <p:cNvSpPr txBox="1">
            <a:spLocks noGrp="1"/>
          </p:cNvSpPr>
          <p:nvPr>
            <p:ph type="title"/>
          </p:nvPr>
        </p:nvSpPr>
        <p:spPr>
          <a:xfrm>
            <a:off x="3581400" y="414527"/>
            <a:ext cx="7391400" cy="505908"/>
          </a:xfrm>
          <a:prstGeom prst="rect">
            <a:avLst/>
          </a:prstGeom>
        </p:spPr>
        <p:txBody>
          <a:bodyPr vert="horz" wrap="square" lIns="0" tIns="13335" rIns="0" bIns="0" rtlCol="0">
            <a:spAutoFit/>
          </a:bodyPr>
          <a:lstStyle/>
          <a:p>
            <a:pPr marL="12700">
              <a:lnSpc>
                <a:spcPct val="100000"/>
              </a:lnSpc>
              <a:spcBef>
                <a:spcPts val="105"/>
              </a:spcBef>
            </a:pPr>
            <a:r>
              <a:rPr lang="en-US" spc="-5" dirty="0"/>
              <a:t>YOUNG’S MODULUS OF ELASTICITY</a:t>
            </a:r>
            <a:endParaRPr dirty="0"/>
          </a:p>
        </p:txBody>
      </p:sp>
      <mc:AlternateContent xmlns:mc="http://schemas.openxmlformats.org/markup-compatibility/2006" xmlns:a14="http://schemas.microsoft.com/office/drawing/2010/main">
        <mc:Choice Requires="a14">
          <p:sp>
            <p:nvSpPr>
              <p:cNvPr id="12" name="object 12">
                <a:extLst>
                  <a:ext uri="{FF2B5EF4-FFF2-40B4-BE49-F238E27FC236}">
                    <a16:creationId xmlns:a16="http://schemas.microsoft.com/office/drawing/2014/main" id="{C53850A8-3872-EEC7-C848-AC970D7F2B0B}"/>
                  </a:ext>
                </a:extLst>
              </p:cNvPr>
              <p:cNvSpPr txBox="1"/>
              <p:nvPr/>
            </p:nvSpPr>
            <p:spPr>
              <a:xfrm>
                <a:off x="4661566" y="1059683"/>
                <a:ext cx="7162799" cy="5831020"/>
              </a:xfrm>
              <a:prstGeom prst="rect">
                <a:avLst/>
              </a:prstGeom>
            </p:spPr>
            <p:txBody>
              <a:bodyPr vert="horz" wrap="square" lIns="0" tIns="12065" rIns="0" bIns="0" rtlCol="0">
                <a:spAutoFit/>
              </a:bodyPr>
              <a:lstStyle/>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Therefore,</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𝑌</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𝐹</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𝐿</m:t>
                            </m:r>
                          </m:e>
                          <m:sub>
                            <m:r>
                              <a:rPr lang="en-US" sz="2400" b="0" i="1" smtClean="0">
                                <a:latin typeface="Cambria Math" panose="02040503050406030204" pitchFamily="18" charset="0"/>
                                <a:cs typeface="Times New Roman" panose="02020603050405020304" pitchFamily="18" charset="0"/>
                              </a:rPr>
                              <m:t>0</m:t>
                            </m:r>
                          </m:sub>
                        </m:sSub>
                      </m:num>
                      <m:den>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𝐿</m:t>
                        </m:r>
                      </m:den>
                    </m:f>
                    <m:r>
                      <a:rPr lang="en-US" sz="2400" b="0" i="1" smtClean="0">
                        <a:latin typeface="Cambria Math" panose="02040503050406030204" pitchFamily="18" charset="0"/>
                        <a:cs typeface="Times New Roman" panose="02020603050405020304" pitchFamily="18" charset="0"/>
                      </a:rPr>
                      <m:t>−−−−−−−−−−−−−−−−−−−−−−6</m:t>
                    </m:r>
                  </m:oMath>
                </a14:m>
                <a:endParaRPr lang="en-US" sz="2400" b="0" dirty="0">
                  <a:latin typeface="Times New Roman" panose="02020603050405020304" pitchFamily="18" charset="0"/>
                  <a:cs typeface="Times New Roman" panose="02020603050405020304" pitchFamily="18" charset="0"/>
                </a:endParaRP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Where,</a:t>
                </a: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Y = Young’s modulus</a:t>
                </a: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σ =Stress applied</a:t>
                </a: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ϵ  =Strain related to the applied stress</a:t>
                </a: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F  =Force exerted by the object</a:t>
                </a: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A = Actual cross-sectional area</a:t>
                </a: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ΔL=change in the length</a:t>
                </a: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L</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=actual length</a:t>
                </a:r>
              </a:p>
            </p:txBody>
          </p:sp>
        </mc:Choice>
        <mc:Fallback xmlns="">
          <p:sp>
            <p:nvSpPr>
              <p:cNvPr id="12" name="object 12">
                <a:extLst>
                  <a:ext uri="{FF2B5EF4-FFF2-40B4-BE49-F238E27FC236}">
                    <a16:creationId xmlns:a16="http://schemas.microsoft.com/office/drawing/2014/main" id="{C53850A8-3872-EEC7-C848-AC970D7F2B0B}"/>
                  </a:ext>
                </a:extLst>
              </p:cNvPr>
              <p:cNvSpPr txBox="1">
                <a:spLocks noRot="1" noChangeAspect="1" noMove="1" noResize="1" noEditPoints="1" noAdjustHandles="1" noChangeArrowheads="1" noChangeShapeType="1" noTextEdit="1"/>
              </p:cNvSpPr>
              <p:nvPr/>
            </p:nvSpPr>
            <p:spPr>
              <a:xfrm>
                <a:off x="4661566" y="1059683"/>
                <a:ext cx="7162799" cy="5831020"/>
              </a:xfrm>
              <a:prstGeom prst="rect">
                <a:avLst/>
              </a:prstGeom>
              <a:blipFill>
                <a:blip r:embed="rId3"/>
                <a:stretch>
                  <a:fillRect l="-2468" b="-230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107A96FE-DE19-D759-E516-C238E71787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35" y="1949576"/>
            <a:ext cx="4069583" cy="3580756"/>
          </a:xfrm>
          <a:prstGeom prst="rect">
            <a:avLst/>
          </a:prstGeom>
        </p:spPr>
      </p:pic>
    </p:spTree>
    <p:extLst>
      <p:ext uri="{BB962C8B-B14F-4D97-AF65-F5344CB8AC3E}">
        <p14:creationId xmlns:p14="http://schemas.microsoft.com/office/powerpoint/2010/main" val="3635063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E4C8686-A128-E474-6D39-0FD69D95180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23D99279-79A6-38B0-5158-380B4FCAC543}"/>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4E9A5A23-9E0E-F17F-0EFA-995687401080}"/>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5C9E5C26-A8CA-FFD3-7A3D-651CD02CC78A}"/>
              </a:ext>
            </a:extLst>
          </p:cNvPr>
          <p:cNvSpPr txBox="1">
            <a:spLocks noGrp="1"/>
          </p:cNvSpPr>
          <p:nvPr>
            <p:ph type="title"/>
          </p:nvPr>
        </p:nvSpPr>
        <p:spPr>
          <a:xfrm>
            <a:off x="3581400" y="414527"/>
            <a:ext cx="7391400" cy="505908"/>
          </a:xfrm>
          <a:prstGeom prst="rect">
            <a:avLst/>
          </a:prstGeom>
        </p:spPr>
        <p:txBody>
          <a:bodyPr vert="horz" wrap="square" lIns="0" tIns="13335" rIns="0" bIns="0" rtlCol="0">
            <a:spAutoFit/>
          </a:bodyPr>
          <a:lstStyle/>
          <a:p>
            <a:pPr marL="12700">
              <a:lnSpc>
                <a:spcPct val="100000"/>
              </a:lnSpc>
              <a:spcBef>
                <a:spcPts val="105"/>
              </a:spcBef>
            </a:pPr>
            <a:r>
              <a:rPr lang="en-US" spc="-5" dirty="0"/>
              <a:t>EXAMPLES</a:t>
            </a:r>
            <a:endParaRP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E4BD6C8-5BDE-06BC-F19A-B2522C03476D}"/>
                  </a:ext>
                </a:extLst>
              </p:cNvPr>
              <p:cNvSpPr txBox="1"/>
              <p:nvPr/>
            </p:nvSpPr>
            <p:spPr>
              <a:xfrm>
                <a:off x="1314709" y="1018966"/>
                <a:ext cx="10363200" cy="5839034"/>
              </a:xfrm>
              <a:prstGeom prst="rect">
                <a:avLst/>
              </a:prstGeom>
              <a:noFill/>
            </p:spPr>
            <p:txBody>
              <a:bodyPr wrap="square" rtlCol="0">
                <a:spAutoFit/>
              </a:bodyPr>
              <a:lstStyle/>
              <a:p>
                <a:pPr marL="342900" indent="-342900">
                  <a:buAutoNum type="arabicPeriod"/>
                </a:pPr>
                <a:r>
                  <a:rPr lang="en-US" sz="2000" dirty="0">
                    <a:latin typeface="Times New Roman" panose="02020603050405020304" pitchFamily="18" charset="0"/>
                    <a:cs typeface="Times New Roman" panose="02020603050405020304" pitchFamily="18" charset="0"/>
                  </a:rPr>
                  <a:t>A spring with 𝑘=150 N/m is compressed by 0.02 m. Calculate the force required.</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𝐹</m:t>
                      </m:r>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cs typeface="Times New Roman" panose="02020603050405020304" pitchFamily="18" charset="0"/>
                        </a:rPr>
                        <m:t>𝐾𝑒</m:t>
                      </m:r>
                    </m:oMath>
                  </m:oMathPara>
                </a14:m>
                <a:endParaRPr lang="en-US" sz="20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𝐹</m:t>
                      </m:r>
                      <m:r>
                        <a:rPr lang="en-US" sz="2000" b="0" i="1" smtClean="0">
                          <a:latin typeface="Cambria Math" panose="02040503050406030204" pitchFamily="18" charset="0"/>
                          <a:cs typeface="Times New Roman" panose="02020603050405020304" pitchFamily="18" charset="0"/>
                        </a:rPr>
                        <m:t>=150×0.02</m:t>
                      </m:r>
                    </m:oMath>
                  </m:oMathPara>
                </a14:m>
                <a:endParaRPr lang="en-US" sz="2000" b="0" dirty="0">
                  <a:latin typeface="Times New Roman" panose="020206030504050203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𝐹</m:t>
                      </m:r>
                      <m:r>
                        <a:rPr lang="en-US" sz="2000" b="0" i="1" smtClean="0">
                          <a:latin typeface="Cambria Math" panose="02040503050406030204" pitchFamily="18" charset="0"/>
                          <a:cs typeface="Times New Roman" panose="02020603050405020304" pitchFamily="18" charset="0"/>
                        </a:rPr>
                        <m:t>=3</m:t>
                      </m:r>
                      <m:r>
                        <a:rPr lang="en-US" sz="2000" b="0" i="1" smtClean="0">
                          <a:latin typeface="Cambria Math" panose="02040503050406030204" pitchFamily="18" charset="0"/>
                          <a:cs typeface="Times New Roman" panose="02020603050405020304" pitchFamily="18" charset="0"/>
                        </a:rPr>
                        <m:t>𝑁</m:t>
                      </m:r>
                    </m:oMath>
                  </m:oMathPara>
                </a14:m>
                <a:endParaRPr lang="en-US" sz="2000" b="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A spring stretches by 0.05m when a 10N force is applied. Find the spring constant 𝑘</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𝐾</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𝐹</m:t>
                          </m:r>
                        </m:num>
                        <m:den>
                          <m:r>
                            <a:rPr lang="en-US" sz="2000" b="0" i="1" smtClean="0">
                              <a:latin typeface="Cambria Math" panose="02040503050406030204" pitchFamily="18" charset="0"/>
                            </a:rPr>
                            <m:t>𝑒</m:t>
                          </m:r>
                        </m:den>
                      </m:f>
                    </m:oMath>
                  </m:oMathPara>
                </a14:m>
                <a:endParaRPr lang="en-US" sz="2000" b="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𝐾</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10</m:t>
                          </m:r>
                        </m:num>
                        <m:den>
                          <m:r>
                            <a:rPr lang="en-US" sz="2000" b="0" i="1" smtClean="0">
                              <a:latin typeface="Cambria Math" panose="02040503050406030204" pitchFamily="18" charset="0"/>
                            </a:rPr>
                            <m:t>0.05</m:t>
                          </m:r>
                        </m:den>
                      </m:f>
                      <m:r>
                        <a:rPr lang="en-US" sz="2000" b="0" i="1" smtClean="0">
                          <a:latin typeface="Cambria Math" panose="02040503050406030204" pitchFamily="18" charset="0"/>
                        </a:rPr>
                        <m:t>=200</m:t>
                      </m:r>
                      <m:r>
                        <a:rPr lang="en-US" sz="2000" b="0" i="1" smtClean="0">
                          <a:latin typeface="Cambria Math" panose="02040503050406030204" pitchFamily="18" charset="0"/>
                        </a:rPr>
                        <m:t>𝑁</m:t>
                      </m:r>
                    </m:oMath>
                  </m:oMathPara>
                </a14:m>
                <a:endParaRPr lang="en-US" sz="2000" b="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 A copper wire with Young’s modulus </a:t>
                </a:r>
                <a14:m>
                  <m:oMath xmlns:m="http://schemas.openxmlformats.org/officeDocument/2006/math">
                    <m:r>
                      <a:rPr lang="en-US" sz="2000" b="0" i="1" smtClean="0">
                        <a:latin typeface="Cambria Math" panose="02040503050406030204" pitchFamily="18" charset="0"/>
                      </a:rPr>
                      <m:t>1.1</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11</m:t>
                        </m:r>
                      </m:sup>
                    </m:sSup>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𝑚</m:t>
                        </m:r>
                      </m:e>
                      <m:sup>
                        <m:r>
                          <a:rPr lang="en-US" sz="2000" b="0" i="1" smtClean="0">
                            <a:latin typeface="Cambria Math" panose="02040503050406030204" pitchFamily="18" charset="0"/>
                            <a:ea typeface="Cambria Math" panose="02040503050406030204" pitchFamily="18" charset="0"/>
                          </a:rPr>
                          <m:t>2</m:t>
                        </m:r>
                      </m:sup>
                    </m:sSup>
                  </m:oMath>
                </a14:m>
                <a:r>
                  <a:rPr lang="en-US" sz="2000" dirty="0">
                    <a:latin typeface="Times New Roman" panose="02020603050405020304" pitchFamily="18" charset="0"/>
                    <a:cs typeface="Times New Roman" panose="02020603050405020304" pitchFamily="18" charset="0"/>
                  </a:rPr>
                  <a:t>, length 3m, and cross-sectional area </a:t>
                </a:r>
                <a14:m>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−6</m:t>
                        </m:r>
                      </m:sup>
                    </m:sSup>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𝑚</m:t>
                        </m:r>
                      </m:e>
                      <m:sup>
                        <m:r>
                          <a:rPr lang="en-US" sz="2000" b="0" i="1" smtClean="0">
                            <a:latin typeface="Cambria Math" panose="02040503050406030204" pitchFamily="18" charset="0"/>
                            <a:ea typeface="Cambria Math" panose="02040503050406030204" pitchFamily="18" charset="0"/>
                          </a:rPr>
                          <m:t>2</m:t>
                        </m:r>
                      </m:sup>
                    </m:sSup>
                  </m:oMath>
                </a14:m>
                <a:r>
                  <a:rPr lang="en-US" sz="2000" dirty="0">
                    <a:latin typeface="Times New Roman" panose="02020603050405020304" pitchFamily="18" charset="0"/>
                    <a:cs typeface="Times New Roman" panose="02020603050405020304" pitchFamily="18" charset="0"/>
                  </a:rPr>
                  <a:t> elongates by 0.5mm. Calculate the force applied.</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𝑌</m:t>
                      </m:r>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𝐹</m:t>
                          </m:r>
                          <m:sSub>
                            <m:sSubPr>
                              <m:ctrlPr>
                                <a:rPr lang="en-US" sz="2000" b="0" i="1" smtClean="0">
                                  <a:latin typeface="Cambria Math" panose="02040503050406030204" pitchFamily="18" charset="0"/>
                                  <a:cs typeface="Times New Roman" panose="02020603050405020304" pitchFamily="18" charset="0"/>
                                </a:rPr>
                              </m:ctrlPr>
                            </m:sSubPr>
                            <m:e>
                              <m:r>
                                <a:rPr lang="en-US" sz="2000" b="0" i="1" smtClean="0">
                                  <a:latin typeface="Cambria Math" panose="02040503050406030204" pitchFamily="18" charset="0"/>
                                  <a:cs typeface="Times New Roman" panose="02020603050405020304" pitchFamily="18" charset="0"/>
                                </a:rPr>
                                <m:t>𝐿</m:t>
                              </m:r>
                            </m:e>
                            <m:sub>
                              <m:r>
                                <a:rPr lang="en-US" sz="2000" b="0" i="1" smtClean="0">
                                  <a:latin typeface="Cambria Math" panose="02040503050406030204" pitchFamily="18" charset="0"/>
                                  <a:cs typeface="Times New Roman" panose="02020603050405020304" pitchFamily="18" charset="0"/>
                                </a:rPr>
                                <m:t>0</m:t>
                              </m:r>
                            </m:sub>
                          </m:sSub>
                        </m:num>
                        <m:den>
                          <m:r>
                            <a:rPr lang="en-US" sz="2000" b="0" i="1" smtClean="0">
                              <a:latin typeface="Cambria Math" panose="02040503050406030204" pitchFamily="18" charset="0"/>
                              <a:cs typeface="Times New Roman" panose="02020603050405020304" pitchFamily="18" charset="0"/>
                            </a:rPr>
                            <m:t>𝐴</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𝐿</m:t>
                          </m:r>
                        </m:den>
                      </m:f>
                    </m:oMath>
                  </m:oMathPara>
                </a14:m>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𝐹</m:t>
                      </m:r>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𝑌𝐴</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𝐿</m:t>
                          </m:r>
                        </m:num>
                        <m:den>
                          <m:sSub>
                            <m:sSubPr>
                              <m:ctrlPr>
                                <a:rPr lang="en-US" sz="2000" i="1">
                                  <a:latin typeface="Cambria Math" panose="02040503050406030204" pitchFamily="18" charset="0"/>
                                  <a:cs typeface="Times New Roman" panose="02020603050405020304" pitchFamily="18" charset="0"/>
                                </a:rPr>
                              </m:ctrlPr>
                            </m:sSubPr>
                            <m:e>
                              <m:r>
                                <a:rPr lang="en-US" sz="2000" i="1">
                                  <a:latin typeface="Cambria Math" panose="02040503050406030204" pitchFamily="18" charset="0"/>
                                  <a:cs typeface="Times New Roman" panose="02020603050405020304" pitchFamily="18" charset="0"/>
                                </a:rPr>
                                <m:t>𝐿</m:t>
                              </m:r>
                            </m:e>
                            <m:sub>
                              <m:r>
                                <a:rPr lang="en-US" sz="2000" i="1">
                                  <a:latin typeface="Cambria Math" panose="02040503050406030204" pitchFamily="18" charset="0"/>
                                  <a:cs typeface="Times New Roman" panose="02020603050405020304" pitchFamily="18" charset="0"/>
                                </a:rPr>
                                <m:t>0</m:t>
                              </m:r>
                            </m:sub>
                          </m:sSub>
                        </m:den>
                      </m:f>
                    </m:oMath>
                  </m:oMathPara>
                </a14:m>
                <a:endParaRPr lang="en-US" sz="20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𝐹</m:t>
                      </m:r>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m:t>
                          </m:r>
                          <m:r>
                            <a:rPr lang="en-US" sz="2000" i="1">
                              <a:latin typeface="Cambria Math" panose="02040503050406030204" pitchFamily="18" charset="0"/>
                            </a:rPr>
                            <m:t>1.1</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11</m:t>
                              </m:r>
                            </m:sup>
                          </m:sSup>
                          <m:r>
                            <a:rPr lang="en-US" sz="2000" b="0" i="1" smtClean="0">
                              <a:latin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i="1">
                              <a:latin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−6</m:t>
                              </m:r>
                            </m:sup>
                          </m:s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)×0.0005</m:t>
                          </m:r>
                        </m:num>
                        <m:den>
                          <m:r>
                            <a:rPr lang="en-US" sz="2000" b="0" i="1" smtClean="0">
                              <a:latin typeface="Cambria Math" panose="02040503050406030204" pitchFamily="18" charset="0"/>
                              <a:ea typeface="Cambria Math" panose="02040503050406030204" pitchFamily="18" charset="0"/>
                              <a:cs typeface="Times New Roman" panose="02020603050405020304" pitchFamily="18" charset="0"/>
                            </a:rPr>
                            <m:t>3</m:t>
                          </m:r>
                        </m:den>
                      </m:f>
                      <m:r>
                        <a:rPr lang="en-US" sz="2000" b="0" i="1" smtClean="0">
                          <a:latin typeface="Cambria Math" panose="02040503050406030204" pitchFamily="18" charset="0"/>
                          <a:cs typeface="Times New Roman" panose="02020603050405020304" pitchFamily="18" charset="0"/>
                        </a:rPr>
                        <m:t>=73.3</m:t>
                      </m:r>
                      <m:r>
                        <a:rPr lang="en-US" sz="2000" b="0" i="1" smtClean="0">
                          <a:latin typeface="Cambria Math" panose="02040503050406030204" pitchFamily="18" charset="0"/>
                          <a:cs typeface="Times New Roman" panose="02020603050405020304" pitchFamily="18" charset="0"/>
                        </a:rPr>
                        <m:t>𝑁</m:t>
                      </m:r>
                    </m:oMath>
                  </m:oMathPara>
                </a14:m>
                <a:endParaRPr lang="en-US" sz="2000" dirty="0">
                  <a:latin typeface="Times New Roman" panose="02020603050405020304" pitchFamily="18" charset="0"/>
                  <a:cs typeface="Times New Roman" panose="02020603050405020304" pitchFamily="18" charset="0"/>
                </a:endParaRPr>
              </a:p>
              <a:p>
                <a:endParaRPr lang="en-US" sz="2000" dirty="0"/>
              </a:p>
            </p:txBody>
          </p:sp>
        </mc:Choice>
        <mc:Fallback xmlns="">
          <p:sp>
            <p:nvSpPr>
              <p:cNvPr id="5" name="TextBox 4">
                <a:extLst>
                  <a:ext uri="{FF2B5EF4-FFF2-40B4-BE49-F238E27FC236}">
                    <a16:creationId xmlns:a16="http://schemas.microsoft.com/office/drawing/2014/main" id="{6E4BD6C8-5BDE-06BC-F19A-B2522C03476D}"/>
                  </a:ext>
                </a:extLst>
              </p:cNvPr>
              <p:cNvSpPr txBox="1">
                <a:spLocks noRot="1" noChangeAspect="1" noMove="1" noResize="1" noEditPoints="1" noAdjustHandles="1" noChangeArrowheads="1" noChangeShapeType="1" noTextEdit="1"/>
              </p:cNvSpPr>
              <p:nvPr/>
            </p:nvSpPr>
            <p:spPr>
              <a:xfrm>
                <a:off x="1314709" y="1018966"/>
                <a:ext cx="10363200" cy="5839034"/>
              </a:xfrm>
              <a:prstGeom prst="rect">
                <a:avLst/>
              </a:prstGeom>
              <a:blipFill>
                <a:blip r:embed="rId3"/>
                <a:stretch>
                  <a:fillRect l="-647" t="-626"/>
                </a:stretch>
              </a:blipFill>
            </p:spPr>
            <p:txBody>
              <a:bodyPr/>
              <a:lstStyle/>
              <a:p>
                <a:r>
                  <a:rPr lang="en-US">
                    <a:noFill/>
                  </a:rPr>
                  <a:t> </a:t>
                </a:r>
              </a:p>
            </p:txBody>
          </p:sp>
        </mc:Fallback>
      </mc:AlternateContent>
    </p:spTree>
    <p:extLst>
      <p:ext uri="{BB962C8B-B14F-4D97-AF65-F5344CB8AC3E}">
        <p14:creationId xmlns:p14="http://schemas.microsoft.com/office/powerpoint/2010/main" val="72406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4FF3F2-B741-F05A-16CD-DF939A714A5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0B8DAE69-1CB6-B488-D9B0-12E0DA420F62}"/>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651F343D-6C97-F894-07F4-6DB8613F681E}"/>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48C38171-2552-8BD6-42B2-F49113404E7C}"/>
              </a:ext>
            </a:extLst>
          </p:cNvPr>
          <p:cNvSpPr txBox="1">
            <a:spLocks noGrp="1"/>
          </p:cNvSpPr>
          <p:nvPr>
            <p:ph type="title"/>
          </p:nvPr>
        </p:nvSpPr>
        <p:spPr>
          <a:xfrm>
            <a:off x="3581400" y="414527"/>
            <a:ext cx="7391400" cy="505908"/>
          </a:xfrm>
          <a:prstGeom prst="rect">
            <a:avLst/>
          </a:prstGeom>
        </p:spPr>
        <p:txBody>
          <a:bodyPr vert="horz" wrap="square" lIns="0" tIns="13335" rIns="0" bIns="0" rtlCol="0">
            <a:spAutoFit/>
          </a:bodyPr>
          <a:lstStyle/>
          <a:p>
            <a:pPr marL="12700">
              <a:lnSpc>
                <a:spcPct val="100000"/>
              </a:lnSpc>
              <a:spcBef>
                <a:spcPts val="105"/>
              </a:spcBef>
            </a:pPr>
            <a:r>
              <a:rPr lang="en-US" spc="-5" dirty="0"/>
              <a:t>EXAMPLES</a:t>
            </a:r>
            <a:endParaRP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ACFCC56-8271-DE2E-B272-85317508E8B0}"/>
                  </a:ext>
                </a:extLst>
              </p:cNvPr>
              <p:cNvSpPr txBox="1"/>
              <p:nvPr/>
            </p:nvSpPr>
            <p:spPr>
              <a:xfrm>
                <a:off x="1361495" y="958282"/>
                <a:ext cx="10363200" cy="5911234"/>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4. A wire of length 2m, cross-sectional area </a:t>
                </a:r>
                <a14:m>
                  <m:oMath xmlns:m="http://schemas.openxmlformats.org/officeDocument/2006/math">
                    <m:r>
                      <a:rPr lang="en-US" sz="2400" b="0" i="1" smtClean="0">
                        <a:latin typeface="Cambria Math" panose="02040503050406030204" pitchFamily="18" charset="0"/>
                      </a:rPr>
                      <m:t>3</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−6</m:t>
                        </m:r>
                      </m:sup>
                    </m:sSup>
                    <m:r>
                      <a:rPr lang="en-US" sz="2400" b="0" i="1" smtClean="0">
                        <a:latin typeface="Cambria Math" panose="02040503050406030204" pitchFamily="18" charset="0"/>
                        <a:ea typeface="Cambria Math" panose="02040503050406030204" pitchFamily="18" charset="0"/>
                      </a:rPr>
                      <m:t>𝑚</m:t>
                    </m:r>
                  </m:oMath>
                </a14:m>
                <a:r>
                  <a:rPr lang="en-US" sz="2400" dirty="0">
                    <a:latin typeface="Times New Roman" panose="02020603050405020304" pitchFamily="18" charset="0"/>
                    <a:cs typeface="Times New Roman" panose="02020603050405020304" pitchFamily="18" charset="0"/>
                  </a:rPr>
                  <a:t> , and Young’s modulus </a:t>
                </a:r>
                <a14:m>
                  <m:oMath xmlns:m="http://schemas.openxmlformats.org/officeDocument/2006/math">
                    <m:r>
                      <a:rPr lang="en-US" sz="2400" b="0" i="1" smtClean="0">
                        <a:latin typeface="Cambria Math" panose="02040503050406030204" pitchFamily="18" charset="0"/>
                      </a:rPr>
                      <m:t>2.0</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11</m:t>
                        </m:r>
                      </m:sup>
                    </m:sSup>
                    <m:r>
                      <a:rPr lang="en-US" sz="2400" b="0" i="1" smtClean="0">
                        <a:latin typeface="Cambria Math" panose="02040503050406030204" pitchFamily="18" charset="0"/>
                        <a:ea typeface="Cambria Math" panose="02040503050406030204" pitchFamily="18" charset="0"/>
                      </a:rPr>
                      <m:t>𝑁</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𝑚</m:t>
                        </m:r>
                      </m:e>
                      <m:sup>
                        <m:r>
                          <a:rPr lang="en-US" sz="2400" b="0" i="1" smtClean="0">
                            <a:latin typeface="Cambria Math" panose="02040503050406030204" pitchFamily="18" charset="0"/>
                            <a:ea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is subjected to a tensile force of 300N. Find the extension.</a:t>
                </a:r>
                <a:endParaRPr lang="en-US" sz="2400" b="0" i="1"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𝐹𝐿</m:t>
                          </m:r>
                        </m:num>
                        <m:den>
                          <m:r>
                            <a:rPr lang="en-US" sz="2400" b="0" i="1" smtClean="0">
                              <a:latin typeface="Cambria Math" panose="02040503050406030204" pitchFamily="18" charset="0"/>
                              <a:ea typeface="Cambria Math" panose="02040503050406030204" pitchFamily="18" charset="0"/>
                            </a:rPr>
                            <m:t>𝐸𝐴</m:t>
                          </m:r>
                        </m:den>
                      </m:f>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𝐿</m:t>
                      </m:r>
                      <m:r>
                        <a:rPr lang="en-US" sz="2400" b="0" i="1" smtClean="0">
                          <a:latin typeface="Cambria Math" panose="02040503050406030204" pitchFamily="18" charset="0"/>
                          <a:ea typeface="Cambria Math" panose="02040503050406030204" pitchFamily="18" charset="0"/>
                        </a:rPr>
                        <m:t>=</m:t>
                      </m:r>
                      <m:f>
                        <m:fPr>
                          <m:ctrlPr>
                            <a:rPr lang="en-US" sz="2400" b="0" i="1" smtClean="0">
                              <a:latin typeface="Cambria Math" panose="02040503050406030204" pitchFamily="18" charset="0"/>
                              <a:ea typeface="Cambria Math" panose="02040503050406030204" pitchFamily="18" charset="0"/>
                            </a:rPr>
                          </m:ctrlPr>
                        </m:fPr>
                        <m:num>
                          <m:r>
                            <a:rPr lang="en-US" sz="2400" b="0" i="1" smtClean="0">
                              <a:latin typeface="Cambria Math" panose="02040503050406030204" pitchFamily="18" charset="0"/>
                              <a:ea typeface="Cambria Math" panose="02040503050406030204" pitchFamily="18" charset="0"/>
                            </a:rPr>
                            <m:t>300×2</m:t>
                          </m:r>
                        </m:num>
                        <m:den>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2.0</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11</m:t>
                              </m:r>
                            </m:sup>
                          </m:sSup>
                          <m:r>
                            <a:rPr lang="en-US" sz="2400" b="0" i="1" smtClean="0">
                              <a:latin typeface="Cambria Math" panose="02040503050406030204" pitchFamily="18" charset="0"/>
                              <a:ea typeface="Cambria Math" panose="02040503050406030204" pitchFamily="18" charset="0"/>
                            </a:rPr>
                            <m:t>)×(</m:t>
                          </m:r>
                          <m:r>
                            <a:rPr lang="en-US" sz="2400" i="1">
                              <a:latin typeface="Cambria Math" panose="02040503050406030204" pitchFamily="18" charset="0"/>
                            </a:rPr>
                            <m:t>3</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−6</m:t>
                              </m:r>
                            </m:sup>
                          </m:sSup>
                          <m:r>
                            <a:rPr lang="en-US" sz="2400" b="0" i="1" smtClean="0">
                              <a:latin typeface="Cambria Math" panose="02040503050406030204" pitchFamily="18" charset="0"/>
                              <a:ea typeface="Cambria Math" panose="02040503050406030204" pitchFamily="18" charset="0"/>
                            </a:rPr>
                            <m:t>)</m:t>
                          </m:r>
                        </m:den>
                      </m:f>
                      <m:r>
                        <a:rPr lang="en-US" sz="2400" b="0" i="1" smtClean="0">
                          <a:latin typeface="Cambria Math" panose="02040503050406030204" pitchFamily="18" charset="0"/>
                          <a:ea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𝑚𝑚</m:t>
                      </m:r>
                    </m:oMath>
                  </m:oMathPara>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 </a:t>
                </a:r>
                <a:r>
                  <a:rPr lang="en-US" sz="2400" b="0" i="0" dirty="0">
                    <a:effectLst/>
                    <a:latin typeface="Times New Roman" panose="02020603050405020304" pitchFamily="18" charset="0"/>
                    <a:cs typeface="Times New Roman" panose="02020603050405020304" pitchFamily="18" charset="0"/>
                  </a:rPr>
                  <a:t>A wire of radius 0.01m, original length of 2m is put under a tensile force of 75N. The wire extends by 1.5m. Calculate the tensile stress and strain of the wire. </a:t>
                </a: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𝑇𝑒𝑛𝑠𝑖𝑙𝑒</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𝑆𝑡𝑟𝑒𝑠𝑠</m:t>
                      </m:r>
                      <m:d>
                        <m:d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𝜎</m:t>
                          </m:r>
                        </m:e>
                      </m:d>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𝐹</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m:t>
                          </m:r>
                        </m:den>
                      </m:f>
                    </m:oMath>
                  </m:oMathPara>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𝜎</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75</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1.5</m:t>
                          </m:r>
                        </m:den>
                      </m:f>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=238853.5</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𝑃𝑎</m:t>
                      </m:r>
                    </m:oMath>
                  </m:oMathPara>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𝑇𝑒𝑛𝑠𝑖𝑙𝑒</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𝑠𝑡𝑟𝑎𝑖𝑛</m:t>
                      </m:r>
                      <m:d>
                        <m:d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sz="2400" i="1" smtClean="0">
                              <a:latin typeface="Cambria Math" panose="02040503050406030204" pitchFamily="18" charset="0"/>
                              <a:ea typeface="Cambria Math" panose="02040503050406030204" pitchFamily="18" charset="0"/>
                              <a:cs typeface="Times New Roman" panose="02020603050405020304" pitchFamily="18" charset="0"/>
                            </a:rPr>
                            <m:t>𝜖</m:t>
                          </m:r>
                        </m:e>
                      </m:d>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𝐿</m:t>
                          </m:r>
                        </m:num>
                        <m:den>
                          <m:sSub>
                            <m:sSub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𝐿</m:t>
                              </m:r>
                            </m:e>
                            <m:sub>
                              <m:r>
                                <a:rPr lang="en-US" sz="2400" b="0" i="1" smtClean="0">
                                  <a:latin typeface="Cambria Math" panose="02040503050406030204" pitchFamily="18" charset="0"/>
                                  <a:ea typeface="Cambria Math" panose="02040503050406030204" pitchFamily="18" charset="0"/>
                                  <a:cs typeface="Times New Roman" panose="02020603050405020304" pitchFamily="18" charset="0"/>
                                </a:rPr>
                                <m:t>0</m:t>
                              </m:r>
                            </m:sub>
                          </m:sSub>
                        </m:den>
                      </m:f>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1.5</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den>
                      </m:f>
                      <m:r>
                        <a:rPr lang="en-US" sz="2400" b="0" i="1" smtClean="0">
                          <a:latin typeface="Cambria Math" panose="02040503050406030204" pitchFamily="18" charset="0"/>
                          <a:ea typeface="Cambria Math" panose="02040503050406030204" pitchFamily="18" charset="0"/>
                          <a:cs typeface="Times New Roman" panose="02020603050405020304" pitchFamily="18" charset="0"/>
                        </a:rPr>
                        <m:t>=0.75</m:t>
                      </m:r>
                    </m:oMath>
                  </m:oMathPara>
                </a14:m>
                <a:endParaRPr lang="en-US" sz="2400" dirty="0">
                  <a:latin typeface="Times New Roman" panose="02020603050405020304" pitchFamily="18" charset="0"/>
                  <a:cs typeface="Times New Roman" panose="02020603050405020304" pitchFamily="18" charset="0"/>
                </a:endParaRPr>
              </a:p>
              <a:p>
                <a:endParaRPr lang="en-US" sz="2400" dirty="0"/>
              </a:p>
            </p:txBody>
          </p:sp>
        </mc:Choice>
        <mc:Fallback xmlns="">
          <p:sp>
            <p:nvSpPr>
              <p:cNvPr id="5" name="TextBox 4">
                <a:extLst>
                  <a:ext uri="{FF2B5EF4-FFF2-40B4-BE49-F238E27FC236}">
                    <a16:creationId xmlns:a16="http://schemas.microsoft.com/office/drawing/2014/main" id="{CACFCC56-8271-DE2E-B272-85317508E8B0}"/>
                  </a:ext>
                </a:extLst>
              </p:cNvPr>
              <p:cNvSpPr txBox="1">
                <a:spLocks noRot="1" noChangeAspect="1" noMove="1" noResize="1" noEditPoints="1" noAdjustHandles="1" noChangeArrowheads="1" noChangeShapeType="1" noTextEdit="1"/>
              </p:cNvSpPr>
              <p:nvPr/>
            </p:nvSpPr>
            <p:spPr>
              <a:xfrm>
                <a:off x="1361495" y="958282"/>
                <a:ext cx="10363200" cy="5911234"/>
              </a:xfrm>
              <a:prstGeom prst="rect">
                <a:avLst/>
              </a:prstGeom>
              <a:blipFill>
                <a:blip r:embed="rId3"/>
                <a:stretch>
                  <a:fillRect l="-882" t="-825" r="-1294"/>
                </a:stretch>
              </a:blipFill>
            </p:spPr>
            <p:txBody>
              <a:bodyPr/>
              <a:lstStyle/>
              <a:p>
                <a:r>
                  <a:rPr lang="en-US">
                    <a:noFill/>
                  </a:rPr>
                  <a:t> </a:t>
                </a:r>
              </a:p>
            </p:txBody>
          </p:sp>
        </mc:Fallback>
      </mc:AlternateContent>
    </p:spTree>
    <p:extLst>
      <p:ext uri="{BB962C8B-B14F-4D97-AF65-F5344CB8AC3E}">
        <p14:creationId xmlns:p14="http://schemas.microsoft.com/office/powerpoint/2010/main" val="389538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941C605-C46E-CCC8-DE70-09A3A841744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48C3FDB8-776C-54B6-1766-CD483CB4F10D}"/>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3A164D4F-47E5-1EE1-7566-DB23666FCD02}"/>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06E63683-81CA-B48E-FF9D-2A81B296C667}"/>
              </a:ext>
            </a:extLst>
          </p:cNvPr>
          <p:cNvSpPr txBox="1">
            <a:spLocks noGrp="1"/>
          </p:cNvSpPr>
          <p:nvPr>
            <p:ph type="title"/>
          </p:nvPr>
        </p:nvSpPr>
        <p:spPr>
          <a:xfrm>
            <a:off x="3581400" y="414527"/>
            <a:ext cx="3810000" cy="505908"/>
          </a:xfrm>
          <a:prstGeom prst="rect">
            <a:avLst/>
          </a:prstGeom>
        </p:spPr>
        <p:txBody>
          <a:bodyPr vert="horz" wrap="square" lIns="0" tIns="13335" rIns="0" bIns="0" rtlCol="0">
            <a:spAutoFit/>
          </a:bodyPr>
          <a:lstStyle/>
          <a:p>
            <a:pPr marL="12700">
              <a:lnSpc>
                <a:spcPct val="100000"/>
              </a:lnSpc>
              <a:spcBef>
                <a:spcPts val="105"/>
              </a:spcBef>
            </a:pPr>
            <a:r>
              <a:rPr lang="en-US" spc="-5" dirty="0"/>
              <a:t>SHEAR MODULUS</a:t>
            </a:r>
            <a:endParaRPr dirty="0"/>
          </a:p>
        </p:txBody>
      </p:sp>
      <mc:AlternateContent xmlns:mc="http://schemas.openxmlformats.org/markup-compatibility/2006" xmlns:a14="http://schemas.microsoft.com/office/drawing/2010/main">
        <mc:Choice Requires="a14">
          <p:sp>
            <p:nvSpPr>
              <p:cNvPr id="12" name="object 12">
                <a:extLst>
                  <a:ext uri="{FF2B5EF4-FFF2-40B4-BE49-F238E27FC236}">
                    <a16:creationId xmlns:a16="http://schemas.microsoft.com/office/drawing/2014/main" id="{98475BFE-9899-4383-5ED0-50FC645533FA}"/>
                  </a:ext>
                </a:extLst>
              </p:cNvPr>
              <p:cNvSpPr txBox="1"/>
              <p:nvPr/>
            </p:nvSpPr>
            <p:spPr>
              <a:xfrm>
                <a:off x="4771040" y="805189"/>
                <a:ext cx="6947565" cy="6052811"/>
              </a:xfrm>
              <a:prstGeom prst="rect">
                <a:avLst/>
              </a:prstGeom>
            </p:spPr>
            <p:txBody>
              <a:bodyPr vert="horz" wrap="square" lIns="0" tIns="12065" rIns="0" bIns="0" rtlCol="0">
                <a:spAutoFit/>
              </a:bodyPr>
              <a:lstStyle/>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Shear modulus, also known as Modulus of rigidity</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It is the measure of the rigidity of the body, given by the ratio of shear stress to shear strain. It is often denoted by G sometimes by S or μ.</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𝑆h𝑒𝑎𝑟</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𝑚𝑜𝑑𝑢𝑙𝑢𝑠</m:t>
                    </m:r>
                    <m:r>
                      <a:rPr lang="en-US" sz="2400" b="0" i="1" smtClean="0">
                        <a:latin typeface="Cambria Math" panose="02040503050406030204" pitchFamily="18" charset="0"/>
                        <a:cs typeface="Times New Roman" panose="02020603050405020304" pitchFamily="18" charset="0"/>
                      </a:rPr>
                      <m:t>= </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𝑆h𝑒𝑎𝑟</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𝑆𝑡𝑟𝑒𝑠𝑠</m:t>
                        </m:r>
                      </m:num>
                      <m:den>
                        <m:r>
                          <a:rPr lang="en-US" sz="2400" b="0" i="1" smtClean="0">
                            <a:latin typeface="Cambria Math" panose="02040503050406030204" pitchFamily="18" charset="0"/>
                            <a:cs typeface="Times New Roman" panose="02020603050405020304" pitchFamily="18" charset="0"/>
                          </a:rPr>
                          <m:t>𝑆h𝑒𝑎𝑟</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𝑆𝑡𝑟𝑎𝑖𝑛</m:t>
                        </m:r>
                      </m:den>
                    </m:f>
                  </m:oMath>
                </a14:m>
                <a:endParaRPr lang="en-US" sz="2400" dirty="0">
                  <a:latin typeface="Times New Roman" panose="02020603050405020304" pitchFamily="18" charset="0"/>
                  <a:cs typeface="Times New Roman" panose="02020603050405020304" pitchFamily="18" charset="0"/>
                </a:endParaRP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𝐺</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𝐹𝐿</m:t>
                        </m:r>
                      </m:num>
                      <m:den>
                        <m:r>
                          <a:rPr lang="en-US" sz="2400" b="0" i="1" smtClean="0">
                            <a:latin typeface="Cambria Math" panose="02040503050406030204" pitchFamily="18" charset="0"/>
                            <a:cs typeface="Times New Roman" panose="02020603050405020304" pitchFamily="18" charset="0"/>
                          </a:rPr>
                          <m:t>𝐴</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𝑥</m:t>
                        </m:r>
                      </m:den>
                    </m:f>
                    <m:r>
                      <a:rPr lang="en-US" sz="2400" b="0" i="1" smtClean="0">
                        <a:latin typeface="Cambria Math" panose="02040503050406030204" pitchFamily="18" charset="0"/>
                        <a:cs typeface="Times New Roman" panose="02020603050405020304" pitchFamily="18" charset="0"/>
                      </a:rPr>
                      <m:t>−−−−−−−−−−−−−−−−−−−7</m:t>
                    </m:r>
                  </m:oMath>
                </a14:m>
                <a:endParaRPr lang="en-US" sz="2400" b="0" dirty="0">
                  <a:latin typeface="Times New Roman" panose="02020603050405020304" pitchFamily="18" charset="0"/>
                  <a:cs typeface="Times New Roman" panose="02020603050405020304" pitchFamily="18" charset="0"/>
                </a:endParaRP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F is the force acting on the object.</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A is the area on which the force is acting.</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𝑥</m:t>
                    </m:r>
                  </m:oMath>
                </a14:m>
                <a:r>
                  <a:rPr lang="en-US" sz="2400" dirty="0">
                    <a:latin typeface="Times New Roman" panose="02020603050405020304" pitchFamily="18" charset="0"/>
                    <a:cs typeface="Times New Roman" panose="02020603050405020304" pitchFamily="18" charset="0"/>
                  </a:rPr>
                  <a:t> is the transverse displacement</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L is the initial length.</a:t>
                </a:r>
              </a:p>
            </p:txBody>
          </p:sp>
        </mc:Choice>
        <mc:Fallback xmlns="">
          <p:sp>
            <p:nvSpPr>
              <p:cNvPr id="12" name="object 12">
                <a:extLst>
                  <a:ext uri="{FF2B5EF4-FFF2-40B4-BE49-F238E27FC236}">
                    <a16:creationId xmlns:a16="http://schemas.microsoft.com/office/drawing/2014/main" id="{98475BFE-9899-4383-5ED0-50FC645533FA}"/>
                  </a:ext>
                </a:extLst>
              </p:cNvPr>
              <p:cNvSpPr txBox="1">
                <a:spLocks noRot="1" noChangeAspect="1" noMove="1" noResize="1" noEditPoints="1" noAdjustHandles="1" noChangeArrowheads="1" noChangeShapeType="1" noTextEdit="1"/>
              </p:cNvSpPr>
              <p:nvPr/>
            </p:nvSpPr>
            <p:spPr>
              <a:xfrm>
                <a:off x="4771040" y="805189"/>
                <a:ext cx="6947565" cy="6052811"/>
              </a:xfrm>
              <a:prstGeom prst="rect">
                <a:avLst/>
              </a:prstGeom>
              <a:blipFill>
                <a:blip r:embed="rId3"/>
                <a:stretch>
                  <a:fillRect l="-2371" r="-1054" b="-2216"/>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EF30C17-FF8D-4259-41C0-E7DBE9FF0D99}"/>
              </a:ext>
            </a:extLst>
          </p:cNvPr>
          <p:cNvPicPr>
            <a:picLocks noChangeAspect="1"/>
          </p:cNvPicPr>
          <p:nvPr/>
        </p:nvPicPr>
        <p:blipFill>
          <a:blip r:embed="rId4"/>
          <a:stretch>
            <a:fillRect/>
          </a:stretch>
        </p:blipFill>
        <p:spPr>
          <a:xfrm>
            <a:off x="228600" y="2057400"/>
            <a:ext cx="4233673" cy="3261590"/>
          </a:xfrm>
          <a:prstGeom prst="rect">
            <a:avLst/>
          </a:prstGeom>
        </p:spPr>
      </p:pic>
    </p:spTree>
    <p:extLst>
      <p:ext uri="{BB962C8B-B14F-4D97-AF65-F5344CB8AC3E}">
        <p14:creationId xmlns:p14="http://schemas.microsoft.com/office/powerpoint/2010/main" val="2634928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23A4F59-C500-C026-0624-1F38D4D93AFD}"/>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BF4C1AB-7BA0-A2E7-2FD4-C050D7BFD47F}"/>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9F780692-265D-4F72-0B4E-CF0ECA603E20}"/>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31C3A417-4B30-78F7-E008-5476BA276544}"/>
              </a:ext>
            </a:extLst>
          </p:cNvPr>
          <p:cNvSpPr txBox="1">
            <a:spLocks noGrp="1"/>
          </p:cNvSpPr>
          <p:nvPr>
            <p:ph type="title"/>
          </p:nvPr>
        </p:nvSpPr>
        <p:spPr>
          <a:xfrm>
            <a:off x="5706902" y="299281"/>
            <a:ext cx="3810000" cy="505908"/>
          </a:xfrm>
          <a:prstGeom prst="rect">
            <a:avLst/>
          </a:prstGeom>
        </p:spPr>
        <p:txBody>
          <a:bodyPr vert="horz" wrap="square" lIns="0" tIns="13335" rIns="0" bIns="0" rtlCol="0">
            <a:spAutoFit/>
          </a:bodyPr>
          <a:lstStyle/>
          <a:p>
            <a:pPr marL="12700">
              <a:lnSpc>
                <a:spcPct val="100000"/>
              </a:lnSpc>
              <a:spcBef>
                <a:spcPts val="105"/>
              </a:spcBef>
            </a:pPr>
            <a:r>
              <a:rPr lang="en-US" spc="-5" dirty="0"/>
              <a:t>SHEAR MODULUS</a:t>
            </a:r>
            <a:endParaRPr dirty="0"/>
          </a:p>
        </p:txBody>
      </p:sp>
      <p:sp>
        <p:nvSpPr>
          <p:cNvPr id="12" name="object 12">
            <a:extLst>
              <a:ext uri="{FF2B5EF4-FFF2-40B4-BE49-F238E27FC236}">
                <a16:creationId xmlns:a16="http://schemas.microsoft.com/office/drawing/2014/main" id="{AB6DEA32-1C58-318F-CCCD-8B8195D9BD54}"/>
              </a:ext>
            </a:extLst>
          </p:cNvPr>
          <p:cNvSpPr txBox="1"/>
          <p:nvPr/>
        </p:nvSpPr>
        <p:spPr>
          <a:xfrm>
            <a:off x="3972733" y="642649"/>
            <a:ext cx="8213405" cy="5537093"/>
          </a:xfrm>
          <a:prstGeom prst="rect">
            <a:avLst/>
          </a:prstGeom>
        </p:spPr>
        <p:txBody>
          <a:bodyPr vert="horz" wrap="square" lIns="0" tIns="12065" rIns="0" bIns="0" rtlCol="0">
            <a:spAutoFit/>
          </a:bodyPr>
          <a:lstStyle/>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The modulus of rigidity is the elastic coefficient when a shear force is applied resulting in lateral deformation. It gives us a measure of how rigid a body is. </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The following example will give you a clear understanding of how the shear modulus helps in defining the rigidity of any material.</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Shear modulus of wood is 6.2×108 Pa</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Shear modulus of steel is 7.2×1010 Pa</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Thus, it implies that steel is a lot more rigid than wood, around 127 times more!</a:t>
            </a:r>
          </a:p>
        </p:txBody>
      </p:sp>
      <p:pic>
        <p:nvPicPr>
          <p:cNvPr id="5" name="Picture 4">
            <a:extLst>
              <a:ext uri="{FF2B5EF4-FFF2-40B4-BE49-F238E27FC236}">
                <a16:creationId xmlns:a16="http://schemas.microsoft.com/office/drawing/2014/main" id="{4BB1EEEE-46EA-3D52-A399-DF67D66F9898}"/>
              </a:ext>
            </a:extLst>
          </p:cNvPr>
          <p:cNvPicPr>
            <a:picLocks noChangeAspect="1"/>
          </p:cNvPicPr>
          <p:nvPr/>
        </p:nvPicPr>
        <p:blipFill>
          <a:blip r:embed="rId3"/>
          <a:stretch>
            <a:fillRect/>
          </a:stretch>
        </p:blipFill>
        <p:spPr>
          <a:xfrm>
            <a:off x="338327" y="2057399"/>
            <a:ext cx="3352800" cy="3261590"/>
          </a:xfrm>
          <a:prstGeom prst="rect">
            <a:avLst/>
          </a:prstGeom>
        </p:spPr>
      </p:pic>
    </p:spTree>
    <p:extLst>
      <p:ext uri="{BB962C8B-B14F-4D97-AF65-F5344CB8AC3E}">
        <p14:creationId xmlns:p14="http://schemas.microsoft.com/office/powerpoint/2010/main" val="2082638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E3C49D3-46AC-C04F-AA05-FFA49FFEF3B0}"/>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51B61B1-5E3F-A8CB-BF4D-9600DD05574B}"/>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20CEDD23-52B8-7F34-4BE0-0F43F0255794}"/>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8F8AB88C-9976-0BA8-DA22-0F69349E2647}"/>
              </a:ext>
            </a:extLst>
          </p:cNvPr>
          <p:cNvSpPr txBox="1">
            <a:spLocks noGrp="1"/>
          </p:cNvSpPr>
          <p:nvPr>
            <p:ph type="title"/>
          </p:nvPr>
        </p:nvSpPr>
        <p:spPr>
          <a:xfrm>
            <a:off x="5706902" y="299281"/>
            <a:ext cx="3810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EXAMPLES</a:t>
            </a:r>
            <a:endParaRP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BBFAC3D-647C-8CA2-3CE3-861D7162106A}"/>
                  </a:ext>
                </a:extLst>
              </p:cNvPr>
              <p:cNvSpPr txBox="1"/>
              <p:nvPr/>
            </p:nvSpPr>
            <p:spPr>
              <a:xfrm>
                <a:off x="1513739" y="916684"/>
                <a:ext cx="9982200" cy="607057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6. If the stress experienced by a body is </a:t>
                </a:r>
                <a14:m>
                  <m:oMath xmlns:m="http://schemas.openxmlformats.org/officeDocument/2006/math">
                    <m:r>
                      <a:rPr lang="en-US" sz="2000" b="0" i="1" smtClean="0">
                        <a:latin typeface="Cambria Math" panose="02040503050406030204" pitchFamily="18" charset="0"/>
                      </a:rPr>
                      <m:t>5</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4</m:t>
                        </m:r>
                      </m:sup>
                    </m:sSup>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𝑚</m:t>
                        </m:r>
                      </m:e>
                      <m:sup>
                        <m:r>
                          <a:rPr lang="en-US" sz="2000" b="0" i="1" smtClean="0">
                            <a:latin typeface="Cambria Math" panose="02040503050406030204" pitchFamily="18" charset="0"/>
                            <a:ea typeface="Cambria Math" panose="02040503050406030204" pitchFamily="18" charset="0"/>
                          </a:rPr>
                          <m:t>2</m:t>
                        </m:r>
                      </m:sup>
                    </m:sSup>
                  </m:oMath>
                </a14:m>
                <a:r>
                  <a:rPr lang="en-US" sz="2000" dirty="0">
                    <a:latin typeface="Times New Roman" panose="02020603050405020304" pitchFamily="18" charset="0"/>
                    <a:cs typeface="Times New Roman" panose="02020603050405020304" pitchFamily="18" charset="0"/>
                  </a:rPr>
                  <a:t> and strain is </a:t>
                </a:r>
                <a14:m>
                  <m:oMath xmlns:m="http://schemas.openxmlformats.org/officeDocument/2006/math">
                    <m:r>
                      <a:rPr lang="en-US" sz="2000" b="0" i="1" smtClean="0">
                        <a:latin typeface="Cambria Math" panose="02040503050406030204" pitchFamily="18" charset="0"/>
                      </a:rPr>
                      <m:t>4</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−2</m:t>
                        </m:r>
                      </m:sup>
                    </m:sSup>
                  </m:oMath>
                </a14:m>
                <a:r>
                  <a:rPr lang="en-US" sz="2000" dirty="0">
                    <a:latin typeface="Times New Roman" panose="02020603050405020304" pitchFamily="18" charset="0"/>
                    <a:cs typeface="Times New Roman" panose="02020603050405020304" pitchFamily="18" charset="0"/>
                  </a:rPr>
                  <a:t>, what will be the Shear Modulus?</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𝑆h𝑒𝑎𝑟</m:t>
                      </m:r>
                      <m:r>
                        <a:rPr lang="en-US" sz="2000" b="0" i="1" smtClean="0">
                          <a:latin typeface="Cambria Math" panose="02040503050406030204" pitchFamily="18" charset="0"/>
                        </a:rPr>
                        <m:t> </m:t>
                      </m:r>
                      <m:r>
                        <a:rPr lang="en-US" sz="2000" b="0" i="1" smtClean="0">
                          <a:latin typeface="Cambria Math" panose="02040503050406030204" pitchFamily="18" charset="0"/>
                        </a:rPr>
                        <m:t>𝑀𝑜𝑑𝑢𝑙𝑢𝑠</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𝑆h𝑒𝑎𝑟</m:t>
                          </m:r>
                          <m:r>
                            <a:rPr lang="en-US" sz="2000" b="0" i="1" smtClean="0">
                              <a:latin typeface="Cambria Math" panose="02040503050406030204" pitchFamily="18" charset="0"/>
                            </a:rPr>
                            <m:t> </m:t>
                          </m:r>
                          <m:r>
                            <a:rPr lang="en-US" sz="2000" b="0" i="1" smtClean="0">
                              <a:latin typeface="Cambria Math" panose="02040503050406030204" pitchFamily="18" charset="0"/>
                            </a:rPr>
                            <m:t>𝑆𝑡𝑟𝑒𝑠𝑠</m:t>
                          </m:r>
                        </m:num>
                        <m:den>
                          <m:r>
                            <a:rPr lang="en-US" sz="2000" b="0" i="1" smtClean="0">
                              <a:latin typeface="Cambria Math" panose="02040503050406030204" pitchFamily="18" charset="0"/>
                            </a:rPr>
                            <m:t>𝑆h𝑒𝑎𝑟</m:t>
                          </m:r>
                          <m:r>
                            <a:rPr lang="en-US" sz="2000" b="0" i="1" smtClean="0">
                              <a:latin typeface="Cambria Math" panose="02040503050406030204" pitchFamily="18" charset="0"/>
                            </a:rPr>
                            <m:t> </m:t>
                          </m:r>
                          <m:r>
                            <a:rPr lang="en-US" sz="2000" b="0" i="1" smtClean="0">
                              <a:latin typeface="Cambria Math" panose="02040503050406030204" pitchFamily="18" charset="0"/>
                            </a:rPr>
                            <m:t>𝑆𝑡𝑟𝑎𝑖𝑛</m:t>
                          </m:r>
                        </m:den>
                      </m:f>
                    </m:oMath>
                  </m:oMathPara>
                </a14:m>
                <a:endParaRPr lang="en-US" sz="2000" b="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𝐺</m:t>
                      </m:r>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i="1">
                              <a:latin typeface="Cambria Math" panose="02040503050406030204" pitchFamily="18" charset="0"/>
                            </a:rPr>
                            <m:t>5</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4</m:t>
                              </m:r>
                            </m:sup>
                          </m:sSup>
                        </m:num>
                        <m:den>
                          <m:r>
                            <a:rPr lang="en-US" sz="2000" i="1">
                              <a:latin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10</m:t>
                              </m:r>
                            </m:e>
                            <m:sup>
                              <m:r>
                                <a:rPr lang="en-US" sz="2000" i="1">
                                  <a:latin typeface="Cambria Math" panose="02040503050406030204" pitchFamily="18" charset="0"/>
                                  <a:ea typeface="Cambria Math" panose="02040503050406030204" pitchFamily="18" charset="0"/>
                                </a:rPr>
                                <m:t>−2</m:t>
                              </m:r>
                            </m:sup>
                          </m:sSup>
                        </m:den>
                      </m:f>
                      <m:r>
                        <a:rPr lang="en-US" sz="2000" b="0" i="1" smtClean="0">
                          <a:latin typeface="Cambria Math" panose="02040503050406030204" pitchFamily="18" charset="0"/>
                        </a:rPr>
                        <m:t>=1.25</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10</m:t>
                          </m:r>
                        </m:e>
                        <m:sup>
                          <m:r>
                            <a:rPr lang="en-US" sz="2000" b="0" i="1" smtClean="0">
                              <a:latin typeface="Cambria Math" panose="02040503050406030204" pitchFamily="18" charset="0"/>
                              <a:ea typeface="Cambria Math" panose="02040503050406030204" pitchFamily="18" charset="0"/>
                            </a:rPr>
                            <m:t>6</m:t>
                          </m:r>
                        </m:sup>
                      </m:sSup>
                      <m:r>
                        <a:rPr lang="en-US" sz="2000" b="0" i="1" smtClean="0">
                          <a:latin typeface="Cambria Math" panose="02040503050406030204" pitchFamily="18" charset="0"/>
                          <a:ea typeface="Cambria Math" panose="02040503050406030204" pitchFamily="18" charset="0"/>
                        </a:rPr>
                        <m:t>𝑁</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𝑚</m:t>
                          </m:r>
                        </m:e>
                        <m:sup>
                          <m:r>
                            <a:rPr lang="en-US" sz="2000" b="0" i="1" smtClean="0">
                              <a:latin typeface="Cambria Math" panose="02040503050406030204" pitchFamily="18" charset="0"/>
                              <a:ea typeface="Cambria Math" panose="02040503050406030204" pitchFamily="18" charset="0"/>
                            </a:rPr>
                            <m:t>2</m:t>
                          </m:r>
                        </m:sup>
                      </m:sSup>
                    </m:oMath>
                  </m:oMathPara>
                </a14:m>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7. The Force exerted on a body of length 20 m and area 200</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oMath>
                </a14:m>
                <a:r>
                  <a:rPr lang="en-US" sz="2000" dirty="0">
                    <a:latin typeface="Times New Roman" panose="02020603050405020304" pitchFamily="18" charset="0"/>
                    <a:cs typeface="Times New Roman" panose="02020603050405020304" pitchFamily="18" charset="0"/>
                  </a:rPr>
                  <a:t> is 5000 N. It undergoes a 1 m change in length due to the force being exerted. Find the shear modulus. </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𝐺</m:t>
                      </m:r>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𝐹𝐿</m:t>
                          </m:r>
                        </m:num>
                        <m:den>
                          <m:r>
                            <a:rPr lang="en-US" sz="2000" b="0" i="1" smtClean="0">
                              <a:latin typeface="Cambria Math" panose="02040503050406030204" pitchFamily="18" charset="0"/>
                              <a:cs typeface="Times New Roman" panose="02020603050405020304" pitchFamily="18" charset="0"/>
                            </a:rPr>
                            <m:t>𝐴</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𝑥</m:t>
                          </m:r>
                        </m:den>
                      </m:f>
                    </m:oMath>
                  </m:oMathPara>
                </a14:m>
                <a:endParaRPr lang="en-US" sz="20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𝐺</m:t>
                      </m:r>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5000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×20</m:t>
                          </m:r>
                        </m:num>
                        <m:den>
                          <m:r>
                            <a:rPr lang="en-US" sz="2000" b="0" i="1" smtClean="0">
                              <a:latin typeface="Cambria Math" panose="02040503050406030204" pitchFamily="18" charset="0"/>
                              <a:cs typeface="Times New Roman" panose="02020603050405020304" pitchFamily="18" charset="0"/>
                            </a:rPr>
                            <m:t>200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×1</m:t>
                          </m:r>
                        </m:den>
                      </m:f>
                    </m:oMath>
                  </m:oMathPara>
                </a14:m>
                <a:endParaRPr lang="en-US" sz="2000" b="0" dirty="0">
                  <a:latin typeface="Times New Roman" panose="02020603050405020304" pitchFamily="18" charset="0"/>
                  <a:ea typeface="Cambria Math" panose="020405030504060302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𝐺</m:t>
                      </m:r>
                      <m:r>
                        <a:rPr lang="en-US" sz="2000" b="0" i="1" smtClean="0">
                          <a:latin typeface="Cambria Math" panose="02040503050406030204" pitchFamily="18" charset="0"/>
                          <a:cs typeface="Times New Roman" panose="02020603050405020304" pitchFamily="18" charset="0"/>
                        </a:rPr>
                        <m:t>=500</m:t>
                      </m:r>
                      <m:sSup>
                        <m:sSupPr>
                          <m:ctrlPr>
                            <a:rPr lang="en-US" sz="2000" b="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𝑁𝑚</m:t>
                          </m:r>
                        </m:e>
                        <m:sup>
                          <m:r>
                            <a:rPr lang="en-US" sz="2000" b="0" i="1" smtClean="0">
                              <a:latin typeface="Cambria Math" panose="02040503050406030204" pitchFamily="18" charset="0"/>
                              <a:cs typeface="Times New Roman" panose="02020603050405020304" pitchFamily="18" charset="0"/>
                            </a:rPr>
                            <m:t>−2</m:t>
                          </m:r>
                        </m:sup>
                      </m:sSup>
                    </m:oMath>
                  </m:oMathPara>
                </a14:m>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8. The Force exerted on a body of length 10 m and area 100</a:t>
                </a:r>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𝑚</m:t>
                        </m:r>
                      </m:e>
                      <m:sup>
                        <m:r>
                          <a:rPr lang="en-US" sz="2000" b="0" i="1" smtClean="0">
                            <a:latin typeface="Cambria Math" panose="02040503050406030204" pitchFamily="18" charset="0"/>
                          </a:rPr>
                          <m:t>2</m:t>
                        </m:r>
                      </m:sup>
                    </m:sSup>
                  </m:oMath>
                </a14:m>
                <a:r>
                  <a:rPr lang="en-US" sz="2000" dirty="0">
                    <a:latin typeface="Times New Roman" panose="02020603050405020304" pitchFamily="18" charset="0"/>
                    <a:cs typeface="Times New Roman" panose="02020603050405020304" pitchFamily="18" charset="0"/>
                  </a:rPr>
                  <a:t> is 400 N. It undergoes a 0.02 m change in length due to the force being exerted. Find the shear modulus. </a:t>
                </a: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𝐺</m:t>
                      </m:r>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𝐹𝐿</m:t>
                          </m:r>
                        </m:num>
                        <m:den>
                          <m:r>
                            <a:rPr lang="en-US" sz="2000" b="0" i="1" smtClean="0">
                              <a:latin typeface="Cambria Math" panose="02040503050406030204" pitchFamily="18" charset="0"/>
                              <a:cs typeface="Times New Roman" panose="02020603050405020304" pitchFamily="18" charset="0"/>
                            </a:rPr>
                            <m:t>𝐴</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𝑥</m:t>
                          </m:r>
                        </m:den>
                      </m:f>
                    </m:oMath>
                  </m:oMathPara>
                </a14:m>
                <a:endParaRPr lang="en-US" sz="20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cs typeface="Times New Roman" panose="02020603050405020304" pitchFamily="18" charset="0"/>
                        </a:rPr>
                        <m:t>𝐺</m:t>
                      </m:r>
                      <m:r>
                        <a:rPr lang="en-US" sz="2000" b="0" i="1" smtClean="0">
                          <a:latin typeface="Cambria Math" panose="02040503050406030204" pitchFamily="18" charset="0"/>
                          <a:cs typeface="Times New Roman" panose="02020603050405020304" pitchFamily="18" charset="0"/>
                        </a:rPr>
                        <m:t>=</m:t>
                      </m:r>
                      <m:f>
                        <m:fPr>
                          <m:ctrlPr>
                            <a:rPr lang="en-US" sz="2000" b="0" i="1" smtClean="0">
                              <a:latin typeface="Cambria Math" panose="02040503050406030204" pitchFamily="18" charset="0"/>
                              <a:cs typeface="Times New Roman" panose="02020603050405020304" pitchFamily="18" charset="0"/>
                            </a:rPr>
                          </m:ctrlPr>
                        </m:fPr>
                        <m:num>
                          <m:r>
                            <a:rPr lang="en-US" sz="2000" b="0" i="1" smtClean="0">
                              <a:latin typeface="Cambria Math" panose="02040503050406030204" pitchFamily="18" charset="0"/>
                              <a:cs typeface="Times New Roman" panose="02020603050405020304" pitchFamily="18" charset="0"/>
                            </a:rPr>
                            <m:t>400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×10</m:t>
                          </m:r>
                        </m:num>
                        <m:den>
                          <m:r>
                            <a:rPr lang="en-US" sz="2000" b="0" i="1" smtClean="0">
                              <a:latin typeface="Cambria Math" panose="02040503050406030204" pitchFamily="18" charset="0"/>
                              <a:cs typeface="Times New Roman" panose="02020603050405020304" pitchFamily="18" charset="0"/>
                            </a:rPr>
                            <m:t>100</m:t>
                          </m:r>
                          <m:r>
                            <a:rPr lang="en-US" sz="2000" b="0" i="1" smtClean="0">
                              <a:latin typeface="Cambria Math" panose="02040503050406030204" pitchFamily="18" charset="0"/>
                              <a:ea typeface="Cambria Math" panose="02040503050406030204" pitchFamily="18" charset="0"/>
                              <a:cs typeface="Times New Roman" panose="02020603050405020304" pitchFamily="18" charset="0"/>
                            </a:rPr>
                            <m:t>×0.02</m:t>
                          </m:r>
                        </m:den>
                      </m:f>
                      <m:r>
                        <a:rPr lang="en-US" sz="2000" b="0" i="1" smtClean="0">
                          <a:latin typeface="Cambria Math" panose="02040503050406030204" pitchFamily="18" charset="0"/>
                          <a:ea typeface="Cambria Math" panose="02040503050406030204" pitchFamily="18" charset="0"/>
                          <a:cs typeface="Times New Roman" panose="02020603050405020304" pitchFamily="18" charset="0"/>
                        </a:rPr>
                        <m:t>=2000</m:t>
                      </m:r>
                      <m:sSup>
                        <m:sSupPr>
                          <m:ctrlPr>
                            <a:rPr lang="en-US" sz="20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ea typeface="Cambria Math" panose="02040503050406030204" pitchFamily="18" charset="0"/>
                              <a:cs typeface="Times New Roman" panose="02020603050405020304" pitchFamily="18" charset="0"/>
                            </a:rPr>
                            <m:t>𝑁𝑚</m:t>
                          </m:r>
                        </m:e>
                        <m:sup>
                          <m:r>
                            <a:rPr lang="en-US" sz="20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m:oMathPara>
                </a14:m>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2BBFAC3D-647C-8CA2-3CE3-861D7162106A}"/>
                  </a:ext>
                </a:extLst>
              </p:cNvPr>
              <p:cNvSpPr txBox="1">
                <a:spLocks noRot="1" noChangeAspect="1" noMove="1" noResize="1" noEditPoints="1" noAdjustHandles="1" noChangeArrowheads="1" noChangeShapeType="1" noTextEdit="1"/>
              </p:cNvSpPr>
              <p:nvPr/>
            </p:nvSpPr>
            <p:spPr>
              <a:xfrm>
                <a:off x="1513739" y="916684"/>
                <a:ext cx="9982200" cy="6070573"/>
              </a:xfrm>
              <a:prstGeom prst="rect">
                <a:avLst/>
              </a:prstGeom>
              <a:blipFill>
                <a:blip r:embed="rId3"/>
                <a:stretch>
                  <a:fillRect l="-611" t="-502" r="-244"/>
                </a:stretch>
              </a:blipFill>
            </p:spPr>
            <p:txBody>
              <a:bodyPr/>
              <a:lstStyle/>
              <a:p>
                <a:r>
                  <a:rPr lang="en-US">
                    <a:noFill/>
                  </a:rPr>
                  <a:t> </a:t>
                </a:r>
              </a:p>
            </p:txBody>
          </p:sp>
        </mc:Fallback>
      </mc:AlternateContent>
    </p:spTree>
    <p:extLst>
      <p:ext uri="{BB962C8B-B14F-4D97-AF65-F5344CB8AC3E}">
        <p14:creationId xmlns:p14="http://schemas.microsoft.com/office/powerpoint/2010/main" val="200642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9777D1A-4D56-BA31-5CF3-46A8638B9706}"/>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E30BFC3F-62E4-A715-023D-0C634BDFC65A}"/>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22273746-276F-9849-D426-76AC93AE8AC6}"/>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094D466F-699B-9AAB-6A6C-B2CAEEA2822F}"/>
              </a:ext>
            </a:extLst>
          </p:cNvPr>
          <p:cNvSpPr txBox="1">
            <a:spLocks noGrp="1"/>
          </p:cNvSpPr>
          <p:nvPr>
            <p:ph type="title"/>
          </p:nvPr>
        </p:nvSpPr>
        <p:spPr>
          <a:xfrm>
            <a:off x="5706902" y="299281"/>
            <a:ext cx="3810000" cy="505908"/>
          </a:xfrm>
          <a:prstGeom prst="rect">
            <a:avLst/>
          </a:prstGeom>
        </p:spPr>
        <p:txBody>
          <a:bodyPr vert="horz" wrap="square" lIns="0" tIns="13335" rIns="0" bIns="0" rtlCol="0">
            <a:spAutoFit/>
          </a:bodyPr>
          <a:lstStyle/>
          <a:p>
            <a:pPr marL="12700">
              <a:lnSpc>
                <a:spcPct val="100000"/>
              </a:lnSpc>
              <a:spcBef>
                <a:spcPts val="105"/>
              </a:spcBef>
            </a:pPr>
            <a:r>
              <a:rPr lang="en-US" spc="-5" dirty="0"/>
              <a:t>BULK MODULUS</a:t>
            </a:r>
            <a:endParaRPr dirty="0"/>
          </a:p>
        </p:txBody>
      </p:sp>
      <p:sp>
        <p:nvSpPr>
          <p:cNvPr id="12" name="object 12">
            <a:extLst>
              <a:ext uri="{FF2B5EF4-FFF2-40B4-BE49-F238E27FC236}">
                <a16:creationId xmlns:a16="http://schemas.microsoft.com/office/drawing/2014/main" id="{07BE1CB4-0C95-2DEE-1AF7-93B21B6CF334}"/>
              </a:ext>
            </a:extLst>
          </p:cNvPr>
          <p:cNvSpPr txBox="1"/>
          <p:nvPr/>
        </p:nvSpPr>
        <p:spPr>
          <a:xfrm>
            <a:off x="3962400" y="1233687"/>
            <a:ext cx="7990667" cy="4390626"/>
          </a:xfrm>
          <a:prstGeom prst="rect">
            <a:avLst/>
          </a:prstGeom>
        </p:spPr>
        <p:txBody>
          <a:bodyPr vert="horz" wrap="square" lIns="0" tIns="12065" rIns="0" bIns="0" rtlCol="0">
            <a:spAutoFit/>
          </a:bodyPr>
          <a:lstStyle/>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The bulk modulus is the measure of how resistant a material (solid or fluid) is to compression. It is defined as the ratio of pressure increase to the relative decrease of the material volume. It therefore represents how resistant a material is to changing volume under compression that is applied on all sides</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It is given by the ratio of pressure applied to the corresponding relative decrease in the volume of the material</a:t>
            </a:r>
          </a:p>
        </p:txBody>
      </p:sp>
      <p:pic>
        <p:nvPicPr>
          <p:cNvPr id="6" name="Picture 5">
            <a:extLst>
              <a:ext uri="{FF2B5EF4-FFF2-40B4-BE49-F238E27FC236}">
                <a16:creationId xmlns:a16="http://schemas.microsoft.com/office/drawing/2014/main" id="{205F1E80-158A-F004-9D85-5DDB8B84B9A8}"/>
              </a:ext>
            </a:extLst>
          </p:cNvPr>
          <p:cNvPicPr>
            <a:picLocks noChangeAspect="1"/>
          </p:cNvPicPr>
          <p:nvPr/>
        </p:nvPicPr>
        <p:blipFill>
          <a:blip r:embed="rId3"/>
          <a:stretch>
            <a:fillRect/>
          </a:stretch>
        </p:blipFill>
        <p:spPr>
          <a:xfrm>
            <a:off x="670661" y="2590800"/>
            <a:ext cx="3164098" cy="1963082"/>
          </a:xfrm>
          <a:prstGeom prst="rect">
            <a:avLst/>
          </a:prstGeom>
        </p:spPr>
      </p:pic>
    </p:spTree>
    <p:extLst>
      <p:ext uri="{BB962C8B-B14F-4D97-AF65-F5344CB8AC3E}">
        <p14:creationId xmlns:p14="http://schemas.microsoft.com/office/powerpoint/2010/main" val="80738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F27F63F-9431-1FD0-6ED8-DD3A62C4749A}"/>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8903718-26D8-B903-BC7A-4D9FA25F8A4A}"/>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18BA3162-AC2F-C43C-FC3D-D8436509655F}"/>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7B18B429-7EA1-394B-AE5D-83D3D25356EB}"/>
              </a:ext>
            </a:extLst>
          </p:cNvPr>
          <p:cNvSpPr txBox="1">
            <a:spLocks noGrp="1"/>
          </p:cNvSpPr>
          <p:nvPr>
            <p:ph type="title"/>
          </p:nvPr>
        </p:nvSpPr>
        <p:spPr>
          <a:xfrm>
            <a:off x="5706902" y="299281"/>
            <a:ext cx="3810000" cy="505908"/>
          </a:xfrm>
          <a:prstGeom prst="rect">
            <a:avLst/>
          </a:prstGeom>
        </p:spPr>
        <p:txBody>
          <a:bodyPr vert="horz" wrap="square" lIns="0" tIns="13335" rIns="0" bIns="0" rtlCol="0">
            <a:spAutoFit/>
          </a:bodyPr>
          <a:lstStyle/>
          <a:p>
            <a:pPr marL="12700">
              <a:lnSpc>
                <a:spcPct val="100000"/>
              </a:lnSpc>
              <a:spcBef>
                <a:spcPts val="105"/>
              </a:spcBef>
            </a:pPr>
            <a:r>
              <a:rPr lang="en-US" spc="-5" dirty="0"/>
              <a:t>BULK MODULUS</a:t>
            </a:r>
            <a:endParaRPr dirty="0"/>
          </a:p>
        </p:txBody>
      </p:sp>
      <mc:AlternateContent xmlns:mc="http://schemas.openxmlformats.org/markup-compatibility/2006" xmlns:a14="http://schemas.microsoft.com/office/drawing/2010/main">
        <mc:Choice Requires="a14">
          <p:sp>
            <p:nvSpPr>
              <p:cNvPr id="12" name="object 12">
                <a:extLst>
                  <a:ext uri="{FF2B5EF4-FFF2-40B4-BE49-F238E27FC236}">
                    <a16:creationId xmlns:a16="http://schemas.microsoft.com/office/drawing/2014/main" id="{E95C00B6-A7C6-32B3-88B0-C68B0059D15B}"/>
                  </a:ext>
                </a:extLst>
              </p:cNvPr>
              <p:cNvSpPr txBox="1"/>
              <p:nvPr/>
            </p:nvSpPr>
            <p:spPr>
              <a:xfrm>
                <a:off x="3962400" y="1233687"/>
                <a:ext cx="7990667" cy="5022080"/>
              </a:xfrm>
              <a:prstGeom prst="rect">
                <a:avLst/>
              </a:prstGeom>
            </p:spPr>
            <p:txBody>
              <a:bodyPr vert="horz" wrap="square" lIns="0" tIns="12065" rIns="0" bIns="0" rtlCol="0">
                <a:spAutoFit/>
              </a:bodyPr>
              <a:lstStyle/>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𝑃</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𝑉</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𝑉</m:t>
                          </m:r>
                        </m:den>
                      </m:f>
                      <m:r>
                        <a:rPr lang="en-US" sz="2400" b="0" i="1" smtClean="0">
                          <a:latin typeface="Cambria Math" panose="02040503050406030204" pitchFamily="18" charset="0"/>
                          <a:cs typeface="Times New Roman" panose="02020603050405020304" pitchFamily="18" charset="0"/>
                        </a:rPr>
                        <m:t>−−−−−−−−−−−−−−−−−−−−−−−−−−8</m:t>
                      </m:r>
                    </m:oMath>
                  </m:oMathPara>
                </a14:m>
                <a:endParaRPr lang="en-US" sz="2400" dirty="0">
                  <a:latin typeface="Times New Roman" panose="02020603050405020304" pitchFamily="18" charset="0"/>
                  <a:cs typeface="Times New Roman" panose="02020603050405020304" pitchFamily="18" charset="0"/>
                </a:endParaRPr>
              </a:p>
              <a:p>
                <a:pPr marL="12700" marR="5080">
                  <a:lnSpc>
                    <a:spcPct val="150000"/>
                  </a:lnSpc>
                  <a:spcBef>
                    <a:spcPts val="95"/>
                  </a:spcBef>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Where:</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B: Bulk modulus</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ΔP: change of the pressure or force applied per unit area on the material</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ΔV: change of the volume of the material due to the compression</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V: Initial volume of the material</a:t>
                </a:r>
              </a:p>
            </p:txBody>
          </p:sp>
        </mc:Choice>
        <mc:Fallback xmlns="">
          <p:sp>
            <p:nvSpPr>
              <p:cNvPr id="12" name="object 12">
                <a:extLst>
                  <a:ext uri="{FF2B5EF4-FFF2-40B4-BE49-F238E27FC236}">
                    <a16:creationId xmlns:a16="http://schemas.microsoft.com/office/drawing/2014/main" id="{E95C00B6-A7C6-32B3-88B0-C68B0059D15B}"/>
                  </a:ext>
                </a:extLst>
              </p:cNvPr>
              <p:cNvSpPr txBox="1">
                <a:spLocks noRot="1" noChangeAspect="1" noMove="1" noResize="1" noEditPoints="1" noAdjustHandles="1" noChangeArrowheads="1" noChangeShapeType="1" noTextEdit="1"/>
              </p:cNvSpPr>
              <p:nvPr/>
            </p:nvSpPr>
            <p:spPr>
              <a:xfrm>
                <a:off x="3962400" y="1233687"/>
                <a:ext cx="7990667" cy="5022080"/>
              </a:xfrm>
              <a:prstGeom prst="rect">
                <a:avLst/>
              </a:prstGeom>
              <a:blipFill>
                <a:blip r:embed="rId3"/>
                <a:stretch>
                  <a:fillRect l="-2136" b="-279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0B0CC05-1114-5881-96FE-8ADAC665186C}"/>
              </a:ext>
            </a:extLst>
          </p:cNvPr>
          <p:cNvPicPr>
            <a:picLocks noChangeAspect="1"/>
          </p:cNvPicPr>
          <p:nvPr/>
        </p:nvPicPr>
        <p:blipFill>
          <a:blip r:embed="rId4">
            <a:extLst>
              <a:ext uri="{28A0092B-C50C-407E-A947-70E740481C1C}">
                <a14:useLocalDpi xmlns:a14="http://schemas.microsoft.com/office/drawing/2010/main" val="0"/>
              </a:ext>
            </a:extLst>
          </a:blip>
          <a:srcRect r="5085" b="12859"/>
          <a:stretch/>
        </p:blipFill>
        <p:spPr>
          <a:xfrm>
            <a:off x="338327" y="2895600"/>
            <a:ext cx="3157882" cy="1965590"/>
          </a:xfrm>
          <a:prstGeom prst="rect">
            <a:avLst/>
          </a:prstGeom>
        </p:spPr>
      </p:pic>
    </p:spTree>
    <p:extLst>
      <p:ext uri="{BB962C8B-B14F-4D97-AF65-F5344CB8AC3E}">
        <p14:creationId xmlns:p14="http://schemas.microsoft.com/office/powerpoint/2010/main" val="206489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Elasticity-2-638.jpg"/>
          <p:cNvPicPr>
            <a:picLocks noChangeAspect="1"/>
          </p:cNvPicPr>
          <p:nvPr/>
        </p:nvPicPr>
        <p:blipFill>
          <a:blip r:embed="rId2"/>
          <a:stretch>
            <a:fillRect/>
          </a:stretch>
        </p:blipFill>
        <p:spPr>
          <a:xfrm>
            <a:off x="990600" y="-32657"/>
            <a:ext cx="113538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4BE91B0-149C-7F2F-D274-FFF36F9CB0BE}"/>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D9E0937F-5441-60E1-D134-38F7DF088278}"/>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E4B38E86-3905-EF0E-432F-72DDD33B671A}"/>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048DFC92-5A21-5A77-0206-0E52212441EA}"/>
              </a:ext>
            </a:extLst>
          </p:cNvPr>
          <p:cNvSpPr txBox="1">
            <a:spLocks noGrp="1"/>
          </p:cNvSpPr>
          <p:nvPr>
            <p:ph type="title"/>
          </p:nvPr>
        </p:nvSpPr>
        <p:spPr>
          <a:xfrm>
            <a:off x="5706902" y="299281"/>
            <a:ext cx="3810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EXAMPLES</a:t>
            </a:r>
            <a:endParaRPr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6C2577A-6D20-6545-B3FA-141BB7D61D7A}"/>
                  </a:ext>
                </a:extLst>
              </p:cNvPr>
              <p:cNvSpPr txBox="1"/>
              <p:nvPr/>
            </p:nvSpPr>
            <p:spPr>
              <a:xfrm>
                <a:off x="1447800" y="1138936"/>
                <a:ext cx="10405873" cy="572188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9. Calculate the bulk modulus of a material that experienced a change of pressure of </a:t>
                </a:r>
                <a14:m>
                  <m:oMath xmlns:m="http://schemas.openxmlformats.org/officeDocument/2006/math">
                    <m:r>
                      <a:rPr lang="en-US" sz="2400" b="0" i="1" smtClean="0">
                        <a:latin typeface="Cambria Math" panose="02040503050406030204" pitchFamily="18" charset="0"/>
                      </a:rPr>
                      <m:t>5</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4</m:t>
                        </m:r>
                      </m:sup>
                    </m:s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𝑁𝑚</m:t>
                        </m:r>
                      </m:e>
                      <m:sup>
                        <m:r>
                          <a:rPr lang="en-US" sz="2400" b="0" i="1" smtClean="0">
                            <a:latin typeface="Cambria Math" panose="02040503050406030204" pitchFamily="18" charset="0"/>
                            <a:ea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and its volume goes from 4</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3</m:t>
                        </m:r>
                      </m:sup>
                    </m:sSup>
                  </m:oMath>
                </a14:m>
                <a:r>
                  <a:rPr lang="en-US" sz="2400" dirty="0">
                    <a:latin typeface="Times New Roman" panose="02020603050405020304" pitchFamily="18" charset="0"/>
                    <a:cs typeface="Times New Roman" panose="02020603050405020304" pitchFamily="18" charset="0"/>
                  </a:rPr>
                  <a:t> to 3.9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𝑐𝑚</m:t>
                        </m:r>
                      </m:e>
                      <m:sup>
                        <m:r>
                          <a:rPr lang="en-US" sz="2400" i="1">
                            <a:latin typeface="Cambria Math" panose="02040503050406030204" pitchFamily="18" charset="0"/>
                          </a:rPr>
                          <m:t>3</m:t>
                        </m:r>
                      </m:sup>
                    </m:sSup>
                  </m:oMath>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𝑃</m:t>
                          </m:r>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𝑉</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𝑉</m:t>
                          </m:r>
                        </m:den>
                      </m:f>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𝑅𝑒𝑐𝑎𝑙𝑙</m:t>
                      </m:r>
                      <m:r>
                        <a:rPr lang="en-US" sz="2400" b="0" i="1" smtClean="0">
                          <a:latin typeface="Cambria Math" panose="02040503050406030204" pitchFamily="18" charset="0"/>
                        </a:rPr>
                        <m:t> </m:t>
                      </m:r>
                      <m:r>
                        <a:rPr lang="en-US" sz="2400" b="0" i="1" smtClean="0">
                          <a:latin typeface="Cambria Math" panose="02040503050406030204" pitchFamily="18" charset="0"/>
                        </a:rPr>
                        <m:t>𝑡h𝑎𝑡</m:t>
                      </m:r>
                      <m:r>
                        <a:rPr lang="en-US" sz="2400" b="0" i="1" smtClean="0">
                          <a:latin typeface="Cambria Math" panose="02040503050406030204" pitchFamily="18" charset="0"/>
                        </a:rPr>
                        <m:t> 1</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𝑐𝑚</m:t>
                          </m:r>
                        </m:e>
                        <m:sup>
                          <m:r>
                            <a:rPr lang="en-US" sz="2400" b="0" i="1" smtClean="0">
                              <a:latin typeface="Cambria Math" panose="02040503050406030204" pitchFamily="18" charset="0"/>
                            </a:rPr>
                            <m:t>3</m:t>
                          </m:r>
                        </m:sup>
                      </m:sSup>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10</m:t>
                          </m:r>
                        </m:e>
                        <m:sup>
                          <m:r>
                            <a:rPr lang="en-US" sz="2400" b="0" i="1" smtClean="0">
                              <a:latin typeface="Cambria Math" panose="02040503050406030204" pitchFamily="18" charset="0"/>
                            </a:rPr>
                            <m:t>−6</m:t>
                          </m:r>
                        </m:sup>
                      </m:sSup>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3</m:t>
                          </m:r>
                        </m:sup>
                      </m:sSup>
                    </m:oMath>
                  </m:oMathPara>
                </a14:m>
                <a:endParaRPr lang="en-US" sz="2400" dirty="0">
                  <a:latin typeface="Times New Roman" panose="02020603050405020304" pitchFamily="18" charset="0"/>
                  <a:cs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Times New Roman" panose="02020603050405020304" pitchFamily="18" charset="0"/>
                        </a:rPr>
                        <m:t>𝐵</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m:t>
                          </m:r>
                          <m:r>
                            <a:rPr lang="en-US" sz="2400" i="1">
                              <a:latin typeface="Cambria Math" panose="02040503050406030204" pitchFamily="18" charset="0"/>
                            </a:rPr>
                            <m:t>5</m:t>
                          </m:r>
                          <m:r>
                            <a:rPr lang="en-US" sz="2400" i="1">
                              <a:latin typeface="Cambria Math" panose="02040503050406030204" pitchFamily="18" charset="0"/>
                              <a:ea typeface="Cambria Math" panose="02040503050406030204" pitchFamily="18" charset="0"/>
                            </a:rPr>
                            <m:t>×</m:t>
                          </m:r>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10</m:t>
                              </m:r>
                            </m:e>
                            <m:sup>
                              <m:r>
                                <a:rPr lang="en-US" sz="2400" i="1">
                                  <a:latin typeface="Cambria Math" panose="02040503050406030204" pitchFamily="18" charset="0"/>
                                  <a:ea typeface="Cambria Math" panose="02040503050406030204" pitchFamily="18" charset="0"/>
                                </a:rPr>
                                <m:t>4</m:t>
                              </m:r>
                            </m:sup>
                          </m:sSup>
                          <m:r>
                            <a:rPr lang="en-US" sz="2400" b="0" i="1" smtClean="0">
                              <a:latin typeface="Cambria Math" panose="02040503050406030204" pitchFamily="18" charset="0"/>
                              <a:ea typeface="Cambria Math" panose="02040503050406030204" pitchFamily="18" charset="0"/>
                            </a:rPr>
                            <m:t>)×4×</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−6</m:t>
                              </m:r>
                            </m:sup>
                          </m:sSup>
                        </m:num>
                        <m:den>
                          <m:r>
                            <a:rPr lang="en-US" sz="2400" b="0" i="1" smtClean="0">
                              <a:latin typeface="Cambria Math" panose="02040503050406030204" pitchFamily="18" charset="0"/>
                              <a:ea typeface="Cambria Math" panose="02040503050406030204" pitchFamily="18" charset="0"/>
                              <a:cs typeface="Times New Roman" panose="02020603050405020304" pitchFamily="18" charset="0"/>
                            </a:rPr>
                            <m:t>(4−3.9)×</m:t>
                          </m:r>
                          <m:sSup>
                            <m:sSupPr>
                              <m:ctrlPr>
                                <a:rPr lang="en-US" sz="2400" i="1">
                                  <a:latin typeface="Cambria Math" panose="02040503050406030204" pitchFamily="18" charset="0"/>
                                </a:rPr>
                              </m:ctrlPr>
                            </m:sSupPr>
                            <m:e>
                              <m:r>
                                <a:rPr lang="en-US" sz="2400" i="1">
                                  <a:latin typeface="Cambria Math" panose="02040503050406030204" pitchFamily="18" charset="0"/>
                                </a:rPr>
                                <m:t>10</m:t>
                              </m:r>
                            </m:e>
                            <m:sup>
                              <m:r>
                                <a:rPr lang="en-US" sz="2400" i="1">
                                  <a:latin typeface="Cambria Math" panose="02040503050406030204" pitchFamily="18" charset="0"/>
                                </a:rPr>
                                <m:t>−6</m:t>
                              </m:r>
                            </m:sup>
                          </m:sSup>
                        </m:den>
                      </m:f>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10</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6</m:t>
                          </m:r>
                        </m:sup>
                      </m:s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𝑁</m:t>
                      </m:r>
                      <m:sSup>
                        <m:sSupPr>
                          <m:ctrlPr>
                            <a:rPr lang="en-US" sz="24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𝑚</m:t>
                          </m:r>
                        </m:e>
                        <m:sup>
                          <m:r>
                            <a:rPr lang="en-US" sz="2400" b="0" i="1" smtClean="0">
                              <a:latin typeface="Cambria Math" panose="02040503050406030204" pitchFamily="18" charset="0"/>
                              <a:ea typeface="Cambria Math" panose="02040503050406030204" pitchFamily="18" charset="0"/>
                              <a:cs typeface="Times New Roman" panose="02020603050405020304" pitchFamily="18" charset="0"/>
                            </a:rPr>
                            <m:t>−2</m:t>
                          </m:r>
                        </m:sup>
                      </m:sSup>
                    </m:oMath>
                  </m:oMathPara>
                </a14:m>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10. Using Bulk Modulus Formula, calculate the bulk modulus of a body that practices a change in stress of </a:t>
                </a:r>
                <a14:m>
                  <m:oMath xmlns:m="http://schemas.openxmlformats.org/officeDocument/2006/math">
                    <m:r>
                      <a:rPr lang="en-US" sz="2400" b="0" i="1" smtClean="0">
                        <a:latin typeface="Cambria Math" panose="02040503050406030204" pitchFamily="18" charset="0"/>
                      </a:rPr>
                      <m:t>4</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4</m:t>
                        </m:r>
                      </m:sup>
                    </m:sSup>
                    <m:r>
                      <a:rPr lang="en-US" sz="2400" b="0" i="1" smtClean="0">
                        <a:latin typeface="Cambria Math" panose="02040503050406030204" pitchFamily="18" charset="0"/>
                        <a:ea typeface="Cambria Math" panose="02040503050406030204" pitchFamily="18" charset="0"/>
                      </a:rPr>
                      <m:t>𝑁</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𝑚</m:t>
                        </m:r>
                      </m:e>
                      <m:sup>
                        <m:r>
                          <a:rPr lang="en-US" sz="2400" b="0" i="1" smtClean="0">
                            <a:latin typeface="Cambria Math" panose="02040503050406030204" pitchFamily="18" charset="0"/>
                            <a:ea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and its volume changes from 5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𝑐𝑚</m:t>
                        </m:r>
                      </m:e>
                      <m:sup>
                        <m:r>
                          <a:rPr lang="en-US" sz="2400" i="1">
                            <a:latin typeface="Cambria Math" panose="02040503050406030204" pitchFamily="18" charset="0"/>
                          </a:rPr>
                          <m:t>3</m:t>
                        </m:r>
                      </m:sup>
                    </m:sSup>
                  </m:oMath>
                </a14:m>
                <a:r>
                  <a:rPr lang="en-US" sz="2400" dirty="0">
                    <a:latin typeface="Times New Roman" panose="02020603050405020304" pitchFamily="18" charset="0"/>
                    <a:cs typeface="Times New Roman" panose="02020603050405020304" pitchFamily="18" charset="0"/>
                  </a:rPr>
                  <a:t> to 4.8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𝑐𝑚</m:t>
                        </m:r>
                      </m:e>
                      <m:sup>
                        <m:r>
                          <a:rPr lang="en-US" sz="2400" i="1">
                            <a:latin typeface="Cambria Math" panose="02040503050406030204" pitchFamily="18" charset="0"/>
                          </a:rPr>
                          <m:t>3</m:t>
                        </m:r>
                      </m:sup>
                    </m:sSup>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ea typeface="Cambria Math" panose="02040503050406030204" pitchFamily="18" charset="0"/>
                            <a:cs typeface="Times New Roman" panose="02020603050405020304" pitchFamily="18" charset="0"/>
                          </a:rPr>
                          <m:t>𝐴𝑛𝑠</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10</m:t>
                        </m:r>
                      </m:e>
                      <m:sup>
                        <m:r>
                          <a:rPr lang="en-US" sz="2400" i="1">
                            <a:latin typeface="Cambria Math" panose="02040503050406030204" pitchFamily="18" charset="0"/>
                            <a:ea typeface="Cambria Math" panose="02040503050406030204" pitchFamily="18" charset="0"/>
                            <a:cs typeface="Times New Roman" panose="02020603050405020304" pitchFamily="18" charset="0"/>
                          </a:rPr>
                          <m:t>6</m:t>
                        </m:r>
                      </m:sup>
                    </m:sSup>
                    <m:r>
                      <a:rPr lang="en-US" sz="2400" i="1">
                        <a:latin typeface="Cambria Math" panose="02040503050406030204" pitchFamily="18" charset="0"/>
                        <a:ea typeface="Cambria Math" panose="02040503050406030204" pitchFamily="18" charset="0"/>
                        <a:cs typeface="Times New Roman" panose="02020603050405020304" pitchFamily="18" charset="0"/>
                      </a:rPr>
                      <m:t>𝑁</m:t>
                    </m:r>
                    <m:sSup>
                      <m:sSupPr>
                        <m:ctrlPr>
                          <a:rPr lang="en-US" sz="2400" i="1">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latin typeface="Cambria Math" panose="02040503050406030204" pitchFamily="18" charset="0"/>
                            <a:ea typeface="Cambria Math" panose="02040503050406030204" pitchFamily="18" charset="0"/>
                            <a:cs typeface="Times New Roman" panose="02020603050405020304" pitchFamily="18" charset="0"/>
                          </a:rPr>
                          <m:t>𝑚</m:t>
                        </m:r>
                      </m:e>
                      <m:sup>
                        <m:r>
                          <a:rPr lang="en-US" sz="2400" i="1">
                            <a:latin typeface="Cambria Math" panose="02040503050406030204" pitchFamily="18" charset="0"/>
                            <a:ea typeface="Cambria Math" panose="02040503050406030204" pitchFamily="18" charset="0"/>
                            <a:cs typeface="Times New Roman" panose="02020603050405020304" pitchFamily="18" charset="0"/>
                          </a:rPr>
                          <m:t>−2</m:t>
                        </m:r>
                      </m:sup>
                    </m:sSup>
                  </m:oMath>
                </a14:m>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11. A material experiences a pressure increase of </a:t>
                </a:r>
                <a14:m>
                  <m:oMath xmlns:m="http://schemas.openxmlformats.org/officeDocument/2006/math">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5</m:t>
                        </m:r>
                      </m:sup>
                    </m:sSup>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𝑁𝑚</m:t>
                        </m:r>
                      </m:e>
                      <m:sup>
                        <m:r>
                          <a:rPr lang="en-US" sz="2400" b="0" i="1" smtClean="0">
                            <a:latin typeface="Cambria Math" panose="02040503050406030204" pitchFamily="18" charset="0"/>
                            <a:ea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 and its volume changes from 1.0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oMath>
                </a14:m>
                <a:r>
                  <a:rPr lang="en-US" sz="2400" dirty="0">
                    <a:latin typeface="Times New Roman" panose="02020603050405020304" pitchFamily="18" charset="0"/>
                    <a:cs typeface="Times New Roman" panose="02020603050405020304" pitchFamily="18" charset="0"/>
                  </a:rPr>
                  <a:t>  to 0.98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𝑚</m:t>
                        </m:r>
                      </m:e>
                      <m:sup>
                        <m:r>
                          <a:rPr lang="en-US" sz="2400" i="1">
                            <a:latin typeface="Cambria Math" panose="02040503050406030204" pitchFamily="18" charset="0"/>
                          </a:rPr>
                          <m:t>3</m:t>
                        </m:r>
                      </m:sup>
                    </m:sSup>
                  </m:oMath>
                </a14:m>
                <a:r>
                  <a:rPr lang="en-US" sz="2400" dirty="0">
                    <a:latin typeface="Times New Roman" panose="02020603050405020304" pitchFamily="18" charset="0"/>
                    <a:cs typeface="Times New Roman" panose="02020603050405020304" pitchFamily="18" charset="0"/>
                  </a:rPr>
                  <a:t> . Calculate the bulk modulus. (Ans: </a:t>
                </a:r>
                <a14:m>
                  <m:oMath xmlns:m="http://schemas.openxmlformats.org/officeDocument/2006/math">
                    <m:r>
                      <a:rPr lang="en-US" sz="2400" b="0" i="1" smtClean="0">
                        <a:latin typeface="Cambria Math" panose="02040503050406030204" pitchFamily="18" charset="0"/>
                      </a:rPr>
                      <m:t>1</m:t>
                    </m:r>
                    <m:r>
                      <a:rPr lang="en-US" sz="2400" b="0" i="1" smtClean="0">
                        <a:latin typeface="Cambria Math" panose="02040503050406030204" pitchFamily="18" charset="0"/>
                        <a:ea typeface="Cambria Math" panose="02040503050406030204" pitchFamily="18" charset="0"/>
                      </a:rPr>
                      <m:t>×</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10</m:t>
                        </m:r>
                      </m:e>
                      <m:sup>
                        <m:r>
                          <a:rPr lang="en-US" sz="2400" b="0" i="1" smtClean="0">
                            <a:latin typeface="Cambria Math" panose="02040503050406030204" pitchFamily="18" charset="0"/>
                            <a:ea typeface="Cambria Math" panose="02040503050406030204" pitchFamily="18" charset="0"/>
                          </a:rPr>
                          <m:t>7</m:t>
                        </m:r>
                      </m:sup>
                    </m:sSup>
                    <m:r>
                      <a:rPr lang="en-US" sz="2400" b="0" i="1" smtClean="0">
                        <a:latin typeface="Cambria Math" panose="02040503050406030204" pitchFamily="18" charset="0"/>
                        <a:ea typeface="Cambria Math" panose="02040503050406030204" pitchFamily="18" charset="0"/>
                      </a:rPr>
                      <m:t>𝑁</m:t>
                    </m:r>
                    <m:sSup>
                      <m:sSupPr>
                        <m:ctrlPr>
                          <a:rPr lang="en-US" sz="2400" b="0" i="1" smtClean="0">
                            <a:latin typeface="Cambria Math" panose="02040503050406030204" pitchFamily="18" charset="0"/>
                            <a:ea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𝑚</m:t>
                        </m:r>
                      </m:e>
                      <m:sup>
                        <m:r>
                          <a:rPr lang="en-US" sz="2400" b="0" i="1" smtClean="0">
                            <a:latin typeface="Cambria Math" panose="02040503050406030204" pitchFamily="18" charset="0"/>
                            <a:ea typeface="Cambria Math" panose="02040503050406030204" pitchFamily="18" charset="0"/>
                          </a:rPr>
                          <m:t>−2</m:t>
                        </m:r>
                      </m:sup>
                    </m:sSup>
                  </m:oMath>
                </a14:m>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F6C2577A-6D20-6545-B3FA-141BB7D61D7A}"/>
                  </a:ext>
                </a:extLst>
              </p:cNvPr>
              <p:cNvSpPr txBox="1">
                <a:spLocks noRot="1" noChangeAspect="1" noMove="1" noResize="1" noEditPoints="1" noAdjustHandles="1" noChangeArrowheads="1" noChangeShapeType="1" noTextEdit="1"/>
              </p:cNvSpPr>
              <p:nvPr/>
            </p:nvSpPr>
            <p:spPr>
              <a:xfrm>
                <a:off x="1447800" y="1138936"/>
                <a:ext cx="10405873" cy="5721887"/>
              </a:xfrm>
              <a:prstGeom prst="rect">
                <a:avLst/>
              </a:prstGeom>
              <a:blipFill>
                <a:blip r:embed="rId3"/>
                <a:stretch>
                  <a:fillRect l="-937" t="-853"/>
                </a:stretch>
              </a:blipFill>
            </p:spPr>
            <p:txBody>
              <a:bodyPr/>
              <a:lstStyle/>
              <a:p>
                <a:r>
                  <a:rPr lang="en-US">
                    <a:noFill/>
                  </a:rPr>
                  <a:t> </a:t>
                </a:r>
              </a:p>
            </p:txBody>
          </p:sp>
        </mc:Fallback>
      </mc:AlternateContent>
    </p:spTree>
    <p:extLst>
      <p:ext uri="{BB962C8B-B14F-4D97-AF65-F5344CB8AC3E}">
        <p14:creationId xmlns:p14="http://schemas.microsoft.com/office/powerpoint/2010/main" val="96043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sp>
        <p:nvSpPr>
          <p:cNvPr id="7" name="Rectangle 6"/>
          <p:cNvSpPr/>
          <p:nvPr/>
        </p:nvSpPr>
        <p:spPr>
          <a:xfrm>
            <a:off x="3382757" y="502549"/>
            <a:ext cx="5426486"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HYDROSTATIC PRESSURE</a:t>
            </a:r>
          </a:p>
        </p:txBody>
      </p:sp>
      <p:sp>
        <p:nvSpPr>
          <p:cNvPr id="29" name="Rectangle 28"/>
          <p:cNvSpPr/>
          <p:nvPr/>
        </p:nvSpPr>
        <p:spPr>
          <a:xfrm>
            <a:off x="992886" y="1385158"/>
            <a:ext cx="10554073" cy="3349956"/>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Hydrostatic pressure is defined as the pressure exerted by a fluid at equilibrium at any point of time due to the force of gravity.</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Hydrostatic pressure is proportional to the depth measured from the surface as the weight of the fluid increases when a downward force is applied.</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The fluid pressure can be caused by gravity, acceleration or forces when in a closed container. </a:t>
            </a:r>
          </a:p>
        </p:txBody>
      </p:sp>
    </p:spTree>
    <p:extLst>
      <p:ext uri="{BB962C8B-B14F-4D97-AF65-F5344CB8AC3E}">
        <p14:creationId xmlns:p14="http://schemas.microsoft.com/office/powerpoint/2010/main" val="3732090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sp>
        <p:nvSpPr>
          <p:cNvPr id="29" name="Rectangle 28"/>
          <p:cNvSpPr/>
          <p:nvPr/>
        </p:nvSpPr>
        <p:spPr>
          <a:xfrm>
            <a:off x="5284381" y="1020256"/>
            <a:ext cx="5890438" cy="556594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Consider a layer of water from the top of the bottle. There is the pressure exerted by the layer of water acting on the sides of the bottle. As we move down from the top of the bottle to the bottom, the pressure exerted by the top layer on the bottom adds up.  This phenomenon is responsible for more pressure at the bottom of the container. </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382CA92-C11E-C604-E11D-00CF52121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670" y="1206778"/>
            <a:ext cx="4635796" cy="4444444"/>
          </a:xfrm>
          <a:prstGeom prst="rect">
            <a:avLst/>
          </a:prstGeom>
        </p:spPr>
      </p:pic>
    </p:spTree>
    <p:extLst>
      <p:ext uri="{BB962C8B-B14F-4D97-AF65-F5344CB8AC3E}">
        <p14:creationId xmlns:p14="http://schemas.microsoft.com/office/powerpoint/2010/main" val="10118586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mc:AlternateContent xmlns:mc="http://schemas.openxmlformats.org/markup-compatibility/2006" xmlns:a14="http://schemas.microsoft.com/office/drawing/2010/main">
        <mc:Choice Requires="a14">
          <p:sp>
            <p:nvSpPr>
              <p:cNvPr id="29" name="Rectangle 28"/>
              <p:cNvSpPr/>
              <p:nvPr/>
            </p:nvSpPr>
            <p:spPr>
              <a:xfrm>
                <a:off x="326066" y="608928"/>
                <a:ext cx="11612114" cy="353462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The formula used to calculate the hydrostatic pressure: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p = </a:t>
                </a:r>
                <a:r>
                  <a:rPr kumimoji="0" lang="el-GR" sz="32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ρ</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gh</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where,</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p is the pressure exerted by the liquid in  Pascal</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ρ is the density of the liquid in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𝑘𝑔</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𝑚</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p>
                    </m:sSup>
                  </m:oMath>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g is the acceleration due to gravity taken as 9.81</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𝑚</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𝑠</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−2</m:t>
                        </m:r>
                      </m:sup>
                    </m:sSup>
                  </m:oMath>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h is the height of the fluid column in m</a:t>
                </a:r>
              </a:p>
            </p:txBody>
          </p:sp>
        </mc:Choice>
        <mc:Fallback xmlns="">
          <p:sp>
            <p:nvSpPr>
              <p:cNvPr id="29" name="Rectangle 28"/>
              <p:cNvSpPr>
                <a:spLocks noRot="1" noChangeAspect="1" noMove="1" noResize="1" noEditPoints="1" noAdjustHandles="1" noChangeArrowheads="1" noChangeShapeType="1" noTextEdit="1"/>
              </p:cNvSpPr>
              <p:nvPr/>
            </p:nvSpPr>
            <p:spPr>
              <a:xfrm>
                <a:off x="326066" y="608928"/>
                <a:ext cx="11612114" cy="3534622"/>
              </a:xfrm>
              <a:prstGeom prst="rect">
                <a:avLst/>
              </a:prstGeom>
              <a:blipFill>
                <a:blip r:embed="rId3"/>
                <a:stretch>
                  <a:fillRect l="-787" b="-3103"/>
                </a:stretch>
              </a:blipFill>
            </p:spPr>
            <p:txBody>
              <a:bodyPr/>
              <a:lstStyle/>
              <a:p>
                <a:r>
                  <a:rPr lang="en-US">
                    <a:noFill/>
                  </a:rPr>
                  <a:t> </a:t>
                </a:r>
              </a:p>
            </p:txBody>
          </p:sp>
        </mc:Fallback>
      </mc:AlternateContent>
    </p:spTree>
    <p:extLst>
      <p:ext uri="{BB962C8B-B14F-4D97-AF65-F5344CB8AC3E}">
        <p14:creationId xmlns:p14="http://schemas.microsoft.com/office/powerpoint/2010/main" val="3545132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sp>
        <p:nvSpPr>
          <p:cNvPr id="7" name="Rectangle 6"/>
          <p:cNvSpPr/>
          <p:nvPr/>
        </p:nvSpPr>
        <p:spPr>
          <a:xfrm>
            <a:off x="3854939" y="24153"/>
            <a:ext cx="255711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BUOUANCY</a:t>
            </a:r>
          </a:p>
        </p:txBody>
      </p:sp>
      <p:sp>
        <p:nvSpPr>
          <p:cNvPr id="29" name="Rectangle 28"/>
          <p:cNvSpPr/>
          <p:nvPr/>
        </p:nvSpPr>
        <p:spPr>
          <a:xfrm>
            <a:off x="739065" y="1020256"/>
            <a:ext cx="10669670" cy="5565947"/>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Buoyancy is the tendency of an object to float in a fluid. All liquids and gases in the presence of gravity exert an upward force known as the buoyant force on any object immersed in them.</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Buoyancy results from the differences in pressure acting on opposite sides of an object immersed in a static fluid.</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The buoyant force is the upward force exerted on an object wholly or partly immersed in a fluid. This upward force is also called Upthrust. Due to the buoyant force, a body submerged partially or fully in a fluid appears to lose its weight, i.e. appears to be lighter</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820441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sp>
        <p:nvSpPr>
          <p:cNvPr id="29" name="Rectangle 28"/>
          <p:cNvSpPr/>
          <p:nvPr/>
        </p:nvSpPr>
        <p:spPr>
          <a:xfrm>
            <a:off x="826051" y="882033"/>
            <a:ext cx="10189279" cy="61199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FACTORS AFFECTING BUOYANT FORCE</a:t>
            </a:r>
          </a:p>
          <a:p>
            <a:pPr marL="457200" marR="0" lvl="0" indent="-4572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The density of the fluid</a:t>
            </a:r>
          </a:p>
          <a:p>
            <a:pPr marL="457200" marR="0" lvl="0" indent="-4572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The volume of the fluid displaced</a:t>
            </a:r>
          </a:p>
          <a:p>
            <a:pPr marL="457200" marR="0" lvl="0" indent="-457200" algn="just" defTabSz="914400" rtl="0" eaLnBrk="1" fontAlgn="auto" latinLnBrk="0" hangingPunct="1">
              <a:lnSpc>
                <a:spcPct val="150000"/>
              </a:lnSpc>
              <a:spcBef>
                <a:spcPts val="0"/>
              </a:spcBef>
              <a:spcAft>
                <a:spcPts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The local acceleration due to gravity</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An object whose density is greater than that of the fluid in which it is submerged tends to sink. If the object is either less dense than the liquid or is shaped appropriately (as in a boat), the force can keep the object afloat. In terms of relative density, if the relative density is less than one, it floats in water and substances with a relative density greater than one sink in water.</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464695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sp>
        <p:nvSpPr>
          <p:cNvPr id="7" name="Rectangle 6"/>
          <p:cNvSpPr/>
          <p:nvPr/>
        </p:nvSpPr>
        <p:spPr>
          <a:xfrm>
            <a:off x="4440450" y="130532"/>
            <a:ext cx="538698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What Causes Buoyant Force?</a:t>
            </a:r>
          </a:p>
        </p:txBody>
      </p:sp>
      <p:sp>
        <p:nvSpPr>
          <p:cNvPr id="29" name="Rectangle 28"/>
          <p:cNvSpPr/>
          <p:nvPr/>
        </p:nvSpPr>
        <p:spPr>
          <a:xfrm>
            <a:off x="1169581" y="1005099"/>
            <a:ext cx="10494335" cy="3903954"/>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When an object is immersed in water or any other fluid, the object experiences a force from the downward direction opposite to the gravitational pull, which is responsible for the decrease in its weight. This upward force exerted by the fluid opposes the weight of an object immersed in a fluid. The pressure in a fluid column increases with depth. Thus, the pressure at the bottom of an object submerged in the fluid is greater than that at the top. The difference in this pressure results in a net upward force on the object, which we define as buoyancy</a:t>
            </a:r>
          </a:p>
        </p:txBody>
      </p:sp>
    </p:spTree>
    <p:extLst>
      <p:ext uri="{BB962C8B-B14F-4D97-AF65-F5344CB8AC3E}">
        <p14:creationId xmlns:p14="http://schemas.microsoft.com/office/powerpoint/2010/main" val="107453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sp>
        <p:nvSpPr>
          <p:cNvPr id="7" name="Rectangle 6"/>
          <p:cNvSpPr/>
          <p:nvPr/>
        </p:nvSpPr>
        <p:spPr>
          <a:xfrm>
            <a:off x="4440450" y="130532"/>
            <a:ext cx="5708614"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ARCHIMEDES’ PRINCIPLES</a:t>
            </a:r>
          </a:p>
        </p:txBody>
      </p:sp>
      <p:sp>
        <p:nvSpPr>
          <p:cNvPr id="29" name="Rectangle 28"/>
          <p:cNvSpPr/>
          <p:nvPr/>
        </p:nvSpPr>
        <p:spPr>
          <a:xfrm>
            <a:off x="914401" y="1166842"/>
            <a:ext cx="10717618" cy="3903954"/>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Archimedes’ principle states that: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“The upward buoyant force that is exerted on a body immersed in a fluid, whether partially or fully submerged, is equal to the weight of the fluid that the body displaces and acts in the upward direction at the center of mass of the displaced fluid”</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When an object is partially or fully immersed in a liquid, the apparent loss of weight is equal to the weight of the liquid displaced by it.</a:t>
            </a:r>
          </a:p>
        </p:txBody>
      </p:sp>
    </p:spTree>
    <p:extLst>
      <p:ext uri="{BB962C8B-B14F-4D97-AF65-F5344CB8AC3E}">
        <p14:creationId xmlns:p14="http://schemas.microsoft.com/office/powerpoint/2010/main" val="3799355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sp>
        <p:nvSpPr>
          <p:cNvPr id="29" name="Rectangle 28"/>
          <p:cNvSpPr/>
          <p:nvPr/>
        </p:nvSpPr>
        <p:spPr>
          <a:xfrm>
            <a:off x="4440450" y="1020256"/>
            <a:ext cx="7149038" cy="501194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If you look at the figure, the weight due to gravity is opposed by the thrust provided by the fluid. The object inside the liquid only feels the total force acting on it as the weight. Because the actual gravitational force is decreased by the liquid’s upthrust, the object feels as though its weight is reduced. The apparent weight is thus given by:</a:t>
            </a:r>
          </a:p>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Apparent weight= Weight of object (in the air) – Thrust force (buoyancy)</a:t>
            </a:r>
          </a:p>
        </p:txBody>
      </p:sp>
      <p:pic>
        <p:nvPicPr>
          <p:cNvPr id="3" name="Picture 2">
            <a:extLst>
              <a:ext uri="{FF2B5EF4-FFF2-40B4-BE49-F238E27FC236}">
                <a16:creationId xmlns:a16="http://schemas.microsoft.com/office/drawing/2014/main" id="{D1A82CBF-8FE1-14BE-CF54-03FE5CE5E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22" y="1213533"/>
            <a:ext cx="4082903" cy="4609524"/>
          </a:xfrm>
          <a:prstGeom prst="rect">
            <a:avLst/>
          </a:prstGeom>
        </p:spPr>
      </p:pic>
    </p:spTree>
    <p:extLst>
      <p:ext uri="{BB962C8B-B14F-4D97-AF65-F5344CB8AC3E}">
        <p14:creationId xmlns:p14="http://schemas.microsoft.com/office/powerpoint/2010/main" val="5799386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92886" cy="1005099"/>
            <a:chOff x="1840574" y="3315767"/>
            <a:chExt cx="992886" cy="1005099"/>
          </a:xfrm>
        </p:grpSpPr>
        <p:pic>
          <p:nvPicPr>
            <p:cNvPr id="5" name="Picture 4" descr="OSUN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sp>
        <p:nvSpPr>
          <p:cNvPr id="7" name="Rectangle 6"/>
          <p:cNvSpPr/>
          <p:nvPr/>
        </p:nvSpPr>
        <p:spPr>
          <a:xfrm>
            <a:off x="4440450" y="130532"/>
            <a:ext cx="570758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Archimedes’ Principle Formula</a:t>
            </a:r>
          </a:p>
        </p:txBody>
      </p:sp>
      <p:sp>
        <p:nvSpPr>
          <p:cNvPr id="29" name="Rectangle 28"/>
          <p:cNvSpPr/>
          <p:nvPr/>
        </p:nvSpPr>
        <p:spPr>
          <a:xfrm>
            <a:off x="1573619" y="1020256"/>
            <a:ext cx="9526772" cy="5011949"/>
          </a:xfrm>
          <a:prstGeom prst="rect">
            <a:avLst/>
          </a:prstGeom>
        </p:spPr>
        <p:txBody>
          <a:bodyPr wrap="square">
            <a:spAutoFit/>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In simple form, the Archimedes law states that the buoyant force on an object is equal to the weight of the fluid displaced by the object. Mathematically written as: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			Fb = ρ x g x V</a:t>
            </a:r>
            <a:r>
              <a:rPr kumimoji="0" lang="en-US" sz="24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Times New Roman" panose="02020603050405020304" pitchFamily="18" charset="0"/>
              </a:rPr>
              <a:t>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Where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Fb is the buoyant force,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ρ is the density of the fluid,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V is the submerged volume, and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g is the acceleration due to gravity</a:t>
            </a:r>
          </a:p>
        </p:txBody>
      </p:sp>
    </p:spTree>
    <p:extLst>
      <p:ext uri="{BB962C8B-B14F-4D97-AF65-F5344CB8AC3E}">
        <p14:creationId xmlns:p14="http://schemas.microsoft.com/office/powerpoint/2010/main" val="390776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38327" y="414527"/>
            <a:ext cx="992124" cy="1004315"/>
          </a:xfrm>
          <a:prstGeom prst="rect">
            <a:avLst/>
          </a:prstGeom>
        </p:spPr>
      </p:pic>
      <p:sp>
        <p:nvSpPr>
          <p:cNvPr id="3" name="object 3"/>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p:cNvSpPr txBox="1">
            <a:spLocks noGrp="1"/>
          </p:cNvSpPr>
          <p:nvPr>
            <p:ph type="title"/>
          </p:nvPr>
        </p:nvSpPr>
        <p:spPr>
          <a:xfrm>
            <a:off x="4191001" y="69230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ELASTICITY</a:t>
            </a:r>
            <a:endParaRPr dirty="0"/>
          </a:p>
        </p:txBody>
      </p:sp>
      <p:sp>
        <p:nvSpPr>
          <p:cNvPr id="12" name="object 12"/>
          <p:cNvSpPr txBox="1"/>
          <p:nvPr/>
        </p:nvSpPr>
        <p:spPr>
          <a:xfrm>
            <a:off x="4724400" y="1608817"/>
            <a:ext cx="7162799" cy="4944623"/>
          </a:xfrm>
          <a:prstGeom prst="rect">
            <a:avLst/>
          </a:prstGeom>
        </p:spPr>
        <p:txBody>
          <a:bodyPr vert="horz" wrap="square" lIns="0" tIns="12065" rIns="0" bIns="0" rtlCol="0">
            <a:spAutoFit/>
          </a:bodyPr>
          <a:lstStyle/>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Elasticity is the ability of a deformed material body to return to its original shape and size when the forces causing the deformation are removed. A body with this ability is said to behave (or respond) elastically.</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Most solid materials exhibit elastic behaviour, but there is a limit to the magnitude of the force and the accompanying deformation within which elastic recovery is possible for any given material. This limit is called the elastic limit</a:t>
            </a:r>
            <a:endParaRPr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CA35AC8-E800-33A0-BA19-E69D0FFB1C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35" y="1949576"/>
            <a:ext cx="4069583" cy="358075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AE207A-43EE-2883-A578-3B5D92C25E74}"/>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9FF2FBE4-7F42-0E92-8EEE-1D495BE2695C}"/>
              </a:ext>
            </a:extLst>
          </p:cNvPr>
          <p:cNvGrpSpPr/>
          <p:nvPr/>
        </p:nvGrpSpPr>
        <p:grpSpPr>
          <a:xfrm>
            <a:off x="0" y="0"/>
            <a:ext cx="992886" cy="1005099"/>
            <a:chOff x="1840574" y="3315767"/>
            <a:chExt cx="992886" cy="1005099"/>
          </a:xfrm>
        </p:grpSpPr>
        <p:pic>
          <p:nvPicPr>
            <p:cNvPr id="5" name="Picture 4" descr="OSUN6">
              <a:extLst>
                <a:ext uri="{FF2B5EF4-FFF2-40B4-BE49-F238E27FC236}">
                  <a16:creationId xmlns:a16="http://schemas.microsoft.com/office/drawing/2014/main" id="{9A9A1B1A-DDA7-703D-8633-3DAB5F60E4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01044B03-E5D0-4D1A-6276-7C41FC9496FB}"/>
                </a:ext>
              </a:extLst>
            </p:cNvPr>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6322AF60-E2C2-E231-63CE-5E99B1CF892A}"/>
                  </a:ext>
                </a:extLst>
              </p:cNvPr>
              <p:cNvSpPr/>
              <p:nvPr/>
            </p:nvSpPr>
            <p:spPr>
              <a:xfrm>
                <a:off x="1524000" y="0"/>
                <a:ext cx="9346018" cy="5493812"/>
              </a:xfrm>
              <a:prstGeom prst="rect">
                <a:avLst/>
              </a:prstGeom>
            </p:spPr>
            <p:txBody>
              <a:bodyPr wrap="square">
                <a:spAutoFit/>
              </a:bodyPr>
              <a:lstStyle/>
              <a:p>
                <a:pPr marL="3657600" marR="0" lvl="8"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Example: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1</a:t>
                </a:r>
                <a:r>
                  <a:rPr lang="en-US" sz="240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 Calculate the resulting force, if a steel ball of radius 6 cm is immersed in water. </a:t>
                </a:r>
                <a:endParaRPr lang="en-US" sz="240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𝑉𝑜𝑙𝑢𝑚𝑒</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𝑜𝑓</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𝑎</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 </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𝑆𝑝h𝑒𝑟𝑒</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𝜋</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𝑟</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p>
                      </m:sSup>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𝑉</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4</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𝜋</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(0.06)</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p>
                      </m:s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=0.000904</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𝑚</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p>
                      </m:sSup>
                    </m:oMath>
                  </m:oMathPara>
                </a14:m>
                <a:endParaRPr kumimoji="0" lang="en-US" sz="24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Cambria Math" panose="02040503050406030204" pitchFamily="18" charset="0"/>
                    <a:cs typeface="Times New Roman" panose="02020603050405020304" pitchFamily="18" charset="0"/>
                  </a:rPr>
                  <a:t>	  				</a:t>
                </a: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𝐹</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𝑏</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𝜌</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𝑔𝑉</m:t>
                    </m:r>
                  </m:oMath>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a:p>
                <a:pPr algn="just">
                  <a:lnSpc>
                    <a:spcPct val="150000"/>
                  </a:lnSpc>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𝐹</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𝑏</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1000×9.81×0.000904</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a:p>
                <a:pPr algn="just">
                  <a:lnSpc>
                    <a:spcPct val="150000"/>
                  </a:lnSpc>
                  <a:defRPr/>
                </a:pPr>
                <a14:m>
                  <m:oMathPara xmlns:m="http://schemas.openxmlformats.org/officeDocument/2006/math">
                    <m:oMathParaPr>
                      <m:jc m:val="centerGroup"/>
                    </m:oMathParaPr>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𝐹</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𝑏</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=8.87</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𝑁</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6322AF60-E2C2-E231-63CE-5E99B1CF892A}"/>
                  </a:ext>
                </a:extLst>
              </p:cNvPr>
              <p:cNvSpPr>
                <a:spLocks noRot="1" noChangeAspect="1" noMove="1" noResize="1" noEditPoints="1" noAdjustHandles="1" noChangeArrowheads="1" noChangeShapeType="1" noTextEdit="1"/>
              </p:cNvSpPr>
              <p:nvPr/>
            </p:nvSpPr>
            <p:spPr>
              <a:xfrm>
                <a:off x="1524000" y="0"/>
                <a:ext cx="9346018" cy="5493812"/>
              </a:xfrm>
              <a:prstGeom prst="rect">
                <a:avLst/>
              </a:prstGeom>
              <a:blipFill>
                <a:blip r:embed="rId3"/>
                <a:stretch>
                  <a:fillRect l="-978" r="-978"/>
                </a:stretch>
              </a:blipFill>
            </p:spPr>
            <p:txBody>
              <a:bodyPr/>
              <a:lstStyle/>
              <a:p>
                <a:r>
                  <a:rPr lang="en-US">
                    <a:noFill/>
                  </a:rPr>
                  <a:t> </a:t>
                </a:r>
              </a:p>
            </p:txBody>
          </p:sp>
        </mc:Fallback>
      </mc:AlternateContent>
    </p:spTree>
    <p:extLst>
      <p:ext uri="{BB962C8B-B14F-4D97-AF65-F5344CB8AC3E}">
        <p14:creationId xmlns:p14="http://schemas.microsoft.com/office/powerpoint/2010/main" val="773976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FF5BF-D2BC-0A38-6137-66A81ECD235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DBC016FE-9FEC-A57F-D303-94B1AA85C504}"/>
              </a:ext>
            </a:extLst>
          </p:cNvPr>
          <p:cNvGrpSpPr/>
          <p:nvPr/>
        </p:nvGrpSpPr>
        <p:grpSpPr>
          <a:xfrm>
            <a:off x="0" y="0"/>
            <a:ext cx="992886" cy="1005099"/>
            <a:chOff x="1840574" y="3315767"/>
            <a:chExt cx="992886" cy="1005099"/>
          </a:xfrm>
        </p:grpSpPr>
        <p:pic>
          <p:nvPicPr>
            <p:cNvPr id="5" name="Picture 4" descr="OSUN6">
              <a:extLst>
                <a:ext uri="{FF2B5EF4-FFF2-40B4-BE49-F238E27FC236}">
                  <a16:creationId xmlns:a16="http://schemas.microsoft.com/office/drawing/2014/main" id="{435716CA-75AA-0D0A-FDC1-7BD57DA69D0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0574" y="3315767"/>
              <a:ext cx="992886" cy="10050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a:extLst>
                <a:ext uri="{FF2B5EF4-FFF2-40B4-BE49-F238E27FC236}">
                  <a16:creationId xmlns:a16="http://schemas.microsoft.com/office/drawing/2014/main" id="{B456CBB1-2FAE-EF01-B2D4-ACB89F935243}"/>
                </a:ext>
              </a:extLst>
            </p:cNvPr>
            <p:cNvSpPr txBox="1">
              <a:spLocks noChangeArrowheads="1"/>
            </p:cNvSpPr>
            <p:nvPr/>
          </p:nvSpPr>
          <p:spPr bwMode="auto">
            <a:xfrm>
              <a:off x="2094394" y="3818316"/>
              <a:ext cx="485245" cy="21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40" tIns="45720" rIns="91440" bIns="4572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3080</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CC71A2B0-A5EB-C37D-7835-6811AFFEE58A}"/>
                  </a:ext>
                </a:extLst>
              </p:cNvPr>
              <p:cNvSpPr/>
              <p:nvPr/>
            </p:nvSpPr>
            <p:spPr>
              <a:xfrm>
                <a:off x="1524000" y="0"/>
                <a:ext cx="9346018" cy="2241960"/>
              </a:xfrm>
              <a:prstGeom prst="rect">
                <a:avLst/>
              </a:prstGeom>
            </p:spPr>
            <p:txBody>
              <a:bodyPr wrap="square">
                <a:spAutoFit/>
              </a:bodyPr>
              <a:lstStyle/>
              <a:p>
                <a:pPr marL="3657600" marR="0" lvl="8"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Example: </a:t>
                </a:r>
              </a:p>
              <a:p>
                <a:pPr lvl="0" algn="just">
                  <a:lnSpc>
                    <a:spcPct val="150000"/>
                  </a:lnSpc>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13. A cubical block of wood of 1m side and density 500</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𝑘𝑔</m:t>
                    </m:r>
                    <m:sSup>
                      <m:sSup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ctrlPr>
                      </m:sSup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𝑚</m:t>
                        </m:r>
                      </m:e>
                      <m:sup>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−3</m:t>
                        </m:r>
                      </m:sup>
                    </m:sSup>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 floats in seawater of density 1000</a:t>
                </a:r>
                <a:r>
                  <a:rPr lang="en-US" sz="2400" dirty="0">
                    <a:solidFill>
                      <a:prstClr val="black"/>
                    </a:solidFill>
                    <a:ea typeface="Cambria Math" panose="02040503050406030204" pitchFamily="18" charset="0"/>
                    <a:cs typeface="Times New Roman" panose="02020603050405020304" pitchFamily="18" charset="0"/>
                  </a:rPr>
                  <a:t> </a:t>
                </a:r>
                <a14:m>
                  <m:oMath xmlns:m="http://schemas.openxmlformats.org/officeDocument/2006/math">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𝑘𝑔</m:t>
                    </m:r>
                    <m:sSup>
                      <m:sSupPr>
                        <m:ctrlP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𝑚</m:t>
                        </m:r>
                      </m:e>
                      <m:sup>
                        <m:r>
                          <a:rPr lang="en-US" sz="2400" i="1">
                            <a:solidFill>
                              <a:prstClr val="black"/>
                            </a:solidFill>
                            <a:latin typeface="Cambria Math" panose="02040503050406030204" pitchFamily="18" charset="0"/>
                            <a:ea typeface="Cambria Math" panose="02040503050406030204" pitchFamily="18" charset="0"/>
                            <a:cs typeface="Times New Roman" panose="02020603050405020304" pitchFamily="18" charset="0"/>
                          </a:rPr>
                          <m:t>−3</m:t>
                        </m:r>
                      </m:sup>
                    </m:sSup>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mbria Math" panose="02040503050406030204" pitchFamily="18" charset="0"/>
                    <a:cs typeface="Times New Roman" panose="02020603050405020304" pitchFamily="18" charset="0"/>
                  </a:rPr>
                  <a:t>. The depth of immersion of the block is </a:t>
                </a:r>
                <a:r>
                  <a:rPr lang="en-US" sz="2400" dirty="0">
                    <a:solidFill>
                      <a:prstClr val="black"/>
                    </a:solidFill>
                    <a:latin typeface="Times New Roman" panose="02020603050405020304" pitchFamily="18" charset="0"/>
                    <a:ea typeface="Cambria Math" panose="02040503050406030204" pitchFamily="18" charset="0"/>
                    <a:cs typeface="Times New Roman" panose="02020603050405020304" pitchFamily="18" charset="0"/>
                  </a:rPr>
                  <a:t>(Ans: 0.5m)</a:t>
                </a:r>
              </a:p>
            </p:txBody>
          </p:sp>
        </mc:Choice>
        <mc:Fallback xmlns="">
          <p:sp>
            <p:nvSpPr>
              <p:cNvPr id="29" name="Rectangle 28">
                <a:extLst>
                  <a:ext uri="{FF2B5EF4-FFF2-40B4-BE49-F238E27FC236}">
                    <a16:creationId xmlns:a16="http://schemas.microsoft.com/office/drawing/2014/main" id="{CC71A2B0-A5EB-C37D-7835-6811AFFEE58A}"/>
                  </a:ext>
                </a:extLst>
              </p:cNvPr>
              <p:cNvSpPr>
                <a:spLocks noRot="1" noChangeAspect="1" noMove="1" noResize="1" noEditPoints="1" noAdjustHandles="1" noChangeArrowheads="1" noChangeShapeType="1" noTextEdit="1"/>
              </p:cNvSpPr>
              <p:nvPr/>
            </p:nvSpPr>
            <p:spPr>
              <a:xfrm>
                <a:off x="1524000" y="0"/>
                <a:ext cx="9346018" cy="2241960"/>
              </a:xfrm>
              <a:prstGeom prst="rect">
                <a:avLst/>
              </a:prstGeom>
              <a:blipFill>
                <a:blip r:embed="rId3"/>
                <a:stretch>
                  <a:fillRect l="-978" r="-978" b="-5435"/>
                </a:stretch>
              </a:blipFill>
            </p:spPr>
            <p:txBody>
              <a:bodyPr/>
              <a:lstStyle/>
              <a:p>
                <a:r>
                  <a:rPr lang="en-US">
                    <a:noFill/>
                  </a:rPr>
                  <a:t> </a:t>
                </a:r>
              </a:p>
            </p:txBody>
          </p:sp>
        </mc:Fallback>
      </mc:AlternateContent>
    </p:spTree>
    <p:extLst>
      <p:ext uri="{BB962C8B-B14F-4D97-AF65-F5344CB8AC3E}">
        <p14:creationId xmlns:p14="http://schemas.microsoft.com/office/powerpoint/2010/main" val="3855276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E46B79F-1CFE-32F2-6F41-142A38621DB2}"/>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51AA79B0-AA83-1B82-6798-25F49AE38601}"/>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A90175C2-F43F-A7DB-E308-EF8F925AC0EE}"/>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D873153B-1FFA-8D54-D24D-C38CC2FF1C7C}"/>
              </a:ext>
            </a:extLst>
          </p:cNvPr>
          <p:cNvSpPr txBox="1">
            <a:spLocks noGrp="1"/>
          </p:cNvSpPr>
          <p:nvPr>
            <p:ph type="title"/>
          </p:nvPr>
        </p:nvSpPr>
        <p:spPr>
          <a:xfrm>
            <a:off x="4191001" y="69230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ELASTICITY</a:t>
            </a:r>
            <a:endParaRPr dirty="0"/>
          </a:p>
        </p:txBody>
      </p:sp>
      <p:sp>
        <p:nvSpPr>
          <p:cNvPr id="12" name="object 12">
            <a:extLst>
              <a:ext uri="{FF2B5EF4-FFF2-40B4-BE49-F238E27FC236}">
                <a16:creationId xmlns:a16="http://schemas.microsoft.com/office/drawing/2014/main" id="{86EBCA54-EC62-00C9-E15D-4D3EE406C641}"/>
              </a:ext>
            </a:extLst>
          </p:cNvPr>
          <p:cNvSpPr txBox="1"/>
          <p:nvPr/>
        </p:nvSpPr>
        <p:spPr>
          <a:xfrm>
            <a:off x="4724400" y="1608817"/>
            <a:ext cx="7162799" cy="4944623"/>
          </a:xfrm>
          <a:prstGeom prst="rect">
            <a:avLst/>
          </a:prstGeom>
        </p:spPr>
        <p:txBody>
          <a:bodyPr vert="horz" wrap="square" lIns="0" tIns="12065" rIns="0" bIns="0" rtlCol="0">
            <a:spAutoFit/>
          </a:bodyPr>
          <a:lstStyle/>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Elastic limit is the maximum stress or force per unit area within a solid material that can arise before the onset of permanent deformation. Stresses beyond the elastic limit cause a material to yield or flow. </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For such materials the elastic limit marks the end of elastic behaviour and the beginning of plastic behaviour. For most brittle materials, stresses beyond the elastic limit result in fracture with almost no plastic deformation.</a:t>
            </a:r>
            <a:endParaRPr sz="24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4A491A71-562E-5AE4-C8D2-A33B143D39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35" y="1949576"/>
            <a:ext cx="4069583" cy="3580756"/>
          </a:xfrm>
          <a:prstGeom prst="rect">
            <a:avLst/>
          </a:prstGeom>
        </p:spPr>
      </p:pic>
    </p:spTree>
    <p:extLst>
      <p:ext uri="{BB962C8B-B14F-4D97-AF65-F5344CB8AC3E}">
        <p14:creationId xmlns:p14="http://schemas.microsoft.com/office/powerpoint/2010/main" val="162841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AE5812B-3552-171C-EA75-168FEC46692F}"/>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601F808-D8F8-FB86-B074-01BDFC567D2A}"/>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61C113DC-8D35-94A9-AE9C-007F3D55A4A3}"/>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49A2A884-B2EC-E89E-5012-AFCD6011BB98}"/>
              </a:ext>
            </a:extLst>
          </p:cNvPr>
          <p:cNvSpPr txBox="1">
            <a:spLocks noGrp="1"/>
          </p:cNvSpPr>
          <p:nvPr>
            <p:ph type="title"/>
          </p:nvPr>
        </p:nvSpPr>
        <p:spPr>
          <a:xfrm>
            <a:off x="4191001" y="69230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ELASTICITY</a:t>
            </a:r>
            <a:endParaRPr dirty="0"/>
          </a:p>
        </p:txBody>
      </p:sp>
      <p:sp>
        <p:nvSpPr>
          <p:cNvPr id="12" name="object 12">
            <a:extLst>
              <a:ext uri="{FF2B5EF4-FFF2-40B4-BE49-F238E27FC236}">
                <a16:creationId xmlns:a16="http://schemas.microsoft.com/office/drawing/2014/main" id="{C1619ECC-46DB-A51B-94D7-9A3E0234A83E}"/>
              </a:ext>
            </a:extLst>
          </p:cNvPr>
          <p:cNvSpPr txBox="1"/>
          <p:nvPr/>
        </p:nvSpPr>
        <p:spPr>
          <a:xfrm>
            <a:off x="4724400" y="1608817"/>
            <a:ext cx="7162799" cy="3282630"/>
          </a:xfrm>
          <a:prstGeom prst="rect">
            <a:avLst/>
          </a:prstGeom>
        </p:spPr>
        <p:txBody>
          <a:bodyPr vert="horz" wrap="square" lIns="0" tIns="12065" rIns="0" bIns="0" rtlCol="0">
            <a:spAutoFit/>
          </a:bodyPr>
          <a:lstStyle/>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Elastic deformation is when an object has a force applied but can still go back to its original length and shape after the force has been removed.</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Inelastic deformation is when the object with an applied force doesn’t return to its original length and shape when the force is removed.</a:t>
            </a:r>
          </a:p>
        </p:txBody>
      </p:sp>
      <p:pic>
        <p:nvPicPr>
          <p:cNvPr id="6" name="Picture 5">
            <a:extLst>
              <a:ext uri="{FF2B5EF4-FFF2-40B4-BE49-F238E27FC236}">
                <a16:creationId xmlns:a16="http://schemas.microsoft.com/office/drawing/2014/main" id="{1B2E0A86-BD1D-D594-B4BF-1A5A831885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635" y="1949576"/>
            <a:ext cx="4069583" cy="3580756"/>
          </a:xfrm>
          <a:prstGeom prst="rect">
            <a:avLst/>
          </a:prstGeom>
        </p:spPr>
      </p:pic>
    </p:spTree>
    <p:extLst>
      <p:ext uri="{BB962C8B-B14F-4D97-AF65-F5344CB8AC3E}">
        <p14:creationId xmlns:p14="http://schemas.microsoft.com/office/powerpoint/2010/main" val="12298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C68AA9-AFA4-4315-F81C-D2A4EDE531FB}"/>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6A42A3C2-891A-C775-FDD6-243C6CD37C97}"/>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B5769BAB-546D-0B89-EB24-93C60563C369}"/>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73667EB8-256A-7FDD-0789-BF6FE63C7D2B}"/>
              </a:ext>
            </a:extLst>
          </p:cNvPr>
          <p:cNvSpPr txBox="1">
            <a:spLocks noGrp="1"/>
          </p:cNvSpPr>
          <p:nvPr>
            <p:ph type="title"/>
          </p:nvPr>
        </p:nvSpPr>
        <p:spPr>
          <a:xfrm>
            <a:off x="4191001" y="69230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ELASTICITY</a:t>
            </a:r>
            <a:endParaRPr dirty="0"/>
          </a:p>
        </p:txBody>
      </p:sp>
      <mc:AlternateContent xmlns:mc="http://schemas.openxmlformats.org/markup-compatibility/2006" xmlns:a14="http://schemas.microsoft.com/office/drawing/2010/main">
        <mc:Choice Requires="a14">
          <p:sp>
            <p:nvSpPr>
              <p:cNvPr id="12" name="object 12">
                <a:extLst>
                  <a:ext uri="{FF2B5EF4-FFF2-40B4-BE49-F238E27FC236}">
                    <a16:creationId xmlns:a16="http://schemas.microsoft.com/office/drawing/2014/main" id="{C8AC03BC-AA05-DACC-16E7-5906F4CB0D1B}"/>
                  </a:ext>
                </a:extLst>
              </p:cNvPr>
              <p:cNvSpPr txBox="1"/>
              <p:nvPr/>
            </p:nvSpPr>
            <p:spPr>
              <a:xfrm>
                <a:off x="4661566" y="1059683"/>
                <a:ext cx="7162799" cy="5562741"/>
              </a:xfrm>
              <a:prstGeom prst="rect">
                <a:avLst/>
              </a:prstGeom>
            </p:spPr>
            <p:txBody>
              <a:bodyPr vert="horz" wrap="square" lIns="0" tIns="12065" rIns="0" bIns="0" rtlCol="0">
                <a:spAutoFit/>
              </a:bodyPr>
              <a:lstStyle/>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There is a relationship between the force applied to an elastic object and how much the object extends due to this force. </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The extension of an elastic object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a spring) is directly proportional to the force applied to the object.</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Force = Spring constant × extension</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𝐹</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𝐾𝑒</m:t>
                    </m:r>
                    <m:r>
                      <a:rPr lang="en-US" sz="2400" b="0" i="1" smtClean="0">
                        <a:latin typeface="Cambria Math" panose="02040503050406030204" pitchFamily="18" charset="0"/>
                        <a:cs typeface="Times New Roman" panose="02020603050405020304" pitchFamily="18" charset="0"/>
                      </a:rPr>
                      <m:t>−−−−−−−−−−−−−−−−−−−−−1</m:t>
                    </m:r>
                  </m:oMath>
                </a14:m>
                <a:endParaRPr lang="en-US" sz="2400" b="0" dirty="0">
                  <a:latin typeface="Times New Roman" panose="02020603050405020304" pitchFamily="18" charset="0"/>
                  <a:cs typeface="Times New Roman" panose="02020603050405020304" pitchFamily="18" charset="0"/>
                </a:endParaRP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𝐹</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𝐹𝑜𝑟𝑐𝑒</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𝑖𝑛</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𝑁𝑒𝑤𝑡𝑜𝑛</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𝑁</m:t>
                    </m:r>
                    <m:r>
                      <a:rPr lang="en-US" sz="2400" b="0" i="1" smtClean="0">
                        <a:latin typeface="Cambria Math" panose="02040503050406030204" pitchFamily="18" charset="0"/>
                        <a:cs typeface="Times New Roman" panose="02020603050405020304" pitchFamily="18" charset="0"/>
                      </a:rPr>
                      <m:t>)</m:t>
                    </m:r>
                  </m:oMath>
                </a14:m>
                <a:endParaRPr lang="en-US" sz="2400" b="0" dirty="0">
                  <a:latin typeface="Times New Roman" panose="02020603050405020304" pitchFamily="18" charset="0"/>
                  <a:cs typeface="Times New Roman" panose="02020603050405020304" pitchFamily="18" charset="0"/>
                </a:endParaRP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𝐾</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𝑆𝑝𝑟𝑖𝑛𝑔</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𝑐𝑜𝑛𝑠𝑡𝑎𝑛𝑡</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𝑖𝑛</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𝑁𝑒𝑤𝑡𝑜𝑛</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𝑝𝑒𝑟</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𝑚𝑒𝑡𝑒𝑟</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𝑁</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𝑚</m:t>
                    </m:r>
                    <m:r>
                      <a:rPr lang="en-US" sz="2400" b="0" i="1" smtClean="0">
                        <a:latin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14:m>
                  <m:oMath xmlns:m="http://schemas.openxmlformats.org/officeDocument/2006/math">
                    <m:r>
                      <a:rPr lang="en-US" sz="2400" b="0" i="1" smtClean="0">
                        <a:latin typeface="Cambria Math" panose="02040503050406030204" pitchFamily="18" charset="0"/>
                        <a:cs typeface="Times New Roman" panose="02020603050405020304" pitchFamily="18" charset="0"/>
                      </a:rPr>
                      <m:t>𝑒</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𝑒𝑥𝑡𝑒𝑛𝑠𝑖𝑜𝑛</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𝑜𝑓</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𝑡h𝑒</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𝑠𝑝𝑟𝑖𝑛𝑔</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𝑖𝑛</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𝑚𝑒𝑡𝑒𝑟𝑠</m:t>
                    </m:r>
                    <m:r>
                      <a:rPr lang="en-US" sz="2400" b="0" i="1" smtClean="0">
                        <a:latin typeface="Cambria Math" panose="02040503050406030204" pitchFamily="18" charset="0"/>
                        <a:cs typeface="Times New Roman" panose="02020603050405020304" pitchFamily="18" charset="0"/>
                      </a:rPr>
                      <m:t> (</m:t>
                    </m:r>
                    <m:r>
                      <a:rPr lang="en-US" sz="2400" b="0" i="1" smtClean="0">
                        <a:latin typeface="Cambria Math" panose="02040503050406030204" pitchFamily="18" charset="0"/>
                        <a:cs typeface="Times New Roman" panose="02020603050405020304" pitchFamily="18" charset="0"/>
                      </a:rPr>
                      <m:t>𝑚</m:t>
                    </m:r>
                    <m:r>
                      <a:rPr lang="en-US" sz="2400" b="0" i="1" smtClean="0">
                        <a:latin typeface="Cambria Math" panose="02040503050406030204" pitchFamily="18" charset="0"/>
                        <a:cs typeface="Times New Roman" panose="02020603050405020304" pitchFamily="18" charset="0"/>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12" name="object 12">
                <a:extLst>
                  <a:ext uri="{FF2B5EF4-FFF2-40B4-BE49-F238E27FC236}">
                    <a16:creationId xmlns:a16="http://schemas.microsoft.com/office/drawing/2014/main" id="{C8AC03BC-AA05-DACC-16E7-5906F4CB0D1B}"/>
                  </a:ext>
                </a:extLst>
              </p:cNvPr>
              <p:cNvSpPr txBox="1">
                <a:spLocks noRot="1" noChangeAspect="1" noMove="1" noResize="1" noEditPoints="1" noAdjustHandles="1" noChangeArrowheads="1" noChangeShapeType="1" noTextEdit="1"/>
              </p:cNvSpPr>
              <p:nvPr/>
            </p:nvSpPr>
            <p:spPr>
              <a:xfrm>
                <a:off x="4661566" y="1059683"/>
                <a:ext cx="7162799" cy="5562741"/>
              </a:xfrm>
              <a:prstGeom prst="rect">
                <a:avLst/>
              </a:prstGeom>
              <a:blipFill>
                <a:blip r:embed="rId3"/>
                <a:stretch>
                  <a:fillRect l="-2298" r="-681" b="-208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CE87B4C-9CBB-F712-1481-7C216545A0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35" y="1949576"/>
            <a:ext cx="4069583" cy="3580756"/>
          </a:xfrm>
          <a:prstGeom prst="rect">
            <a:avLst/>
          </a:prstGeom>
        </p:spPr>
      </p:pic>
    </p:spTree>
    <p:extLst>
      <p:ext uri="{BB962C8B-B14F-4D97-AF65-F5344CB8AC3E}">
        <p14:creationId xmlns:p14="http://schemas.microsoft.com/office/powerpoint/2010/main" val="2888866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138D76E-B529-3BD6-6F14-055234909251}"/>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A07EBE36-A69B-85BB-A90F-845CA9326C39}"/>
              </a:ext>
            </a:extLst>
          </p:cNvPr>
          <p:cNvPicPr/>
          <p:nvPr/>
        </p:nvPicPr>
        <p:blipFill>
          <a:blip r:embed="rId2" cstate="print"/>
          <a:stretch>
            <a:fillRect/>
          </a:stretch>
        </p:blipFill>
        <p:spPr>
          <a:xfrm>
            <a:off x="338327" y="414527"/>
            <a:ext cx="992124" cy="1004315"/>
          </a:xfrm>
          <a:prstGeom prst="rect">
            <a:avLst/>
          </a:prstGeom>
        </p:spPr>
      </p:pic>
      <p:sp>
        <p:nvSpPr>
          <p:cNvPr id="3" name="object 3">
            <a:extLst>
              <a:ext uri="{FF2B5EF4-FFF2-40B4-BE49-F238E27FC236}">
                <a16:creationId xmlns:a16="http://schemas.microsoft.com/office/drawing/2014/main" id="{7CE39AD0-B26D-3944-CA1D-C06C7AEF4407}"/>
              </a:ext>
            </a:extLst>
          </p:cNvPr>
          <p:cNvSpPr txBox="1"/>
          <p:nvPr/>
        </p:nvSpPr>
        <p:spPr>
          <a:xfrm>
            <a:off x="670661" y="945261"/>
            <a:ext cx="306070" cy="193675"/>
          </a:xfrm>
          <a:prstGeom prst="rect">
            <a:avLst/>
          </a:prstGeom>
        </p:spPr>
        <p:txBody>
          <a:bodyPr vert="horz" wrap="square" lIns="0" tIns="13335" rIns="0" bIns="0" rtlCol="0">
            <a:spAutoFit/>
          </a:bodyPr>
          <a:lstStyle/>
          <a:p>
            <a:pPr marL="12700">
              <a:lnSpc>
                <a:spcPct val="100000"/>
              </a:lnSpc>
              <a:spcBef>
                <a:spcPts val="105"/>
              </a:spcBef>
            </a:pPr>
            <a:r>
              <a:rPr sz="1100" b="1" dirty="0">
                <a:latin typeface="Times New Roman"/>
                <a:cs typeface="Times New Roman"/>
              </a:rPr>
              <a:t>3080</a:t>
            </a:r>
            <a:endParaRPr sz="1100">
              <a:latin typeface="Times New Roman"/>
              <a:cs typeface="Times New Roman"/>
            </a:endParaRPr>
          </a:p>
        </p:txBody>
      </p:sp>
      <p:sp>
        <p:nvSpPr>
          <p:cNvPr id="4" name="object 4">
            <a:extLst>
              <a:ext uri="{FF2B5EF4-FFF2-40B4-BE49-F238E27FC236}">
                <a16:creationId xmlns:a16="http://schemas.microsoft.com/office/drawing/2014/main" id="{E1AEFD7D-D632-7930-5BEC-B0C908FEE214}"/>
              </a:ext>
            </a:extLst>
          </p:cNvPr>
          <p:cNvSpPr txBox="1">
            <a:spLocks noGrp="1"/>
          </p:cNvSpPr>
          <p:nvPr>
            <p:ph type="title"/>
          </p:nvPr>
        </p:nvSpPr>
        <p:spPr>
          <a:xfrm>
            <a:off x="4876800" y="414527"/>
            <a:ext cx="3048000" cy="505908"/>
          </a:xfrm>
          <a:prstGeom prst="rect">
            <a:avLst/>
          </a:prstGeom>
        </p:spPr>
        <p:txBody>
          <a:bodyPr vert="horz" wrap="square" lIns="0" tIns="13335" rIns="0" bIns="0" rtlCol="0">
            <a:spAutoFit/>
          </a:bodyPr>
          <a:lstStyle/>
          <a:p>
            <a:pPr marL="12700">
              <a:lnSpc>
                <a:spcPct val="100000"/>
              </a:lnSpc>
              <a:spcBef>
                <a:spcPts val="105"/>
              </a:spcBef>
            </a:pPr>
            <a:r>
              <a:rPr lang="en-US" spc="-5" dirty="0"/>
              <a:t>HOOKE’S LAW</a:t>
            </a:r>
            <a:endParaRPr dirty="0"/>
          </a:p>
        </p:txBody>
      </p:sp>
      <mc:AlternateContent xmlns:mc="http://schemas.openxmlformats.org/markup-compatibility/2006" xmlns:a14="http://schemas.microsoft.com/office/drawing/2010/main">
        <mc:Choice Requires="a14">
          <p:sp>
            <p:nvSpPr>
              <p:cNvPr id="12" name="object 12">
                <a:extLst>
                  <a:ext uri="{FF2B5EF4-FFF2-40B4-BE49-F238E27FC236}">
                    <a16:creationId xmlns:a16="http://schemas.microsoft.com/office/drawing/2014/main" id="{BF521A57-0F0D-2A1F-B345-8D5B7751EC7A}"/>
                  </a:ext>
                </a:extLst>
              </p:cNvPr>
              <p:cNvSpPr txBox="1"/>
              <p:nvPr/>
            </p:nvSpPr>
            <p:spPr>
              <a:xfrm>
                <a:off x="4661566" y="1059683"/>
                <a:ext cx="7162799" cy="5802807"/>
              </a:xfrm>
              <a:prstGeom prst="rect">
                <a:avLst/>
              </a:prstGeom>
            </p:spPr>
            <p:txBody>
              <a:bodyPr vert="horz" wrap="square" lIns="0" tIns="12065" rIns="0" bIns="0" rtlCol="0">
                <a:spAutoFit/>
              </a:bodyPr>
              <a:lstStyle/>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Hooke’s law states that the strain of the material is proportional to the applied stress within the elastic limit of that material.</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When the elastic materials are stretched, the atoms and molecules deform until stress is applied, and when the stress is removed, they return to their initial state</a:t>
                </a: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Stress α Strain    OR </a:t>
                </a:r>
                <a14:m>
                  <m:oMath xmlns:m="http://schemas.openxmlformats.org/officeDocument/2006/math">
                    <m:r>
                      <a:rPr lang="en-US" sz="2400" b="0" i="1" smtClean="0">
                        <a:latin typeface="Cambria Math" panose="02040503050406030204" pitchFamily="18" charset="0"/>
                        <a:cs typeface="Times New Roman" panose="02020603050405020304" pitchFamily="18" charset="0"/>
                      </a:rPr>
                      <m:t>𝐸</m:t>
                    </m:r>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𝑆𝑡𝑟𝑒𝑠𝑠</m:t>
                        </m:r>
                      </m:num>
                      <m:den>
                        <m:r>
                          <a:rPr lang="en-US" sz="2400" b="0" i="1" smtClean="0">
                            <a:latin typeface="Cambria Math" panose="02040503050406030204" pitchFamily="18" charset="0"/>
                            <a:cs typeface="Times New Roman" panose="02020603050405020304" pitchFamily="18" charset="0"/>
                          </a:rPr>
                          <m:t>𝑆𝑡𝑟𝑎𝑖𝑛</m:t>
                        </m:r>
                      </m:den>
                    </m:f>
                    <m:r>
                      <a:rPr lang="en-US" sz="2400" b="0" i="1" smtClean="0">
                        <a:latin typeface="Cambria Math" panose="02040503050406030204" pitchFamily="18" charset="0"/>
                        <a:cs typeface="Times New Roman" panose="02020603050405020304" pitchFamily="18" charset="0"/>
                      </a:rPr>
                      <m:t>−−−−−−−−−2</m:t>
                    </m:r>
                  </m:oMath>
                </a14:m>
                <a:endParaRPr lang="en-US" sz="2400" dirty="0">
                  <a:latin typeface="Times New Roman" panose="02020603050405020304" pitchFamily="18" charset="0"/>
                  <a:cs typeface="Times New Roman" panose="02020603050405020304" pitchFamily="18" charset="0"/>
                </a:endParaRPr>
              </a:p>
              <a:p>
                <a:pPr marL="355600" marR="5080" indent="-342900">
                  <a:lnSpc>
                    <a:spcPct val="150000"/>
                  </a:lnSpc>
                  <a:spcBef>
                    <a:spcPts val="95"/>
                  </a:spcBef>
                  <a:buFont typeface="Arial" panose="020B0604020202020204" pitchFamily="34" charset="0"/>
                  <a:buChar char="•"/>
                  <a:tabLst>
                    <a:tab pos="1190625" algn="l"/>
                    <a:tab pos="1557655" algn="l"/>
                    <a:tab pos="2362835" algn="l"/>
                    <a:tab pos="3170555" algn="l"/>
                    <a:tab pos="3435985" algn="l"/>
                    <a:tab pos="4479925" algn="l"/>
                    <a:tab pos="5066665" algn="l"/>
                    <a:tab pos="5546725" algn="l"/>
                    <a:tab pos="6691630" algn="l"/>
                  </a:tabLst>
                </a:pPr>
                <a:r>
                  <a:rPr lang="en-US" sz="2400" dirty="0">
                    <a:latin typeface="Times New Roman" panose="02020603050405020304" pitchFamily="18" charset="0"/>
                    <a:cs typeface="Times New Roman" panose="02020603050405020304" pitchFamily="18" charset="0"/>
                  </a:rPr>
                  <a:t>E is constant of proportionality known as modulus of elasticity. It depends on the material being deformed and on the nature of the deformation.</a:t>
                </a:r>
              </a:p>
            </p:txBody>
          </p:sp>
        </mc:Choice>
        <mc:Fallback xmlns="">
          <p:sp>
            <p:nvSpPr>
              <p:cNvPr id="12" name="object 12">
                <a:extLst>
                  <a:ext uri="{FF2B5EF4-FFF2-40B4-BE49-F238E27FC236}">
                    <a16:creationId xmlns:a16="http://schemas.microsoft.com/office/drawing/2014/main" id="{BF521A57-0F0D-2A1F-B345-8D5B7751EC7A}"/>
                  </a:ext>
                </a:extLst>
              </p:cNvPr>
              <p:cNvSpPr txBox="1">
                <a:spLocks noRot="1" noChangeAspect="1" noMove="1" noResize="1" noEditPoints="1" noAdjustHandles="1" noChangeArrowheads="1" noChangeShapeType="1" noTextEdit="1"/>
              </p:cNvSpPr>
              <p:nvPr/>
            </p:nvSpPr>
            <p:spPr>
              <a:xfrm>
                <a:off x="4661566" y="1059683"/>
                <a:ext cx="7162799" cy="5802807"/>
              </a:xfrm>
              <a:prstGeom prst="rect">
                <a:avLst/>
              </a:prstGeom>
              <a:blipFill>
                <a:blip r:embed="rId3"/>
                <a:stretch>
                  <a:fillRect l="-2298" r="-3404" b="-1471"/>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E9C3AEF4-9370-A5F7-3ED0-B9D1B299B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635" y="1949576"/>
            <a:ext cx="4069583" cy="3580756"/>
          </a:xfrm>
          <a:prstGeom prst="rect">
            <a:avLst/>
          </a:prstGeom>
        </p:spPr>
      </p:pic>
    </p:spTree>
    <p:extLst>
      <p:ext uri="{BB962C8B-B14F-4D97-AF65-F5344CB8AC3E}">
        <p14:creationId xmlns:p14="http://schemas.microsoft.com/office/powerpoint/2010/main" val="251377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5-Elasticity-5-638.jpg"/>
          <p:cNvPicPr>
            <a:picLocks noChangeAspect="1"/>
          </p:cNvPicPr>
          <p:nvPr/>
        </p:nvPicPr>
        <p:blipFill>
          <a:blip r:embed="rId2"/>
          <a:srcRect r="9167"/>
          <a:stretch/>
        </p:blipFill>
        <p:spPr>
          <a:xfrm>
            <a:off x="1524000" y="4571"/>
            <a:ext cx="83058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6782</TotalTime>
  <Words>2251</Words>
  <Application>Microsoft Office PowerPoint</Application>
  <PresentationFormat>Widescreen</PresentationFormat>
  <Paragraphs>203</Paragraphs>
  <Slides>41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41</vt:i4>
      </vt:variant>
    </vt:vector>
  </HeadingPairs>
  <TitlesOfParts>
    <vt:vector size="49" baseType="lpstr">
      <vt:lpstr>Arial</vt:lpstr>
      <vt:lpstr>Arial MT</vt:lpstr>
      <vt:lpstr>Calibri</vt:lpstr>
      <vt:lpstr>Calibri Light</vt:lpstr>
      <vt:lpstr>Cambria Math</vt:lpstr>
      <vt:lpstr>Times New Roman</vt:lpstr>
      <vt:lpstr>Office Theme</vt:lpstr>
      <vt:lpstr>1_Office Theme</vt:lpstr>
      <vt:lpstr>OSUN STATE UNIVERSITY</vt:lpstr>
      <vt:lpstr>Course Contents</vt:lpstr>
      <vt:lpstr>PowerPoint Presentation</vt:lpstr>
      <vt:lpstr>ELASTICITY</vt:lpstr>
      <vt:lpstr>ELASTICITY</vt:lpstr>
      <vt:lpstr>ELASTICITY</vt:lpstr>
      <vt:lpstr>ELASTICITY</vt:lpstr>
      <vt:lpstr>HOOKE’S LAW</vt:lpstr>
      <vt:lpstr>PowerPoint Presentation</vt:lpstr>
      <vt:lpstr>PowerPoint Presentation</vt:lpstr>
      <vt:lpstr>ELASTICITY</vt:lpstr>
      <vt:lpstr>ELASTICITY</vt:lpstr>
      <vt:lpstr>ELASTICITY</vt:lpstr>
      <vt:lpstr>ELASTICITY</vt:lpstr>
      <vt:lpstr>ELASTICITY</vt:lpstr>
      <vt:lpstr>PowerPoint Presentation</vt:lpstr>
      <vt:lpstr>PowerPoint Presentation</vt:lpstr>
      <vt:lpstr>PowerPoint Presentation</vt:lpstr>
      <vt:lpstr>PowerPoint Presentation</vt:lpstr>
      <vt:lpstr>PowerPoint Presentation</vt:lpstr>
      <vt:lpstr>YOUNG’S MODULUS OF ELASTICITY</vt:lpstr>
      <vt:lpstr>YOUNG’S MODULUS OF ELASTICITY</vt:lpstr>
      <vt:lpstr>EXAMPLES</vt:lpstr>
      <vt:lpstr>EXAMPLES</vt:lpstr>
      <vt:lpstr>SHEAR MODULUS</vt:lpstr>
      <vt:lpstr>SHEAR MODULUS</vt:lpstr>
      <vt:lpstr>EXAMPLES</vt:lpstr>
      <vt:lpstr>BULK MODULUS</vt:lpstr>
      <vt:lpstr>BULK MODULUS</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OSUN STATE UNIVERSITY  COLLEGE OF SCIENCE, ENGINEERING AND TECHNOLOGY  FACULTY OF BASIC AND APPLIED SCIENCES  DEPARTMENT OF PHYSICS  2023/2024 HARMATTAN SEMESTER   COURSE CODE: PHY 101  COURSE: GENERAL PHYSICS 1      UNIT: 3   LECTURERS:  DR. J.T. ADELEKE</dc:title>
  <dc:creator>Adeleke</dc:creator>
  <cp:lastModifiedBy>AJAYEOBA Ajoke - RESEARCH</cp:lastModifiedBy>
  <cp:revision>60</cp:revision>
  <dcterms:created xsi:type="dcterms:W3CDTF">2024-11-22T15:08:43Z</dcterms:created>
  <dcterms:modified xsi:type="dcterms:W3CDTF">2025-01-08T04:51:20Z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2024-03-10T00:00:00Z</vt:filetime>
  </property>
  <property fmtid="{D5CDD505-2E9C-101B-9397-08002B2CF9AE}" pid="3" name="Creator">
    <vt:lpwstr>Microsoft® PowerPoint® 2013</vt:lpwstr>
  </property>
  <property fmtid="{D5CDD505-2E9C-101B-9397-08002B2CF9AE}" pid="4" name="LastSaved">
    <vt:filetime>2024-11-22T00:00:00Z</vt:filetime>
  </property>
</Properties>
</file>