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3" r:id="rId3"/>
    <p:sldId id="272" r:id="rId4"/>
    <p:sldId id="257" r:id="rId5"/>
    <p:sldId id="258" r:id="rId6"/>
    <p:sldId id="259" r:id="rId7"/>
    <p:sldId id="261" r:id="rId8"/>
    <p:sldId id="262" r:id="rId9"/>
    <p:sldId id="263" r:id="rId10"/>
    <p:sldId id="260"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image" Target="../media/image1.wmf"/><Relationship Id="rId1" Type="http://schemas.openxmlformats.org/officeDocument/2006/relationships/image" Target="NUL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12.wmf"/><Relationship Id="rId5" Type="http://schemas.openxmlformats.org/officeDocument/2006/relationships/image" Target="../media/image28.wmf"/><Relationship Id="rId4"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5A947-16E3-4702-B9F0-DCE22990AA49}" type="datetimeFigureOut">
              <a:rPr lang="en-US" smtClean="0"/>
              <a:pPr/>
              <a:t>9/29/2020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C554FE-95A3-4DF1-B6FE-FFAF3A8755DE}" type="slidenum">
              <a:rPr lang="en-US" smtClean="0"/>
              <a:pPr/>
              <a:t>‹#›</a:t>
            </a:fld>
            <a:endParaRPr lang="en-US"/>
          </a:p>
        </p:txBody>
      </p:sp>
    </p:spTree>
    <p:extLst>
      <p:ext uri="{BB962C8B-B14F-4D97-AF65-F5344CB8AC3E}">
        <p14:creationId xmlns:p14="http://schemas.microsoft.com/office/powerpoint/2010/main" val="3641503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C554FE-95A3-4DF1-B6FE-FFAF3A8755DE}" type="slidenum">
              <a:rPr lang="en-US" smtClean="0"/>
              <a:pPr/>
              <a:t>9</a:t>
            </a:fld>
            <a:endParaRPr lang="en-US"/>
          </a:p>
        </p:txBody>
      </p:sp>
    </p:spTree>
    <p:extLst>
      <p:ext uri="{BB962C8B-B14F-4D97-AF65-F5344CB8AC3E}">
        <p14:creationId xmlns:p14="http://schemas.microsoft.com/office/powerpoint/2010/main" val="2429815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4C6F54-C546-470C-A7F6-01053C0E9BD5}"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361529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C6F54-C546-470C-A7F6-01053C0E9BD5}"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3328612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C6F54-C546-470C-A7F6-01053C0E9BD5}"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2964600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C6F54-C546-470C-A7F6-01053C0E9BD5}"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354789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4C6F54-C546-470C-A7F6-01053C0E9BD5}"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2359191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4C6F54-C546-470C-A7F6-01053C0E9BD5}"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3678320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4C6F54-C546-470C-A7F6-01053C0E9BD5}" type="datetimeFigureOut">
              <a:rPr lang="en-US" smtClean="0"/>
              <a:pPr/>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1213875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4C6F54-C546-470C-A7F6-01053C0E9BD5}" type="datetimeFigureOut">
              <a:rPr lang="en-US" smtClean="0"/>
              <a:pPr/>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1122154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C6F54-C546-470C-A7F6-01053C0E9BD5}" type="datetimeFigureOut">
              <a:rPr lang="en-US" smtClean="0"/>
              <a:pPr/>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1319694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C6F54-C546-470C-A7F6-01053C0E9BD5}"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276284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C6F54-C546-470C-A7F6-01053C0E9BD5}"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4DCC20-F2D3-42CD-9E23-971F6020EE15}" type="slidenum">
              <a:rPr lang="en-US" smtClean="0"/>
              <a:pPr/>
              <a:t>‹#›</a:t>
            </a:fld>
            <a:endParaRPr lang="en-US"/>
          </a:p>
        </p:txBody>
      </p:sp>
    </p:spTree>
    <p:extLst>
      <p:ext uri="{BB962C8B-B14F-4D97-AF65-F5344CB8AC3E}">
        <p14:creationId xmlns:p14="http://schemas.microsoft.com/office/powerpoint/2010/main" val="2262163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C6F54-C546-470C-A7F6-01053C0E9BD5}" type="datetimeFigureOut">
              <a:rPr lang="en-US" smtClean="0"/>
              <a:pPr/>
              <a:t>9/29/2020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4DCC20-F2D3-42CD-9E23-971F6020EE15}" type="slidenum">
              <a:rPr lang="en-US" smtClean="0"/>
              <a:pPr/>
              <a:t>‹#›</a:t>
            </a:fld>
            <a:endParaRPr lang="en-US"/>
          </a:p>
        </p:txBody>
      </p:sp>
    </p:spTree>
    <p:extLst>
      <p:ext uri="{BB962C8B-B14F-4D97-AF65-F5344CB8AC3E}">
        <p14:creationId xmlns:p14="http://schemas.microsoft.com/office/powerpoint/2010/main" val="3226648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24.wmf"/><Relationship Id="rId5" Type="http://schemas.openxmlformats.org/officeDocument/2006/relationships/oleObject" Target="../embeddings/oleObject26.bin"/><Relationship Id="rId4" Type="http://schemas.openxmlformats.org/officeDocument/2006/relationships/image" Target="../media/image23.wmf"/></Relationships>
</file>

<file path=ppt/slides/_rels/slide1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28.w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5.wmf"/><Relationship Id="rId11" Type="http://schemas.openxmlformats.org/officeDocument/2006/relationships/oleObject" Target="../embeddings/oleObject31.bin"/><Relationship Id="rId5" Type="http://schemas.openxmlformats.org/officeDocument/2006/relationships/oleObject" Target="../embeddings/oleObject28.bin"/><Relationship Id="rId10" Type="http://schemas.openxmlformats.org/officeDocument/2006/relationships/image" Target="../media/image27.wmf"/><Relationship Id="rId4" Type="http://schemas.openxmlformats.org/officeDocument/2006/relationships/image" Target="../media/image12.wmf"/><Relationship Id="rId9"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0.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33.bin"/><Relationship Id="rId5" Type="http://schemas.openxmlformats.org/officeDocument/2006/relationships/image" Target="../media/image29.wmf"/><Relationship Id="rId4" Type="http://schemas.openxmlformats.org/officeDocument/2006/relationships/oleObject" Target="../embeddings/oleObject32.bin"/></Relationships>
</file>

<file path=ppt/slides/_rels/slide13.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6.bin"/><Relationship Id="rId13" Type="http://schemas.openxmlformats.org/officeDocument/2006/relationships/oleObject" Target="../embeddings/oleObject39.bin"/><Relationship Id="rId3" Type="http://schemas.openxmlformats.org/officeDocument/2006/relationships/image" Target="../media/image38.png"/><Relationship Id="rId7" Type="http://schemas.openxmlformats.org/officeDocument/2006/relationships/image" Target="../media/image34.wmf"/><Relationship Id="rId12" Type="http://schemas.openxmlformats.org/officeDocument/2006/relationships/image" Target="../media/image36.w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5.bin"/><Relationship Id="rId11" Type="http://schemas.openxmlformats.org/officeDocument/2006/relationships/oleObject" Target="../embeddings/oleObject38.bin"/><Relationship Id="rId5" Type="http://schemas.openxmlformats.org/officeDocument/2006/relationships/image" Target="../media/image33.wmf"/><Relationship Id="rId10" Type="http://schemas.openxmlformats.org/officeDocument/2006/relationships/oleObject" Target="../embeddings/oleObject37.bin"/><Relationship Id="rId4" Type="http://schemas.openxmlformats.org/officeDocument/2006/relationships/oleObject" Target="../embeddings/oleObject34.bin"/><Relationship Id="rId9" Type="http://schemas.openxmlformats.org/officeDocument/2006/relationships/image" Target="../media/image35.wmf"/><Relationship Id="rId14" Type="http://schemas.openxmlformats.org/officeDocument/2006/relationships/image" Target="../media/image37.wmf"/></Relationships>
</file>

<file path=ppt/slides/_rels/slide1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image" Target="../media/image12.wmf"/><Relationship Id="rId4" Type="http://schemas.openxmlformats.org/officeDocument/2006/relationships/oleObject" Target="../embeddings/oleObject40.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image" Target="../media/image3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image" Target="../media/image2.wmf"/><Relationship Id="rId12"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3.bin"/><Relationship Id="rId11" Type="http://schemas.openxmlformats.org/officeDocument/2006/relationships/image" Target="../media/image4.wmf"/><Relationship Id="rId5" Type="http://schemas.openxmlformats.org/officeDocument/2006/relationships/image" Target="../media/image1.wmf"/><Relationship Id="rId15" Type="http://schemas.openxmlformats.org/officeDocument/2006/relationships/image" Target="../media/image6.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3.wmf"/><Relationship Id="rId1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9.bin"/><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5.bin"/><Relationship Id="rId18" Type="http://schemas.openxmlformats.org/officeDocument/2006/relationships/image" Target="../media/image16.wmf"/><Relationship Id="rId3" Type="http://schemas.openxmlformats.org/officeDocument/2006/relationships/oleObject" Target="../embeddings/oleObject10.bin"/><Relationship Id="rId21" Type="http://schemas.openxmlformats.org/officeDocument/2006/relationships/oleObject" Target="../embeddings/oleObject19.bin"/><Relationship Id="rId7" Type="http://schemas.openxmlformats.org/officeDocument/2006/relationships/oleObject" Target="../embeddings/oleObject12.bin"/><Relationship Id="rId12" Type="http://schemas.openxmlformats.org/officeDocument/2006/relationships/image" Target="../media/image13.wmf"/><Relationship Id="rId17" Type="http://schemas.openxmlformats.org/officeDocument/2006/relationships/oleObject" Target="../embeddings/oleObject17.bin"/><Relationship Id="rId2" Type="http://schemas.openxmlformats.org/officeDocument/2006/relationships/slideLayout" Target="../slideLayouts/slideLayout7.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2.wmf"/><Relationship Id="rId19" Type="http://schemas.openxmlformats.org/officeDocument/2006/relationships/oleObject" Target="../embeddings/oleObject18.bin"/><Relationship Id="rId4" Type="http://schemas.openxmlformats.org/officeDocument/2006/relationships/image" Target="../media/image9.wmf"/><Relationship Id="rId9" Type="http://schemas.openxmlformats.org/officeDocument/2006/relationships/oleObject" Target="../embeddings/oleObject13.bin"/><Relationship Id="rId14" Type="http://schemas.openxmlformats.org/officeDocument/2006/relationships/image" Target="../media/image14.wmf"/><Relationship Id="rId22" Type="http://schemas.openxmlformats.org/officeDocument/2006/relationships/image" Target="../media/image1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21.bin"/><Relationship Id="rId4" Type="http://schemas.openxmlformats.org/officeDocument/2006/relationships/image" Target="../media/image19.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21.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22.wmf"/><Relationship Id="rId4" Type="http://schemas.openxmlformats.org/officeDocument/2006/relationships/oleObject" Target="../embeddings/oleObject2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798773"/>
          </a:xfrm>
        </p:spPr>
        <p:txBody>
          <a:bodyPr>
            <a:normAutofit/>
          </a:bodyPr>
          <a:lstStyle/>
          <a:p>
            <a:r>
              <a:rPr lang="en-US" dirty="0" smtClean="0"/>
              <a:t>PHY 101:    </a:t>
            </a:r>
            <a:r>
              <a:rPr lang="en-US" b="1" dirty="0" smtClean="0"/>
              <a:t>GENERAL PHYSICS I</a:t>
            </a:r>
            <a:r>
              <a:rPr lang="en-US" dirty="0" smtClean="0"/>
              <a:t/>
            </a:r>
            <a:br>
              <a:rPr lang="en-US" dirty="0" smtClean="0"/>
            </a:br>
            <a:r>
              <a:rPr lang="en-US" dirty="0" smtClean="0"/>
              <a:t>Mechanics and Rigid Body</a:t>
            </a:r>
            <a:br>
              <a:rPr lang="en-US" dirty="0" smtClean="0"/>
            </a:br>
            <a:r>
              <a:rPr lang="en-US" dirty="0" smtClean="0"/>
              <a:t>By</a:t>
            </a:r>
            <a:br>
              <a:rPr lang="en-US" dirty="0" smtClean="0"/>
            </a:br>
            <a:r>
              <a:rPr lang="en-US" dirty="0" smtClean="0"/>
              <a:t>Dr. Fakunle M.A</a:t>
            </a:r>
            <a:endParaRPr lang="en-US" dirty="0"/>
          </a:p>
        </p:txBody>
      </p:sp>
    </p:spTree>
    <p:extLst>
      <p:ext uri="{BB962C8B-B14F-4D97-AF65-F5344CB8AC3E}">
        <p14:creationId xmlns:p14="http://schemas.microsoft.com/office/powerpoint/2010/main" val="94694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82" y="2417"/>
            <a:ext cx="9123218" cy="6740307"/>
          </a:xfrm>
          <a:prstGeom prst="rect">
            <a:avLst/>
          </a:prstGeom>
        </p:spPr>
        <p:txBody>
          <a:bodyPr wrap="square">
            <a:spAutoFit/>
          </a:bodyPr>
          <a:lstStyle/>
          <a:p>
            <a:r>
              <a:rPr lang="en-US" dirty="0">
                <a:solidFill>
                  <a:prstClr val="black"/>
                </a:solidFill>
              </a:rPr>
              <a:t>The product of F and ∆t is called the </a:t>
            </a:r>
            <a:r>
              <a:rPr lang="en-US" b="1" dirty="0">
                <a:solidFill>
                  <a:prstClr val="black"/>
                </a:solidFill>
              </a:rPr>
              <a:t>Impulse (</a:t>
            </a:r>
            <a:r>
              <a:rPr lang="en-US" dirty="0">
                <a:solidFill>
                  <a:prstClr val="black"/>
                </a:solidFill>
              </a:rPr>
              <a:t>∆j</a:t>
            </a:r>
            <a:r>
              <a:rPr lang="en-US" dirty="0" smtClean="0">
                <a:solidFill>
                  <a:prstClr val="black"/>
                </a:solidFill>
              </a:rPr>
              <a:t>)</a:t>
            </a:r>
          </a:p>
          <a:p>
            <a:r>
              <a:rPr lang="en-US" dirty="0">
                <a:solidFill>
                  <a:prstClr val="black"/>
                </a:solidFill>
              </a:rPr>
              <a:t> </a:t>
            </a:r>
            <a:r>
              <a:rPr lang="en-US" dirty="0" smtClean="0">
                <a:solidFill>
                  <a:prstClr val="black"/>
                </a:solidFill>
              </a:rPr>
              <a:t> ∆j = F</a:t>
            </a:r>
            <a:r>
              <a:rPr lang="en-US" dirty="0">
                <a:solidFill>
                  <a:prstClr val="black"/>
                </a:solidFill>
              </a:rPr>
              <a:t> ∆t </a:t>
            </a:r>
            <a:endParaRPr lang="en-US" dirty="0" smtClean="0">
              <a:solidFill>
                <a:prstClr val="black"/>
              </a:solidFill>
            </a:endParaRPr>
          </a:p>
          <a:p>
            <a:endParaRPr lang="en-US" dirty="0">
              <a:solidFill>
                <a:prstClr val="black"/>
              </a:solidFill>
            </a:endParaRPr>
          </a:p>
          <a:p>
            <a:endParaRPr lang="en-US" dirty="0" smtClean="0">
              <a:solidFill>
                <a:prstClr val="black"/>
              </a:solidFill>
            </a:endParaRPr>
          </a:p>
          <a:p>
            <a:endParaRPr lang="en-US" dirty="0">
              <a:solidFill>
                <a:prstClr val="black"/>
              </a:solidFill>
            </a:endParaRPr>
          </a:p>
          <a:p>
            <a:endParaRPr lang="en-US" dirty="0" smtClean="0">
              <a:solidFill>
                <a:prstClr val="black"/>
              </a:solidFill>
            </a:endParaRPr>
          </a:p>
          <a:p>
            <a:endParaRPr lang="en-US" dirty="0">
              <a:solidFill>
                <a:prstClr val="black"/>
              </a:solidFill>
            </a:endParaRPr>
          </a:p>
          <a:p>
            <a:endParaRPr lang="en-US" dirty="0" smtClean="0">
              <a:solidFill>
                <a:prstClr val="black"/>
              </a:solidFill>
            </a:endParaRPr>
          </a:p>
          <a:p>
            <a:endParaRPr lang="en-US" dirty="0">
              <a:solidFill>
                <a:prstClr val="black"/>
              </a:solidFill>
            </a:endParaRPr>
          </a:p>
          <a:p>
            <a:r>
              <a:rPr lang="en-US" dirty="0" smtClean="0">
                <a:solidFill>
                  <a:prstClr val="black"/>
                </a:solidFill>
              </a:rPr>
              <a:t>When an impulsive force acts on a body, the impulse is equal to the difference in the final momentum and initial momentum</a:t>
            </a:r>
          </a:p>
          <a:p>
            <a:r>
              <a:rPr lang="en-US" dirty="0" smtClean="0"/>
              <a:t>It is easier to observer changes in momentum than to measure impulse</a:t>
            </a:r>
          </a:p>
          <a:p>
            <a:r>
              <a:rPr lang="en-US" b="1" dirty="0" smtClean="0"/>
              <a:t>Example </a:t>
            </a:r>
            <a:endParaRPr lang="en-US" dirty="0" smtClean="0"/>
          </a:p>
          <a:p>
            <a:r>
              <a:rPr lang="en-US" dirty="0" smtClean="0"/>
              <a:t>A man of mass 80kg jumps from a height of 4 m unto the ground. Compare the forces that act on the man if (i) he lands barefooted and the landing takes place in 0.01s (ii) he lands on a cushion such that the landing is delayed to 0.08s (g = 10mls2)</a:t>
            </a:r>
          </a:p>
          <a:p>
            <a:r>
              <a:rPr lang="en-US" b="1" dirty="0" smtClean="0"/>
              <a:t>Solution: </a:t>
            </a:r>
            <a:endParaRPr lang="en-US" dirty="0" smtClean="0"/>
          </a:p>
          <a:p>
            <a:r>
              <a:rPr lang="en-US" dirty="0" smtClean="0"/>
              <a:t>Velocity on landing </a:t>
            </a:r>
          </a:p>
          <a:p>
            <a:endParaRPr lang="en-US" dirty="0"/>
          </a:p>
          <a:p>
            <a:endParaRPr lang="en-US" dirty="0" smtClean="0"/>
          </a:p>
          <a:p>
            <a:endParaRPr lang="en-US" dirty="0"/>
          </a:p>
          <a:p>
            <a:endParaRPr lang="en-US" dirty="0" smtClean="0"/>
          </a:p>
          <a:p>
            <a:endParaRPr lang="en-US" dirty="0"/>
          </a:p>
          <a:p>
            <a:endParaRPr lang="en-US"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401704343"/>
              </p:ext>
            </p:extLst>
          </p:nvPr>
        </p:nvGraphicFramePr>
        <p:xfrm>
          <a:off x="228600" y="609600"/>
          <a:ext cx="1676400" cy="1905000"/>
        </p:xfrm>
        <a:graphic>
          <a:graphicData uri="http://schemas.openxmlformats.org/presentationml/2006/ole">
            <mc:AlternateContent xmlns:mc="http://schemas.openxmlformats.org/markup-compatibility/2006">
              <mc:Choice xmlns:v="urn:schemas-microsoft-com:vml" Requires="v">
                <p:oleObj spid="_x0000_s8236" name="Equation" r:id="rId3" imgW="799920" imgH="1346040" progId="Equation.3">
                  <p:embed/>
                </p:oleObj>
              </mc:Choice>
              <mc:Fallback>
                <p:oleObj name="Equation" r:id="rId3" imgW="799920" imgH="1346040" progId="Equation.3">
                  <p:embed/>
                  <p:pic>
                    <p:nvPicPr>
                      <p:cNvPr id="0" name="Picture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09600"/>
                        <a:ext cx="1676400"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228078469"/>
              </p:ext>
            </p:extLst>
          </p:nvPr>
        </p:nvGraphicFramePr>
        <p:xfrm>
          <a:off x="2209800" y="4495800"/>
          <a:ext cx="3810000" cy="2247900"/>
        </p:xfrm>
        <a:graphic>
          <a:graphicData uri="http://schemas.openxmlformats.org/presentationml/2006/ole">
            <mc:AlternateContent xmlns:mc="http://schemas.openxmlformats.org/markup-compatibility/2006">
              <mc:Choice xmlns:v="urn:schemas-microsoft-com:vml" Requires="v">
                <p:oleObj spid="_x0000_s8237" name="Equation" r:id="rId5" imgW="3301920" imgH="2095200" progId="Equation.3">
                  <p:embed/>
                </p:oleObj>
              </mc:Choice>
              <mc:Fallback>
                <p:oleObj name="Equation" r:id="rId5" imgW="3301920" imgH="2095200" progId="Equation.3">
                  <p:embed/>
                  <p:pic>
                    <p:nvPicPr>
                      <p:cNvPr id="0" name="Picture 4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495800"/>
                        <a:ext cx="3810000" cy="224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04913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1099695036"/>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0379" name="Equation" r:id="rId3" imgW="114120" imgH="215640" progId="Equation.3">
                  <p:embed/>
                </p:oleObj>
              </mc:Choice>
              <mc:Fallback>
                <p:oleObj name="Equation" r:id="rId3" imgW="114120" imgH="215640" progId="Equation.3">
                  <p:embed/>
                  <p:pic>
                    <p:nvPicPr>
                      <p:cNvPr id="0" name="Picture 1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76200" y="0"/>
            <a:ext cx="9067800" cy="6740307"/>
          </a:xfrm>
          <a:prstGeom prst="rect">
            <a:avLst/>
          </a:prstGeom>
        </p:spPr>
        <p:txBody>
          <a:bodyPr wrap="square">
            <a:spAutoFit/>
          </a:bodyPr>
          <a:lstStyle/>
          <a:p>
            <a:r>
              <a:rPr lang="en-US" dirty="0"/>
              <a:t> </a:t>
            </a:r>
            <a:r>
              <a:rPr lang="en-US" dirty="0" smtClean="0"/>
              <a:t>The minus sign implies that the impulse opposes  a change in momentum caused by the upward reaction of the ground</a:t>
            </a:r>
          </a:p>
          <a:p>
            <a:r>
              <a:rPr lang="en-US" dirty="0" smtClean="0"/>
              <a:t>Newton Third law of motion state that whenever a body exerts a force on another, the second body exerts a force equal in magnitude and opposite in direction on the first body</a:t>
            </a:r>
          </a:p>
          <a:p>
            <a:r>
              <a:rPr lang="en-US" dirty="0" smtClean="0"/>
              <a:t>                          </a:t>
            </a:r>
          </a:p>
          <a:p>
            <a:r>
              <a:rPr lang="en-US" dirty="0" smtClean="0"/>
              <a:t>	</a:t>
            </a:r>
            <a:r>
              <a:rPr lang="en-US" b="1" dirty="0" smtClean="0"/>
              <a:t>SOME ILLUSTRATIONS OF SECOND LAW OF MOTION</a:t>
            </a:r>
          </a:p>
          <a:p>
            <a:r>
              <a:rPr lang="en-US" dirty="0" smtClean="0"/>
              <a:t>Suppose two bodies were suspended by a rope passing over a frictionless fixed pulley. We can apply second law to determine both the acceleration and the tension in the rope</a:t>
            </a:r>
          </a:p>
          <a:p>
            <a:endParaRPr lang="en-US" dirty="0"/>
          </a:p>
          <a:p>
            <a:endParaRPr lang="en-US" dirty="0" smtClean="0"/>
          </a:p>
          <a:p>
            <a:endParaRPr lang="en-US" dirty="0"/>
          </a:p>
          <a:p>
            <a:endParaRPr lang="en-US" dirty="0" smtClean="0"/>
          </a:p>
          <a:p>
            <a:endParaRPr lang="en-US" dirty="0" smtClean="0"/>
          </a:p>
          <a:p>
            <a:r>
              <a:rPr lang="en-US" dirty="0" smtClean="0"/>
              <a:t>                                                                                                 </a:t>
            </a:r>
          </a:p>
          <a:p>
            <a:endParaRPr lang="en-US" dirty="0"/>
          </a:p>
          <a:p>
            <a:r>
              <a:rPr lang="en-US" dirty="0" smtClean="0"/>
              <a:t>                                                                                                                </a:t>
            </a:r>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p:txBody>
      </p:sp>
      <p:sp>
        <p:nvSpPr>
          <p:cNvPr id="6" name="Oval 5"/>
          <p:cNvSpPr/>
          <p:nvPr/>
        </p:nvSpPr>
        <p:spPr>
          <a:xfrm>
            <a:off x="4090555" y="2438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4076702" y="2667000"/>
            <a:ext cx="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543145" y="2531918"/>
            <a:ext cx="0" cy="2802082"/>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381500" y="5334000"/>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925167" y="4114800"/>
            <a:ext cx="330776" cy="190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c 19"/>
          <p:cNvSpPr/>
          <p:nvPr/>
        </p:nvSpPr>
        <p:spPr>
          <a:xfrm>
            <a:off x="3861955" y="2209800"/>
            <a:ext cx="914400" cy="914400"/>
          </a:xfrm>
          <a:prstGeom prst="arc">
            <a:avLst>
              <a:gd name="adj1" fmla="val 8587800"/>
              <a:gd name="adj2" fmla="val 229563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2" name="Straight Arrow Connector 21"/>
          <p:cNvCxnSpPr/>
          <p:nvPr/>
        </p:nvCxnSpPr>
        <p:spPr>
          <a:xfrm>
            <a:off x="4076702" y="4305300"/>
            <a:ext cx="0" cy="266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4613564" y="5806787"/>
            <a:ext cx="0" cy="517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6" name="Object 25"/>
          <p:cNvGraphicFramePr>
            <a:graphicFrameLocks noChangeAspect="1"/>
          </p:cNvGraphicFramePr>
          <p:nvPr>
            <p:extLst>
              <p:ext uri="{D42A27DB-BD31-4B8C-83A1-F6EECF244321}">
                <p14:modId xmlns:p14="http://schemas.microsoft.com/office/powerpoint/2010/main" val="2213833752"/>
              </p:ext>
            </p:extLst>
          </p:nvPr>
        </p:nvGraphicFramePr>
        <p:xfrm>
          <a:off x="3862388" y="4473286"/>
          <a:ext cx="456333" cy="304800"/>
        </p:xfrm>
        <a:graphic>
          <a:graphicData uri="http://schemas.openxmlformats.org/presentationml/2006/ole">
            <mc:AlternateContent xmlns:mc="http://schemas.openxmlformats.org/markup-compatibility/2006">
              <mc:Choice xmlns:v="urn:schemas-microsoft-com:vml" Requires="v">
                <p:oleObj spid="_x0000_s10380" name="Equation" r:id="rId5" imgW="317160" imgH="215640" progId="Equation.3">
                  <p:embed/>
                </p:oleObj>
              </mc:Choice>
              <mc:Fallback>
                <p:oleObj name="Equation" r:id="rId5" imgW="317160" imgH="215640" progId="Equation.3">
                  <p:embed/>
                  <p:pic>
                    <p:nvPicPr>
                      <p:cNvPr id="0" name="Picture 1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2388" y="4473286"/>
                        <a:ext cx="456333"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26"/>
          <p:cNvGraphicFramePr>
            <a:graphicFrameLocks noChangeAspect="1"/>
          </p:cNvGraphicFramePr>
          <p:nvPr>
            <p:extLst>
              <p:ext uri="{D42A27DB-BD31-4B8C-83A1-F6EECF244321}">
                <p14:modId xmlns:p14="http://schemas.microsoft.com/office/powerpoint/2010/main" val="854439381"/>
              </p:ext>
            </p:extLst>
          </p:nvPr>
        </p:nvGraphicFramePr>
        <p:xfrm>
          <a:off x="4389438" y="6207125"/>
          <a:ext cx="474662" cy="304800"/>
        </p:xfrm>
        <a:graphic>
          <a:graphicData uri="http://schemas.openxmlformats.org/presentationml/2006/ole">
            <mc:AlternateContent xmlns:mc="http://schemas.openxmlformats.org/markup-compatibility/2006">
              <mc:Choice xmlns:v="urn:schemas-microsoft-com:vml" Requires="v">
                <p:oleObj spid="_x0000_s10381" name="Equation" r:id="rId7" imgW="330120" imgH="215640" progId="Equation.3">
                  <p:embed/>
                </p:oleObj>
              </mc:Choice>
              <mc:Fallback>
                <p:oleObj name="Equation" r:id="rId7" imgW="330120" imgH="215640" progId="Equation.3">
                  <p:embed/>
                  <p:pic>
                    <p:nvPicPr>
                      <p:cNvPr id="0" name="Picture 1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89438" y="6207125"/>
                        <a:ext cx="474662"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27"/>
          <p:cNvGraphicFramePr>
            <a:graphicFrameLocks noChangeAspect="1"/>
          </p:cNvGraphicFramePr>
          <p:nvPr>
            <p:extLst>
              <p:ext uri="{D42A27DB-BD31-4B8C-83A1-F6EECF244321}">
                <p14:modId xmlns:p14="http://schemas.microsoft.com/office/powerpoint/2010/main" val="3213255983"/>
              </p:ext>
            </p:extLst>
          </p:nvPr>
        </p:nvGraphicFramePr>
        <p:xfrm>
          <a:off x="381000" y="2410690"/>
          <a:ext cx="2895600" cy="4294909"/>
        </p:xfrm>
        <a:graphic>
          <a:graphicData uri="http://schemas.openxmlformats.org/presentationml/2006/ole">
            <mc:AlternateContent xmlns:mc="http://schemas.openxmlformats.org/markup-compatibility/2006">
              <mc:Choice xmlns:v="urn:schemas-microsoft-com:vml" Requires="v">
                <p:oleObj spid="_x0000_s10382" name="Equation" r:id="rId9" imgW="1473120" imgH="2565360" progId="Equation.3">
                  <p:embed/>
                </p:oleObj>
              </mc:Choice>
              <mc:Fallback>
                <p:oleObj name="Equation" r:id="rId9" imgW="1473120" imgH="2565360" progId="Equation.3">
                  <p:embed/>
                  <p:pic>
                    <p:nvPicPr>
                      <p:cNvPr id="0" name="Picture 1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 y="2410690"/>
                        <a:ext cx="2895600" cy="429490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28"/>
          <p:cNvGraphicFramePr>
            <a:graphicFrameLocks noChangeAspect="1"/>
          </p:cNvGraphicFramePr>
          <p:nvPr>
            <p:extLst>
              <p:ext uri="{D42A27DB-BD31-4B8C-83A1-F6EECF244321}">
                <p14:modId xmlns:p14="http://schemas.microsoft.com/office/powerpoint/2010/main" val="1926532387"/>
              </p:ext>
            </p:extLst>
          </p:nvPr>
        </p:nvGraphicFramePr>
        <p:xfrm>
          <a:off x="5715000" y="2705099"/>
          <a:ext cx="1828800" cy="876301"/>
        </p:xfrm>
        <a:graphic>
          <a:graphicData uri="http://schemas.openxmlformats.org/presentationml/2006/ole">
            <mc:AlternateContent xmlns:mc="http://schemas.openxmlformats.org/markup-compatibility/2006">
              <mc:Choice xmlns:v="urn:schemas-microsoft-com:vml" Requires="v">
                <p:oleObj spid="_x0000_s10383" name="Equation" r:id="rId11" imgW="965160" imgH="685800" progId="Equation.3">
                  <p:embed/>
                </p:oleObj>
              </mc:Choice>
              <mc:Fallback>
                <p:oleObj name="Equation" r:id="rId11" imgW="965160" imgH="685800" progId="Equation.3">
                  <p:embed/>
                  <p:pic>
                    <p:nvPicPr>
                      <p:cNvPr id="0" name="Picture 1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15000" y="2705099"/>
                        <a:ext cx="1828800" cy="8763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60019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34636" y="0"/>
                <a:ext cx="9178636" cy="6740307"/>
              </a:xfrm>
              <a:prstGeom prst="rect">
                <a:avLst/>
              </a:prstGeom>
            </p:spPr>
            <p:txBody>
              <a:bodyPr wrap="square">
                <a:spAutoFit/>
              </a:bodyPr>
              <a:lstStyle/>
              <a:p>
                <a:r>
                  <a:rPr lang="en-US" b="1" dirty="0" smtClean="0"/>
                  <a:t>Example: </a:t>
                </a:r>
                <a:r>
                  <a:rPr lang="en-US" dirty="0" smtClean="0"/>
                  <a:t>In the diagram below, find the acceleration of the system and the tension in the rope if</a:t>
                </a:r>
              </a:p>
              <a:p>
                <a:r>
                  <a:rPr lang="en-US" dirty="0" smtClean="0"/>
                  <a:t>                                         assuming that the pulley and the plane are  frictionless  </a:t>
                </a:r>
                <a14:m>
                  <m:oMath xmlns:m="http://schemas.openxmlformats.org/officeDocument/2006/math">
                    <m:r>
                      <a:rPr lang="en-US" i="1" smtClean="0">
                        <a:latin typeface="Cambria Math"/>
                        <a:ea typeface="Cambria Math"/>
                      </a:rPr>
                      <m:t>𝜃</m:t>
                    </m:r>
                    <m:r>
                      <a:rPr lang="en-US" b="0" i="1" smtClean="0">
                        <a:latin typeface="Cambria Math"/>
                        <a:ea typeface="Cambria Math"/>
                      </a:rPr>
                      <m:t>=30°</m:t>
                    </m:r>
                  </m:oMath>
                </a14:m>
                <a:endParaRPr lang="en-US" dirty="0"/>
              </a:p>
              <a:p>
                <a:endParaRPr lang="en-US" dirty="0" smtClean="0"/>
              </a:p>
              <a:p>
                <a:endParaRPr lang="en-US" dirty="0"/>
              </a:p>
              <a:p>
                <a:endParaRPr lang="en-US" dirty="0" smtClean="0"/>
              </a:p>
              <a:p>
                <a:endParaRPr lang="en-US" dirty="0"/>
              </a:p>
              <a:p>
                <a:endParaRPr lang="en-US" dirty="0" smtClean="0"/>
              </a:p>
              <a:p>
                <a:r>
                  <a:rPr lang="en-US" dirty="0" smtClean="0"/>
                  <a:t>                                                                                                             3kg                                                2kg</a:t>
                </a:r>
              </a:p>
              <a:p>
                <a:endParaRPr lang="en-US" dirty="0"/>
              </a:p>
              <a:p>
                <a14:m>
                  <m:oMathPara xmlns:m="http://schemas.openxmlformats.org/officeDocument/2006/math">
                    <m:oMathParaPr>
                      <m:jc m:val="centerGroup"/>
                    </m:oMathParaPr>
                    <m:oMath xmlns:m="http://schemas.openxmlformats.org/officeDocument/2006/math">
                      <m:r>
                        <a:rPr lang="en-US" i="1">
                          <a:latin typeface="Cambria Math"/>
                          <a:ea typeface="Cambria Math"/>
                        </a:rPr>
                        <m:t>30°</m:t>
                      </m:r>
                    </m:oMath>
                  </m:oMathPara>
                </a14:m>
                <a:endParaRPr lang="en-US" dirty="0"/>
              </a:p>
              <a:p>
                <a:endParaRPr lang="en-US" dirty="0"/>
              </a:p>
              <a:p>
                <a:r>
                  <a:rPr lang="en-US" dirty="0" smtClean="0"/>
                  <a:t>T= 17.64 N and is obtain when the value of a is substituted in either equation.</a:t>
                </a:r>
              </a:p>
              <a:p>
                <a:endParaRPr lang="en-US" dirty="0" smtClean="0"/>
              </a:p>
              <a:p>
                <a:r>
                  <a:rPr lang="en-US" b="1" dirty="0" smtClean="0"/>
                  <a:t>                                    A passenger in a lift</a:t>
                </a:r>
              </a:p>
              <a:p>
                <a:r>
                  <a:rPr lang="en-US" dirty="0" smtClean="0"/>
                  <a:t>Another instance when one can apply second law of motion.</a:t>
                </a:r>
              </a:p>
              <a:p>
                <a:r>
                  <a:rPr lang="en-US" dirty="0" smtClean="0"/>
                  <a:t>When inside the lift the passenger will experiences three possibilities </a:t>
                </a:r>
              </a:p>
              <a:p>
                <a:r>
                  <a:rPr lang="en-US" dirty="0" smtClean="0"/>
                  <a:t>Let R be the reaction on the passenger from the floor of the lift and W is the weight</a:t>
                </a:r>
              </a:p>
              <a:p>
                <a:pPr marL="400050" indent="-400050">
                  <a:buAutoNum type="romanLcParenBoth"/>
                </a:pPr>
                <a:r>
                  <a:rPr lang="en-US" dirty="0" smtClean="0"/>
                  <a:t>When the lift is at rest</a:t>
                </a:r>
              </a:p>
              <a:p>
                <a:r>
                  <a:rPr lang="en-US" dirty="0" smtClean="0"/>
                  <a:t>            R – W = 0</a:t>
                </a:r>
              </a:p>
              <a:p>
                <a:r>
                  <a:rPr lang="en-US" dirty="0" smtClean="0"/>
                  <a:t>             R = W </a:t>
                </a:r>
              </a:p>
              <a:p>
                <a:r>
                  <a:rPr lang="en-US" dirty="0" smtClean="0"/>
                  <a:t>The passenger feels the real weight</a:t>
                </a:r>
              </a:p>
              <a:p>
                <a:r>
                  <a:rPr lang="en-US" dirty="0" smtClean="0"/>
                  <a:t>(ii) When the lift is ascending with an acceleration a, </a:t>
                </a:r>
              </a:p>
              <a:p>
                <a:r>
                  <a:rPr lang="en-US" dirty="0" smtClean="0"/>
                  <a:t>  R – W = ma </a:t>
                </a:r>
                <a:r>
                  <a:rPr lang="en-US" dirty="0" err="1" smtClean="0"/>
                  <a:t>i.e</a:t>
                </a:r>
                <a:r>
                  <a:rPr lang="en-US" dirty="0" smtClean="0"/>
                  <a:t>  R = mg + ma</a:t>
                </a:r>
              </a:p>
              <a:p>
                <a:r>
                  <a:rPr lang="en-US" dirty="0" smtClean="0"/>
                  <a:t>  This  represent the apparent weight of the man and he feels heavier than his normal weight.</a:t>
                </a:r>
                <a:endParaRPr lang="en-US" dirty="0"/>
              </a:p>
            </p:txBody>
          </p:sp>
        </mc:Choice>
        <mc:Fallback xmlns="">
          <p:sp>
            <p:nvSpPr>
              <p:cNvPr id="2" name="Rectangle 1"/>
              <p:cNvSpPr>
                <a:spLocks noRot="1" noChangeAspect="1" noMove="1" noResize="1" noEditPoints="1" noAdjustHandles="1" noChangeArrowheads="1" noChangeShapeType="1" noTextEdit="1"/>
              </p:cNvSpPr>
              <p:nvPr/>
            </p:nvSpPr>
            <p:spPr>
              <a:xfrm>
                <a:off x="-34636" y="0"/>
                <a:ext cx="9178636" cy="6740307"/>
              </a:xfrm>
              <a:prstGeom prst="rect">
                <a:avLst/>
              </a:prstGeom>
              <a:blipFill rotWithShape="1">
                <a:blip r:embed="rId3"/>
                <a:stretch>
                  <a:fillRect l="-531" t="-452" r="-797" b="-452"/>
                </a:stretch>
              </a:blipFill>
            </p:spPr>
            <p:txBody>
              <a:bodyPr/>
              <a:lstStyle/>
              <a:p>
                <a:r>
                  <a:rPr lang="en-US">
                    <a:noFill/>
                  </a:rPr>
                  <a:t> </a:t>
                </a:r>
              </a:p>
            </p:txBody>
          </p:sp>
        </mc:Fallback>
      </mc:AlternateContent>
      <p:graphicFrame>
        <p:nvGraphicFramePr>
          <p:cNvPr id="3" name="Object 2"/>
          <p:cNvGraphicFramePr>
            <a:graphicFrameLocks noChangeAspect="1"/>
          </p:cNvGraphicFramePr>
          <p:nvPr>
            <p:extLst>
              <p:ext uri="{D42A27DB-BD31-4B8C-83A1-F6EECF244321}">
                <p14:modId xmlns:p14="http://schemas.microsoft.com/office/powerpoint/2010/main" val="2097424975"/>
              </p:ext>
            </p:extLst>
          </p:nvPr>
        </p:nvGraphicFramePr>
        <p:xfrm>
          <a:off x="13855" y="338119"/>
          <a:ext cx="2195946" cy="304799"/>
        </p:xfrm>
        <a:graphic>
          <a:graphicData uri="http://schemas.openxmlformats.org/presentationml/2006/ole">
            <mc:AlternateContent xmlns:mc="http://schemas.openxmlformats.org/markup-compatibility/2006">
              <mc:Choice xmlns:v="urn:schemas-microsoft-com:vml" Requires="v">
                <p:oleObj spid="_x0000_s11300" name="Equation" r:id="rId4" imgW="1498320" imgH="215640" progId="Equation.3">
                  <p:embed/>
                </p:oleObj>
              </mc:Choice>
              <mc:Fallback>
                <p:oleObj name="Equation" r:id="rId4" imgW="1498320" imgH="215640" progId="Equation.3">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55" y="338119"/>
                        <a:ext cx="2195946" cy="3047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296863114"/>
              </p:ext>
            </p:extLst>
          </p:nvPr>
        </p:nvGraphicFramePr>
        <p:xfrm>
          <a:off x="304800" y="715050"/>
          <a:ext cx="2514600" cy="2104350"/>
        </p:xfrm>
        <a:graphic>
          <a:graphicData uri="http://schemas.openxmlformats.org/presentationml/2006/ole">
            <mc:AlternateContent xmlns:mc="http://schemas.openxmlformats.org/markup-compatibility/2006">
              <mc:Choice xmlns:v="urn:schemas-microsoft-com:vml" Requires="v">
                <p:oleObj spid="_x0000_s11301" name="Equation" r:id="rId6" imgW="1536480" imgH="1600200" progId="Equation.3">
                  <p:embed/>
                </p:oleObj>
              </mc:Choice>
              <mc:Fallback>
                <p:oleObj name="Equation" r:id="rId6" imgW="1536480" imgH="1600200" progId="Equation.3">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 y="715050"/>
                        <a:ext cx="2514600" cy="210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 name="Straight Connector 5"/>
          <p:cNvCxnSpPr/>
          <p:nvPr/>
        </p:nvCxnSpPr>
        <p:spPr>
          <a:xfrm flipV="1">
            <a:off x="5181600" y="1371600"/>
            <a:ext cx="312420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181600" y="2743200"/>
            <a:ext cx="34290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6172200" y="1905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6352308" y="1184564"/>
            <a:ext cx="1953491" cy="7966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21" idx="4"/>
          </p:cNvCxnSpPr>
          <p:nvPr/>
        </p:nvCxnSpPr>
        <p:spPr>
          <a:xfrm flipV="1">
            <a:off x="8430491" y="1413162"/>
            <a:ext cx="0" cy="568038"/>
          </a:xfrm>
          <a:prstGeom prst="line">
            <a:avLst/>
          </a:prstGeom>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8278091" y="1108362"/>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8354288" y="1981200"/>
            <a:ext cx="180109"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8590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Rot="1" noChangeAspect="1" noMove="1" noResize="1" noEditPoints="1" noAdjustHandles="1" noChangeArrowheads="1" noChangeShapeType="1" noTextEdit="1"/>
          </p:cNvSpPr>
          <p:nvPr/>
        </p:nvSpPr>
        <p:spPr>
          <a:xfrm>
            <a:off x="34636" y="0"/>
            <a:ext cx="9109364" cy="6771982"/>
          </a:xfrm>
          <a:prstGeom prst="rect">
            <a:avLst/>
          </a:prstGeom>
          <a:blipFill rotWithShape="1">
            <a:blip r:embed="rId2"/>
            <a:stretch>
              <a:fillRect l="-602" t="-450" r="-67" b="-450"/>
            </a:stretch>
          </a:blipFill>
        </p:spPr>
        <p:txBody>
          <a:bodyPr/>
          <a:lstStyle/>
          <a:p>
            <a:r>
              <a:rPr lang="en-US">
                <a:noFill/>
                <a:latin typeface="Times New Roman" pitchFamily="18" charset="0"/>
                <a:cs typeface="Times New Roman" pitchFamily="18" charset="0"/>
              </a:rPr>
              <a:t> </a:t>
            </a:r>
          </a:p>
        </p:txBody>
      </p:sp>
    </p:spTree>
    <p:extLst>
      <p:ext uri="{BB962C8B-B14F-4D97-AF65-F5344CB8AC3E}">
        <p14:creationId xmlns:p14="http://schemas.microsoft.com/office/powerpoint/2010/main" val="3943119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flipV="1">
            <a:off x="2971800" y="457200"/>
            <a:ext cx="312420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2982190" y="1828800"/>
            <a:ext cx="3429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flipV="1">
            <a:off x="4419600" y="801140"/>
            <a:ext cx="346363" cy="2639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H="1" flipV="1">
            <a:off x="4267200" y="211974"/>
            <a:ext cx="273626"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 idx="3"/>
          </p:cNvCxnSpPr>
          <p:nvPr/>
        </p:nvCxnSpPr>
        <p:spPr>
          <a:xfrm flipV="1">
            <a:off x="4765963" y="338744"/>
            <a:ext cx="1101437" cy="5943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1"/>
          </p:cNvCxnSpPr>
          <p:nvPr/>
        </p:nvCxnSpPr>
        <p:spPr>
          <a:xfrm flipH="1">
            <a:off x="3581400" y="933103"/>
            <a:ext cx="838200" cy="362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4" idx="0"/>
          </p:cNvCxnSpPr>
          <p:nvPr/>
        </p:nvCxnSpPr>
        <p:spPr>
          <a:xfrm>
            <a:off x="4592782" y="1065067"/>
            <a:ext cx="173181" cy="5351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4114800" y="1024544"/>
            <a:ext cx="508288" cy="728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9" name="Rectangle 38"/>
              <p:cNvSpPr/>
              <p:nvPr/>
            </p:nvSpPr>
            <p:spPr>
              <a:xfrm>
                <a:off x="-38100" y="35903"/>
                <a:ext cx="9144000" cy="6740307"/>
              </a:xfrm>
              <a:prstGeom prst="rect">
                <a:avLst/>
              </a:prstGeom>
            </p:spPr>
            <p:txBody>
              <a:bodyPr wrap="square">
                <a:spAutoFit/>
              </a:bodyPr>
              <a:lstStyle/>
              <a:p>
                <a:r>
                  <a:rPr lang="en-US" dirty="0" smtClean="0"/>
                  <a:t>Where </a:t>
                </a:r>
                <a14:m>
                  <m:oMath xmlns:m="http://schemas.openxmlformats.org/officeDocument/2006/math">
                    <m:r>
                      <a:rPr lang="en-US" i="1">
                        <a:latin typeface="Cambria Math"/>
                        <a:ea typeface="Cambria Math"/>
                      </a:rPr>
                      <m:t>𝜃</m:t>
                    </m:r>
                  </m:oMath>
                </a14:m>
                <a:r>
                  <a:rPr lang="en-US" dirty="0" smtClean="0"/>
                  <a:t>                                                            R</a:t>
                </a:r>
              </a:p>
              <a:p>
                <a:r>
                  <a:rPr lang="en-US" dirty="0" smtClean="0"/>
                  <a:t>                                                                                                               F</a:t>
                </a:r>
              </a:p>
              <a:p>
                <a:endParaRPr lang="en-US" dirty="0"/>
              </a:p>
              <a:p>
                <a:endParaRPr lang="en-US" dirty="0" smtClean="0"/>
              </a:p>
              <a:p>
                <a:endParaRPr lang="en-US" dirty="0"/>
              </a:p>
              <a:p>
                <a:r>
                  <a:rPr lang="en-US" dirty="0" smtClean="0"/>
                  <a:t>                                                     mg sin</a:t>
                </a:r>
                <a14:m>
                  <m:oMath xmlns:m="http://schemas.openxmlformats.org/officeDocument/2006/math">
                    <m:r>
                      <a:rPr lang="en-US" i="1">
                        <a:latin typeface="Cambria Math"/>
                        <a:ea typeface="Cambria Math"/>
                      </a:rPr>
                      <m:t>𝜃</m:t>
                    </m:r>
                  </m:oMath>
                </a14:m>
                <a:endParaRPr lang="en-US" dirty="0" smtClean="0"/>
              </a:p>
              <a:p>
                <a:r>
                  <a:rPr lang="en-US" dirty="0" smtClean="0"/>
                  <a:t>                                                                          mg      </a:t>
                </a:r>
                <a:r>
                  <a:rPr lang="en-US" dirty="0" err="1" smtClean="0"/>
                  <a:t>mgcos</a:t>
                </a:r>
                <a14:m>
                  <m:oMath xmlns:m="http://schemas.openxmlformats.org/officeDocument/2006/math">
                    <m:r>
                      <a:rPr lang="en-US" i="1">
                        <a:latin typeface="Cambria Math"/>
                        <a:ea typeface="Cambria Math"/>
                      </a:rPr>
                      <m:t>𝜃</m:t>
                    </m:r>
                  </m:oMath>
                </a14:m>
                <a:endParaRPr lang="en-US" dirty="0"/>
              </a:p>
              <a:p>
                <a:endParaRPr lang="en-US" dirty="0"/>
              </a:p>
              <a:p>
                <a:r>
                  <a:rPr lang="en-US" b="1" dirty="0" smtClean="0"/>
                  <a:t>Example :  </a:t>
                </a:r>
                <a:r>
                  <a:rPr lang="en-US" dirty="0" smtClean="0"/>
                  <a:t>Calculate the acceleration and the tension of the system below if </a:t>
                </a:r>
                <a14:m>
                  <m:oMath xmlns:m="http://schemas.openxmlformats.org/officeDocument/2006/math">
                    <m:r>
                      <a:rPr lang="en-US" i="1" smtClean="0">
                        <a:latin typeface="Cambria Math"/>
                        <a:ea typeface="Cambria Math"/>
                      </a:rPr>
                      <m:t>𝜇</m:t>
                    </m:r>
                    <m:r>
                      <a:rPr lang="en-US" b="0" i="1" smtClean="0">
                        <a:latin typeface="Cambria Math"/>
                        <a:ea typeface="Cambria Math"/>
                      </a:rPr>
                      <m:t> </m:t>
                    </m:r>
                  </m:oMath>
                </a14:m>
                <a:r>
                  <a:rPr lang="en-US" dirty="0" smtClean="0"/>
                  <a:t> = 0.3 between   and the plane. The masses        and          are 15kg and 10kg respectively</a:t>
                </a:r>
              </a:p>
              <a:p>
                <a:endParaRPr lang="en-US" b="1" dirty="0" smtClean="0"/>
              </a:p>
              <a:p>
                <a:r>
                  <a:rPr lang="en-US" b="1" dirty="0" smtClean="0"/>
                  <a:t>Solution:</a:t>
                </a:r>
                <a:r>
                  <a:rPr lang="en-US" dirty="0" smtClean="0"/>
                  <a:t> For masses        and         </a:t>
                </a:r>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 Kinetic Friction is the friction that exists between bodies moving relative to each other.</a:t>
                </a:r>
              </a:p>
            </p:txBody>
          </p:sp>
        </mc:Choice>
        <mc:Fallback xmlns="">
          <p:sp>
            <p:nvSpPr>
              <p:cNvPr id="39" name="Rectangle 38"/>
              <p:cNvSpPr>
                <a:spLocks noRot="1" noChangeAspect="1" noMove="1" noResize="1" noEditPoints="1" noAdjustHandles="1" noChangeArrowheads="1" noChangeShapeType="1" noTextEdit="1"/>
              </p:cNvSpPr>
              <p:nvPr/>
            </p:nvSpPr>
            <p:spPr>
              <a:xfrm>
                <a:off x="-38100" y="35903"/>
                <a:ext cx="9144000" cy="6740307"/>
              </a:xfrm>
              <a:prstGeom prst="rect">
                <a:avLst/>
              </a:prstGeom>
              <a:blipFill rotWithShape="1">
                <a:blip r:embed="rId3"/>
                <a:stretch>
                  <a:fillRect l="-600" t="-452" b="-452"/>
                </a:stretch>
              </a:blipFill>
            </p:spPr>
            <p:txBody>
              <a:bodyPr/>
              <a:lstStyle/>
              <a:p>
                <a:r>
                  <a:rPr lang="en-US">
                    <a:noFill/>
                  </a:rPr>
                  <a:t> </a:t>
                </a:r>
              </a:p>
            </p:txBody>
          </p:sp>
        </mc:Fallback>
      </mc:AlternateContent>
      <p:graphicFrame>
        <p:nvGraphicFramePr>
          <p:cNvPr id="43" name="Object 42"/>
          <p:cNvGraphicFramePr>
            <a:graphicFrameLocks noChangeAspect="1"/>
          </p:cNvGraphicFramePr>
          <p:nvPr>
            <p:extLst>
              <p:ext uri="{D42A27DB-BD31-4B8C-83A1-F6EECF244321}">
                <p14:modId xmlns:p14="http://schemas.microsoft.com/office/powerpoint/2010/main" val="2469816458"/>
              </p:ext>
            </p:extLst>
          </p:nvPr>
        </p:nvGraphicFramePr>
        <p:xfrm>
          <a:off x="8763000" y="2286000"/>
          <a:ext cx="381000" cy="304800"/>
        </p:xfrm>
        <a:graphic>
          <a:graphicData uri="http://schemas.openxmlformats.org/presentationml/2006/ole">
            <mc:AlternateContent xmlns:mc="http://schemas.openxmlformats.org/markup-compatibility/2006">
              <mc:Choice xmlns:v="urn:schemas-microsoft-com:vml" Requires="v">
                <p:oleObj spid="_x0000_s12368" name="Equation" r:id="rId4" imgW="215640" imgH="215640" progId="Equation.3">
                  <p:embed/>
                </p:oleObj>
              </mc:Choice>
              <mc:Fallback>
                <p:oleObj name="Equation" r:id="rId4" imgW="215640" imgH="215640" progId="Equation.3">
                  <p:embed/>
                  <p:pic>
                    <p:nvPicPr>
                      <p:cNvPr id="0" name="Picture 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63000" y="2286000"/>
                        <a:ext cx="381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43"/>
          <p:cNvGraphicFramePr>
            <a:graphicFrameLocks noChangeAspect="1"/>
          </p:cNvGraphicFramePr>
          <p:nvPr>
            <p:extLst>
              <p:ext uri="{D42A27DB-BD31-4B8C-83A1-F6EECF244321}">
                <p14:modId xmlns:p14="http://schemas.microsoft.com/office/powerpoint/2010/main" val="3936666979"/>
              </p:ext>
            </p:extLst>
          </p:nvPr>
        </p:nvGraphicFramePr>
        <p:xfrm>
          <a:off x="3379787" y="2514600"/>
          <a:ext cx="403225" cy="304800"/>
        </p:xfrm>
        <a:graphic>
          <a:graphicData uri="http://schemas.openxmlformats.org/presentationml/2006/ole">
            <mc:AlternateContent xmlns:mc="http://schemas.openxmlformats.org/markup-compatibility/2006">
              <mc:Choice xmlns:v="urn:schemas-microsoft-com:vml" Requires="v">
                <p:oleObj spid="_x0000_s12369" name="Equation" r:id="rId6" imgW="228600" imgH="215640" progId="Equation.3">
                  <p:embed/>
                </p:oleObj>
              </mc:Choice>
              <mc:Fallback>
                <p:oleObj name="Equation" r:id="rId6" imgW="228600" imgH="215640" progId="Equation.3">
                  <p:embed/>
                  <p:pic>
                    <p:nvPicPr>
                      <p:cNvPr id="0" name="Picture 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9787" y="2514600"/>
                        <a:ext cx="403225"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44"/>
          <p:cNvGraphicFramePr>
            <a:graphicFrameLocks noChangeAspect="1"/>
          </p:cNvGraphicFramePr>
          <p:nvPr>
            <p:extLst>
              <p:ext uri="{D42A27DB-BD31-4B8C-83A1-F6EECF244321}">
                <p14:modId xmlns:p14="http://schemas.microsoft.com/office/powerpoint/2010/main" val="3494540999"/>
              </p:ext>
            </p:extLst>
          </p:nvPr>
        </p:nvGraphicFramePr>
        <p:xfrm>
          <a:off x="2057400" y="3091934"/>
          <a:ext cx="370610" cy="304800"/>
        </p:xfrm>
        <a:graphic>
          <a:graphicData uri="http://schemas.openxmlformats.org/presentationml/2006/ole">
            <mc:AlternateContent xmlns:mc="http://schemas.openxmlformats.org/markup-compatibility/2006">
              <mc:Choice xmlns:v="urn:schemas-microsoft-com:vml" Requires="v">
                <p:oleObj spid="_x0000_s12370" name="Equation" r:id="rId8" imgW="215619" imgH="215619" progId="Equation.3">
                  <p:embed/>
                </p:oleObj>
              </mc:Choice>
              <mc:Fallback>
                <p:oleObj name="Equation" r:id="rId8" imgW="215619" imgH="215619" progId="Equation.3">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091934"/>
                        <a:ext cx="37061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45"/>
          <p:cNvGraphicFramePr>
            <a:graphicFrameLocks noChangeAspect="1"/>
          </p:cNvGraphicFramePr>
          <p:nvPr>
            <p:extLst>
              <p:ext uri="{D42A27DB-BD31-4B8C-83A1-F6EECF244321}">
                <p14:modId xmlns:p14="http://schemas.microsoft.com/office/powerpoint/2010/main" val="1719366763"/>
              </p:ext>
            </p:extLst>
          </p:nvPr>
        </p:nvGraphicFramePr>
        <p:xfrm>
          <a:off x="2601912" y="2514600"/>
          <a:ext cx="369888" cy="304800"/>
        </p:xfrm>
        <a:graphic>
          <a:graphicData uri="http://schemas.openxmlformats.org/presentationml/2006/ole">
            <mc:AlternateContent xmlns:mc="http://schemas.openxmlformats.org/markup-compatibility/2006">
              <mc:Choice xmlns:v="urn:schemas-microsoft-com:vml" Requires="v">
                <p:oleObj spid="_x0000_s12371" name="Equation" r:id="rId10" imgW="215619" imgH="215619" progId="Equation.3">
                  <p:embed/>
                </p:oleObj>
              </mc:Choice>
              <mc:Fallback>
                <p:oleObj name="Equation" r:id="rId10" imgW="215619" imgH="215619" progId="Equation.3">
                  <p:embed/>
                  <p:pic>
                    <p:nvPicPr>
                      <p:cNvPr id="0" name="Picture 7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01912" y="2514600"/>
                        <a:ext cx="369888"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46"/>
          <p:cNvGraphicFramePr>
            <a:graphicFrameLocks noChangeAspect="1"/>
          </p:cNvGraphicFramePr>
          <p:nvPr>
            <p:extLst>
              <p:ext uri="{D42A27DB-BD31-4B8C-83A1-F6EECF244321}">
                <p14:modId xmlns:p14="http://schemas.microsoft.com/office/powerpoint/2010/main" val="1456211241"/>
              </p:ext>
            </p:extLst>
          </p:nvPr>
        </p:nvGraphicFramePr>
        <p:xfrm>
          <a:off x="2780577" y="3091934"/>
          <a:ext cx="403225" cy="304800"/>
        </p:xfrm>
        <a:graphic>
          <a:graphicData uri="http://schemas.openxmlformats.org/presentationml/2006/ole">
            <mc:AlternateContent xmlns:mc="http://schemas.openxmlformats.org/markup-compatibility/2006">
              <mc:Choice xmlns:v="urn:schemas-microsoft-com:vml" Requires="v">
                <p:oleObj spid="_x0000_s12372" name="Equation" r:id="rId11" imgW="228501" imgH="215806" progId="Equation.3">
                  <p:embed/>
                </p:oleObj>
              </mc:Choice>
              <mc:Fallback>
                <p:oleObj name="Equation" r:id="rId11" imgW="228501" imgH="215806" progId="Equation.3">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80577" y="3091934"/>
                        <a:ext cx="403225"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 name="Object 47"/>
          <p:cNvGraphicFramePr>
            <a:graphicFrameLocks noChangeAspect="1"/>
          </p:cNvGraphicFramePr>
          <p:nvPr>
            <p:extLst>
              <p:ext uri="{D42A27DB-BD31-4B8C-83A1-F6EECF244321}">
                <p14:modId xmlns:p14="http://schemas.microsoft.com/office/powerpoint/2010/main" val="3223105324"/>
              </p:ext>
            </p:extLst>
          </p:nvPr>
        </p:nvGraphicFramePr>
        <p:xfrm>
          <a:off x="152400" y="3429000"/>
          <a:ext cx="3962400" cy="2895600"/>
        </p:xfrm>
        <a:graphic>
          <a:graphicData uri="http://schemas.openxmlformats.org/presentationml/2006/ole">
            <mc:AlternateContent xmlns:mc="http://schemas.openxmlformats.org/markup-compatibility/2006">
              <mc:Choice xmlns:v="urn:schemas-microsoft-com:vml" Requires="v">
                <p:oleObj spid="_x0000_s12373" name="Equation" r:id="rId13" imgW="2806560" imgH="1828800" progId="Equation.3">
                  <p:embed/>
                </p:oleObj>
              </mc:Choice>
              <mc:Fallback>
                <p:oleObj name="Equation" r:id="rId13" imgW="2806560" imgH="1828800" progId="Equation.3">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 y="3429000"/>
                        <a:ext cx="3962400" cy="289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Arc 16"/>
          <p:cNvSpPr/>
          <p:nvPr/>
        </p:nvSpPr>
        <p:spPr>
          <a:xfrm>
            <a:off x="3500430" y="1500174"/>
            <a:ext cx="485772" cy="571504"/>
          </a:xfrm>
          <a:prstGeom prst="arc">
            <a:avLst>
              <a:gd name="adj1" fmla="val 16200000"/>
              <a:gd name="adj2" fmla="val 154184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9228282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0" y="0"/>
                <a:ext cx="9144000" cy="6740948"/>
              </a:xfrm>
              <a:prstGeom prst="rect">
                <a:avLst/>
              </a:prstGeom>
            </p:spPr>
            <p:txBody>
              <a:bodyPr wrap="square">
                <a:spAutoFit/>
              </a:bodyPr>
              <a:lstStyle/>
              <a:p>
                <a:r>
                  <a:rPr lang="en-US" b="1" dirty="0" smtClean="0"/>
                  <a:t>EQUILIBRIUM OF A   RIGID  BODY</a:t>
                </a:r>
              </a:p>
              <a:p>
                <a:r>
                  <a:rPr lang="en-US" dirty="0" smtClean="0"/>
                  <a:t>A rigid body is a body in which the distance between any two of its constituent particles is constant</a:t>
                </a:r>
              </a:p>
              <a:p>
                <a:r>
                  <a:rPr lang="en-US" dirty="0" smtClean="0"/>
                  <a:t>The study of a rigid body in a state of equilibrium under the action of many forces  is referred to as statics. Two conditions are  required</a:t>
                </a:r>
              </a:p>
              <a:p>
                <a:pPr marL="400050" indent="-400050">
                  <a:buAutoNum type="romanLcParenBoth"/>
                </a:pPr>
                <a:r>
                  <a:rPr lang="en-US" dirty="0" smtClean="0"/>
                  <a:t>The sum of all the forces must be zero (translational equilibrium) </a:t>
                </a:r>
                <a14:m>
                  <m:oMath xmlns:m="http://schemas.openxmlformats.org/officeDocument/2006/math">
                    <m:nary>
                      <m:naryPr>
                        <m:chr m:val="∑"/>
                        <m:supHide m:val="on"/>
                        <m:ctrlPr>
                          <a:rPr lang="en-US" i="1" smtClean="0">
                            <a:latin typeface="Cambria Math"/>
                          </a:rPr>
                        </m:ctrlPr>
                      </m:naryPr>
                      <m:sub>
                        <m:r>
                          <m:rPr>
                            <m:brk m:alnAt="7"/>
                          </m:rPr>
                          <a:rPr lang="en-US" b="0" i="1" smtClean="0">
                            <a:latin typeface="Cambria Math"/>
                          </a:rPr>
                          <m:t>𝑖</m:t>
                        </m:r>
                      </m:sub>
                      <m:sup/>
                      <m:e>
                        <m:r>
                          <a:rPr lang="en-US" b="0" i="1" smtClean="0">
                            <a:latin typeface="Cambria Math"/>
                          </a:rPr>
                          <m:t>𝐹𝑖</m:t>
                        </m:r>
                        <m:r>
                          <a:rPr lang="en-US" b="0" i="1" smtClean="0">
                            <a:latin typeface="Cambria Math"/>
                          </a:rPr>
                          <m:t>=0</m:t>
                        </m:r>
                      </m:e>
                    </m:nary>
                  </m:oMath>
                </a14:m>
                <a:endParaRPr lang="en-US" dirty="0" smtClean="0"/>
              </a:p>
              <a:p>
                <a:pPr marL="400050" indent="-400050">
                  <a:buAutoNum type="romanLcParenBoth"/>
                </a:pPr>
                <a:r>
                  <a:rPr lang="en-US" dirty="0" smtClean="0"/>
                  <a:t>The sum of all Torque in relation to any axis must be zero (for rotational equilibrium) </a:t>
                </a:r>
              </a:p>
              <a:p>
                <a14:m>
                  <m:oMath xmlns:m="http://schemas.openxmlformats.org/officeDocument/2006/math">
                    <m:nary>
                      <m:naryPr>
                        <m:chr m:val="∑"/>
                        <m:supHide m:val="on"/>
                        <m:ctrlPr>
                          <a:rPr lang="en-US" i="1" smtClean="0">
                            <a:latin typeface="Cambria Math"/>
                          </a:rPr>
                        </m:ctrlPr>
                      </m:naryPr>
                      <m:sub>
                        <m:r>
                          <m:rPr>
                            <m:brk m:alnAt="7"/>
                          </m:rPr>
                          <a:rPr lang="en-US" b="0" i="1" smtClean="0">
                            <a:latin typeface="Cambria Math"/>
                          </a:rPr>
                          <m:t>𝑖</m:t>
                        </m:r>
                      </m:sub>
                      <m:sup/>
                      <m:e>
                        <m:r>
                          <a:rPr lang="en-US" i="1" smtClean="0">
                            <a:latin typeface="Cambria Math"/>
                            <a:ea typeface="Cambria Math"/>
                          </a:rPr>
                          <m:t>𝜏</m:t>
                        </m:r>
                      </m:e>
                    </m:nary>
                  </m:oMath>
                </a14:m>
                <a:r>
                  <a:rPr lang="en-US" dirty="0" smtClean="0"/>
                  <a:t> = 0</a:t>
                </a:r>
              </a:p>
              <a:p>
                <a:r>
                  <a:rPr lang="en-US" dirty="0" smtClean="0"/>
                  <a:t>These two conditions are very important in solving problems relating to equilibrium of forces .</a:t>
                </a:r>
              </a:p>
              <a:p>
                <a:r>
                  <a:rPr lang="en-US" dirty="0" smtClean="0"/>
                  <a:t>Another thing is that one must be able to recognizes all the forces acting on the body and their components along the two perpendicular axis</a:t>
                </a:r>
              </a:p>
              <a:p>
                <a:endParaRPr lang="en-US" dirty="0" smtClean="0"/>
              </a:p>
              <a:p>
                <a:r>
                  <a:rPr lang="en-US" dirty="0" smtClean="0"/>
                  <a:t>Example: A uniform bar AB 5m long and weighing 60kg is supported horizontally by two cords fastened to two ends. The cord at B makes angle 30</a:t>
                </a:r>
                <a14:m>
                  <m:oMath xmlns:m="http://schemas.openxmlformats.org/officeDocument/2006/math">
                    <m:r>
                      <a:rPr lang="en-US" i="1" smtClean="0">
                        <a:latin typeface="Cambria Math"/>
                        <a:ea typeface="Cambria Math"/>
                      </a:rPr>
                      <m:t>°</m:t>
                    </m:r>
                  </m:oMath>
                </a14:m>
                <a:r>
                  <a:rPr lang="en-US" dirty="0" smtClean="0"/>
                  <a:t> with the vertical. A mass of 20kg is suspended from a point 1.5m from A on the bar. Find the tension in the cord at A and angle it makes with the vertical.</a:t>
                </a:r>
              </a:p>
              <a:p>
                <a:endParaRPr lang="en-US" dirty="0"/>
              </a:p>
              <a:p>
                <a:pPr/>
                <a14:m>
                  <m:oMathPara xmlns:m="http://schemas.openxmlformats.org/officeDocument/2006/math">
                    <m:oMathParaPr>
                      <m:jc m:val="centerGroup"/>
                    </m:oMathParaPr>
                    <m:oMath xmlns:m="http://schemas.openxmlformats.org/officeDocument/2006/math">
                      <m:r>
                        <a:rPr lang="en-US" b="0" i="1" smtClean="0">
                          <a:latin typeface="Cambria Math"/>
                          <a:ea typeface="Cambria Math"/>
                        </a:rPr>
                        <m:t>                                                                                                                                                                                   </m:t>
                      </m:r>
                    </m:oMath>
                  </m:oMathPara>
                </a14:m>
                <a:endParaRPr lang="en-US" dirty="0"/>
              </a:p>
              <a:p>
                <a:r>
                  <a:rPr lang="en-US" dirty="0" err="1" smtClean="0"/>
                  <a:t>TaCos</a:t>
                </a:r>
                <a14:m>
                  <m:oMath xmlns:m="http://schemas.openxmlformats.org/officeDocument/2006/math">
                    <m:r>
                      <a:rPr lang="en-US" i="1" smtClean="0">
                        <a:latin typeface="Cambria Math"/>
                        <a:ea typeface="Cambria Math"/>
                      </a:rPr>
                      <m:t>𝛼</m:t>
                    </m:r>
                    <m:r>
                      <a:rPr lang="en-US" b="0" i="1" smtClean="0">
                        <a:latin typeface="Cambria Math"/>
                        <a:ea typeface="Cambria Math"/>
                      </a:rPr>
                      <m:t>                                                                                                         </m:t>
                    </m:r>
                    <m:r>
                      <a:rPr lang="en-US" b="0" i="1" smtClean="0">
                        <a:latin typeface="Cambria Math"/>
                        <a:ea typeface="Cambria Math"/>
                      </a:rPr>
                      <m:t>𝑇𝑏𝐶𝑜𝑠</m:t>
                    </m:r>
                    <m:r>
                      <a:rPr lang="en-US" b="0" i="1" smtClean="0">
                        <a:latin typeface="Cambria Math"/>
                        <a:ea typeface="Cambria Math"/>
                      </a:rPr>
                      <m:t> 30    </m:t>
                    </m:r>
                  </m:oMath>
                </a14:m>
                <a:endParaRPr lang="en-US" dirty="0" smtClean="0"/>
              </a:p>
              <a:p>
                <a:endParaRPr lang="en-US" dirty="0"/>
              </a:p>
              <a:p>
                <a:r>
                  <a:rPr lang="en-US" dirty="0" smtClean="0"/>
                  <a:t>T sin                     A          1.5m                                                                                                  B</a:t>
                </a:r>
              </a:p>
              <a:p>
                <a:endParaRPr lang="en-US" dirty="0"/>
              </a:p>
              <a:p>
                <a:endParaRPr lang="en-US" dirty="0"/>
              </a:p>
              <a:p>
                <a:r>
                  <a:rPr lang="en-US" dirty="0" smtClean="0"/>
                  <a:t>                                                 20 kg                          60kg  </a:t>
                </a:r>
                <a:endParaRPr lang="en-US" dirty="0"/>
              </a:p>
            </p:txBody>
          </p:sp>
        </mc:Choice>
        <mc:Fallback xmlns="">
          <p:sp>
            <p:nvSpPr>
              <p:cNvPr id="3" name="Rectangle 2"/>
              <p:cNvSpPr>
                <a:spLocks noRot="1" noChangeAspect="1" noMove="1" noResize="1" noEditPoints="1" noAdjustHandles="1" noChangeArrowheads="1" noChangeShapeType="1" noTextEdit="1"/>
              </p:cNvSpPr>
              <p:nvPr/>
            </p:nvSpPr>
            <p:spPr>
              <a:xfrm>
                <a:off x="0" y="0"/>
                <a:ext cx="9144000" cy="6740948"/>
              </a:xfrm>
              <a:prstGeom prst="rect">
                <a:avLst/>
              </a:prstGeom>
              <a:blipFill rotWithShape="1">
                <a:blip r:embed="rId3"/>
                <a:stretch>
                  <a:fillRect l="-3667" t="-452" r="-2600" b="-452"/>
                </a:stretch>
              </a:blipFill>
            </p:spPr>
            <p:txBody>
              <a:bodyPr/>
              <a:lstStyle/>
              <a:p>
                <a:r>
                  <a:rPr lang="en-US">
                    <a:noFill/>
                  </a:rPr>
                  <a:t> </a:t>
                </a:r>
              </a:p>
            </p:txBody>
          </p:sp>
        </mc:Fallback>
      </mc:AlternateContent>
      <p:graphicFrame>
        <p:nvGraphicFramePr>
          <p:cNvPr id="2" name="Object 1"/>
          <p:cNvGraphicFramePr>
            <a:graphicFrameLocks noChangeAspect="1"/>
          </p:cNvGraphicFramePr>
          <p:nvPr>
            <p:extLst>
              <p:ext uri="{D42A27DB-BD31-4B8C-83A1-F6EECF244321}">
                <p14:modId xmlns:p14="http://schemas.microsoft.com/office/powerpoint/2010/main" val="267252118"/>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3321" name="Equation" r:id="rId4" imgW="114120" imgH="215640" progId="Equation.3">
                  <p:embed/>
                </p:oleObj>
              </mc:Choice>
              <mc:Fallback>
                <p:oleObj name="Equation" r:id="rId4" imgW="114120" imgH="21564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Straight Connector 4"/>
          <p:cNvCxnSpPr/>
          <p:nvPr/>
        </p:nvCxnSpPr>
        <p:spPr>
          <a:xfrm flipV="1">
            <a:off x="642910" y="5786454"/>
            <a:ext cx="7924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85800" y="4849091"/>
            <a:ext cx="935182" cy="980209"/>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7890163" y="4849091"/>
            <a:ext cx="848591" cy="942109"/>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28600" y="4821382"/>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786254" y="4765962"/>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1643042" y="5357826"/>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7897090" y="5344391"/>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075709" y="5791200"/>
            <a:ext cx="0" cy="6875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876800" y="5791200"/>
            <a:ext cx="0" cy="6875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Arc 14"/>
          <p:cNvSpPr/>
          <p:nvPr/>
        </p:nvSpPr>
        <p:spPr>
          <a:xfrm rot="17914386">
            <a:off x="1334612" y="5446584"/>
            <a:ext cx="414334" cy="35719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Arc 15"/>
          <p:cNvSpPr/>
          <p:nvPr/>
        </p:nvSpPr>
        <p:spPr>
          <a:xfrm rot="17914386">
            <a:off x="7835471" y="5446586"/>
            <a:ext cx="414334" cy="35719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158958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64222741"/>
              </p:ext>
            </p:extLst>
          </p:nvPr>
        </p:nvGraphicFramePr>
        <p:xfrm>
          <a:off x="533400" y="152400"/>
          <a:ext cx="6629400" cy="6629400"/>
        </p:xfrm>
        <a:graphic>
          <a:graphicData uri="http://schemas.openxmlformats.org/presentationml/2006/ole">
            <mc:AlternateContent xmlns:mc="http://schemas.openxmlformats.org/markup-compatibility/2006">
              <mc:Choice xmlns:v="urn:schemas-microsoft-com:vml" Requires="v">
                <p:oleObj spid="_x0000_s14343" name="Equation" r:id="rId3" imgW="3695400" imgH="4609800" progId="Equation.3">
                  <p:embed/>
                </p:oleObj>
              </mc:Choice>
              <mc:Fallback>
                <p:oleObj name="Equation" r:id="rId3" imgW="3695400" imgH="46098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52400"/>
                        <a:ext cx="6629400" cy="662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920881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14554"/>
            <a:ext cx="4572000" cy="923330"/>
          </a:xfrm>
          <a:prstGeom prst="rect">
            <a:avLst/>
          </a:prstGeom>
        </p:spPr>
        <p:txBody>
          <a:bodyPr>
            <a:spAutoFit/>
          </a:bodyPr>
          <a:lstStyle/>
          <a:p>
            <a:r>
              <a:rPr lang="en-US" sz="5400" b="1" dirty="0" smtClean="0"/>
              <a:t>END OF STUDY</a:t>
            </a:r>
            <a:endParaRPr lang="en-GB" sz="5400" b="1" dirty="0"/>
          </a:p>
        </p:txBody>
      </p:sp>
    </p:spTree>
    <p:extLst>
      <p:ext uri="{BB962C8B-B14F-4D97-AF65-F5344CB8AC3E}">
        <p14:creationId xmlns:p14="http://schemas.microsoft.com/office/powerpoint/2010/main" val="1144053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42852"/>
            <a:ext cx="8786874" cy="3231654"/>
          </a:xfrm>
          <a:prstGeom prst="rect">
            <a:avLst/>
          </a:prstGeom>
        </p:spPr>
        <p:txBody>
          <a:bodyPr wrap="square">
            <a:spAutoFit/>
          </a:bodyPr>
          <a:lstStyle/>
          <a:p>
            <a:r>
              <a:rPr lang="en-US" sz="4400" b="1" dirty="0" smtClean="0"/>
              <a:t>COURSE OUTLINE</a:t>
            </a:r>
            <a:endParaRPr lang="en-US" sz="4400" dirty="0" smtClean="0"/>
          </a:p>
          <a:p>
            <a:r>
              <a:rPr lang="en-US" sz="3200" dirty="0" smtClean="0">
                <a:latin typeface="Times New Roman" pitchFamily="18" charset="0"/>
                <a:cs typeface="Times New Roman" pitchFamily="18" charset="0"/>
              </a:rPr>
              <a:t>Space and time, </a:t>
            </a:r>
          </a:p>
          <a:p>
            <a:r>
              <a:rPr lang="en-US" sz="3200" dirty="0" smtClean="0">
                <a:latin typeface="Times New Roman" pitchFamily="18" charset="0"/>
                <a:cs typeface="Times New Roman" pitchFamily="18" charset="0"/>
              </a:rPr>
              <a:t>Units and dimensions. </a:t>
            </a:r>
          </a:p>
          <a:p>
            <a:r>
              <a:rPr lang="en-US" sz="3200" dirty="0" smtClean="0">
                <a:latin typeface="Times New Roman" pitchFamily="18" charset="0"/>
                <a:cs typeface="Times New Roman" pitchFamily="18" charset="0"/>
              </a:rPr>
              <a:t>Kinematics. </a:t>
            </a:r>
          </a:p>
          <a:p>
            <a:r>
              <a:rPr lang="en-US" sz="3200" dirty="0" smtClean="0">
                <a:latin typeface="Times New Roman" pitchFamily="18" charset="0"/>
                <a:cs typeface="Times New Roman" pitchFamily="18" charset="0"/>
              </a:rPr>
              <a:t>Fundamental laws of Mechanics, </a:t>
            </a:r>
          </a:p>
          <a:p>
            <a:r>
              <a:rPr lang="en-US" sz="3200" dirty="0" smtClean="0">
                <a:latin typeface="Times New Roman" pitchFamily="18" charset="0"/>
                <a:cs typeface="Times New Roman" pitchFamily="18" charset="0"/>
              </a:rPr>
              <a:t>Statics and Dynamics.</a:t>
            </a:r>
            <a:endParaRPr lang="en-US" sz="32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4290"/>
            <a:ext cx="9144000" cy="6063198"/>
          </a:xfrm>
          <a:prstGeom prst="rect">
            <a:avLst/>
          </a:prstGeom>
        </p:spPr>
        <p:txBody>
          <a:bodyPr wrap="square">
            <a:spAutoFit/>
          </a:bodyPr>
          <a:lstStyle/>
          <a:p>
            <a:pPr>
              <a:buFont typeface="Arial" pitchFamily="34" charset="0"/>
              <a:buChar char="•"/>
            </a:pPr>
            <a:r>
              <a:rPr lang="en-US" sz="2800" b="1" dirty="0" smtClean="0">
                <a:latin typeface="Times New Roman" pitchFamily="18" charset="0"/>
                <a:cs typeface="Times New Roman" pitchFamily="18" charset="0"/>
              </a:rPr>
              <a:t>OBJECTIVES OF THE STUDY</a:t>
            </a:r>
          </a:p>
          <a:p>
            <a:r>
              <a:rPr lang="en-US" sz="2000" dirty="0" smtClean="0">
                <a:latin typeface="Times New Roman" pitchFamily="18" charset="0"/>
                <a:cs typeface="Times New Roman" pitchFamily="18" charset="0"/>
              </a:rPr>
              <a:t>Students should be able to</a:t>
            </a:r>
          </a:p>
          <a:p>
            <a:pPr>
              <a:buFont typeface="Arial" pitchFamily="34" charset="0"/>
              <a:buChar char="•"/>
            </a:pPr>
            <a:r>
              <a:rPr lang="en-US" sz="2000" dirty="0" smtClean="0">
                <a:latin typeface="Times New Roman" pitchFamily="18" charset="0"/>
                <a:cs typeface="Times New Roman" pitchFamily="18" charset="0"/>
              </a:rPr>
              <a:t>Differentiate between Fundamental and derived quantity</a:t>
            </a:r>
          </a:p>
          <a:p>
            <a:pPr>
              <a:buFont typeface="Arial" pitchFamily="34" charset="0"/>
              <a:buChar char="•"/>
            </a:pPr>
            <a:r>
              <a:rPr lang="en-US" sz="2000" dirty="0" smtClean="0">
                <a:latin typeface="Times New Roman" pitchFamily="18" charset="0"/>
                <a:cs typeface="Times New Roman" pitchFamily="18" charset="0"/>
              </a:rPr>
              <a:t> Give two examples of each of these quantities</a:t>
            </a:r>
          </a:p>
          <a:p>
            <a:pPr>
              <a:buFont typeface="Arial" pitchFamily="34" charset="0"/>
              <a:buChar char="•"/>
            </a:pPr>
            <a:r>
              <a:rPr lang="en-US" sz="2000" dirty="0" smtClean="0">
                <a:latin typeface="Times New Roman" pitchFamily="18" charset="0"/>
                <a:cs typeface="Times New Roman" pitchFamily="18" charset="0"/>
              </a:rPr>
              <a:t> Explain Dimension and differentiate it from Unit of fundamental derived quantity</a:t>
            </a:r>
          </a:p>
          <a:p>
            <a:pPr>
              <a:buFont typeface="Arial" pitchFamily="34" charset="0"/>
              <a:buChar char="•"/>
            </a:pPr>
            <a:r>
              <a:rPr lang="en-US" sz="2000" dirty="0" smtClean="0">
                <a:latin typeface="Times New Roman" pitchFamily="18" charset="0"/>
                <a:cs typeface="Times New Roman" pitchFamily="18" charset="0"/>
              </a:rPr>
              <a:t> Apply Dimension to validate a given equation</a:t>
            </a:r>
          </a:p>
          <a:p>
            <a:pPr>
              <a:buFont typeface="Arial" pitchFamily="34" charset="0"/>
              <a:buChar char="•"/>
            </a:pPr>
            <a:r>
              <a:rPr lang="en-US" sz="2000" dirty="0" smtClean="0">
                <a:latin typeface="Times New Roman" pitchFamily="18" charset="0"/>
                <a:cs typeface="Times New Roman" pitchFamily="18" charset="0"/>
              </a:rPr>
              <a:t> Use dimension to determine the relationship among quantity</a:t>
            </a:r>
          </a:p>
          <a:p>
            <a:pPr>
              <a:buFont typeface="Arial" pitchFamily="34" charset="0"/>
              <a:buChar char="•"/>
            </a:pPr>
            <a:r>
              <a:rPr lang="en-US" sz="2000" dirty="0" smtClean="0">
                <a:latin typeface="Times New Roman" pitchFamily="18" charset="0"/>
                <a:cs typeface="Times New Roman" pitchFamily="18" charset="0"/>
              </a:rPr>
              <a:t>  Solve problems on dimension</a:t>
            </a:r>
          </a:p>
          <a:p>
            <a:pPr>
              <a:buFont typeface="Arial" pitchFamily="34" charset="0"/>
              <a:buChar char="•"/>
            </a:pPr>
            <a:r>
              <a:rPr lang="en-US" sz="2000" dirty="0" smtClean="0">
                <a:latin typeface="Times New Roman" pitchFamily="18" charset="0"/>
                <a:cs typeface="Times New Roman" pitchFamily="18" charset="0"/>
              </a:rPr>
              <a:t>  Define and distinguish between velocity and acceleration</a:t>
            </a:r>
          </a:p>
          <a:p>
            <a:pPr>
              <a:buFont typeface="Arial" pitchFamily="34" charset="0"/>
              <a:buChar char="•"/>
            </a:pPr>
            <a:r>
              <a:rPr lang="en-US" sz="2000" dirty="0" smtClean="0">
                <a:latin typeface="Times New Roman" pitchFamily="18" charset="0"/>
                <a:cs typeface="Times New Roman" pitchFamily="18" charset="0"/>
              </a:rPr>
              <a:t>  Explain instantaneous velocity and instantaneous acceleration</a:t>
            </a:r>
          </a:p>
          <a:p>
            <a:pPr>
              <a:buFont typeface="Arial" pitchFamily="34" charset="0"/>
              <a:buChar char="•"/>
            </a:pPr>
            <a:r>
              <a:rPr lang="en-US" sz="2000" dirty="0" smtClean="0">
                <a:latin typeface="Times New Roman" pitchFamily="18" charset="0"/>
                <a:cs typeface="Times New Roman" pitchFamily="18" charset="0"/>
              </a:rPr>
              <a:t>  Solve problems on instantaneous velocity and acceleration</a:t>
            </a:r>
          </a:p>
          <a:p>
            <a:pPr>
              <a:buFont typeface="Arial" pitchFamily="34" charset="0"/>
              <a:buChar char="•"/>
            </a:pPr>
            <a:r>
              <a:rPr lang="en-US" sz="2000" dirty="0" smtClean="0">
                <a:latin typeface="Times New Roman" pitchFamily="18" charset="0"/>
                <a:cs typeface="Times New Roman" pitchFamily="18" charset="0"/>
              </a:rPr>
              <a:t> Explain Newton’s laws of motion</a:t>
            </a:r>
          </a:p>
          <a:p>
            <a:pPr>
              <a:buFont typeface="Arial" pitchFamily="34" charset="0"/>
              <a:buChar char="•"/>
            </a:pPr>
            <a:r>
              <a:rPr lang="en-US" sz="2000" dirty="0" smtClean="0">
                <a:latin typeface="Times New Roman" pitchFamily="18" charset="0"/>
                <a:cs typeface="Times New Roman" pitchFamily="18" charset="0"/>
              </a:rPr>
              <a:t> Explain the concept Momentum and Impulse</a:t>
            </a:r>
          </a:p>
          <a:p>
            <a:pPr>
              <a:buFont typeface="Arial" pitchFamily="34" charset="0"/>
              <a:buChar char="•"/>
            </a:pPr>
            <a:r>
              <a:rPr lang="en-US" sz="2000" dirty="0" smtClean="0">
                <a:latin typeface="Times New Roman" pitchFamily="18" charset="0"/>
                <a:cs typeface="Times New Roman" pitchFamily="18" charset="0"/>
              </a:rPr>
              <a:t> State and identify areas where Newton’s second law is applied in life</a:t>
            </a:r>
          </a:p>
          <a:p>
            <a:pPr>
              <a:buFont typeface="Arial" pitchFamily="34" charset="0"/>
              <a:buChar char="•"/>
            </a:pPr>
            <a:r>
              <a:rPr lang="en-US" sz="2000" dirty="0" smtClean="0">
                <a:latin typeface="Times New Roman" pitchFamily="18" charset="0"/>
                <a:cs typeface="Times New Roman" pitchFamily="18" charset="0"/>
              </a:rPr>
              <a:t> Define Rigid body</a:t>
            </a:r>
          </a:p>
          <a:p>
            <a:pPr>
              <a:buFont typeface="Arial" pitchFamily="34" charset="0"/>
              <a:buChar char="•"/>
            </a:pPr>
            <a:r>
              <a:rPr lang="en-US" sz="2000" dirty="0" smtClean="0">
                <a:latin typeface="Times New Roman" pitchFamily="18" charset="0"/>
                <a:cs typeface="Times New Roman" pitchFamily="18" charset="0"/>
              </a:rPr>
              <a:t> State conditions necessary for rigid body to be in equilibrium</a:t>
            </a:r>
          </a:p>
          <a:p>
            <a:pPr>
              <a:buFont typeface="Arial" pitchFamily="34" charset="0"/>
              <a:buChar char="•"/>
            </a:pPr>
            <a:r>
              <a:rPr lang="en-US" sz="2000" dirty="0" smtClean="0">
                <a:latin typeface="Times New Roman" pitchFamily="18" charset="0"/>
                <a:cs typeface="Times New Roman" pitchFamily="18" charset="0"/>
              </a:rPr>
              <a:t> Solve problems associated with rigid body</a:t>
            </a:r>
          </a:p>
          <a:p>
            <a:pPr>
              <a:buFont typeface="Arial" pitchFamily="34" charset="0"/>
              <a:buChar char="•"/>
            </a:pP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43769"/>
            <a:ext cx="9144000" cy="6740307"/>
          </a:xfrm>
          <a:prstGeom prst="rect">
            <a:avLst/>
          </a:prstGeom>
        </p:spPr>
        <p:txBody>
          <a:bodyPr wrap="square">
            <a:spAutoFit/>
          </a:bodyPr>
          <a:lstStyle/>
          <a:p>
            <a:r>
              <a:rPr lang="en-US" b="1" dirty="0" smtClean="0">
                <a:solidFill>
                  <a:prstClr val="black"/>
                </a:solidFill>
              </a:rPr>
              <a:t>QUANTITIES AND THEIR DIMENSIONS </a:t>
            </a:r>
          </a:p>
          <a:p>
            <a:r>
              <a:rPr lang="en-US" dirty="0" smtClean="0">
                <a:solidFill>
                  <a:prstClr val="black"/>
                </a:solidFill>
              </a:rPr>
              <a:t>Quantity is a term  used when referring to the measurement of  a scalar ,vector , number of items</a:t>
            </a:r>
            <a:r>
              <a:rPr lang="en-US" dirty="0" smtClean="0"/>
              <a:t>.</a:t>
            </a:r>
          </a:p>
          <a:p>
            <a:pPr marL="285750" indent="-285750">
              <a:buFont typeface="Arial" pitchFamily="34" charset="0"/>
              <a:buChar char="•"/>
            </a:pPr>
            <a:r>
              <a:rPr lang="en-US" dirty="0" smtClean="0">
                <a:solidFill>
                  <a:prstClr val="black"/>
                </a:solidFill>
              </a:rPr>
              <a:t>There are two district kinds of measurement in physics.</a:t>
            </a:r>
          </a:p>
          <a:p>
            <a:pPr marL="285750" indent="-285750">
              <a:buFont typeface="Arial" pitchFamily="34" charset="0"/>
              <a:buChar char="•"/>
            </a:pPr>
            <a:r>
              <a:rPr lang="en-US" dirty="0" smtClean="0">
                <a:solidFill>
                  <a:prstClr val="black"/>
                </a:solidFill>
              </a:rPr>
              <a:t>First kind is called fundamental quantity, examples are mass, time, length, temperature, amount of substance, luminous intensity, current.</a:t>
            </a:r>
          </a:p>
          <a:p>
            <a:pPr marL="285750" indent="-285750">
              <a:buFont typeface="Arial" pitchFamily="34" charset="0"/>
              <a:buChar char="•"/>
            </a:pPr>
            <a:r>
              <a:rPr lang="en-US" dirty="0" smtClean="0">
                <a:solidFill>
                  <a:prstClr val="black"/>
                </a:solidFill>
              </a:rPr>
              <a:t>The second kind is called derived quantities, examples are density, force, resistance, energy, displacement, acceleration, density, weight, pressure, area, volume, Resistance</a:t>
            </a:r>
          </a:p>
          <a:p>
            <a:pPr marL="285750" indent="-285750">
              <a:buFont typeface="Arial" pitchFamily="34" charset="0"/>
              <a:buChar char="•"/>
            </a:pPr>
            <a:endParaRPr lang="en-US" dirty="0" smtClean="0">
              <a:solidFill>
                <a:prstClr val="black"/>
              </a:solidFill>
            </a:endParaRPr>
          </a:p>
          <a:p>
            <a:pPr marL="285750" indent="-285750">
              <a:buFont typeface="Arial" pitchFamily="34" charset="0"/>
              <a:buChar char="•"/>
            </a:pPr>
            <a:r>
              <a:rPr lang="en-US" dirty="0">
                <a:solidFill>
                  <a:prstClr val="black"/>
                </a:solidFill>
              </a:rPr>
              <a:t> </a:t>
            </a:r>
            <a:r>
              <a:rPr lang="en-US" dirty="0" smtClean="0">
                <a:solidFill>
                  <a:prstClr val="black"/>
                </a:solidFill>
              </a:rPr>
              <a:t>  </a:t>
            </a:r>
            <a:r>
              <a:rPr lang="en-US" b="1" dirty="0">
                <a:solidFill>
                  <a:prstClr val="black"/>
                </a:solidFill>
              </a:rPr>
              <a:t>DIMENSIONS</a:t>
            </a:r>
          </a:p>
          <a:p>
            <a:pPr marL="285750" indent="-285750">
              <a:buFont typeface="Arial" pitchFamily="34" charset="0"/>
              <a:buChar char="•"/>
            </a:pPr>
            <a:r>
              <a:rPr lang="en-US" dirty="0">
                <a:solidFill>
                  <a:prstClr val="black"/>
                </a:solidFill>
              </a:rPr>
              <a:t>The dimension of a physical quantity is the expression which shows how the quantity is related to the fundamental units from which it has been derived. </a:t>
            </a:r>
          </a:p>
          <a:p>
            <a:pPr marL="285750" indent="-285750">
              <a:buFont typeface="Arial" pitchFamily="34" charset="0"/>
              <a:buChar char="•"/>
            </a:pPr>
            <a:r>
              <a:rPr lang="en-US" dirty="0" smtClean="0">
                <a:solidFill>
                  <a:prstClr val="black"/>
                </a:solidFill>
              </a:rPr>
              <a:t>In Mechanics the three fundamental quantities are Length , Mass and Time </a:t>
            </a:r>
          </a:p>
          <a:p>
            <a:pPr marL="285750" indent="-285750">
              <a:buFont typeface="Arial" pitchFamily="34" charset="0"/>
              <a:buChar char="•"/>
            </a:pPr>
            <a:r>
              <a:rPr lang="en-US" dirty="0" smtClean="0">
                <a:solidFill>
                  <a:prstClr val="black"/>
                </a:solidFill>
              </a:rPr>
              <a:t>Their respective dimensions are L, M and T</a:t>
            </a:r>
          </a:p>
          <a:p>
            <a:pPr marL="285750" indent="-285750">
              <a:buFont typeface="Arial" pitchFamily="34" charset="0"/>
              <a:buChar char="•"/>
            </a:pPr>
            <a:r>
              <a:rPr lang="en-US" dirty="0" smtClean="0">
                <a:solidFill>
                  <a:prstClr val="black"/>
                </a:solidFill>
              </a:rPr>
              <a:t>Dimensions of all other quantities are derived from these three  examples include</a:t>
            </a:r>
          </a:p>
          <a:p>
            <a:pPr marL="285750" indent="-285750">
              <a:buFont typeface="Arial" pitchFamily="34" charset="0"/>
              <a:buChar char="•"/>
            </a:pPr>
            <a:r>
              <a:rPr lang="en-US" dirty="0" smtClean="0">
                <a:solidFill>
                  <a:prstClr val="black"/>
                </a:solidFill>
              </a:rPr>
              <a:t>Area =      Volume =      Density =            Velocity =               Acceleration = </a:t>
            </a:r>
          </a:p>
          <a:p>
            <a:pPr marL="285750" indent="-285750">
              <a:buFont typeface="Arial" pitchFamily="34" charset="0"/>
              <a:buChar char="•"/>
            </a:pPr>
            <a:endParaRPr lang="en-US" dirty="0" smtClean="0">
              <a:solidFill>
                <a:prstClr val="black"/>
              </a:solidFill>
            </a:endParaRPr>
          </a:p>
          <a:p>
            <a:pPr marL="285750" indent="-285750">
              <a:buFont typeface="Arial" pitchFamily="34" charset="0"/>
              <a:buChar char="•"/>
            </a:pPr>
            <a:r>
              <a:rPr lang="en-US" b="1" dirty="0" smtClean="0">
                <a:solidFill>
                  <a:prstClr val="black"/>
                </a:solidFill>
              </a:rPr>
              <a:t>APPLICATIONS OF DIMENSIONS</a:t>
            </a:r>
          </a:p>
          <a:p>
            <a:pPr marL="342900" indent="-342900">
              <a:buAutoNum type="arabicParenBoth"/>
            </a:pPr>
            <a:r>
              <a:rPr lang="en-US" dirty="0" smtClean="0">
                <a:solidFill>
                  <a:prstClr val="black"/>
                </a:solidFill>
              </a:rPr>
              <a:t>Checking the validity of equations: The principle is that all terms in a particular equation must have the same dimension</a:t>
            </a:r>
          </a:p>
          <a:p>
            <a:r>
              <a:rPr lang="en-US" dirty="0" smtClean="0">
                <a:solidFill>
                  <a:prstClr val="black"/>
                </a:solidFill>
              </a:rPr>
              <a:t>For example</a:t>
            </a:r>
          </a:p>
          <a:p>
            <a:endParaRPr lang="en-US" dirty="0" smtClean="0">
              <a:solidFill>
                <a:prstClr val="black"/>
              </a:solidFill>
            </a:endParaRPr>
          </a:p>
          <a:p>
            <a:pPr marL="285750" indent="-285750">
              <a:buFont typeface="Arial" pitchFamily="34" charset="0"/>
              <a:buChar char="•"/>
            </a:pPr>
            <a:endParaRPr lang="en-US" dirty="0" smtClean="0">
              <a:solidFill>
                <a:prstClr val="black"/>
              </a:solidFill>
            </a:endParaRPr>
          </a:p>
          <a:p>
            <a:pPr marL="285750" indent="-285750">
              <a:buFont typeface="Arial" pitchFamily="34" charset="0"/>
              <a:buChar char="•"/>
            </a:pPr>
            <a:endParaRPr lang="en-US" dirty="0" smtClean="0">
              <a:solidFill>
                <a:prstClr val="black"/>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855457129"/>
              </p:ext>
            </p:extLst>
          </p:nvPr>
        </p:nvGraphicFramePr>
        <p:xfrm>
          <a:off x="4483100" y="3333750"/>
          <a:ext cx="177800" cy="190500"/>
        </p:xfrm>
        <a:graphic>
          <a:graphicData uri="http://schemas.openxmlformats.org/presentationml/2006/ole">
            <mc:AlternateContent xmlns:mc="http://schemas.openxmlformats.org/markup-compatibility/2006">
              <mc:Choice xmlns:v="urn:schemas-microsoft-com:vml" Requires="v">
                <p:oleObj spid="_x0000_s1279" name="Equation" r:id="rId3" imgW="0" imgH="0" progId="Equation.3">
                  <p:embed/>
                </p:oleObj>
              </mc:Choice>
              <mc:Fallback>
                <p:oleObj name="Equation" r:id="rId3" imgW="0" imgH="0" progId="Equation.3">
                  <p:embed/>
                  <p:pic>
                    <p:nvPicPr>
                      <p:cNvPr id="0" name="AutoShape 241"/>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4483100" y="3333750"/>
                        <a:ext cx="1778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265765653"/>
              </p:ext>
            </p:extLst>
          </p:nvPr>
        </p:nvGraphicFramePr>
        <p:xfrm>
          <a:off x="990600" y="4214818"/>
          <a:ext cx="304800" cy="228600"/>
        </p:xfrm>
        <a:graphic>
          <a:graphicData uri="http://schemas.openxmlformats.org/presentationml/2006/ole">
            <mc:AlternateContent xmlns:mc="http://schemas.openxmlformats.org/markup-compatibility/2006">
              <mc:Choice xmlns:v="urn:schemas-microsoft-com:vml" Requires="v">
                <p:oleObj spid="_x0000_s1280" name="Equation" r:id="rId4" imgW="177480" imgH="190440" progId="Equation.3">
                  <p:embed/>
                </p:oleObj>
              </mc:Choice>
              <mc:Fallback>
                <p:oleObj name="Equation" r:id="rId4" imgW="177480" imgH="190440" progId="Equation.3">
                  <p:embed/>
                  <p:pic>
                    <p:nvPicPr>
                      <p:cNvPr id="0" name="Picture 2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214818"/>
                        <a:ext cx="3048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646660684"/>
              </p:ext>
            </p:extLst>
          </p:nvPr>
        </p:nvGraphicFramePr>
        <p:xfrm>
          <a:off x="2209800" y="4200532"/>
          <a:ext cx="304800" cy="228600"/>
        </p:xfrm>
        <a:graphic>
          <a:graphicData uri="http://schemas.openxmlformats.org/presentationml/2006/ole">
            <mc:AlternateContent xmlns:mc="http://schemas.openxmlformats.org/markup-compatibility/2006">
              <mc:Choice xmlns:v="urn:schemas-microsoft-com:vml" Requires="v">
                <p:oleObj spid="_x0000_s1281" name="Equation" r:id="rId6" imgW="177480" imgH="190440" progId="Equation.3">
                  <p:embed/>
                </p:oleObj>
              </mc:Choice>
              <mc:Fallback>
                <p:oleObj name="Equation" r:id="rId6" imgW="177480" imgH="190440" progId="Equation.3">
                  <p:embed/>
                  <p:pic>
                    <p:nvPicPr>
                      <p:cNvPr id="0" name="Picture 24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200532"/>
                        <a:ext cx="3048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011681707"/>
              </p:ext>
            </p:extLst>
          </p:nvPr>
        </p:nvGraphicFramePr>
        <p:xfrm>
          <a:off x="3429000" y="4191000"/>
          <a:ext cx="533400" cy="228600"/>
        </p:xfrm>
        <a:graphic>
          <a:graphicData uri="http://schemas.openxmlformats.org/presentationml/2006/ole">
            <mc:AlternateContent xmlns:mc="http://schemas.openxmlformats.org/markup-compatibility/2006">
              <mc:Choice xmlns:v="urn:schemas-microsoft-com:vml" Requires="v">
                <p:oleObj spid="_x0000_s1282" name="Equation" r:id="rId8" imgW="342720" imgH="190440" progId="Equation.3">
                  <p:embed/>
                </p:oleObj>
              </mc:Choice>
              <mc:Fallback>
                <p:oleObj name="Equation" r:id="rId8" imgW="342720" imgH="190440" progId="Equation.3">
                  <p:embed/>
                  <p:pic>
                    <p:nvPicPr>
                      <p:cNvPr id="0" name="Picture 24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29000" y="4191000"/>
                        <a:ext cx="5334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622513269"/>
              </p:ext>
            </p:extLst>
          </p:nvPr>
        </p:nvGraphicFramePr>
        <p:xfrm>
          <a:off x="4953000" y="4191000"/>
          <a:ext cx="533400" cy="228600"/>
        </p:xfrm>
        <a:graphic>
          <a:graphicData uri="http://schemas.openxmlformats.org/presentationml/2006/ole">
            <mc:AlternateContent xmlns:mc="http://schemas.openxmlformats.org/markup-compatibility/2006">
              <mc:Choice xmlns:v="urn:schemas-microsoft-com:vml" Requires="v">
                <p:oleObj spid="_x0000_s1283" name="Equation" r:id="rId10" imgW="342720" imgH="190440" progId="Equation.3">
                  <p:embed/>
                </p:oleObj>
              </mc:Choice>
              <mc:Fallback>
                <p:oleObj name="Equation" r:id="rId10" imgW="342720" imgH="190440" progId="Equation.3">
                  <p:embed/>
                  <p:pic>
                    <p:nvPicPr>
                      <p:cNvPr id="0" name="Picture 24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4191000"/>
                        <a:ext cx="5334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4035166573"/>
              </p:ext>
            </p:extLst>
          </p:nvPr>
        </p:nvGraphicFramePr>
        <p:xfrm>
          <a:off x="7077075" y="4191000"/>
          <a:ext cx="554038" cy="228600"/>
        </p:xfrm>
        <a:graphic>
          <a:graphicData uri="http://schemas.openxmlformats.org/presentationml/2006/ole">
            <mc:AlternateContent xmlns:mc="http://schemas.openxmlformats.org/markup-compatibility/2006">
              <mc:Choice xmlns:v="urn:schemas-microsoft-com:vml" Requires="v">
                <p:oleObj spid="_x0000_s1284" name="Equation" r:id="rId12" imgW="355320" imgH="190440" progId="Equation.3">
                  <p:embed/>
                </p:oleObj>
              </mc:Choice>
              <mc:Fallback>
                <p:oleObj name="Equation" r:id="rId12" imgW="355320" imgH="190440" progId="Equation.3">
                  <p:embed/>
                  <p:pic>
                    <p:nvPicPr>
                      <p:cNvPr id="0" name="Picture 24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77075" y="4191000"/>
                        <a:ext cx="554038"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924638492"/>
              </p:ext>
            </p:extLst>
          </p:nvPr>
        </p:nvGraphicFramePr>
        <p:xfrm>
          <a:off x="1857356" y="5643578"/>
          <a:ext cx="2362200" cy="990600"/>
        </p:xfrm>
        <a:graphic>
          <a:graphicData uri="http://schemas.openxmlformats.org/presentationml/2006/ole">
            <mc:AlternateContent xmlns:mc="http://schemas.openxmlformats.org/markup-compatibility/2006">
              <mc:Choice xmlns:v="urn:schemas-microsoft-com:vml" Requires="v">
                <p:oleObj spid="_x0000_s1285" name="Equation" r:id="rId14" imgW="1765080" imgH="723600" progId="Equation.3">
                  <p:embed/>
                </p:oleObj>
              </mc:Choice>
              <mc:Fallback>
                <p:oleObj name="Equation" r:id="rId14" imgW="1765080" imgH="723600" progId="Equation.3">
                  <p:embed/>
                  <p:pic>
                    <p:nvPicPr>
                      <p:cNvPr id="0" name="Picture 24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57356" y="5643578"/>
                        <a:ext cx="2362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44510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862322"/>
          </a:xfrm>
          <a:prstGeom prst="rect">
            <a:avLst/>
          </a:prstGeom>
        </p:spPr>
        <p:txBody>
          <a:bodyPr wrap="square">
            <a:spAutoFit/>
          </a:bodyPr>
          <a:lstStyle/>
          <a:p>
            <a:r>
              <a:rPr lang="en-US" dirty="0" smtClean="0">
                <a:solidFill>
                  <a:prstClr val="black"/>
                </a:solidFill>
              </a:rPr>
              <a:t> </a:t>
            </a:r>
            <a:r>
              <a:rPr lang="en-US" b="1" dirty="0" smtClean="0">
                <a:solidFill>
                  <a:prstClr val="black"/>
                </a:solidFill>
              </a:rPr>
              <a:t>APPLICATION OF DIMENSION CONTINUED                                                                                                </a:t>
            </a:r>
          </a:p>
          <a:p>
            <a:r>
              <a:rPr lang="en-US" dirty="0" smtClean="0">
                <a:solidFill>
                  <a:prstClr val="black"/>
                </a:solidFill>
              </a:rPr>
              <a:t>Since each term of equation has the same dimension of                , the equation is homogeneous</a:t>
            </a:r>
          </a:p>
          <a:p>
            <a:r>
              <a:rPr lang="en-US" dirty="0" smtClean="0">
                <a:solidFill>
                  <a:prstClr val="black"/>
                </a:solidFill>
              </a:rPr>
              <a:t>and hence dimensionally valid</a:t>
            </a:r>
          </a:p>
          <a:p>
            <a:pPr marL="285750" indent="-285750">
              <a:buFont typeface="Arial" pitchFamily="34" charset="0"/>
              <a:buChar char="•"/>
            </a:pPr>
            <a:r>
              <a:rPr lang="en-US" dirty="0" smtClean="0">
                <a:solidFill>
                  <a:prstClr val="black"/>
                </a:solidFill>
              </a:rPr>
              <a:t>The </a:t>
            </a:r>
            <a:r>
              <a:rPr lang="en-US" b="1" dirty="0" smtClean="0">
                <a:solidFill>
                  <a:prstClr val="black"/>
                </a:solidFill>
              </a:rPr>
              <a:t>second application </a:t>
            </a:r>
            <a:r>
              <a:rPr lang="en-US" dirty="0" smtClean="0">
                <a:solidFill>
                  <a:prstClr val="black"/>
                </a:solidFill>
              </a:rPr>
              <a:t>is to determine the relationship between physical quantities</a:t>
            </a:r>
          </a:p>
          <a:p>
            <a:r>
              <a:rPr lang="en-US" dirty="0" smtClean="0">
                <a:solidFill>
                  <a:prstClr val="black"/>
                </a:solidFill>
              </a:rPr>
              <a:t>For Example, The period of a simple pendulum depends on </a:t>
            </a:r>
          </a:p>
          <a:p>
            <a:pPr marL="400050" indent="-400050">
              <a:buAutoNum type="romanLcParenBoth"/>
            </a:pPr>
            <a:r>
              <a:rPr lang="en-US" dirty="0" smtClean="0">
                <a:solidFill>
                  <a:prstClr val="black"/>
                </a:solidFill>
              </a:rPr>
              <a:t>The length l of the pendulum,</a:t>
            </a:r>
          </a:p>
          <a:p>
            <a:pPr marL="400050" indent="-400050">
              <a:buAutoNum type="romanLcParenBoth"/>
            </a:pPr>
            <a:r>
              <a:rPr lang="en-US" dirty="0" smtClean="0">
                <a:solidFill>
                  <a:prstClr val="black"/>
                </a:solidFill>
              </a:rPr>
              <a:t>The mass m of the bob and </a:t>
            </a:r>
          </a:p>
          <a:p>
            <a:pPr marL="400050" indent="-400050">
              <a:buAutoNum type="romanLcParenBoth"/>
            </a:pPr>
            <a:r>
              <a:rPr lang="en-US" dirty="0" smtClean="0">
                <a:solidFill>
                  <a:prstClr val="black"/>
                </a:solidFill>
              </a:rPr>
              <a:t>The acceleration due to gravity g ,find the actual equation</a:t>
            </a:r>
          </a:p>
          <a:p>
            <a:endParaRPr lang="en-US" dirty="0">
              <a:solidFill>
                <a:prstClr val="black"/>
              </a:solidFill>
            </a:endParaRPr>
          </a:p>
          <a:p>
            <a:r>
              <a:rPr lang="en-US" dirty="0" smtClean="0">
                <a:solidFill>
                  <a:prstClr val="black"/>
                </a:solidFill>
              </a:rPr>
              <a:t> </a:t>
            </a:r>
            <a:endParaRPr lang="en-US" dirty="0">
              <a:solidFill>
                <a:prstClr val="black"/>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704671145"/>
              </p:ext>
            </p:extLst>
          </p:nvPr>
        </p:nvGraphicFramePr>
        <p:xfrm>
          <a:off x="5410200" y="295456"/>
          <a:ext cx="730250" cy="304800"/>
        </p:xfrm>
        <a:graphic>
          <a:graphicData uri="http://schemas.openxmlformats.org/presentationml/2006/ole">
            <mc:AlternateContent xmlns:mc="http://schemas.openxmlformats.org/markup-compatibility/2006">
              <mc:Choice xmlns:v="urn:schemas-microsoft-com:vml" Requires="v">
                <p:oleObj spid="_x0000_s2115" name="Equation" r:id="rId3" imgW="393480" imgH="190440" progId="Equation.3">
                  <p:embed/>
                </p:oleObj>
              </mc:Choice>
              <mc:Fallback>
                <p:oleObj name="Equation" r:id="rId3" imgW="393480" imgH="190440" progId="Equation.3">
                  <p:embed/>
                  <p:pic>
                    <p:nvPicPr>
                      <p:cNvPr id="0" name="Picture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95456"/>
                        <a:ext cx="7302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687578986"/>
              </p:ext>
            </p:extLst>
          </p:nvPr>
        </p:nvGraphicFramePr>
        <p:xfrm>
          <a:off x="1043608" y="2286000"/>
          <a:ext cx="3657600" cy="4572000"/>
        </p:xfrm>
        <a:graphic>
          <a:graphicData uri="http://schemas.openxmlformats.org/presentationml/2006/ole">
            <mc:AlternateContent xmlns:mc="http://schemas.openxmlformats.org/markup-compatibility/2006">
              <mc:Choice xmlns:v="urn:schemas-microsoft-com:vml" Requires="v">
                <p:oleObj spid="_x0000_s2116" name="Equation" r:id="rId5" imgW="1320480" imgH="3073320" progId="Equation.3">
                  <p:embed/>
                </p:oleObj>
              </mc:Choice>
              <mc:Fallback>
                <p:oleObj name="Equation" r:id="rId5" imgW="1320480" imgH="3073320" progId="Equation.3">
                  <p:embed/>
                  <p:pic>
                    <p:nvPicPr>
                      <p:cNvPr id="0" name="Picture 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2286000"/>
                        <a:ext cx="3657600" cy="457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36078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70"/>
            <a:ext cx="9144000" cy="7294305"/>
          </a:xfrm>
          <a:prstGeom prst="rect">
            <a:avLst/>
          </a:prstGeom>
        </p:spPr>
        <p:txBody>
          <a:bodyPr wrap="square">
            <a:spAutoFit/>
          </a:bodyPr>
          <a:lstStyle/>
          <a:p>
            <a:r>
              <a:rPr lang="en-US" dirty="0"/>
              <a:t>	</a:t>
            </a:r>
            <a:r>
              <a:rPr lang="en-US" dirty="0" smtClean="0"/>
              <a:t>	</a:t>
            </a:r>
            <a:r>
              <a:rPr lang="en-US" b="1" dirty="0" smtClean="0">
                <a:solidFill>
                  <a:prstClr val="black"/>
                </a:solidFill>
              </a:rPr>
              <a:t>APPLICATION </a:t>
            </a:r>
            <a:r>
              <a:rPr lang="en-US" b="1" dirty="0">
                <a:solidFill>
                  <a:prstClr val="black"/>
                </a:solidFill>
              </a:rPr>
              <a:t>OF DIMENSION CONTINUED </a:t>
            </a:r>
            <a:endParaRPr lang="en-US" b="1" dirty="0" smtClean="0">
              <a:solidFill>
                <a:prstClr val="black"/>
              </a:solidFill>
            </a:endParaRPr>
          </a:p>
          <a:p>
            <a:r>
              <a:rPr lang="en-US" dirty="0" smtClean="0">
                <a:solidFill>
                  <a:prstClr val="black"/>
                </a:solidFill>
              </a:rPr>
              <a:t>The value of K can be determined from experiment or theory as 2</a:t>
            </a:r>
            <a:r>
              <a:rPr lang="el-GR" dirty="0" smtClean="0">
                <a:solidFill>
                  <a:prstClr val="black"/>
                </a:solidFill>
              </a:rPr>
              <a:t>π</a:t>
            </a:r>
            <a:endParaRPr lang="en-US" dirty="0" smtClean="0">
              <a:solidFill>
                <a:prstClr val="black"/>
              </a:solidFill>
            </a:endParaRPr>
          </a:p>
          <a:p>
            <a:endParaRPr lang="en-US" dirty="0">
              <a:solidFill>
                <a:prstClr val="black"/>
              </a:solidFill>
            </a:endParaRPr>
          </a:p>
          <a:p>
            <a:r>
              <a:rPr lang="en-US" b="1" dirty="0" smtClean="0">
                <a:solidFill>
                  <a:prstClr val="black"/>
                </a:solidFill>
              </a:rPr>
              <a:t>                                                          KINEMATICS</a:t>
            </a:r>
          </a:p>
          <a:p>
            <a:r>
              <a:rPr lang="en-US" dirty="0" smtClean="0">
                <a:solidFill>
                  <a:prstClr val="black"/>
                </a:solidFill>
              </a:rPr>
              <a:t>Kinematics is the study of motion of objects</a:t>
            </a:r>
          </a:p>
          <a:p>
            <a:r>
              <a:rPr lang="en-US" b="1" dirty="0" smtClean="0">
                <a:solidFill>
                  <a:prstClr val="black"/>
                </a:solidFill>
              </a:rPr>
              <a:t>Displacement</a:t>
            </a:r>
          </a:p>
          <a:p>
            <a:r>
              <a:rPr lang="en-US" dirty="0" smtClean="0">
                <a:solidFill>
                  <a:prstClr val="black"/>
                </a:solidFill>
              </a:rPr>
              <a:t>Assume a body moves from one point                   in space to another point                         </a:t>
            </a:r>
          </a:p>
          <a:p>
            <a:r>
              <a:rPr lang="en-US" dirty="0" smtClean="0">
                <a:solidFill>
                  <a:prstClr val="black"/>
                </a:solidFill>
              </a:rPr>
              <a:t>The displacement S is given by                                               </a:t>
            </a:r>
          </a:p>
          <a:p>
            <a:r>
              <a:rPr lang="en-US" dirty="0" smtClean="0">
                <a:solidFill>
                  <a:prstClr val="black"/>
                </a:solidFill>
              </a:rPr>
              <a:t>In two dimension </a:t>
            </a:r>
            <a:r>
              <a:rPr lang="en-US" dirty="0" err="1" smtClean="0">
                <a:solidFill>
                  <a:prstClr val="black"/>
                </a:solidFill>
              </a:rPr>
              <a:t>i.e</a:t>
            </a:r>
            <a:r>
              <a:rPr lang="en-US" dirty="0" smtClean="0">
                <a:solidFill>
                  <a:prstClr val="black"/>
                </a:solidFill>
              </a:rPr>
              <a:t> a plane, the displacement from point P(2,2) to P(6,3) is </a:t>
            </a:r>
          </a:p>
          <a:p>
            <a:r>
              <a:rPr lang="en-US" dirty="0">
                <a:solidFill>
                  <a:prstClr val="black"/>
                </a:solidFill>
              </a:rPr>
              <a:t> </a:t>
            </a:r>
            <a:r>
              <a:rPr lang="en-US" dirty="0" smtClean="0">
                <a:solidFill>
                  <a:prstClr val="black"/>
                </a:solidFill>
              </a:rPr>
              <a:t>S = (6 – 2, 3 – 2) </a:t>
            </a:r>
          </a:p>
          <a:p>
            <a:r>
              <a:rPr lang="en-US" dirty="0">
                <a:solidFill>
                  <a:prstClr val="black"/>
                </a:solidFill>
              </a:rPr>
              <a:t> </a:t>
            </a:r>
            <a:r>
              <a:rPr lang="en-US" dirty="0" smtClean="0">
                <a:solidFill>
                  <a:prstClr val="black"/>
                </a:solidFill>
              </a:rPr>
              <a:t>   =  (4, 1)</a:t>
            </a:r>
          </a:p>
          <a:p>
            <a:r>
              <a:rPr lang="en-US" dirty="0" smtClean="0"/>
              <a:t>                                    </a:t>
            </a:r>
          </a:p>
          <a:p>
            <a:endParaRPr lang="en-US" dirty="0"/>
          </a:p>
          <a:p>
            <a:endParaRPr lang="en-US" dirty="0" smtClean="0"/>
          </a:p>
          <a:p>
            <a:r>
              <a:rPr lang="en-US" b="1" dirty="0" smtClean="0"/>
              <a:t>Average Velocity </a:t>
            </a:r>
            <a:r>
              <a:rPr lang="en-US" dirty="0" smtClean="0"/>
              <a:t>during the motion is define as               where t is the time taken</a:t>
            </a:r>
          </a:p>
          <a:p>
            <a:endParaRPr lang="en-US" dirty="0" smtClean="0"/>
          </a:p>
          <a:p>
            <a:r>
              <a:rPr lang="en-US" dirty="0" smtClean="0"/>
              <a:t>The time rate of change of displacement at any point  is called the </a:t>
            </a:r>
            <a:r>
              <a:rPr lang="en-US" b="1" dirty="0" smtClean="0"/>
              <a:t>instantaneous velocity </a:t>
            </a:r>
          </a:p>
          <a:p>
            <a:endParaRPr lang="en-US" b="1" dirty="0" smtClean="0"/>
          </a:p>
          <a:p>
            <a:r>
              <a:rPr lang="en-US" b="1" dirty="0"/>
              <a:t> </a:t>
            </a:r>
            <a:r>
              <a:rPr lang="en-US" b="1" dirty="0" smtClean="0"/>
              <a:t>                </a:t>
            </a:r>
            <a:r>
              <a:rPr lang="en-US" dirty="0" smtClean="0"/>
              <a:t>with              then              . If S is plotted against t , the instantaneous velocity is equal to the slope at any point </a:t>
            </a:r>
          </a:p>
          <a:p>
            <a:r>
              <a:rPr lang="en-US" b="1" dirty="0" smtClean="0"/>
              <a:t>Example: </a:t>
            </a:r>
            <a:r>
              <a:rPr lang="en-US" dirty="0" smtClean="0"/>
              <a:t>A particle moving in a plane has its motion described by                                             where distances are in m and time in seconds. Find the magnitude and direction of its velocity at the instant when t =3s</a:t>
            </a:r>
          </a:p>
          <a:p>
            <a:r>
              <a:rPr lang="en-US" b="1" dirty="0" smtClean="0"/>
              <a:t>Solution:</a:t>
            </a:r>
            <a:r>
              <a:rPr lang="en-US" dirty="0" smtClean="0"/>
              <a:t> The velocity at an instant has both x and y components. That is</a:t>
            </a:r>
            <a:endParaRPr lang="en-US" b="1" dirty="0" smtClean="0"/>
          </a:p>
          <a:p>
            <a:endParaRPr lang="en-US" b="1" dirty="0" smtClean="0"/>
          </a:p>
          <a:p>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332345579"/>
              </p:ext>
            </p:extLst>
          </p:nvPr>
        </p:nvGraphicFramePr>
        <p:xfrm>
          <a:off x="3657600" y="1676400"/>
          <a:ext cx="914400" cy="357295"/>
        </p:xfrm>
        <a:graphic>
          <a:graphicData uri="http://schemas.openxmlformats.org/presentationml/2006/ole">
            <mc:AlternateContent xmlns:mc="http://schemas.openxmlformats.org/markup-compatibility/2006">
              <mc:Choice xmlns:v="urn:schemas-microsoft-com:vml" Requires="v">
                <p:oleObj spid="_x0000_s3380" name="Equation" r:id="rId3" imgW="672840" imgH="215640" progId="Equation.3">
                  <p:embed/>
                </p:oleObj>
              </mc:Choice>
              <mc:Fallback>
                <p:oleObj name="Equation" r:id="rId3" imgW="672840" imgH="215640" progId="Equation.3">
                  <p:embed/>
                  <p:pic>
                    <p:nvPicPr>
                      <p:cNvPr id="0" name="Picture 28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676400"/>
                        <a:ext cx="914400" cy="3572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415237985"/>
              </p:ext>
            </p:extLst>
          </p:nvPr>
        </p:nvGraphicFramePr>
        <p:xfrm>
          <a:off x="6975475" y="1676400"/>
          <a:ext cx="984250" cy="357188"/>
        </p:xfrm>
        <a:graphic>
          <a:graphicData uri="http://schemas.openxmlformats.org/presentationml/2006/ole">
            <mc:AlternateContent xmlns:mc="http://schemas.openxmlformats.org/markup-compatibility/2006">
              <mc:Choice xmlns:v="urn:schemas-microsoft-com:vml" Requires="v">
                <p:oleObj spid="_x0000_s3381" name="Equation" r:id="rId5" imgW="723600" imgH="215640" progId="Equation.3">
                  <p:embed/>
                </p:oleObj>
              </mc:Choice>
              <mc:Fallback>
                <p:oleObj name="Equation" r:id="rId5" imgW="723600" imgH="215640" progId="Equation.3">
                  <p:embed/>
                  <p:pic>
                    <p:nvPicPr>
                      <p:cNvPr id="0" name="Picture 28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75475" y="1676400"/>
                        <a:ext cx="98425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737853574"/>
              </p:ext>
            </p:extLst>
          </p:nvPr>
        </p:nvGraphicFramePr>
        <p:xfrm>
          <a:off x="3048000" y="1936621"/>
          <a:ext cx="2297112" cy="381000"/>
        </p:xfrm>
        <a:graphic>
          <a:graphicData uri="http://schemas.openxmlformats.org/presentationml/2006/ole">
            <mc:AlternateContent xmlns:mc="http://schemas.openxmlformats.org/markup-compatibility/2006">
              <mc:Choice xmlns:v="urn:schemas-microsoft-com:vml" Requires="v">
                <p:oleObj spid="_x0000_s3382" name="Equation" r:id="rId7" imgW="1688760" imgH="215640" progId="Equation.3">
                  <p:embed/>
                </p:oleObj>
              </mc:Choice>
              <mc:Fallback>
                <p:oleObj name="Equation" r:id="rId7" imgW="1688760" imgH="215640" progId="Equation.3">
                  <p:embed/>
                  <p:pic>
                    <p:nvPicPr>
                      <p:cNvPr id="0" name="Picture 29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1936621"/>
                        <a:ext cx="2297112"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3567503"/>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383" name="Equation" r:id="rId9" imgW="114120" imgH="215640" progId="Equation.3">
                  <p:embed/>
                </p:oleObj>
              </mc:Choice>
              <mc:Fallback>
                <p:oleObj name="Equation" r:id="rId9" imgW="114120" imgH="215640" progId="Equation.3">
                  <p:embed/>
                  <p:pic>
                    <p:nvPicPr>
                      <p:cNvPr id="0" name="Picture 29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252173459"/>
              </p:ext>
            </p:extLst>
          </p:nvPr>
        </p:nvGraphicFramePr>
        <p:xfrm>
          <a:off x="304801" y="3015834"/>
          <a:ext cx="1676399" cy="717966"/>
        </p:xfrm>
        <a:graphic>
          <a:graphicData uri="http://schemas.openxmlformats.org/presentationml/2006/ole">
            <mc:AlternateContent xmlns:mc="http://schemas.openxmlformats.org/markup-compatibility/2006">
              <mc:Choice xmlns:v="urn:schemas-microsoft-com:vml" Requires="v">
                <p:oleObj spid="_x0000_s3384" name="Equation" r:id="rId11" imgW="863280" imgH="482400" progId="Equation.3">
                  <p:embed/>
                </p:oleObj>
              </mc:Choice>
              <mc:Fallback>
                <p:oleObj name="Equation" r:id="rId11" imgW="863280" imgH="482400" progId="Equation.3">
                  <p:embed/>
                  <p:pic>
                    <p:nvPicPr>
                      <p:cNvPr id="0" name="Picture 29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1" y="3015834"/>
                        <a:ext cx="1676399" cy="717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531748159"/>
              </p:ext>
            </p:extLst>
          </p:nvPr>
        </p:nvGraphicFramePr>
        <p:xfrm>
          <a:off x="4572000" y="3733800"/>
          <a:ext cx="609600" cy="564285"/>
        </p:xfrm>
        <a:graphic>
          <a:graphicData uri="http://schemas.openxmlformats.org/presentationml/2006/ole">
            <mc:AlternateContent xmlns:mc="http://schemas.openxmlformats.org/markup-compatibility/2006">
              <mc:Choice xmlns:v="urn:schemas-microsoft-com:vml" Requires="v">
                <p:oleObj spid="_x0000_s3385" name="Equation" r:id="rId13" imgW="419040" imgH="393480" progId="Equation.3">
                  <p:embed/>
                </p:oleObj>
              </mc:Choice>
              <mc:Fallback>
                <p:oleObj name="Equation" r:id="rId13" imgW="419040" imgH="393480" progId="Equation.3">
                  <p:embed/>
                  <p:pic>
                    <p:nvPicPr>
                      <p:cNvPr id="0" name="Picture 29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0" y="3733800"/>
                        <a:ext cx="609600" cy="5642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176760431"/>
              </p:ext>
            </p:extLst>
          </p:nvPr>
        </p:nvGraphicFramePr>
        <p:xfrm>
          <a:off x="152400" y="4724400"/>
          <a:ext cx="762000" cy="609600"/>
        </p:xfrm>
        <a:graphic>
          <a:graphicData uri="http://schemas.openxmlformats.org/presentationml/2006/ole">
            <mc:AlternateContent xmlns:mc="http://schemas.openxmlformats.org/markup-compatibility/2006">
              <mc:Choice xmlns:v="urn:schemas-microsoft-com:vml" Requires="v">
                <p:oleObj spid="_x0000_s3386" name="Equation" r:id="rId15" imgW="444240" imgH="393480" progId="Equation.3">
                  <p:embed/>
                </p:oleObj>
              </mc:Choice>
              <mc:Fallback>
                <p:oleObj name="Equation" r:id="rId15" imgW="444240" imgH="393480" progId="Equation.3">
                  <p:embed/>
                  <p:pic>
                    <p:nvPicPr>
                      <p:cNvPr id="0" name="Picture 29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2400" y="4724400"/>
                        <a:ext cx="7620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380461277"/>
              </p:ext>
            </p:extLst>
          </p:nvPr>
        </p:nvGraphicFramePr>
        <p:xfrm>
          <a:off x="1433513" y="4953000"/>
          <a:ext cx="639762" cy="304800"/>
        </p:xfrm>
        <a:graphic>
          <a:graphicData uri="http://schemas.openxmlformats.org/presentationml/2006/ole">
            <mc:AlternateContent xmlns:mc="http://schemas.openxmlformats.org/markup-compatibility/2006">
              <mc:Choice xmlns:v="urn:schemas-microsoft-com:vml" Requires="v">
                <p:oleObj spid="_x0000_s3387" name="Equation" r:id="rId17" imgW="520560" imgH="177480" progId="Equation.3">
                  <p:embed/>
                </p:oleObj>
              </mc:Choice>
              <mc:Fallback>
                <p:oleObj name="Equation" r:id="rId17" imgW="520560" imgH="177480" progId="Equation.3">
                  <p:embed/>
                  <p:pic>
                    <p:nvPicPr>
                      <p:cNvPr id="0" name="Picture 29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433513" y="4953000"/>
                        <a:ext cx="639762"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4049893991"/>
              </p:ext>
            </p:extLst>
          </p:nvPr>
        </p:nvGraphicFramePr>
        <p:xfrm>
          <a:off x="2667000" y="4876800"/>
          <a:ext cx="609600" cy="533400"/>
        </p:xfrm>
        <a:graphic>
          <a:graphicData uri="http://schemas.openxmlformats.org/presentationml/2006/ole">
            <mc:AlternateContent xmlns:mc="http://schemas.openxmlformats.org/markup-compatibility/2006">
              <mc:Choice xmlns:v="urn:schemas-microsoft-com:vml" Requires="v">
                <p:oleObj spid="_x0000_s3388" name="Equation" r:id="rId19" imgW="444240" imgH="393480" progId="Equation.3">
                  <p:embed/>
                </p:oleObj>
              </mc:Choice>
              <mc:Fallback>
                <p:oleObj name="Equation" r:id="rId19" imgW="444240" imgH="393480" progId="Equation.3">
                  <p:embed/>
                  <p:pic>
                    <p:nvPicPr>
                      <p:cNvPr id="0" name="Picture 29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67000" y="4876800"/>
                        <a:ext cx="609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660153513"/>
              </p:ext>
            </p:extLst>
          </p:nvPr>
        </p:nvGraphicFramePr>
        <p:xfrm>
          <a:off x="6324600" y="5562600"/>
          <a:ext cx="2209800" cy="304800"/>
        </p:xfrm>
        <a:graphic>
          <a:graphicData uri="http://schemas.openxmlformats.org/presentationml/2006/ole">
            <mc:AlternateContent xmlns:mc="http://schemas.openxmlformats.org/markup-compatibility/2006">
              <mc:Choice xmlns:v="urn:schemas-microsoft-com:vml" Requires="v">
                <p:oleObj spid="_x0000_s3389" name="Equation" r:id="rId21" imgW="1447560" imgH="228600" progId="Equation.3">
                  <p:embed/>
                </p:oleObj>
              </mc:Choice>
              <mc:Fallback>
                <p:oleObj name="Equation" r:id="rId21" imgW="1447560" imgH="228600" progId="Equation.3">
                  <p:embed/>
                  <p:pic>
                    <p:nvPicPr>
                      <p:cNvPr id="0" name="Picture 29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24600" y="5562600"/>
                        <a:ext cx="2209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15009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740307"/>
          </a:xfrm>
          <a:prstGeom prst="rect">
            <a:avLst/>
          </a:prstGeom>
        </p:spPr>
        <p:txBody>
          <a:bodyPr wrap="square">
            <a:spAutoFit/>
          </a:bodyPr>
          <a:lstStyle/>
          <a:p>
            <a:r>
              <a:rPr lang="en-US" b="1" dirty="0" smtClean="0">
                <a:solidFill>
                  <a:prstClr val="black"/>
                </a:solidFill>
              </a:rPr>
              <a:t>                                                     KINEMATICS CONTD</a:t>
            </a:r>
            <a:endParaRPr lang="en-US"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r>
              <a:rPr lang="en-US" dirty="0" smtClean="0">
                <a:solidFill>
                  <a:prstClr val="black"/>
                </a:solidFill>
              </a:rPr>
              <a:t>When the velocity of the body is increasing either in magnitude or direction or both, the body is said to be undergoing </a:t>
            </a:r>
            <a:r>
              <a:rPr lang="en-US" b="1" dirty="0" smtClean="0">
                <a:solidFill>
                  <a:prstClr val="black"/>
                </a:solidFill>
              </a:rPr>
              <a:t>Acceleration. </a:t>
            </a:r>
            <a:r>
              <a:rPr lang="en-US" dirty="0" smtClean="0">
                <a:solidFill>
                  <a:prstClr val="black"/>
                </a:solidFill>
              </a:rPr>
              <a:t> The acceleration is the time rate of increase in velocity </a:t>
            </a:r>
            <a:r>
              <a:rPr lang="en-US" dirty="0" err="1" smtClean="0">
                <a:solidFill>
                  <a:prstClr val="black"/>
                </a:solidFill>
              </a:rPr>
              <a:t>i.e</a:t>
            </a:r>
            <a:r>
              <a:rPr lang="en-US" dirty="0" smtClean="0">
                <a:solidFill>
                  <a:prstClr val="black"/>
                </a:solidFill>
              </a:rPr>
              <a:t> </a:t>
            </a:r>
          </a:p>
          <a:p>
            <a:endParaRPr lang="en-US" b="1" dirty="0" smtClean="0">
              <a:solidFill>
                <a:prstClr val="black"/>
              </a:solidFill>
            </a:endParaRPr>
          </a:p>
          <a:p>
            <a:endParaRPr lang="en-US" b="1" dirty="0" smtClean="0">
              <a:solidFill>
                <a:prstClr val="black"/>
              </a:solidFill>
            </a:endParaRPr>
          </a:p>
          <a:p>
            <a:endParaRPr lang="en-US" b="1" dirty="0" smtClean="0">
              <a:solidFill>
                <a:prstClr val="black"/>
              </a:solidFill>
            </a:endParaRPr>
          </a:p>
          <a:p>
            <a:r>
              <a:rPr lang="en-US" b="1" dirty="0" smtClean="0">
                <a:solidFill>
                  <a:prstClr val="black"/>
                </a:solidFill>
              </a:rPr>
              <a:t>Instantaneous Acceleration </a:t>
            </a:r>
            <a:r>
              <a:rPr lang="en-US" dirty="0" smtClean="0">
                <a:solidFill>
                  <a:prstClr val="black"/>
                </a:solidFill>
              </a:rPr>
              <a:t>is given by       and zero when velocity is constant</a:t>
            </a:r>
          </a:p>
          <a:p>
            <a:r>
              <a:rPr lang="en-US" dirty="0" smtClean="0">
                <a:solidFill>
                  <a:prstClr val="black"/>
                </a:solidFill>
              </a:rPr>
              <a:t>The motion is uniform when acceleration is constant. In complex motion acceleration may not be uniform and each of such motions can be treated uniquely with its own equation. For all uniform motions , the uniform acceleration is </a:t>
            </a:r>
          </a:p>
          <a:p>
            <a:endParaRPr lang="en-US" dirty="0" smtClean="0">
              <a:solidFill>
                <a:prstClr val="black"/>
              </a:solidFill>
            </a:endParaRPr>
          </a:p>
          <a:p>
            <a:endParaRPr lang="en-US" dirty="0" smtClean="0">
              <a:solidFill>
                <a:prstClr val="black"/>
              </a:solidFill>
            </a:endParaRPr>
          </a:p>
          <a:p>
            <a:endParaRPr lang="en-US" dirty="0" smtClean="0">
              <a:solidFill>
                <a:prstClr val="black"/>
              </a:solidFill>
            </a:endParaRPr>
          </a:p>
          <a:p>
            <a:endParaRPr lang="en-US" dirty="0">
              <a:solidFill>
                <a:prstClr val="black"/>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810037034"/>
              </p:ext>
            </p:extLst>
          </p:nvPr>
        </p:nvGraphicFramePr>
        <p:xfrm>
          <a:off x="152400" y="457200"/>
          <a:ext cx="5943600" cy="2362200"/>
        </p:xfrm>
        <a:graphic>
          <a:graphicData uri="http://schemas.openxmlformats.org/presentationml/2006/ole">
            <mc:AlternateContent xmlns:mc="http://schemas.openxmlformats.org/markup-compatibility/2006">
              <mc:Choice xmlns:v="urn:schemas-microsoft-com:vml" Requires="v">
                <p:oleObj spid="_x0000_s4184" name="Equation" r:id="rId3" imgW="4127400" imgH="1739880" progId="Equation.3">
                  <p:embed/>
                </p:oleObj>
              </mc:Choice>
              <mc:Fallback>
                <p:oleObj name="Equation" r:id="rId3" imgW="4127400" imgH="1739880" progId="Equation.3">
                  <p:embed/>
                  <p:pic>
                    <p:nvPicPr>
                      <p:cNvPr id="0" name="Picture 8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457200"/>
                        <a:ext cx="5943600" cy="236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82129675"/>
              </p:ext>
            </p:extLst>
          </p:nvPr>
        </p:nvGraphicFramePr>
        <p:xfrm>
          <a:off x="152400" y="3657600"/>
          <a:ext cx="1676400" cy="609600"/>
        </p:xfrm>
        <a:graphic>
          <a:graphicData uri="http://schemas.openxmlformats.org/presentationml/2006/ole">
            <mc:AlternateContent xmlns:mc="http://schemas.openxmlformats.org/markup-compatibility/2006">
              <mc:Choice xmlns:v="urn:schemas-microsoft-com:vml" Requires="v">
                <p:oleObj spid="_x0000_s4185" name="Equation" r:id="rId5" imgW="1130040" imgH="444240" progId="Equation.3">
                  <p:embed/>
                </p:oleObj>
              </mc:Choice>
              <mc:Fallback>
                <p:oleObj name="Equation" r:id="rId5" imgW="1130040" imgH="444240" progId="Equation.3">
                  <p:embed/>
                  <p:pic>
                    <p:nvPicPr>
                      <p:cNvPr id="0" name="Picture 8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3657600"/>
                        <a:ext cx="16764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214506511"/>
              </p:ext>
            </p:extLst>
          </p:nvPr>
        </p:nvGraphicFramePr>
        <p:xfrm>
          <a:off x="3733800" y="4343400"/>
          <a:ext cx="381000" cy="457200"/>
        </p:xfrm>
        <a:graphic>
          <a:graphicData uri="http://schemas.openxmlformats.org/presentationml/2006/ole">
            <mc:AlternateContent xmlns:mc="http://schemas.openxmlformats.org/markup-compatibility/2006">
              <mc:Choice xmlns:v="urn:schemas-microsoft-com:vml" Requires="v">
                <p:oleObj spid="_x0000_s4186" name="Equation" r:id="rId7" imgW="0" imgH="0" progId="Equation.3">
                  <p:embed/>
                </p:oleObj>
              </mc:Choice>
              <mc:Fallback>
                <p:oleObj name="Equation" r:id="rId7" imgW="0" imgH="0" progId="Equation.3">
                  <p:embed/>
                  <p:pic>
                    <p:nvPicPr>
                      <p:cNvPr id="0" name="AutoShape 84"/>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733800" y="4343400"/>
                        <a:ext cx="3810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82565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782061757"/>
              </p:ext>
            </p:extLst>
          </p:nvPr>
        </p:nvGraphicFramePr>
        <p:xfrm>
          <a:off x="228600" y="76200"/>
          <a:ext cx="8153400" cy="4343400"/>
        </p:xfrm>
        <a:graphic>
          <a:graphicData uri="http://schemas.openxmlformats.org/presentationml/2006/ole">
            <mc:AlternateContent xmlns:mc="http://schemas.openxmlformats.org/markup-compatibility/2006">
              <mc:Choice xmlns:v="urn:schemas-microsoft-com:vml" Requires="v">
                <p:oleObj spid="_x0000_s7193" name="Equation" r:id="rId3" imgW="4406760" imgH="3022560" progId="Equation.3">
                  <p:embed/>
                </p:oleObj>
              </mc:Choice>
              <mc:Fallback>
                <p:oleObj name="Equation" r:id="rId3" imgW="4406760" imgH="3022560" progId="Equation.3">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76200"/>
                        <a:ext cx="8153400" cy="434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72695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7017306"/>
          </a:xfrm>
          <a:prstGeom prst="rect">
            <a:avLst/>
          </a:prstGeom>
        </p:spPr>
        <p:txBody>
          <a:bodyPr wrap="square">
            <a:spAutoFit/>
          </a:bodyPr>
          <a:lstStyle/>
          <a:p>
            <a:r>
              <a:rPr lang="en-US" b="1" dirty="0" smtClean="0">
                <a:solidFill>
                  <a:prstClr val="black"/>
                </a:solidFill>
              </a:rPr>
              <a:t>NEWTON’S LAWS OF MOTION</a:t>
            </a:r>
          </a:p>
          <a:p>
            <a:r>
              <a:rPr lang="en-US" b="1" dirty="0" smtClean="0">
                <a:solidFill>
                  <a:prstClr val="black"/>
                </a:solidFill>
              </a:rPr>
              <a:t>First Law: </a:t>
            </a:r>
            <a:r>
              <a:rPr lang="en-US" dirty="0" smtClean="0">
                <a:solidFill>
                  <a:prstClr val="black"/>
                </a:solidFill>
              </a:rPr>
              <a:t>States that a body at rest will remain at rest and a body in motion will maintain the motion with a constant speed in a straight line, as long as no net force acts on it.</a:t>
            </a:r>
          </a:p>
          <a:p>
            <a:r>
              <a:rPr lang="en-US" dirty="0" smtClean="0">
                <a:solidFill>
                  <a:prstClr val="black"/>
                </a:solidFill>
              </a:rPr>
              <a:t>This law implies that all objects have property which is a tendency to remain at rest when at rest or to continue moving when in motion. This property is called its </a:t>
            </a:r>
            <a:r>
              <a:rPr lang="en-US" b="1" dirty="0" smtClean="0">
                <a:solidFill>
                  <a:prstClr val="black"/>
                </a:solidFill>
              </a:rPr>
              <a:t>INERTIA </a:t>
            </a:r>
            <a:r>
              <a:rPr lang="en-US" dirty="0" smtClean="0">
                <a:solidFill>
                  <a:prstClr val="black"/>
                </a:solidFill>
              </a:rPr>
              <a:t>and it is measured by the mass of the body</a:t>
            </a:r>
            <a:endParaRPr lang="en-US" dirty="0">
              <a:solidFill>
                <a:prstClr val="black"/>
              </a:solidFill>
            </a:endParaRPr>
          </a:p>
          <a:p>
            <a:r>
              <a:rPr lang="en-US" b="1" dirty="0" smtClean="0">
                <a:solidFill>
                  <a:prstClr val="black"/>
                </a:solidFill>
              </a:rPr>
              <a:t>Second Law: </a:t>
            </a:r>
            <a:r>
              <a:rPr lang="en-US" dirty="0" smtClean="0">
                <a:solidFill>
                  <a:prstClr val="black"/>
                </a:solidFill>
              </a:rPr>
              <a:t>This law state that when a body is acted upon by a force , the body will be accelerated, the magnitude of the acceleration being proportional to the magnitude of the force and its direction, being the same as that of the force.</a:t>
            </a:r>
          </a:p>
          <a:p>
            <a:r>
              <a:rPr lang="en-US" dirty="0" smtClean="0">
                <a:solidFill>
                  <a:prstClr val="black"/>
                </a:solidFill>
              </a:rPr>
              <a:t>Before we discuss this law let us discuss the concept called </a:t>
            </a:r>
            <a:r>
              <a:rPr lang="en-US" b="1" dirty="0" smtClean="0">
                <a:solidFill>
                  <a:prstClr val="black"/>
                </a:solidFill>
              </a:rPr>
              <a:t>Momentum</a:t>
            </a:r>
            <a:endParaRPr lang="en-US" b="1" dirty="0">
              <a:solidFill>
                <a:prstClr val="black"/>
              </a:solidFill>
            </a:endParaRPr>
          </a:p>
          <a:p>
            <a:r>
              <a:rPr lang="en-US" b="1" dirty="0" smtClean="0">
                <a:solidFill>
                  <a:prstClr val="black"/>
                </a:solidFill>
              </a:rPr>
              <a:t>Momentum</a:t>
            </a:r>
            <a:r>
              <a:rPr lang="en-US" dirty="0" smtClean="0">
                <a:solidFill>
                  <a:prstClr val="black"/>
                </a:solidFill>
              </a:rPr>
              <a:t> is define as the product of mass and velocity</a:t>
            </a:r>
          </a:p>
          <a:p>
            <a:r>
              <a:rPr lang="en-US" dirty="0" smtClean="0">
                <a:solidFill>
                  <a:prstClr val="black"/>
                </a:solidFill>
              </a:rPr>
              <a:t>P = m v</a:t>
            </a:r>
          </a:p>
          <a:p>
            <a:r>
              <a:rPr lang="en-US" dirty="0" smtClean="0">
                <a:solidFill>
                  <a:prstClr val="black"/>
                </a:solidFill>
              </a:rPr>
              <a:t>With this concept, it means that the net force is necessary to produce a change in momentum, either in magnitude or in direction or both. </a:t>
            </a:r>
          </a:p>
          <a:p>
            <a:r>
              <a:rPr lang="en-US" dirty="0" smtClean="0">
                <a:solidFill>
                  <a:prstClr val="black"/>
                </a:solidFill>
              </a:rPr>
              <a:t>Second law implies that when a change in momentum is produced by a net force, the magnitude of the change is proportional to the net force and the change is in the direction of the force</a:t>
            </a:r>
          </a:p>
          <a:p>
            <a:endParaRPr lang="en-US" dirty="0">
              <a:solidFill>
                <a:prstClr val="black"/>
              </a:solidFill>
            </a:endParaRPr>
          </a:p>
          <a:p>
            <a:endParaRPr lang="en-US" dirty="0" smtClean="0">
              <a:solidFill>
                <a:prstClr val="black"/>
              </a:solidFill>
            </a:endParaRPr>
          </a:p>
          <a:p>
            <a:r>
              <a:rPr lang="en-US" dirty="0" smtClean="0">
                <a:solidFill>
                  <a:prstClr val="black"/>
                </a:solidFill>
              </a:rPr>
              <a:t>But in S.I. Units, 1 newton is that force that will produce an acceleration of 1m/s2 on a body of 1kg</a:t>
            </a:r>
          </a:p>
          <a:p>
            <a:r>
              <a:rPr lang="en-US" dirty="0" smtClean="0">
                <a:solidFill>
                  <a:prstClr val="black"/>
                </a:solidFill>
              </a:rPr>
              <a:t>When the applied force is not steady as that on a ball hitting a wall, the effect of the force F can be studied by considering the force and the time interval ∆t for which it acts </a:t>
            </a:r>
          </a:p>
          <a:p>
            <a:r>
              <a:rPr lang="en-US" dirty="0" smtClean="0">
                <a:solidFill>
                  <a:prstClr val="black"/>
                </a:solidFill>
              </a:rPr>
              <a:t>The product of F and </a:t>
            </a:r>
            <a:r>
              <a:rPr lang="en-US" dirty="0">
                <a:solidFill>
                  <a:prstClr val="black"/>
                </a:solidFill>
              </a:rPr>
              <a:t>∆</a:t>
            </a:r>
            <a:r>
              <a:rPr lang="en-US" dirty="0" smtClean="0">
                <a:solidFill>
                  <a:prstClr val="black"/>
                </a:solidFill>
              </a:rPr>
              <a:t>t is called the </a:t>
            </a:r>
            <a:r>
              <a:rPr lang="en-US" b="1" dirty="0" smtClean="0">
                <a:solidFill>
                  <a:prstClr val="black"/>
                </a:solidFill>
              </a:rPr>
              <a:t>Impulse (</a:t>
            </a:r>
            <a:r>
              <a:rPr lang="en-US" dirty="0" smtClean="0">
                <a:solidFill>
                  <a:prstClr val="black"/>
                </a:solidFill>
              </a:rPr>
              <a:t>∆j). That is </a:t>
            </a:r>
            <a:endParaRPr lang="en-US" b="1" dirty="0" smtClean="0">
              <a:solidFill>
                <a:prstClr val="black"/>
              </a:solidFill>
            </a:endParaRPr>
          </a:p>
          <a:p>
            <a:r>
              <a:rPr lang="en-US" dirty="0" smtClean="0">
                <a:solidFill>
                  <a:prstClr val="black"/>
                </a:solidFill>
              </a:rPr>
              <a:t> </a:t>
            </a:r>
            <a:endParaRPr lang="en-US" dirty="0">
              <a:solidFill>
                <a:prstClr val="black"/>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914285836"/>
              </p:ext>
            </p:extLst>
          </p:nvPr>
        </p:nvGraphicFramePr>
        <p:xfrm>
          <a:off x="990600" y="4724400"/>
          <a:ext cx="2819400" cy="609600"/>
        </p:xfrm>
        <a:graphic>
          <a:graphicData uri="http://schemas.openxmlformats.org/presentationml/2006/ole">
            <mc:AlternateContent xmlns:mc="http://schemas.openxmlformats.org/markup-compatibility/2006">
              <mc:Choice xmlns:v="urn:schemas-microsoft-com:vml" Requires="v">
                <p:oleObj spid="_x0000_s6168" name="Equation" r:id="rId4" imgW="1536480" imgH="393480" progId="Equation.3">
                  <p:embed/>
                </p:oleObj>
              </mc:Choice>
              <mc:Fallback>
                <p:oleObj name="Equation" r:id="rId4" imgW="1536480" imgH="393480" progId="Equation.3">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724400"/>
                        <a:ext cx="28194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656116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2262</TotalTime>
  <Words>1445</Words>
  <Application>Microsoft Office PowerPoint</Application>
  <PresentationFormat>On-screen Show (4:3)</PresentationFormat>
  <Paragraphs>212</Paragraphs>
  <Slides>17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Equation</vt:lpstr>
      <vt:lpstr>PHY 101:    GENERAL PHYSICS I Mechanics and Rigid Body By Dr. Fakunle 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 101</dc:title>
  <dc:creator>Windows User</dc:creator>
  <cp:lastModifiedBy>hp pc</cp:lastModifiedBy>
  <cp:revision>86</cp:revision>
  <dcterms:created xsi:type="dcterms:W3CDTF">2019-03-11T19:09:03Z</dcterms:created>
  <dcterms:modified xsi:type="dcterms:W3CDTF">2020-09-30T08:36:26Z</dcterms:modified>
</cp:coreProperties>
</file>