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2" r:id="rId2"/>
    <p:sldId id="283" r:id="rId3"/>
    <p:sldId id="284" r:id="rId4"/>
    <p:sldId id="285" r:id="rId5"/>
    <p:sldId id="286" r:id="rId6"/>
    <p:sldId id="287" r:id="rId7"/>
    <p:sldId id="288" r:id="rId8"/>
    <p:sldId id="289" r:id="rId9"/>
    <p:sldId id="290" r:id="rId10"/>
    <p:sldId id="291" r:id="rId11"/>
    <p:sldId id="292" r:id="rId12"/>
    <p:sldId id="293" r:id="rId13"/>
    <p:sldId id="294" r:id="rId14"/>
    <p:sldId id="295" r:id="rId15"/>
    <p:sldId id="296" r:id="rId16"/>
    <p:sldId id="297" r:id="rId17"/>
    <p:sldId id="298" r:id="rId18"/>
    <p:sldId id="299"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178" autoAdjust="0"/>
    <p:restoredTop sz="94660"/>
  </p:normalViewPr>
  <p:slideViewPr>
    <p:cSldViewPr snapToGrid="0">
      <p:cViewPr varScale="1">
        <p:scale>
          <a:sx n="91" d="100"/>
          <a:sy n="91" d="100"/>
        </p:scale>
        <p:origin x="576"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F0CAE36-B37B-4E30-A167-16E294F60835}" type="datetimeFigureOut">
              <a:rPr lang="en-US" smtClean="0"/>
              <a:t>12/1/2023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6E5912-3833-4BC7-9C74-753961D3A7B7}" type="slidenum">
              <a:rPr lang="en-US" smtClean="0"/>
              <a:t>‹#›</a:t>
            </a:fld>
            <a:endParaRPr lang="en-US"/>
          </a:p>
        </p:txBody>
      </p:sp>
    </p:spTree>
    <p:extLst>
      <p:ext uri="{BB962C8B-B14F-4D97-AF65-F5344CB8AC3E}">
        <p14:creationId xmlns:p14="http://schemas.microsoft.com/office/powerpoint/2010/main" val="20351496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F0CAE36-B37B-4E30-A167-16E294F60835}" type="datetimeFigureOut">
              <a:rPr lang="en-US" smtClean="0"/>
              <a:t>12/1/2023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6E5912-3833-4BC7-9C74-753961D3A7B7}" type="slidenum">
              <a:rPr lang="en-US" smtClean="0"/>
              <a:t>‹#›</a:t>
            </a:fld>
            <a:endParaRPr lang="en-US"/>
          </a:p>
        </p:txBody>
      </p:sp>
    </p:spTree>
    <p:extLst>
      <p:ext uri="{BB962C8B-B14F-4D97-AF65-F5344CB8AC3E}">
        <p14:creationId xmlns:p14="http://schemas.microsoft.com/office/powerpoint/2010/main" val="33024015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F0CAE36-B37B-4E30-A167-16E294F60835}" type="datetimeFigureOut">
              <a:rPr lang="en-US" smtClean="0"/>
              <a:t>12/1/2023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6E5912-3833-4BC7-9C74-753961D3A7B7}" type="slidenum">
              <a:rPr lang="en-US" smtClean="0"/>
              <a:t>‹#›</a:t>
            </a:fld>
            <a:endParaRPr lang="en-US"/>
          </a:p>
        </p:txBody>
      </p:sp>
    </p:spTree>
    <p:extLst>
      <p:ext uri="{BB962C8B-B14F-4D97-AF65-F5344CB8AC3E}">
        <p14:creationId xmlns:p14="http://schemas.microsoft.com/office/powerpoint/2010/main" val="33403102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F0CAE36-B37B-4E30-A167-16E294F60835}" type="datetimeFigureOut">
              <a:rPr lang="en-US" smtClean="0"/>
              <a:t>12/1/2023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6E5912-3833-4BC7-9C74-753961D3A7B7}" type="slidenum">
              <a:rPr lang="en-US" smtClean="0"/>
              <a:t>‹#›</a:t>
            </a:fld>
            <a:endParaRPr lang="en-US"/>
          </a:p>
        </p:txBody>
      </p:sp>
    </p:spTree>
    <p:extLst>
      <p:ext uri="{BB962C8B-B14F-4D97-AF65-F5344CB8AC3E}">
        <p14:creationId xmlns:p14="http://schemas.microsoft.com/office/powerpoint/2010/main" val="1905182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F0CAE36-B37B-4E30-A167-16E294F60835}" type="datetimeFigureOut">
              <a:rPr lang="en-US" smtClean="0"/>
              <a:t>12/1/2023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6E5912-3833-4BC7-9C74-753961D3A7B7}" type="slidenum">
              <a:rPr lang="en-US" smtClean="0"/>
              <a:t>‹#›</a:t>
            </a:fld>
            <a:endParaRPr lang="en-US"/>
          </a:p>
        </p:txBody>
      </p:sp>
    </p:spTree>
    <p:extLst>
      <p:ext uri="{BB962C8B-B14F-4D97-AF65-F5344CB8AC3E}">
        <p14:creationId xmlns:p14="http://schemas.microsoft.com/office/powerpoint/2010/main" val="17674501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F0CAE36-B37B-4E30-A167-16E294F60835}" type="datetimeFigureOut">
              <a:rPr lang="en-US" smtClean="0"/>
              <a:t>12/1/2023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6E5912-3833-4BC7-9C74-753961D3A7B7}" type="slidenum">
              <a:rPr lang="en-US" smtClean="0"/>
              <a:t>‹#›</a:t>
            </a:fld>
            <a:endParaRPr lang="en-US"/>
          </a:p>
        </p:txBody>
      </p:sp>
    </p:spTree>
    <p:extLst>
      <p:ext uri="{BB962C8B-B14F-4D97-AF65-F5344CB8AC3E}">
        <p14:creationId xmlns:p14="http://schemas.microsoft.com/office/powerpoint/2010/main" val="12132018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F0CAE36-B37B-4E30-A167-16E294F60835}" type="datetimeFigureOut">
              <a:rPr lang="en-US" smtClean="0"/>
              <a:t>12/1/2023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A6E5912-3833-4BC7-9C74-753961D3A7B7}" type="slidenum">
              <a:rPr lang="en-US" smtClean="0"/>
              <a:t>‹#›</a:t>
            </a:fld>
            <a:endParaRPr lang="en-US"/>
          </a:p>
        </p:txBody>
      </p:sp>
    </p:spTree>
    <p:extLst>
      <p:ext uri="{BB962C8B-B14F-4D97-AF65-F5344CB8AC3E}">
        <p14:creationId xmlns:p14="http://schemas.microsoft.com/office/powerpoint/2010/main" val="22793843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F0CAE36-B37B-4E30-A167-16E294F60835}" type="datetimeFigureOut">
              <a:rPr lang="en-US" smtClean="0"/>
              <a:t>12/1/2023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A6E5912-3833-4BC7-9C74-753961D3A7B7}" type="slidenum">
              <a:rPr lang="en-US" smtClean="0"/>
              <a:t>‹#›</a:t>
            </a:fld>
            <a:endParaRPr lang="en-US"/>
          </a:p>
        </p:txBody>
      </p:sp>
    </p:spTree>
    <p:extLst>
      <p:ext uri="{BB962C8B-B14F-4D97-AF65-F5344CB8AC3E}">
        <p14:creationId xmlns:p14="http://schemas.microsoft.com/office/powerpoint/2010/main" val="32473460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F0CAE36-B37B-4E30-A167-16E294F60835}" type="datetimeFigureOut">
              <a:rPr lang="en-US" smtClean="0"/>
              <a:t>12/1/2023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A6E5912-3833-4BC7-9C74-753961D3A7B7}" type="slidenum">
              <a:rPr lang="en-US" smtClean="0"/>
              <a:t>‹#›</a:t>
            </a:fld>
            <a:endParaRPr lang="en-US"/>
          </a:p>
        </p:txBody>
      </p:sp>
    </p:spTree>
    <p:extLst>
      <p:ext uri="{BB962C8B-B14F-4D97-AF65-F5344CB8AC3E}">
        <p14:creationId xmlns:p14="http://schemas.microsoft.com/office/powerpoint/2010/main" val="3520239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F0CAE36-B37B-4E30-A167-16E294F60835}" type="datetimeFigureOut">
              <a:rPr lang="en-US" smtClean="0"/>
              <a:t>12/1/2023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6E5912-3833-4BC7-9C74-753961D3A7B7}" type="slidenum">
              <a:rPr lang="en-US" smtClean="0"/>
              <a:t>‹#›</a:t>
            </a:fld>
            <a:endParaRPr lang="en-US"/>
          </a:p>
        </p:txBody>
      </p:sp>
    </p:spTree>
    <p:extLst>
      <p:ext uri="{BB962C8B-B14F-4D97-AF65-F5344CB8AC3E}">
        <p14:creationId xmlns:p14="http://schemas.microsoft.com/office/powerpoint/2010/main" val="31604206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F0CAE36-B37B-4E30-A167-16E294F60835}" type="datetimeFigureOut">
              <a:rPr lang="en-US" smtClean="0"/>
              <a:t>12/1/2023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6E5912-3833-4BC7-9C74-753961D3A7B7}" type="slidenum">
              <a:rPr lang="en-US" smtClean="0"/>
              <a:t>‹#›</a:t>
            </a:fld>
            <a:endParaRPr lang="en-US"/>
          </a:p>
        </p:txBody>
      </p:sp>
    </p:spTree>
    <p:extLst>
      <p:ext uri="{BB962C8B-B14F-4D97-AF65-F5344CB8AC3E}">
        <p14:creationId xmlns:p14="http://schemas.microsoft.com/office/powerpoint/2010/main" val="11876142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F0CAE36-B37B-4E30-A167-16E294F60835}" type="datetimeFigureOut">
              <a:rPr lang="en-US" smtClean="0"/>
              <a:t>12/1/2023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A6E5912-3833-4BC7-9C74-753961D3A7B7}" type="slidenum">
              <a:rPr lang="en-US" smtClean="0"/>
              <a:t>‹#›</a:t>
            </a:fld>
            <a:endParaRPr lang="en-US"/>
          </a:p>
        </p:txBody>
      </p:sp>
    </p:spTree>
    <p:extLst>
      <p:ext uri="{BB962C8B-B14F-4D97-AF65-F5344CB8AC3E}">
        <p14:creationId xmlns:p14="http://schemas.microsoft.com/office/powerpoint/2010/main" val="10267413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hyperlink" Target="https://www.britannica.com/science/conservation-law" TargetMode="Externa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20110" y="1157691"/>
            <a:ext cx="11193517" cy="2202526"/>
          </a:xfrm>
          <a:prstGeom prst="rect">
            <a:avLst/>
          </a:prstGeom>
        </p:spPr>
        <p:txBody>
          <a:bodyPr wrap="square">
            <a:spAutoFit/>
          </a:bodyPr>
          <a:lstStyle/>
          <a:p>
            <a:pPr>
              <a:lnSpc>
                <a:spcPct val="200000"/>
              </a:lnSpc>
            </a:pPr>
            <a:r>
              <a:rPr lang="en-US" sz="2400" dirty="0">
                <a:solidFill>
                  <a:srgbClr val="444444"/>
                </a:solidFill>
                <a:latin typeface="Poppins"/>
              </a:rPr>
              <a:t>Chemical equations are symbolic representations of chemical reactions in which the reactants and the products are expressed in terms of their respective chemical formulae.</a:t>
            </a:r>
            <a:endParaRPr lang="en-US" sz="2400" dirty="0"/>
          </a:p>
        </p:txBody>
      </p:sp>
      <p:sp>
        <p:nvSpPr>
          <p:cNvPr id="3" name="Rectangle 2"/>
          <p:cNvSpPr/>
          <p:nvPr/>
        </p:nvSpPr>
        <p:spPr>
          <a:xfrm>
            <a:off x="3276854" y="543175"/>
            <a:ext cx="2839175" cy="369332"/>
          </a:xfrm>
          <a:prstGeom prst="rect">
            <a:avLst/>
          </a:prstGeom>
        </p:spPr>
        <p:txBody>
          <a:bodyPr wrap="none">
            <a:spAutoFit/>
          </a:bodyPr>
          <a:lstStyle/>
          <a:p>
            <a:r>
              <a:rPr lang="en-US" dirty="0" smtClean="0">
                <a:solidFill>
                  <a:srgbClr val="444444"/>
                </a:solidFill>
                <a:latin typeface="Poppins"/>
              </a:rPr>
              <a:t>CHEMICAL EQUATIONS </a:t>
            </a:r>
            <a:endParaRPr lang="en-US" dirty="0"/>
          </a:p>
        </p:txBody>
      </p:sp>
      <p:sp>
        <p:nvSpPr>
          <p:cNvPr id="4" name="Rectangle 3"/>
          <p:cNvSpPr/>
          <p:nvPr/>
        </p:nvSpPr>
        <p:spPr>
          <a:xfrm>
            <a:off x="620110" y="3525100"/>
            <a:ext cx="10857187" cy="2941190"/>
          </a:xfrm>
          <a:prstGeom prst="rect">
            <a:avLst/>
          </a:prstGeom>
        </p:spPr>
        <p:txBody>
          <a:bodyPr wrap="square">
            <a:spAutoFit/>
          </a:bodyPr>
          <a:lstStyle/>
          <a:p>
            <a:pPr>
              <a:lnSpc>
                <a:spcPct val="200000"/>
              </a:lnSpc>
            </a:pPr>
            <a:r>
              <a:rPr lang="en-US" sz="2400" dirty="0">
                <a:solidFill>
                  <a:srgbClr val="444444"/>
                </a:solidFill>
                <a:latin typeface="Poppins"/>
              </a:rPr>
              <a:t>Chemical equations make use of symbols to represent factors such as the direction of the reaction and the physical states of the reacting entities. Chemical equations were first formulated by the French chemist Jean </a:t>
            </a:r>
            <a:r>
              <a:rPr lang="en-US" sz="2400" dirty="0" err="1">
                <a:solidFill>
                  <a:srgbClr val="444444"/>
                </a:solidFill>
                <a:latin typeface="Poppins"/>
              </a:rPr>
              <a:t>Beguin</a:t>
            </a:r>
            <a:r>
              <a:rPr lang="en-US" sz="2400" dirty="0">
                <a:solidFill>
                  <a:srgbClr val="444444"/>
                </a:solidFill>
                <a:latin typeface="Poppins"/>
              </a:rPr>
              <a:t> in the year 1615.</a:t>
            </a:r>
            <a:endParaRPr lang="en-US" sz="2400" dirty="0"/>
          </a:p>
        </p:txBody>
      </p:sp>
    </p:spTree>
    <p:extLst>
      <p:ext uri="{BB962C8B-B14F-4D97-AF65-F5344CB8AC3E}">
        <p14:creationId xmlns:p14="http://schemas.microsoft.com/office/powerpoint/2010/main" val="235737520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57350" y="914401"/>
            <a:ext cx="11403726" cy="4401205"/>
          </a:xfrm>
          <a:prstGeom prst="rect">
            <a:avLst/>
          </a:prstGeom>
        </p:spPr>
        <p:txBody>
          <a:bodyPr wrap="square">
            <a:spAutoFit/>
          </a:bodyPr>
          <a:lstStyle/>
          <a:p>
            <a:pPr>
              <a:lnSpc>
                <a:spcPct val="200000"/>
              </a:lnSpc>
            </a:pPr>
            <a:r>
              <a:rPr lang="en-US" sz="2800" b="1" dirty="0" smtClean="0">
                <a:solidFill>
                  <a:srgbClr val="555555"/>
                </a:solidFill>
                <a:latin typeface="Open Sans"/>
              </a:rPr>
              <a:t>Stoichiometry</a:t>
            </a:r>
            <a:r>
              <a:rPr lang="en-US" sz="2800" dirty="0">
                <a:solidFill>
                  <a:srgbClr val="555555"/>
                </a:solidFill>
                <a:latin typeface="Open Sans"/>
              </a:rPr>
              <a:t> </a:t>
            </a:r>
            <a:r>
              <a:rPr lang="en-US" sz="2800" dirty="0" smtClean="0">
                <a:solidFill>
                  <a:srgbClr val="555555"/>
                </a:solidFill>
                <a:latin typeface="Open Sans"/>
              </a:rPr>
              <a:t>is </a:t>
            </a:r>
            <a:r>
              <a:rPr lang="en-US" sz="2800" dirty="0">
                <a:solidFill>
                  <a:srgbClr val="555555"/>
                </a:solidFill>
                <a:latin typeface="Open Sans"/>
              </a:rPr>
              <a:t>the quantitative relation between the number of moles (and therefore mass) of various products and reactants in a chemical reaction. Chemical reactions must be balanced or, in other words, must have the same number of various atoms in the products as in the reactants.</a:t>
            </a:r>
            <a:endParaRPr lang="en-US" sz="2800" dirty="0"/>
          </a:p>
        </p:txBody>
      </p:sp>
      <p:sp>
        <p:nvSpPr>
          <p:cNvPr id="3" name="Rectangle 2"/>
          <p:cNvSpPr/>
          <p:nvPr/>
        </p:nvSpPr>
        <p:spPr>
          <a:xfrm>
            <a:off x="3573592" y="391181"/>
            <a:ext cx="3156057" cy="523220"/>
          </a:xfrm>
          <a:prstGeom prst="rect">
            <a:avLst/>
          </a:prstGeom>
        </p:spPr>
        <p:txBody>
          <a:bodyPr wrap="none">
            <a:spAutoFit/>
          </a:bodyPr>
          <a:lstStyle/>
          <a:p>
            <a:r>
              <a:rPr lang="en-US" sz="2800" b="1" dirty="0" smtClean="0">
                <a:solidFill>
                  <a:srgbClr val="555555"/>
                </a:solidFill>
                <a:latin typeface="Open Sans"/>
              </a:rPr>
              <a:t>STOICHIOMETRY</a:t>
            </a:r>
            <a:endParaRPr lang="en-US" sz="2800" dirty="0"/>
          </a:p>
        </p:txBody>
      </p:sp>
    </p:spTree>
    <p:extLst>
      <p:ext uri="{BB962C8B-B14F-4D97-AF65-F5344CB8AC3E}">
        <p14:creationId xmlns:p14="http://schemas.microsoft.com/office/powerpoint/2010/main" val="4399980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46233" y="933660"/>
            <a:ext cx="10321160" cy="4529445"/>
          </a:xfrm>
          <a:prstGeom prst="rect">
            <a:avLst/>
          </a:prstGeom>
        </p:spPr>
        <p:txBody>
          <a:bodyPr wrap="square">
            <a:spAutoFit/>
          </a:bodyPr>
          <a:lstStyle/>
          <a:p>
            <a:pPr algn="just">
              <a:lnSpc>
                <a:spcPct val="200000"/>
              </a:lnSpc>
              <a:spcAft>
                <a:spcPts val="1000"/>
              </a:spcAft>
            </a:pPr>
            <a:r>
              <a:rPr lang="en-US" sz="2800" dirty="0">
                <a:latin typeface="Book Antiqua" panose="02040602050305030304" pitchFamily="18" charset="0"/>
                <a:ea typeface="Calibri" panose="020F0502020204030204" pitchFamily="34" charset="0"/>
                <a:cs typeface="Arial" panose="020B0604020202020204" pitchFamily="34" charset="0"/>
              </a:rPr>
              <a:t>Mass Relations from Equation</a:t>
            </a:r>
            <a:endParaRPr lang="en-US" sz="2800" dirty="0">
              <a:latin typeface="Calibri" panose="020F0502020204030204" pitchFamily="34" charset="0"/>
              <a:ea typeface="Calibri" panose="020F0502020204030204" pitchFamily="34" charset="0"/>
              <a:cs typeface="Arial" panose="020B0604020202020204" pitchFamily="34" charset="0"/>
            </a:endParaRPr>
          </a:p>
          <a:p>
            <a:pPr algn="just">
              <a:lnSpc>
                <a:spcPct val="200000"/>
              </a:lnSpc>
              <a:spcAft>
                <a:spcPts val="1000"/>
              </a:spcAft>
            </a:pPr>
            <a:r>
              <a:rPr lang="en-US" sz="2800" dirty="0">
                <a:latin typeface="Book Antiqua" panose="02040602050305030304" pitchFamily="18" charset="0"/>
                <a:ea typeface="Calibri" panose="020F0502020204030204" pitchFamily="34" charset="0"/>
                <a:cs typeface="Arial" panose="020B0604020202020204" pitchFamily="34" charset="0"/>
              </a:rPr>
              <a:t>The relative numbers of reactant and product molecule are indicated by the coefficient of a balance chemical equations. Using molar masses, we can compare the relative masses of reactants and products in a chemical equation.</a:t>
            </a:r>
            <a:endParaRPr lang="en-US" sz="28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1587158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2" name="Rectangle 1"/>
              <p:cNvSpPr/>
              <p:nvPr/>
            </p:nvSpPr>
            <p:spPr>
              <a:xfrm>
                <a:off x="693682" y="1118150"/>
                <a:ext cx="9028386" cy="5119735"/>
              </a:xfrm>
              <a:prstGeom prst="rect">
                <a:avLst/>
              </a:prstGeom>
            </p:spPr>
            <p:txBody>
              <a:bodyPr wrap="square">
                <a:spAutoFit/>
              </a:bodyPr>
              <a:lstStyle/>
              <a:p>
                <a:pPr algn="just">
                  <a:lnSpc>
                    <a:spcPct val="200000"/>
                  </a:lnSpc>
                  <a:spcAft>
                    <a:spcPts val="1000"/>
                  </a:spcAft>
                </a:pPr>
                <a:r>
                  <a:rPr lang="en-US" sz="2800" dirty="0">
                    <a:latin typeface="Book Antiqua" panose="02040602050305030304" pitchFamily="18" charset="0"/>
                    <a:ea typeface="Calibri" panose="020F0502020204030204" pitchFamily="34" charset="0"/>
                    <a:cs typeface="Arial" panose="020B0604020202020204" pitchFamily="34" charset="0"/>
                  </a:rPr>
                  <a:t>Example: 4NH</a:t>
                </a:r>
                <a:r>
                  <a:rPr lang="en-US" sz="2800" baseline="-25000" dirty="0">
                    <a:latin typeface="Book Antiqua" panose="02040602050305030304" pitchFamily="18" charset="0"/>
                    <a:ea typeface="Calibri" panose="020F0502020204030204" pitchFamily="34" charset="0"/>
                    <a:cs typeface="Arial" panose="020B0604020202020204" pitchFamily="34" charset="0"/>
                  </a:rPr>
                  <a:t>3(g) </a:t>
                </a:r>
                <a:r>
                  <a:rPr lang="en-US" sz="2800" dirty="0">
                    <a:latin typeface="Book Antiqua" panose="02040602050305030304" pitchFamily="18" charset="0"/>
                    <a:ea typeface="Calibri" panose="020F0502020204030204" pitchFamily="34" charset="0"/>
                    <a:cs typeface="Arial" panose="020B0604020202020204" pitchFamily="34" charset="0"/>
                  </a:rPr>
                  <a:t>+ 3O</a:t>
                </a:r>
                <a:r>
                  <a:rPr lang="en-US" sz="2800" baseline="-25000" dirty="0">
                    <a:latin typeface="Book Antiqua" panose="02040602050305030304" pitchFamily="18" charset="0"/>
                    <a:ea typeface="Calibri" panose="020F0502020204030204" pitchFamily="34" charset="0"/>
                    <a:cs typeface="Arial" panose="020B0604020202020204" pitchFamily="34" charset="0"/>
                  </a:rPr>
                  <a:t>2(g)</a:t>
                </a:r>
                <a:r>
                  <a:rPr lang="en-US" sz="2800" dirty="0">
                    <a:latin typeface="Book Antiqua" panose="02040602050305030304" pitchFamily="18" charset="0"/>
                    <a:ea typeface="Calibri" panose="020F0502020204030204" pitchFamily="34" charset="0"/>
                    <a:cs typeface="Arial" panose="020B0604020202020204" pitchFamily="34" charset="0"/>
                  </a:rPr>
                  <a:t> </a:t>
                </a:r>
                <a14:m>
                  <m:oMath xmlns:m="http://schemas.openxmlformats.org/officeDocument/2006/math">
                    <m:r>
                      <a:rPr lang="en-US" sz="2800" i="1">
                        <a:latin typeface="Cambria Math" panose="02040503050406030204" pitchFamily="18" charset="0"/>
                        <a:ea typeface="Calibri" panose="020F0502020204030204" pitchFamily="34" charset="0"/>
                        <a:cs typeface="Arial" panose="020B0604020202020204" pitchFamily="34" charset="0"/>
                      </a:rPr>
                      <m:t>→</m:t>
                    </m:r>
                  </m:oMath>
                </a14:m>
                <a:r>
                  <a:rPr lang="en-US" sz="2800" dirty="0">
                    <a:latin typeface="Book Antiqua" panose="02040602050305030304" pitchFamily="18" charset="0"/>
                    <a:ea typeface="Times New Roman" panose="02020603050405020304" pitchFamily="18" charset="0"/>
                    <a:cs typeface="Arial" panose="020B0604020202020204" pitchFamily="34" charset="0"/>
                  </a:rPr>
                  <a:t> 2N</a:t>
                </a:r>
                <a:r>
                  <a:rPr lang="en-US" sz="2800" baseline="-25000" dirty="0">
                    <a:latin typeface="Book Antiqua" panose="02040602050305030304" pitchFamily="18" charset="0"/>
                    <a:ea typeface="Times New Roman" panose="02020603050405020304" pitchFamily="18" charset="0"/>
                    <a:cs typeface="Arial" panose="020B0604020202020204" pitchFamily="34" charset="0"/>
                  </a:rPr>
                  <a:t>2(g)</a:t>
                </a:r>
                <a:r>
                  <a:rPr lang="en-US" sz="2800" dirty="0">
                    <a:latin typeface="Book Antiqua" panose="02040602050305030304" pitchFamily="18" charset="0"/>
                    <a:ea typeface="Times New Roman" panose="02020603050405020304" pitchFamily="18" charset="0"/>
                    <a:cs typeface="Arial" panose="020B0604020202020204" pitchFamily="34" charset="0"/>
                  </a:rPr>
                  <a:t> + 6H</a:t>
                </a:r>
                <a:r>
                  <a:rPr lang="en-US" sz="2800" baseline="-25000" dirty="0">
                    <a:latin typeface="Book Antiqua" panose="02040602050305030304" pitchFamily="18" charset="0"/>
                    <a:ea typeface="Times New Roman" panose="02020603050405020304" pitchFamily="18" charset="0"/>
                    <a:cs typeface="Arial" panose="020B0604020202020204" pitchFamily="34" charset="0"/>
                  </a:rPr>
                  <a:t>2</a:t>
                </a:r>
                <a:r>
                  <a:rPr lang="en-US" sz="2800" dirty="0">
                    <a:latin typeface="Book Antiqua" panose="02040602050305030304" pitchFamily="18" charset="0"/>
                    <a:ea typeface="Times New Roman" panose="02020603050405020304" pitchFamily="18" charset="0"/>
                    <a:cs typeface="Arial" panose="020B0604020202020204" pitchFamily="34" charset="0"/>
                  </a:rPr>
                  <a:t>O</a:t>
                </a:r>
                <a:endParaRPr lang="en-US" sz="28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200000"/>
                  </a:lnSpc>
                  <a:spcAft>
                    <a:spcPts val="1000"/>
                  </a:spcAft>
                </a:pPr>
                <a:r>
                  <a:rPr lang="en-US" sz="2800" dirty="0">
                    <a:latin typeface="Book Antiqua" panose="02040602050305030304" pitchFamily="18" charset="0"/>
                    <a:ea typeface="Times New Roman" panose="02020603050405020304" pitchFamily="18" charset="0"/>
                    <a:cs typeface="Arial" panose="020B0604020202020204" pitchFamily="34" charset="0"/>
                  </a:rPr>
                  <a:t>4 moles of NH</a:t>
                </a:r>
                <a:r>
                  <a:rPr lang="en-US" sz="2800" baseline="-25000" dirty="0">
                    <a:latin typeface="Book Antiqua" panose="02040602050305030304" pitchFamily="18" charset="0"/>
                    <a:ea typeface="Times New Roman" panose="02020603050405020304" pitchFamily="18" charset="0"/>
                    <a:cs typeface="Arial" panose="020B0604020202020204" pitchFamily="34" charset="0"/>
                  </a:rPr>
                  <a:t>3</a:t>
                </a:r>
                <a:r>
                  <a:rPr lang="en-US" sz="2800" dirty="0">
                    <a:latin typeface="Book Antiqua" panose="02040602050305030304" pitchFamily="18" charset="0"/>
                    <a:ea typeface="Times New Roman" panose="02020603050405020304" pitchFamily="18" charset="0"/>
                    <a:cs typeface="Arial" panose="020B0604020202020204" pitchFamily="34" charset="0"/>
                  </a:rPr>
                  <a:t> reacts with 3 moles of O</a:t>
                </a:r>
                <a:r>
                  <a:rPr lang="en-US" sz="2800" baseline="-25000" dirty="0">
                    <a:latin typeface="Book Antiqua" panose="02040602050305030304" pitchFamily="18" charset="0"/>
                    <a:ea typeface="Times New Roman" panose="02020603050405020304" pitchFamily="18" charset="0"/>
                    <a:cs typeface="Arial" panose="020B0604020202020204" pitchFamily="34" charset="0"/>
                  </a:rPr>
                  <a:t>2</a:t>
                </a:r>
                <a:r>
                  <a:rPr lang="en-US" sz="2800" dirty="0">
                    <a:latin typeface="Book Antiqua" panose="02040602050305030304" pitchFamily="18" charset="0"/>
                    <a:ea typeface="Times New Roman" panose="02020603050405020304" pitchFamily="18" charset="0"/>
                    <a:cs typeface="Arial" panose="020B0604020202020204" pitchFamily="34" charset="0"/>
                  </a:rPr>
                  <a:t> to form</a:t>
                </a:r>
                <a:endParaRPr lang="en-US" sz="28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200000"/>
                  </a:lnSpc>
                  <a:spcAft>
                    <a:spcPts val="1000"/>
                  </a:spcAft>
                </a:pPr>
                <a:r>
                  <a:rPr lang="en-US" sz="2800" dirty="0">
                    <a:latin typeface="Book Antiqua" panose="02040602050305030304" pitchFamily="18" charset="0"/>
                    <a:ea typeface="Times New Roman" panose="02020603050405020304" pitchFamily="18" charset="0"/>
                    <a:cs typeface="Arial" panose="020B0604020202020204" pitchFamily="34" charset="0"/>
                  </a:rPr>
                  <a:t>2moles of N</a:t>
                </a:r>
                <a:r>
                  <a:rPr lang="en-US" sz="2800" baseline="-25000" dirty="0">
                    <a:latin typeface="Book Antiqua" panose="02040602050305030304" pitchFamily="18" charset="0"/>
                    <a:ea typeface="Times New Roman" panose="02020603050405020304" pitchFamily="18" charset="0"/>
                    <a:cs typeface="Arial" panose="020B0604020202020204" pitchFamily="34" charset="0"/>
                  </a:rPr>
                  <a:t>2</a:t>
                </a:r>
                <a:r>
                  <a:rPr lang="en-US" sz="2800" dirty="0">
                    <a:latin typeface="Book Antiqua" panose="02040602050305030304" pitchFamily="18" charset="0"/>
                    <a:ea typeface="Times New Roman" panose="02020603050405020304" pitchFamily="18" charset="0"/>
                    <a:cs typeface="Arial" panose="020B0604020202020204" pitchFamily="34" charset="0"/>
                  </a:rPr>
                  <a:t> and 6 moles of H</a:t>
                </a:r>
                <a:r>
                  <a:rPr lang="en-US" sz="2800" baseline="-25000" dirty="0">
                    <a:latin typeface="Book Antiqua" panose="02040602050305030304" pitchFamily="18" charset="0"/>
                    <a:ea typeface="Times New Roman" panose="02020603050405020304" pitchFamily="18" charset="0"/>
                    <a:cs typeface="Arial" panose="020B0604020202020204" pitchFamily="34" charset="0"/>
                  </a:rPr>
                  <a:t>2</a:t>
                </a:r>
                <a:r>
                  <a:rPr lang="en-US" sz="2800" dirty="0">
                    <a:latin typeface="Book Antiqua" panose="02040602050305030304" pitchFamily="18" charset="0"/>
                    <a:ea typeface="Times New Roman" panose="02020603050405020304" pitchFamily="18" charset="0"/>
                    <a:cs typeface="Arial" panose="020B0604020202020204" pitchFamily="34" charset="0"/>
                  </a:rPr>
                  <a:t>O.</a:t>
                </a:r>
                <a:endParaRPr lang="en-US" sz="28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200000"/>
                  </a:lnSpc>
                  <a:spcAft>
                    <a:spcPts val="1000"/>
                  </a:spcAft>
                </a:pPr>
                <a:r>
                  <a:rPr lang="en-US" sz="2800" dirty="0">
                    <a:latin typeface="Book Antiqua" panose="02040602050305030304" pitchFamily="18" charset="0"/>
                    <a:ea typeface="Times New Roman" panose="02020603050405020304" pitchFamily="18" charset="0"/>
                    <a:cs typeface="Arial" panose="020B0604020202020204" pitchFamily="34" charset="0"/>
                  </a:rPr>
                  <a:t>Assuming 10g of NH</a:t>
                </a:r>
                <a:r>
                  <a:rPr lang="en-US" sz="2800" baseline="-25000" dirty="0">
                    <a:latin typeface="Book Antiqua" panose="02040602050305030304" pitchFamily="18" charset="0"/>
                    <a:ea typeface="Times New Roman" panose="02020603050405020304" pitchFamily="18" charset="0"/>
                    <a:cs typeface="Arial" panose="020B0604020202020204" pitchFamily="34" charset="0"/>
                  </a:rPr>
                  <a:t>3</a:t>
                </a:r>
                <a:r>
                  <a:rPr lang="en-US" sz="2800" dirty="0">
                    <a:latin typeface="Book Antiqua" panose="02040602050305030304" pitchFamily="18" charset="0"/>
                    <a:ea typeface="Times New Roman" panose="02020603050405020304" pitchFamily="18" charset="0"/>
                    <a:cs typeface="Arial" panose="020B0604020202020204" pitchFamily="34" charset="0"/>
                  </a:rPr>
                  <a:t> was consumed in the reaction.</a:t>
                </a:r>
                <a:endParaRPr lang="en-US" sz="28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200000"/>
                  </a:lnSpc>
                  <a:spcAft>
                    <a:spcPts val="1000"/>
                  </a:spcAft>
                </a:pPr>
                <a:r>
                  <a:rPr lang="en-US" sz="2800" dirty="0">
                    <a:latin typeface="Book Antiqua" panose="02040602050305030304" pitchFamily="18" charset="0"/>
                    <a:ea typeface="Times New Roman" panose="02020603050405020304" pitchFamily="18" charset="0"/>
                    <a:cs typeface="Arial" panose="020B0604020202020204" pitchFamily="34" charset="0"/>
                  </a:rPr>
                  <a:t>No of mole = </a:t>
                </a:r>
                <a14:m>
                  <m:oMath xmlns:m="http://schemas.openxmlformats.org/officeDocument/2006/math">
                    <m:f>
                      <m:fPr>
                        <m:ctrlPr>
                          <a:rPr lang="en-US" sz="2800" i="1">
                            <a:latin typeface="Cambria Math" panose="02040503050406030204" pitchFamily="18" charset="0"/>
                            <a:ea typeface="Times New Roman" panose="02020603050405020304" pitchFamily="18" charset="0"/>
                            <a:cs typeface="Arial" panose="020B0604020202020204" pitchFamily="34" charset="0"/>
                          </a:rPr>
                        </m:ctrlPr>
                      </m:fPr>
                      <m:num>
                        <m:r>
                          <a:rPr lang="en-US" sz="2800" i="1">
                            <a:latin typeface="Cambria Math" panose="02040503050406030204" pitchFamily="18" charset="0"/>
                            <a:ea typeface="Times New Roman" panose="02020603050405020304" pitchFamily="18" charset="0"/>
                            <a:cs typeface="Arial" panose="020B0604020202020204" pitchFamily="34" charset="0"/>
                          </a:rPr>
                          <m:t>𝑚𝑎𝑠𝑠</m:t>
                        </m:r>
                      </m:num>
                      <m:den>
                        <m:r>
                          <a:rPr lang="en-US" sz="2800" i="1">
                            <a:latin typeface="Cambria Math" panose="02040503050406030204" pitchFamily="18" charset="0"/>
                            <a:ea typeface="Times New Roman" panose="02020603050405020304" pitchFamily="18" charset="0"/>
                            <a:cs typeface="Arial" panose="020B0604020202020204" pitchFamily="34" charset="0"/>
                          </a:rPr>
                          <m:t>𝑅</m:t>
                        </m:r>
                        <m:r>
                          <a:rPr lang="en-US" sz="2800" i="1">
                            <a:latin typeface="Cambria Math" panose="02040503050406030204" pitchFamily="18" charset="0"/>
                            <a:ea typeface="Times New Roman" panose="02020603050405020304" pitchFamily="18" charset="0"/>
                            <a:cs typeface="Arial" panose="020B0604020202020204" pitchFamily="34" charset="0"/>
                          </a:rPr>
                          <m:t>.</m:t>
                        </m:r>
                        <m:r>
                          <a:rPr lang="en-US" sz="2800" i="1">
                            <a:latin typeface="Cambria Math" panose="02040503050406030204" pitchFamily="18" charset="0"/>
                            <a:ea typeface="Times New Roman" panose="02020603050405020304" pitchFamily="18" charset="0"/>
                            <a:cs typeface="Arial" panose="020B0604020202020204" pitchFamily="34" charset="0"/>
                          </a:rPr>
                          <m:t>𝑀</m:t>
                        </m:r>
                        <m:r>
                          <a:rPr lang="en-US" sz="2800" i="1">
                            <a:latin typeface="Cambria Math" panose="02040503050406030204" pitchFamily="18" charset="0"/>
                            <a:ea typeface="Times New Roman" panose="02020603050405020304" pitchFamily="18" charset="0"/>
                            <a:cs typeface="Arial" panose="020B0604020202020204" pitchFamily="34" charset="0"/>
                          </a:rPr>
                          <m:t>.</m:t>
                        </m:r>
                        <m:r>
                          <a:rPr lang="en-US" sz="2800" i="1">
                            <a:latin typeface="Cambria Math" panose="02040503050406030204" pitchFamily="18" charset="0"/>
                            <a:ea typeface="Times New Roman" panose="02020603050405020304" pitchFamily="18" charset="0"/>
                            <a:cs typeface="Arial" panose="020B0604020202020204" pitchFamily="34" charset="0"/>
                          </a:rPr>
                          <m:t>𝑀</m:t>
                        </m:r>
                      </m:den>
                    </m:f>
                    <m:r>
                      <a:rPr lang="en-US" sz="2800" i="1">
                        <a:latin typeface="Cambria Math" panose="02040503050406030204" pitchFamily="18" charset="0"/>
                        <a:ea typeface="Times New Roman" panose="02020603050405020304" pitchFamily="18" charset="0"/>
                        <a:cs typeface="Arial" panose="020B0604020202020204" pitchFamily="34" charset="0"/>
                      </a:rPr>
                      <m:t>= </m:t>
                    </m:r>
                    <m:f>
                      <m:fPr>
                        <m:ctrlPr>
                          <a:rPr lang="en-US" sz="2800" i="1">
                            <a:latin typeface="Cambria Math" panose="02040503050406030204" pitchFamily="18" charset="0"/>
                            <a:ea typeface="Times New Roman" panose="02020603050405020304" pitchFamily="18" charset="0"/>
                            <a:cs typeface="Arial" panose="020B0604020202020204" pitchFamily="34" charset="0"/>
                          </a:rPr>
                        </m:ctrlPr>
                      </m:fPr>
                      <m:num>
                        <m:r>
                          <a:rPr lang="en-US" sz="2800" i="1">
                            <a:latin typeface="Cambria Math" panose="02040503050406030204" pitchFamily="18" charset="0"/>
                            <a:ea typeface="Times New Roman" panose="02020603050405020304" pitchFamily="18" charset="0"/>
                            <a:cs typeface="Arial" panose="020B0604020202020204" pitchFamily="34" charset="0"/>
                          </a:rPr>
                          <m:t>10</m:t>
                        </m:r>
                      </m:num>
                      <m:den>
                        <m:r>
                          <a:rPr lang="en-US" sz="2800" i="1">
                            <a:latin typeface="Cambria Math" panose="02040503050406030204" pitchFamily="18" charset="0"/>
                            <a:ea typeface="Times New Roman" panose="02020603050405020304" pitchFamily="18" charset="0"/>
                            <a:cs typeface="Arial" panose="020B0604020202020204" pitchFamily="34" charset="0"/>
                          </a:rPr>
                          <m:t>17</m:t>
                        </m:r>
                      </m:den>
                    </m:f>
                  </m:oMath>
                </a14:m>
                <a:r>
                  <a:rPr lang="en-US" sz="2800" dirty="0">
                    <a:latin typeface="Book Antiqua" panose="02040602050305030304" pitchFamily="18" charset="0"/>
                    <a:ea typeface="Times New Roman" panose="02020603050405020304" pitchFamily="18" charset="0"/>
                    <a:cs typeface="Arial" panose="020B0604020202020204" pitchFamily="34" charset="0"/>
                  </a:rPr>
                  <a:t> = 0.588mol of NH</a:t>
                </a:r>
                <a:r>
                  <a:rPr lang="en-US" sz="2800" baseline="-25000" dirty="0">
                    <a:latin typeface="Book Antiqua" panose="02040602050305030304" pitchFamily="18" charset="0"/>
                    <a:ea typeface="Times New Roman" panose="02020603050405020304" pitchFamily="18" charset="0"/>
                    <a:cs typeface="Arial" panose="020B0604020202020204" pitchFamily="34" charset="0"/>
                  </a:rPr>
                  <a:t>3</a:t>
                </a:r>
                <a:endParaRPr lang="en-US" sz="2800" dirty="0">
                  <a:effectLst/>
                  <a:latin typeface="Calibri" panose="020F0502020204030204" pitchFamily="34" charset="0"/>
                  <a:ea typeface="Calibri" panose="020F0502020204030204" pitchFamily="34" charset="0"/>
                  <a:cs typeface="Arial" panose="020B0604020202020204" pitchFamily="34" charset="0"/>
                </a:endParaRPr>
              </a:p>
            </p:txBody>
          </p:sp>
        </mc:Choice>
        <mc:Fallback>
          <p:sp>
            <p:nvSpPr>
              <p:cNvPr id="2" name="Rectangle 1"/>
              <p:cNvSpPr>
                <a:spLocks noRot="1" noChangeAspect="1" noMove="1" noResize="1" noEditPoints="1" noAdjustHandles="1" noChangeArrowheads="1" noChangeShapeType="1" noTextEdit="1"/>
              </p:cNvSpPr>
              <p:nvPr/>
            </p:nvSpPr>
            <p:spPr>
              <a:xfrm>
                <a:off x="693682" y="1118150"/>
                <a:ext cx="9028386" cy="5119735"/>
              </a:xfrm>
              <a:prstGeom prst="rect">
                <a:avLst/>
              </a:prstGeom>
              <a:blipFill>
                <a:blip r:embed="rId2"/>
                <a:stretch>
                  <a:fillRect l="-1418" b="-714"/>
                </a:stretch>
              </a:blipFill>
            </p:spPr>
            <p:txBody>
              <a:bodyPr/>
              <a:lstStyle/>
              <a:p>
                <a:r>
                  <a:rPr lang="en-US">
                    <a:noFill/>
                  </a:rPr>
                  <a:t> </a:t>
                </a:r>
              </a:p>
            </p:txBody>
          </p:sp>
        </mc:Fallback>
      </mc:AlternateContent>
    </p:spTree>
    <p:extLst>
      <p:ext uri="{BB962C8B-B14F-4D97-AF65-F5344CB8AC3E}">
        <p14:creationId xmlns:p14="http://schemas.microsoft.com/office/powerpoint/2010/main" val="30172154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2" name="Rectangle 1"/>
              <p:cNvSpPr/>
              <p:nvPr/>
            </p:nvSpPr>
            <p:spPr>
              <a:xfrm>
                <a:off x="1072054" y="764993"/>
                <a:ext cx="9480331" cy="4414414"/>
              </a:xfrm>
              <a:prstGeom prst="rect">
                <a:avLst/>
              </a:prstGeom>
            </p:spPr>
            <p:txBody>
              <a:bodyPr wrap="square">
                <a:spAutoFit/>
              </a:bodyPr>
              <a:lstStyle/>
              <a:p>
                <a:pPr algn="just">
                  <a:lnSpc>
                    <a:spcPct val="115000"/>
                  </a:lnSpc>
                  <a:spcAft>
                    <a:spcPts val="1000"/>
                  </a:spcAft>
                </a:pPr>
                <a:r>
                  <a:rPr lang="en-US" sz="2800" dirty="0">
                    <a:latin typeface="Book Antiqua" panose="02040602050305030304" pitchFamily="18" charset="0"/>
                    <a:ea typeface="Times New Roman" panose="02020603050405020304" pitchFamily="18" charset="0"/>
                    <a:cs typeface="Arial" panose="020B0604020202020204" pitchFamily="34" charset="0"/>
                  </a:rPr>
                  <a:t>From the mole ratio the moles of O</a:t>
                </a:r>
                <a:r>
                  <a:rPr lang="en-US" sz="2800" baseline="-25000" dirty="0">
                    <a:latin typeface="Book Antiqua" panose="02040602050305030304" pitchFamily="18" charset="0"/>
                    <a:ea typeface="Times New Roman" panose="02020603050405020304" pitchFamily="18" charset="0"/>
                    <a:cs typeface="Arial" panose="020B0604020202020204" pitchFamily="34" charset="0"/>
                  </a:rPr>
                  <a:t>2</a:t>
                </a:r>
                <a:r>
                  <a:rPr lang="en-US" sz="2800" dirty="0">
                    <a:latin typeface="Book Antiqua" panose="02040602050305030304" pitchFamily="18" charset="0"/>
                    <a:ea typeface="Times New Roman" panose="02020603050405020304" pitchFamily="18" charset="0"/>
                    <a:cs typeface="Arial" panose="020B0604020202020204" pitchFamily="34" charset="0"/>
                  </a:rPr>
                  <a:t> consumed as well as N and H</a:t>
                </a:r>
                <a:r>
                  <a:rPr lang="en-US" sz="2800" baseline="-25000" dirty="0">
                    <a:latin typeface="Book Antiqua" panose="02040602050305030304" pitchFamily="18" charset="0"/>
                    <a:ea typeface="Times New Roman" panose="02020603050405020304" pitchFamily="18" charset="0"/>
                    <a:cs typeface="Arial" panose="020B0604020202020204" pitchFamily="34" charset="0"/>
                  </a:rPr>
                  <a:t>2</a:t>
                </a:r>
                <a:r>
                  <a:rPr lang="en-US" sz="2800" dirty="0">
                    <a:latin typeface="Book Antiqua" panose="02040602050305030304" pitchFamily="18" charset="0"/>
                    <a:ea typeface="Times New Roman" panose="02020603050405020304" pitchFamily="18" charset="0"/>
                    <a:cs typeface="Arial" panose="020B0604020202020204" pitchFamily="34" charset="0"/>
                  </a:rPr>
                  <a:t>O produced can be estimated.</a:t>
                </a:r>
                <a:endParaRPr lang="en-US" sz="28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15000"/>
                  </a:lnSpc>
                  <a:spcAft>
                    <a:spcPts val="1000"/>
                  </a:spcAft>
                </a:pPr>
                <a:r>
                  <a:rPr lang="en-US" sz="2800" dirty="0">
                    <a:latin typeface="Book Antiqua" panose="02040602050305030304" pitchFamily="18" charset="0"/>
                    <a:ea typeface="Times New Roman" panose="02020603050405020304" pitchFamily="18" charset="0"/>
                    <a:cs typeface="Arial" panose="020B0604020202020204" pitchFamily="34" charset="0"/>
                  </a:rPr>
                  <a:t>4mole of NH</a:t>
                </a:r>
                <a:r>
                  <a:rPr lang="en-US" sz="2800" baseline="-25000" dirty="0">
                    <a:latin typeface="Book Antiqua" panose="02040602050305030304" pitchFamily="18" charset="0"/>
                    <a:ea typeface="Times New Roman" panose="02020603050405020304" pitchFamily="18" charset="0"/>
                    <a:cs typeface="Arial" panose="020B0604020202020204" pitchFamily="34" charset="0"/>
                  </a:rPr>
                  <a:t>3</a:t>
                </a:r>
                <a14:m>
                  <m:oMath xmlns:m="http://schemas.openxmlformats.org/officeDocument/2006/math">
                    <m:r>
                      <a:rPr lang="en-US" sz="2800" i="1" baseline="-25000">
                        <a:latin typeface="Cambria Math" panose="02040503050406030204" pitchFamily="18" charset="0"/>
                        <a:ea typeface="Times New Roman" panose="02020603050405020304" pitchFamily="18" charset="0"/>
                        <a:cs typeface="Arial" panose="020B0604020202020204" pitchFamily="34" charset="0"/>
                      </a:rPr>
                      <m:t>→</m:t>
                    </m:r>
                  </m:oMath>
                </a14:m>
                <a:r>
                  <a:rPr lang="en-US" sz="2800" dirty="0">
                    <a:latin typeface="Book Antiqua" panose="02040602050305030304" pitchFamily="18" charset="0"/>
                    <a:ea typeface="Times New Roman" panose="02020603050405020304" pitchFamily="18" charset="0"/>
                    <a:cs typeface="Arial" panose="020B0604020202020204" pitchFamily="34" charset="0"/>
                  </a:rPr>
                  <a:t> 3 moles of O</a:t>
                </a:r>
                <a:r>
                  <a:rPr lang="en-US" sz="2800" baseline="-25000" dirty="0">
                    <a:latin typeface="Book Antiqua" panose="02040602050305030304" pitchFamily="18" charset="0"/>
                    <a:ea typeface="Times New Roman" panose="02020603050405020304" pitchFamily="18" charset="0"/>
                    <a:cs typeface="Arial" panose="020B0604020202020204" pitchFamily="34" charset="0"/>
                  </a:rPr>
                  <a:t>2</a:t>
                </a:r>
                <a:endParaRPr lang="en-US" sz="28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15000"/>
                  </a:lnSpc>
                  <a:spcAft>
                    <a:spcPts val="1000"/>
                  </a:spcAft>
                </a:pPr>
                <a:r>
                  <a:rPr lang="en-US" sz="2800" dirty="0">
                    <a:latin typeface="Book Antiqua" panose="02040602050305030304" pitchFamily="18" charset="0"/>
                    <a:ea typeface="Times New Roman" panose="02020603050405020304" pitchFamily="18" charset="0"/>
                    <a:cs typeface="Arial" panose="020B0604020202020204" pitchFamily="34" charset="0"/>
                  </a:rPr>
                  <a:t>0.588 mole of NH</a:t>
                </a:r>
                <a:r>
                  <a:rPr lang="en-US" sz="2800" baseline="-25000" dirty="0">
                    <a:latin typeface="Book Antiqua" panose="02040602050305030304" pitchFamily="18" charset="0"/>
                    <a:ea typeface="Times New Roman" panose="02020603050405020304" pitchFamily="18" charset="0"/>
                    <a:cs typeface="Arial" panose="020B0604020202020204" pitchFamily="34" charset="0"/>
                  </a:rPr>
                  <a:t>3 ­</a:t>
                </a:r>
                <a14:m>
                  <m:oMath xmlns:m="http://schemas.openxmlformats.org/officeDocument/2006/math">
                    <m:r>
                      <a:rPr lang="en-US" sz="2800" i="1" baseline="-25000">
                        <a:latin typeface="Cambria Math" panose="02040503050406030204" pitchFamily="18" charset="0"/>
                        <a:ea typeface="Times New Roman" panose="02020603050405020304" pitchFamily="18" charset="0"/>
                        <a:cs typeface="Arial" panose="020B0604020202020204" pitchFamily="34" charset="0"/>
                      </a:rPr>
                      <m:t>→</m:t>
                    </m:r>
                  </m:oMath>
                </a14:m>
                <a:r>
                  <a:rPr lang="en-US" sz="2800" baseline="-25000" dirty="0">
                    <a:latin typeface="Book Antiqua" panose="02040602050305030304" pitchFamily="18" charset="0"/>
                    <a:ea typeface="Times New Roman" panose="02020603050405020304" pitchFamily="18" charset="0"/>
                    <a:cs typeface="Arial" panose="020B0604020202020204" pitchFamily="34" charset="0"/>
                  </a:rPr>
                  <a:t> </a:t>
                </a:r>
                <a:r>
                  <a:rPr lang="en-US" sz="2800" dirty="0">
                    <a:latin typeface="Book Antiqua" panose="02040602050305030304" pitchFamily="18" charset="0"/>
                    <a:ea typeface="Times New Roman" panose="02020603050405020304" pitchFamily="18" charset="0"/>
                    <a:cs typeface="Arial" panose="020B0604020202020204" pitchFamily="34" charset="0"/>
                  </a:rPr>
                  <a:t> x moles of O</a:t>
                </a:r>
                <a:r>
                  <a:rPr lang="en-US" sz="2800" baseline="-25000" dirty="0">
                    <a:latin typeface="Book Antiqua" panose="02040602050305030304" pitchFamily="18" charset="0"/>
                    <a:ea typeface="Times New Roman" panose="02020603050405020304" pitchFamily="18" charset="0"/>
                    <a:cs typeface="Arial" panose="020B0604020202020204" pitchFamily="34" charset="0"/>
                  </a:rPr>
                  <a:t>2</a:t>
                </a:r>
                <a:endParaRPr lang="en-US" sz="28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15000"/>
                  </a:lnSpc>
                  <a:spcAft>
                    <a:spcPts val="1000"/>
                  </a:spcAft>
                </a:pPr>
                <a:r>
                  <a:rPr lang="en-US" sz="2800" dirty="0">
                    <a:latin typeface="Book Antiqua" panose="02040602050305030304" pitchFamily="18" charset="0"/>
                    <a:ea typeface="Times New Roman" panose="02020603050405020304" pitchFamily="18" charset="0"/>
                    <a:cs typeface="Arial" panose="020B0604020202020204" pitchFamily="34" charset="0"/>
                  </a:rPr>
                  <a:t>4 </a:t>
                </a:r>
                <a:r>
                  <a:rPr lang="en-US" sz="2800" dirty="0" smtClean="0">
                    <a:latin typeface="Book Antiqua" panose="02040602050305030304" pitchFamily="18" charset="0"/>
                    <a:ea typeface="Times New Roman" panose="02020603050405020304" pitchFamily="18" charset="0"/>
                    <a:cs typeface="Arial" panose="020B0604020202020204" pitchFamily="34" charset="0"/>
                  </a:rPr>
                  <a:t>= </a:t>
                </a:r>
                <a:r>
                  <a:rPr lang="en-US" sz="2800" dirty="0">
                    <a:latin typeface="Book Antiqua" panose="02040602050305030304" pitchFamily="18" charset="0"/>
                    <a:ea typeface="Times New Roman" panose="02020603050405020304" pitchFamily="18" charset="0"/>
                    <a:cs typeface="Arial" panose="020B0604020202020204" pitchFamily="34" charset="0"/>
                  </a:rPr>
                  <a:t>3</a:t>
                </a:r>
                <a:endParaRPr lang="en-US" sz="28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15000"/>
                  </a:lnSpc>
                  <a:spcAft>
                    <a:spcPts val="1000"/>
                  </a:spcAft>
                </a:pPr>
                <a:r>
                  <a:rPr lang="en-US" sz="2800" dirty="0">
                    <a:latin typeface="Book Antiqua" panose="02040602050305030304" pitchFamily="18" charset="0"/>
                    <a:ea typeface="Times New Roman" panose="02020603050405020304" pitchFamily="18" charset="0"/>
                    <a:cs typeface="Arial" panose="020B0604020202020204" pitchFamily="34" charset="0"/>
                  </a:rPr>
                  <a:t>0.580 </a:t>
                </a:r>
                <a:r>
                  <a:rPr lang="en-US" sz="2800" dirty="0" smtClean="0">
                    <a:latin typeface="Book Antiqua" panose="02040602050305030304" pitchFamily="18" charset="0"/>
                    <a:ea typeface="Times New Roman" panose="02020603050405020304" pitchFamily="18" charset="0"/>
                    <a:cs typeface="Arial" panose="020B0604020202020204" pitchFamily="34" charset="0"/>
                  </a:rPr>
                  <a:t>= X</a:t>
                </a:r>
                <a:endParaRPr lang="en-US" sz="28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15000"/>
                  </a:lnSpc>
                  <a:spcAft>
                    <a:spcPts val="1000"/>
                  </a:spcAft>
                </a:pPr>
                <a:r>
                  <a:rPr lang="en-US" sz="2800" dirty="0">
                    <a:latin typeface="Book Antiqua" panose="02040602050305030304" pitchFamily="18" charset="0"/>
                    <a:ea typeface="Times New Roman" panose="02020603050405020304" pitchFamily="18" charset="0"/>
                    <a:cs typeface="Arial" panose="020B0604020202020204" pitchFamily="34" charset="0"/>
                  </a:rPr>
                  <a:t>X= </a:t>
                </a:r>
                <a14:m>
                  <m:oMath xmlns:m="http://schemas.openxmlformats.org/officeDocument/2006/math">
                    <m:f>
                      <m:fPr>
                        <m:ctrlPr>
                          <a:rPr lang="en-US" sz="2800" i="1">
                            <a:latin typeface="Cambria Math" panose="02040503050406030204" pitchFamily="18" charset="0"/>
                            <a:ea typeface="Times New Roman" panose="02020603050405020304" pitchFamily="18" charset="0"/>
                            <a:cs typeface="Arial" panose="020B0604020202020204" pitchFamily="34" charset="0"/>
                          </a:rPr>
                        </m:ctrlPr>
                      </m:fPr>
                      <m:num>
                        <m:r>
                          <a:rPr lang="en-US" sz="2800" i="1">
                            <a:latin typeface="Cambria Math" panose="02040503050406030204" pitchFamily="18" charset="0"/>
                            <a:ea typeface="Times New Roman" panose="02020603050405020304" pitchFamily="18" charset="0"/>
                            <a:cs typeface="Arial" panose="020B0604020202020204" pitchFamily="34" charset="0"/>
                          </a:rPr>
                          <m:t>3 </m:t>
                        </m:r>
                        <m:r>
                          <a:rPr lang="en-US" sz="2800" i="1">
                            <a:latin typeface="Cambria Math" panose="02040503050406030204" pitchFamily="18" charset="0"/>
                            <a:ea typeface="Times New Roman" panose="02020603050405020304" pitchFamily="18" charset="0"/>
                            <a:cs typeface="Arial" panose="020B0604020202020204" pitchFamily="34" charset="0"/>
                          </a:rPr>
                          <m:t>𝑥</m:t>
                        </m:r>
                        <m:r>
                          <a:rPr lang="en-US" sz="2800" i="1">
                            <a:latin typeface="Cambria Math" panose="02040503050406030204" pitchFamily="18" charset="0"/>
                            <a:ea typeface="Times New Roman" panose="02020603050405020304" pitchFamily="18" charset="0"/>
                            <a:cs typeface="Arial" panose="020B0604020202020204" pitchFamily="34" charset="0"/>
                          </a:rPr>
                          <m:t> 0.588</m:t>
                        </m:r>
                      </m:num>
                      <m:den>
                        <m:r>
                          <a:rPr lang="en-US" sz="2800" i="1">
                            <a:latin typeface="Cambria Math" panose="02040503050406030204" pitchFamily="18" charset="0"/>
                            <a:ea typeface="Times New Roman" panose="02020603050405020304" pitchFamily="18" charset="0"/>
                            <a:cs typeface="Arial" panose="020B0604020202020204" pitchFamily="34" charset="0"/>
                          </a:rPr>
                          <m:t>4</m:t>
                        </m:r>
                      </m:den>
                    </m:f>
                  </m:oMath>
                </a14:m>
                <a:r>
                  <a:rPr lang="en-US" sz="2800" dirty="0">
                    <a:latin typeface="Book Antiqua" panose="02040602050305030304" pitchFamily="18" charset="0"/>
                    <a:ea typeface="Times New Roman" panose="02020603050405020304" pitchFamily="18" charset="0"/>
                    <a:cs typeface="Arial" panose="020B0604020202020204" pitchFamily="34" charset="0"/>
                  </a:rPr>
                  <a:t> = 0.441 </a:t>
                </a:r>
                <a:r>
                  <a:rPr lang="en-US" sz="2800" dirty="0" err="1">
                    <a:latin typeface="Book Antiqua" panose="02040602050305030304" pitchFamily="18" charset="0"/>
                    <a:ea typeface="Times New Roman" panose="02020603050405020304" pitchFamily="18" charset="0"/>
                    <a:cs typeface="Arial" panose="020B0604020202020204" pitchFamily="34" charset="0"/>
                  </a:rPr>
                  <a:t>mol</a:t>
                </a:r>
                <a:r>
                  <a:rPr lang="en-US" sz="2800" dirty="0">
                    <a:latin typeface="Book Antiqua" panose="02040602050305030304" pitchFamily="18" charset="0"/>
                    <a:ea typeface="Times New Roman" panose="02020603050405020304" pitchFamily="18" charset="0"/>
                    <a:cs typeface="Arial" panose="020B0604020202020204" pitchFamily="34" charset="0"/>
                  </a:rPr>
                  <a:t> of O</a:t>
                </a:r>
                <a:r>
                  <a:rPr lang="en-US" sz="2800" baseline="-25000" dirty="0">
                    <a:latin typeface="Book Antiqua" panose="02040602050305030304" pitchFamily="18" charset="0"/>
                    <a:ea typeface="Times New Roman" panose="02020603050405020304" pitchFamily="18" charset="0"/>
                    <a:cs typeface="Arial" panose="020B0604020202020204" pitchFamily="34" charset="0"/>
                  </a:rPr>
                  <a:t>2</a:t>
                </a:r>
                <a:endParaRPr lang="en-US" sz="2800" dirty="0">
                  <a:effectLst/>
                  <a:latin typeface="Calibri" panose="020F0502020204030204" pitchFamily="34" charset="0"/>
                  <a:ea typeface="Calibri" panose="020F0502020204030204" pitchFamily="34" charset="0"/>
                  <a:cs typeface="Arial" panose="020B0604020202020204" pitchFamily="34" charset="0"/>
                </a:endParaRPr>
              </a:p>
            </p:txBody>
          </p:sp>
        </mc:Choice>
        <mc:Fallback>
          <p:sp>
            <p:nvSpPr>
              <p:cNvPr id="2" name="Rectangle 1"/>
              <p:cNvSpPr>
                <a:spLocks noRot="1" noChangeAspect="1" noMove="1" noResize="1" noEditPoints="1" noAdjustHandles="1" noChangeArrowheads="1" noChangeShapeType="1" noTextEdit="1"/>
              </p:cNvSpPr>
              <p:nvPr/>
            </p:nvSpPr>
            <p:spPr>
              <a:xfrm>
                <a:off x="1072054" y="764993"/>
                <a:ext cx="9480331" cy="4414414"/>
              </a:xfrm>
              <a:prstGeom prst="rect">
                <a:avLst/>
              </a:prstGeom>
              <a:blipFill>
                <a:blip r:embed="rId2"/>
                <a:stretch>
                  <a:fillRect l="-1350" t="-552" r="-1286" b="-966"/>
                </a:stretch>
              </a:blipFill>
            </p:spPr>
            <p:txBody>
              <a:bodyPr/>
              <a:lstStyle/>
              <a:p>
                <a:r>
                  <a:rPr lang="en-US">
                    <a:noFill/>
                  </a:rPr>
                  <a:t> </a:t>
                </a:r>
              </a:p>
            </p:txBody>
          </p:sp>
        </mc:Fallback>
      </mc:AlternateContent>
    </p:spTree>
    <p:extLst>
      <p:ext uri="{BB962C8B-B14F-4D97-AF65-F5344CB8AC3E}">
        <p14:creationId xmlns:p14="http://schemas.microsoft.com/office/powerpoint/2010/main" val="13446621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2" name="Rectangle 1"/>
              <p:cNvSpPr/>
              <p:nvPr/>
            </p:nvSpPr>
            <p:spPr>
              <a:xfrm>
                <a:off x="746234" y="585354"/>
                <a:ext cx="9753600" cy="5879558"/>
              </a:xfrm>
              <a:prstGeom prst="rect">
                <a:avLst/>
              </a:prstGeom>
            </p:spPr>
            <p:txBody>
              <a:bodyPr wrap="square">
                <a:spAutoFit/>
              </a:bodyPr>
              <a:lstStyle/>
              <a:p>
                <a:pPr algn="just">
                  <a:lnSpc>
                    <a:spcPct val="115000"/>
                  </a:lnSpc>
                  <a:spcAft>
                    <a:spcPts val="1000"/>
                  </a:spcAft>
                </a:pPr>
                <a:r>
                  <a:rPr lang="en-US" sz="2800" dirty="0">
                    <a:latin typeface="Book Antiqua" panose="02040602050305030304" pitchFamily="18" charset="0"/>
                    <a:ea typeface="Times New Roman" panose="02020603050405020304" pitchFamily="18" charset="0"/>
                    <a:cs typeface="Arial" panose="020B0604020202020204" pitchFamily="34" charset="0"/>
                  </a:rPr>
                  <a:t>A solution containing 2.00g of Hg(NO</a:t>
                </a:r>
                <a:r>
                  <a:rPr lang="en-US" sz="2800" baseline="-25000" dirty="0">
                    <a:latin typeface="Book Antiqua" panose="02040602050305030304" pitchFamily="18" charset="0"/>
                    <a:ea typeface="Times New Roman" panose="02020603050405020304" pitchFamily="18" charset="0"/>
                    <a:cs typeface="Arial" panose="020B0604020202020204" pitchFamily="34" charset="0"/>
                  </a:rPr>
                  <a:t>3</a:t>
                </a:r>
                <a:r>
                  <a:rPr lang="en-US" sz="2800" dirty="0">
                    <a:latin typeface="Book Antiqua" panose="02040602050305030304" pitchFamily="18" charset="0"/>
                    <a:ea typeface="Times New Roman" panose="02020603050405020304" pitchFamily="18" charset="0"/>
                    <a:cs typeface="Arial" panose="020B0604020202020204" pitchFamily="34" charset="0"/>
                  </a:rPr>
                  <a:t>)</a:t>
                </a:r>
                <a:r>
                  <a:rPr lang="en-US" sz="2800" baseline="-25000" dirty="0">
                    <a:latin typeface="Book Antiqua" panose="02040602050305030304" pitchFamily="18" charset="0"/>
                    <a:ea typeface="Times New Roman" panose="02020603050405020304" pitchFamily="18" charset="0"/>
                    <a:cs typeface="Arial" panose="020B0604020202020204" pitchFamily="34" charset="0"/>
                  </a:rPr>
                  <a:t>2</a:t>
                </a:r>
                <a:r>
                  <a:rPr lang="en-US" sz="2800" dirty="0">
                    <a:latin typeface="Book Antiqua" panose="02040602050305030304" pitchFamily="18" charset="0"/>
                    <a:ea typeface="Times New Roman" panose="02020603050405020304" pitchFamily="18" charset="0"/>
                    <a:cs typeface="Arial" panose="020B0604020202020204" pitchFamily="34" charset="0"/>
                  </a:rPr>
                  <a:t> was added to a solution containing Na</a:t>
                </a:r>
                <a:r>
                  <a:rPr lang="en-US" sz="2800" baseline="-25000" dirty="0">
                    <a:latin typeface="Book Antiqua" panose="02040602050305030304" pitchFamily="18" charset="0"/>
                    <a:ea typeface="Times New Roman" panose="02020603050405020304" pitchFamily="18" charset="0"/>
                    <a:cs typeface="Arial" panose="020B0604020202020204" pitchFamily="34" charset="0"/>
                  </a:rPr>
                  <a:t>2</a:t>
                </a:r>
                <a:r>
                  <a:rPr lang="en-US" sz="2800" dirty="0">
                    <a:latin typeface="Book Antiqua" panose="02040602050305030304" pitchFamily="18" charset="0"/>
                    <a:ea typeface="Times New Roman" panose="02020603050405020304" pitchFamily="18" charset="0"/>
                    <a:cs typeface="Arial" panose="020B0604020202020204" pitchFamily="34" charset="0"/>
                  </a:rPr>
                  <a:t>S. calculate the mass of products formed according to the reaction.</a:t>
                </a:r>
                <a:endParaRPr lang="en-US" sz="28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15000"/>
                  </a:lnSpc>
                </a:pPr>
                <a:r>
                  <a:rPr lang="en-US" sz="2800" dirty="0">
                    <a:latin typeface="Book Antiqua" panose="02040602050305030304" pitchFamily="18" charset="0"/>
                    <a:ea typeface="Times New Roman" panose="02020603050405020304" pitchFamily="18" charset="0"/>
                    <a:cs typeface="Arial" panose="020B0604020202020204" pitchFamily="34" charset="0"/>
                  </a:rPr>
                  <a:t>Hg(NO3)</a:t>
                </a:r>
                <a:r>
                  <a:rPr lang="en-US" sz="2800" baseline="-25000" dirty="0">
                    <a:latin typeface="Book Antiqua" panose="02040602050305030304" pitchFamily="18" charset="0"/>
                    <a:ea typeface="Times New Roman" panose="02020603050405020304" pitchFamily="18" charset="0"/>
                    <a:cs typeface="Arial" panose="020B0604020202020204" pitchFamily="34" charset="0"/>
                  </a:rPr>
                  <a:t>2(</a:t>
                </a:r>
                <a:r>
                  <a:rPr lang="en-US" sz="2800" baseline="-25000" dirty="0" err="1">
                    <a:latin typeface="Book Antiqua" panose="02040602050305030304" pitchFamily="18" charset="0"/>
                    <a:ea typeface="Times New Roman" panose="02020603050405020304" pitchFamily="18" charset="0"/>
                    <a:cs typeface="Arial" panose="020B0604020202020204" pitchFamily="34" charset="0"/>
                  </a:rPr>
                  <a:t>aq</a:t>
                </a:r>
                <a:r>
                  <a:rPr lang="en-US" sz="2800" baseline="-25000" dirty="0">
                    <a:latin typeface="Book Antiqua" panose="02040602050305030304" pitchFamily="18" charset="0"/>
                    <a:ea typeface="Times New Roman" panose="02020603050405020304" pitchFamily="18" charset="0"/>
                    <a:cs typeface="Arial" panose="020B0604020202020204" pitchFamily="34" charset="0"/>
                  </a:rPr>
                  <a:t>)</a:t>
                </a:r>
                <a:r>
                  <a:rPr lang="en-US" sz="2800" dirty="0">
                    <a:latin typeface="Book Antiqua" panose="02040602050305030304" pitchFamily="18" charset="0"/>
                    <a:ea typeface="Times New Roman" panose="02020603050405020304" pitchFamily="18" charset="0"/>
                    <a:cs typeface="Arial" panose="020B0604020202020204" pitchFamily="34" charset="0"/>
                  </a:rPr>
                  <a:t> + Na2S</a:t>
                </a:r>
                <a:r>
                  <a:rPr lang="en-US" sz="2800" baseline="-25000" dirty="0">
                    <a:latin typeface="Book Antiqua" panose="02040602050305030304" pitchFamily="18" charset="0"/>
                    <a:ea typeface="Times New Roman" panose="02020603050405020304" pitchFamily="18" charset="0"/>
                    <a:cs typeface="Arial" panose="020B0604020202020204" pitchFamily="34" charset="0"/>
                  </a:rPr>
                  <a:t>(</a:t>
                </a:r>
                <a:r>
                  <a:rPr lang="en-US" sz="2800" baseline="-25000" dirty="0" err="1">
                    <a:latin typeface="Book Antiqua" panose="02040602050305030304" pitchFamily="18" charset="0"/>
                    <a:ea typeface="Times New Roman" panose="02020603050405020304" pitchFamily="18" charset="0"/>
                    <a:cs typeface="Arial" panose="020B0604020202020204" pitchFamily="34" charset="0"/>
                  </a:rPr>
                  <a:t>aq</a:t>
                </a:r>
                <a:r>
                  <a:rPr lang="en-US" sz="2800" baseline="-25000" dirty="0">
                    <a:latin typeface="Book Antiqua" panose="02040602050305030304" pitchFamily="18" charset="0"/>
                    <a:ea typeface="Times New Roman" panose="02020603050405020304" pitchFamily="18" charset="0"/>
                    <a:cs typeface="Arial" panose="020B0604020202020204" pitchFamily="34" charset="0"/>
                  </a:rPr>
                  <a:t>)</a:t>
                </a:r>
                <a:r>
                  <a:rPr lang="en-US" sz="2800" dirty="0">
                    <a:latin typeface="Book Antiqua" panose="02040602050305030304" pitchFamily="18" charset="0"/>
                    <a:ea typeface="Times New Roman" panose="02020603050405020304" pitchFamily="18" charset="0"/>
                    <a:cs typeface="Arial" panose="020B0604020202020204" pitchFamily="34" charset="0"/>
                  </a:rPr>
                  <a:t> </a:t>
                </a:r>
                <a14:m>
                  <m:oMath xmlns:m="http://schemas.openxmlformats.org/officeDocument/2006/math">
                    <m:r>
                      <a:rPr lang="en-US" sz="2800" i="1">
                        <a:latin typeface="Cambria Math" panose="02040503050406030204" pitchFamily="18" charset="0"/>
                        <a:ea typeface="Times New Roman" panose="02020603050405020304" pitchFamily="18" charset="0"/>
                        <a:cs typeface="Arial" panose="020B0604020202020204" pitchFamily="34" charset="0"/>
                      </a:rPr>
                      <m:t>→</m:t>
                    </m:r>
                  </m:oMath>
                </a14:m>
                <a:r>
                  <a:rPr lang="en-US" sz="2800" dirty="0">
                    <a:latin typeface="Book Antiqua" panose="02040602050305030304" pitchFamily="18" charset="0"/>
                    <a:ea typeface="Times New Roman" panose="02020603050405020304" pitchFamily="18" charset="0"/>
                    <a:cs typeface="Arial" panose="020B0604020202020204" pitchFamily="34" charset="0"/>
                  </a:rPr>
                  <a:t> </a:t>
                </a:r>
                <a:r>
                  <a:rPr lang="en-US" sz="2800" dirty="0" err="1">
                    <a:latin typeface="Book Antiqua" panose="02040602050305030304" pitchFamily="18" charset="0"/>
                    <a:ea typeface="Times New Roman" panose="02020603050405020304" pitchFamily="18" charset="0"/>
                    <a:cs typeface="Arial" panose="020B0604020202020204" pitchFamily="34" charset="0"/>
                  </a:rPr>
                  <a:t>HgS</a:t>
                </a:r>
                <a:r>
                  <a:rPr lang="en-US" sz="2800" baseline="-25000" dirty="0">
                    <a:latin typeface="Book Antiqua" panose="02040602050305030304" pitchFamily="18" charset="0"/>
                    <a:ea typeface="Times New Roman" panose="02020603050405020304" pitchFamily="18" charset="0"/>
                    <a:cs typeface="Arial" panose="020B0604020202020204" pitchFamily="34" charset="0"/>
                  </a:rPr>
                  <a:t>(s)</a:t>
                </a:r>
                <a:r>
                  <a:rPr lang="en-US" sz="2800" dirty="0">
                    <a:latin typeface="Book Antiqua" panose="02040602050305030304" pitchFamily="18" charset="0"/>
                    <a:ea typeface="Times New Roman" panose="02020603050405020304" pitchFamily="18" charset="0"/>
                    <a:cs typeface="Arial" panose="020B0604020202020204" pitchFamily="34" charset="0"/>
                  </a:rPr>
                  <a:t> + 2 NaNO</a:t>
                </a:r>
                <a:r>
                  <a:rPr lang="en-US" sz="2800" baseline="-25000" dirty="0">
                    <a:latin typeface="Book Antiqua" panose="02040602050305030304" pitchFamily="18" charset="0"/>
                    <a:ea typeface="Times New Roman" panose="02020603050405020304" pitchFamily="18" charset="0"/>
                    <a:cs typeface="Arial" panose="020B0604020202020204" pitchFamily="34" charset="0"/>
                  </a:rPr>
                  <a:t>3(</a:t>
                </a:r>
                <a:r>
                  <a:rPr lang="en-US" sz="2800" baseline="-25000" dirty="0" err="1">
                    <a:latin typeface="Book Antiqua" panose="02040602050305030304" pitchFamily="18" charset="0"/>
                    <a:ea typeface="Times New Roman" panose="02020603050405020304" pitchFamily="18" charset="0"/>
                    <a:cs typeface="Arial" panose="020B0604020202020204" pitchFamily="34" charset="0"/>
                  </a:rPr>
                  <a:t>aq</a:t>
                </a:r>
                <a:r>
                  <a:rPr lang="en-US" sz="2800" baseline="-25000" dirty="0">
                    <a:latin typeface="Book Antiqua" panose="02040602050305030304" pitchFamily="18" charset="0"/>
                    <a:ea typeface="Times New Roman" panose="02020603050405020304" pitchFamily="18" charset="0"/>
                    <a:cs typeface="Arial" panose="020B0604020202020204" pitchFamily="34" charset="0"/>
                  </a:rPr>
                  <a:t>)</a:t>
                </a:r>
                <a:endParaRPr lang="en-US" sz="28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15000"/>
                  </a:lnSpc>
                </a:pPr>
                <a:r>
                  <a:rPr lang="en-US" sz="2800" dirty="0">
                    <a:latin typeface="Book Antiqua" panose="02040602050305030304" pitchFamily="18" charset="0"/>
                    <a:ea typeface="Times New Roman" panose="02020603050405020304" pitchFamily="18" charset="0"/>
                    <a:cs typeface="Arial" panose="020B0604020202020204" pitchFamily="34" charset="0"/>
                  </a:rPr>
                  <a:t>1 mole of Hg(No</a:t>
                </a:r>
                <a:r>
                  <a:rPr lang="en-US" sz="2800" baseline="-25000" dirty="0">
                    <a:latin typeface="Book Antiqua" panose="02040602050305030304" pitchFamily="18" charset="0"/>
                    <a:ea typeface="Times New Roman" panose="02020603050405020304" pitchFamily="18" charset="0"/>
                    <a:cs typeface="Arial" panose="020B0604020202020204" pitchFamily="34" charset="0"/>
                  </a:rPr>
                  <a:t>3</a:t>
                </a:r>
                <a:r>
                  <a:rPr lang="en-US" sz="2800" dirty="0">
                    <a:latin typeface="Book Antiqua" panose="02040602050305030304" pitchFamily="18" charset="0"/>
                    <a:ea typeface="Times New Roman" panose="02020603050405020304" pitchFamily="18" charset="0"/>
                    <a:cs typeface="Arial" panose="020B0604020202020204" pitchFamily="34" charset="0"/>
                  </a:rPr>
                  <a:t>)­ gives 1 mole of </a:t>
                </a:r>
                <a:r>
                  <a:rPr lang="en-US" sz="2800" dirty="0" err="1">
                    <a:latin typeface="Book Antiqua" panose="02040602050305030304" pitchFamily="18" charset="0"/>
                    <a:ea typeface="Times New Roman" panose="02020603050405020304" pitchFamily="18" charset="0"/>
                    <a:cs typeface="Arial" panose="020B0604020202020204" pitchFamily="34" charset="0"/>
                  </a:rPr>
                  <a:t>HgS</a:t>
                </a:r>
                <a:endParaRPr lang="en-US" sz="28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15000"/>
                  </a:lnSpc>
                </a:pPr>
                <a:r>
                  <a:rPr lang="en-US" sz="2800" dirty="0">
                    <a:latin typeface="Book Antiqua" panose="02040602050305030304" pitchFamily="18" charset="0"/>
                    <a:ea typeface="Times New Roman" panose="02020603050405020304" pitchFamily="18" charset="0"/>
                    <a:cs typeface="Arial" panose="020B0604020202020204" pitchFamily="34" charset="0"/>
                  </a:rPr>
                  <a:t>200 (14 + 16 x 3)2  </a:t>
                </a:r>
                <a14:m>
                  <m:oMath xmlns:m="http://schemas.openxmlformats.org/officeDocument/2006/math">
                    <m:r>
                      <a:rPr lang="en-US" sz="2800" i="1">
                        <a:latin typeface="Cambria Math" panose="02040503050406030204" pitchFamily="18" charset="0"/>
                        <a:ea typeface="Times New Roman" panose="02020603050405020304" pitchFamily="18" charset="0"/>
                        <a:cs typeface="Arial" panose="020B0604020202020204" pitchFamily="34" charset="0"/>
                      </a:rPr>
                      <m:t>→</m:t>
                    </m:r>
                  </m:oMath>
                </a14:m>
                <a:r>
                  <a:rPr lang="en-US" sz="2800" dirty="0">
                    <a:latin typeface="Book Antiqua" panose="02040602050305030304" pitchFamily="18" charset="0"/>
                    <a:ea typeface="Times New Roman" panose="02020603050405020304" pitchFamily="18" charset="0"/>
                    <a:cs typeface="Arial" panose="020B0604020202020204" pitchFamily="34" charset="0"/>
                  </a:rPr>
                  <a:t> 200 + 32</a:t>
                </a:r>
                <a:endParaRPr lang="en-US" sz="28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15000"/>
                  </a:lnSpc>
                </a:pPr>
                <a:r>
                  <a:rPr lang="en-US" sz="2800" dirty="0">
                    <a:latin typeface="Book Antiqua" panose="02040602050305030304" pitchFamily="18" charset="0"/>
                    <a:ea typeface="Times New Roman" panose="02020603050405020304" pitchFamily="18" charset="0"/>
                    <a:cs typeface="Arial" panose="020B0604020202020204" pitchFamily="34" charset="0"/>
                  </a:rPr>
                  <a:t>324.6  </a:t>
                </a:r>
                <a14:m>
                  <m:oMath xmlns:m="http://schemas.openxmlformats.org/officeDocument/2006/math">
                    <m:r>
                      <a:rPr lang="en-US" sz="2800" i="1">
                        <a:latin typeface="Cambria Math" panose="02040503050406030204" pitchFamily="18" charset="0"/>
                        <a:ea typeface="Times New Roman" panose="02020603050405020304" pitchFamily="18" charset="0"/>
                        <a:cs typeface="Arial" panose="020B0604020202020204" pitchFamily="34" charset="0"/>
                      </a:rPr>
                      <m:t>→</m:t>
                    </m:r>
                  </m:oMath>
                </a14:m>
                <a:r>
                  <a:rPr lang="en-US" sz="2800" dirty="0">
                    <a:latin typeface="Book Antiqua" panose="02040602050305030304" pitchFamily="18" charset="0"/>
                    <a:ea typeface="Times New Roman" panose="02020603050405020304" pitchFamily="18" charset="0"/>
                    <a:cs typeface="Arial" panose="020B0604020202020204" pitchFamily="34" charset="0"/>
                  </a:rPr>
                  <a:t> 232</a:t>
                </a:r>
                <a:endParaRPr lang="en-US" sz="28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15000"/>
                  </a:lnSpc>
                </a:pPr>
                <a:r>
                  <a:rPr lang="en-US" sz="2800" dirty="0">
                    <a:latin typeface="Book Antiqua" panose="02040602050305030304" pitchFamily="18" charset="0"/>
                    <a:ea typeface="Times New Roman" panose="02020603050405020304" pitchFamily="18" charset="0"/>
                    <a:cs typeface="Arial" panose="020B0604020202020204" pitchFamily="34" charset="0"/>
                  </a:rPr>
                  <a:t>2  </a:t>
                </a:r>
                <a14:m>
                  <m:oMath xmlns:m="http://schemas.openxmlformats.org/officeDocument/2006/math">
                    <m:r>
                      <a:rPr lang="en-US" sz="2800" i="1">
                        <a:latin typeface="Cambria Math" panose="02040503050406030204" pitchFamily="18" charset="0"/>
                        <a:ea typeface="Times New Roman" panose="02020603050405020304" pitchFamily="18" charset="0"/>
                        <a:cs typeface="Arial" panose="020B0604020202020204" pitchFamily="34" charset="0"/>
                      </a:rPr>
                      <m:t>→</m:t>
                    </m:r>
                  </m:oMath>
                </a14:m>
                <a:r>
                  <a:rPr lang="en-US" sz="2800" dirty="0">
                    <a:latin typeface="Book Antiqua" panose="02040602050305030304" pitchFamily="18" charset="0"/>
                    <a:ea typeface="Times New Roman" panose="02020603050405020304" pitchFamily="18" charset="0"/>
                    <a:cs typeface="Arial" panose="020B0604020202020204" pitchFamily="34" charset="0"/>
                  </a:rPr>
                  <a:t> x </a:t>
                </a:r>
                <a:endParaRPr lang="en-US" sz="28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15000"/>
                  </a:lnSpc>
                </a:pPr>
                <a:r>
                  <a:rPr lang="en-US" sz="2800" dirty="0">
                    <a:latin typeface="Book Antiqua" panose="02040602050305030304" pitchFamily="18" charset="0"/>
                    <a:ea typeface="Times New Roman" panose="02020603050405020304" pitchFamily="18" charset="0"/>
                    <a:cs typeface="Arial" panose="020B0604020202020204" pitchFamily="34" charset="0"/>
                  </a:rPr>
                  <a:t>324.6 x </a:t>
                </a:r>
                <a:r>
                  <a:rPr lang="en-US" sz="2800" dirty="0" err="1">
                    <a:latin typeface="Book Antiqua" panose="02040602050305030304" pitchFamily="18" charset="0"/>
                    <a:ea typeface="Times New Roman" panose="02020603050405020304" pitchFamily="18" charset="0"/>
                    <a:cs typeface="Arial" panose="020B0604020202020204" pitchFamily="34" charset="0"/>
                  </a:rPr>
                  <a:t>X</a:t>
                </a:r>
                <a:r>
                  <a:rPr lang="en-US" sz="2800" dirty="0">
                    <a:latin typeface="Book Antiqua" panose="02040602050305030304" pitchFamily="18" charset="0"/>
                    <a:ea typeface="Times New Roman" panose="02020603050405020304" pitchFamily="18" charset="0"/>
                    <a:cs typeface="Arial" panose="020B0604020202020204" pitchFamily="34" charset="0"/>
                  </a:rPr>
                  <a:t> = 232 x 2</a:t>
                </a:r>
                <a:endParaRPr lang="en-US" sz="28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15000"/>
                  </a:lnSpc>
                </a:pPr>
                <a:r>
                  <a:rPr lang="en-US" sz="2800" dirty="0">
                    <a:latin typeface="Book Antiqua" panose="02040602050305030304" pitchFamily="18" charset="0"/>
                    <a:ea typeface="Times New Roman" panose="02020603050405020304" pitchFamily="18" charset="0"/>
                    <a:cs typeface="Arial" panose="020B0604020202020204" pitchFamily="34" charset="0"/>
                  </a:rPr>
                  <a:t>324.6 x </a:t>
                </a:r>
                <a:r>
                  <a:rPr lang="en-US" sz="2800" dirty="0" err="1">
                    <a:latin typeface="Book Antiqua" panose="02040602050305030304" pitchFamily="18" charset="0"/>
                    <a:ea typeface="Times New Roman" panose="02020603050405020304" pitchFamily="18" charset="0"/>
                    <a:cs typeface="Arial" panose="020B0604020202020204" pitchFamily="34" charset="0"/>
                  </a:rPr>
                  <a:t>X</a:t>
                </a:r>
                <a:r>
                  <a:rPr lang="en-US" sz="2800" dirty="0">
                    <a:latin typeface="Book Antiqua" panose="02040602050305030304" pitchFamily="18" charset="0"/>
                    <a:ea typeface="Times New Roman" panose="02020603050405020304" pitchFamily="18" charset="0"/>
                    <a:cs typeface="Arial" panose="020B0604020202020204" pitchFamily="34" charset="0"/>
                  </a:rPr>
                  <a:t> = 464</a:t>
                </a:r>
                <a:endParaRPr lang="en-US" sz="28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15000"/>
                  </a:lnSpc>
                  <a:spcAft>
                    <a:spcPts val="1000"/>
                  </a:spcAft>
                </a:pPr>
                <a:r>
                  <a:rPr lang="en-US" sz="2800" dirty="0">
                    <a:latin typeface="Book Antiqua" panose="02040602050305030304" pitchFamily="18" charset="0"/>
                    <a:ea typeface="Times New Roman" panose="02020603050405020304" pitchFamily="18" charset="0"/>
                    <a:cs typeface="Arial" panose="020B0604020202020204" pitchFamily="34" charset="0"/>
                  </a:rPr>
                  <a:t>X = </a:t>
                </a:r>
                <a14:m>
                  <m:oMath xmlns:m="http://schemas.openxmlformats.org/officeDocument/2006/math">
                    <m:f>
                      <m:fPr>
                        <m:ctrlPr>
                          <a:rPr lang="en-US" sz="2800" i="1">
                            <a:latin typeface="Cambria Math" panose="02040503050406030204" pitchFamily="18" charset="0"/>
                            <a:ea typeface="Times New Roman" panose="02020603050405020304" pitchFamily="18" charset="0"/>
                            <a:cs typeface="Arial" panose="020B0604020202020204" pitchFamily="34" charset="0"/>
                          </a:rPr>
                        </m:ctrlPr>
                      </m:fPr>
                      <m:num>
                        <m:r>
                          <a:rPr lang="en-US" sz="2800" i="1">
                            <a:latin typeface="Cambria Math" panose="02040503050406030204" pitchFamily="18" charset="0"/>
                            <a:ea typeface="Times New Roman" panose="02020603050405020304" pitchFamily="18" charset="0"/>
                            <a:cs typeface="Arial" panose="020B0604020202020204" pitchFamily="34" charset="0"/>
                          </a:rPr>
                          <m:t>464</m:t>
                        </m:r>
                      </m:num>
                      <m:den>
                        <m:r>
                          <a:rPr lang="en-US" sz="2800" i="1">
                            <a:latin typeface="Cambria Math" panose="02040503050406030204" pitchFamily="18" charset="0"/>
                            <a:ea typeface="Times New Roman" panose="02020603050405020304" pitchFamily="18" charset="0"/>
                            <a:cs typeface="Arial" panose="020B0604020202020204" pitchFamily="34" charset="0"/>
                          </a:rPr>
                          <m:t>324.6</m:t>
                        </m:r>
                      </m:den>
                    </m:f>
                    <m:r>
                      <a:rPr lang="en-US" sz="2800" i="1">
                        <a:latin typeface="Cambria Math" panose="02040503050406030204" pitchFamily="18" charset="0"/>
                        <a:ea typeface="Times New Roman" panose="02020603050405020304" pitchFamily="18" charset="0"/>
                        <a:cs typeface="Arial" panose="020B0604020202020204" pitchFamily="34" charset="0"/>
                      </a:rPr>
                      <m:t>=1.43</m:t>
                    </m:r>
                    <m:r>
                      <a:rPr lang="en-US" sz="2800" i="1">
                        <a:latin typeface="Cambria Math" panose="02040503050406030204" pitchFamily="18" charset="0"/>
                        <a:ea typeface="Times New Roman" panose="02020603050405020304" pitchFamily="18" charset="0"/>
                        <a:cs typeface="Arial" panose="020B0604020202020204" pitchFamily="34" charset="0"/>
                      </a:rPr>
                      <m:t>𝑔</m:t>
                    </m:r>
                    <m:r>
                      <a:rPr lang="en-US" sz="2800" i="1">
                        <a:latin typeface="Cambria Math" panose="02040503050406030204" pitchFamily="18" charset="0"/>
                        <a:ea typeface="Times New Roman" panose="02020603050405020304" pitchFamily="18" charset="0"/>
                        <a:cs typeface="Arial" panose="020B0604020202020204" pitchFamily="34" charset="0"/>
                      </a:rPr>
                      <m:t> </m:t>
                    </m:r>
                    <m:r>
                      <a:rPr lang="en-US" sz="2800" i="1">
                        <a:latin typeface="Cambria Math" panose="02040503050406030204" pitchFamily="18" charset="0"/>
                        <a:ea typeface="Times New Roman" panose="02020603050405020304" pitchFamily="18" charset="0"/>
                        <a:cs typeface="Arial" panose="020B0604020202020204" pitchFamily="34" charset="0"/>
                      </a:rPr>
                      <m:t>𝐻𝑔𝑆</m:t>
                    </m:r>
                  </m:oMath>
                </a14:m>
                <a:endParaRPr lang="en-US" sz="2800" dirty="0">
                  <a:effectLst/>
                  <a:latin typeface="Calibri" panose="020F0502020204030204" pitchFamily="34" charset="0"/>
                  <a:ea typeface="Calibri" panose="020F0502020204030204" pitchFamily="34" charset="0"/>
                  <a:cs typeface="Arial" panose="020B0604020202020204" pitchFamily="34" charset="0"/>
                </a:endParaRPr>
              </a:p>
            </p:txBody>
          </p:sp>
        </mc:Choice>
        <mc:Fallback>
          <p:sp>
            <p:nvSpPr>
              <p:cNvPr id="2" name="Rectangle 1"/>
              <p:cNvSpPr>
                <a:spLocks noRot="1" noChangeAspect="1" noMove="1" noResize="1" noEditPoints="1" noAdjustHandles="1" noChangeArrowheads="1" noChangeShapeType="1" noTextEdit="1"/>
              </p:cNvSpPr>
              <p:nvPr/>
            </p:nvSpPr>
            <p:spPr>
              <a:xfrm>
                <a:off x="746234" y="585354"/>
                <a:ext cx="9753600" cy="5879558"/>
              </a:xfrm>
              <a:prstGeom prst="rect">
                <a:avLst/>
              </a:prstGeom>
              <a:blipFill>
                <a:blip r:embed="rId2"/>
                <a:stretch>
                  <a:fillRect l="-1250" t="-415" r="-1312" b="-415"/>
                </a:stretch>
              </a:blipFill>
            </p:spPr>
            <p:txBody>
              <a:bodyPr/>
              <a:lstStyle/>
              <a:p>
                <a:r>
                  <a:rPr lang="en-US">
                    <a:noFill/>
                  </a:rPr>
                  <a:t> </a:t>
                </a:r>
              </a:p>
            </p:txBody>
          </p:sp>
        </mc:Fallback>
      </mc:AlternateContent>
    </p:spTree>
    <p:extLst>
      <p:ext uri="{BB962C8B-B14F-4D97-AF65-F5344CB8AC3E}">
        <p14:creationId xmlns:p14="http://schemas.microsoft.com/office/powerpoint/2010/main" val="42684428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2" name="Rectangle 1"/>
              <p:cNvSpPr/>
              <p:nvPr/>
            </p:nvSpPr>
            <p:spPr>
              <a:xfrm>
                <a:off x="483476" y="607577"/>
                <a:ext cx="9932276" cy="5573834"/>
              </a:xfrm>
              <a:prstGeom prst="rect">
                <a:avLst/>
              </a:prstGeom>
            </p:spPr>
            <p:txBody>
              <a:bodyPr wrap="square">
                <a:spAutoFit/>
              </a:bodyPr>
              <a:lstStyle/>
              <a:p>
                <a:pPr algn="just">
                  <a:lnSpc>
                    <a:spcPct val="115000"/>
                  </a:lnSpc>
                  <a:spcAft>
                    <a:spcPts val="1000"/>
                  </a:spcAft>
                </a:pPr>
                <a:r>
                  <a:rPr lang="en-US" sz="2400" dirty="0" smtClean="0">
                    <a:latin typeface="Book Antiqua" panose="02040602050305030304" pitchFamily="18" charset="0"/>
                    <a:ea typeface="Calibri" panose="020F0502020204030204" pitchFamily="34" charset="0"/>
                    <a:cs typeface="Arial" panose="020B0604020202020204" pitchFamily="34" charset="0"/>
                  </a:rPr>
                  <a:t>ASSIGNMENT</a:t>
                </a:r>
              </a:p>
              <a:p>
                <a:pPr algn="just">
                  <a:lnSpc>
                    <a:spcPct val="115000"/>
                  </a:lnSpc>
                  <a:spcAft>
                    <a:spcPts val="1000"/>
                  </a:spcAft>
                </a:pPr>
                <a:r>
                  <a:rPr lang="en-US" sz="2400" dirty="0" smtClean="0">
                    <a:latin typeface="Book Antiqua" panose="02040602050305030304" pitchFamily="18" charset="0"/>
                    <a:ea typeface="Calibri" panose="020F0502020204030204" pitchFamily="34" charset="0"/>
                    <a:cs typeface="Arial" panose="020B0604020202020204" pitchFamily="34" charset="0"/>
                  </a:rPr>
                  <a:t>In </a:t>
                </a:r>
                <a:r>
                  <a:rPr lang="en-US" sz="2400" dirty="0">
                    <a:latin typeface="Book Antiqua" panose="02040602050305030304" pitchFamily="18" charset="0"/>
                    <a:ea typeface="Calibri" panose="020F0502020204030204" pitchFamily="34" charset="0"/>
                    <a:cs typeface="Arial" panose="020B0604020202020204" pitchFamily="34" charset="0"/>
                  </a:rPr>
                  <a:t>a Rocket motor fueled with butane, C</a:t>
                </a:r>
                <a:r>
                  <a:rPr lang="en-US" sz="2400" baseline="-25000" dirty="0">
                    <a:latin typeface="Book Antiqua" panose="02040602050305030304" pitchFamily="18" charset="0"/>
                    <a:ea typeface="Calibri" panose="020F0502020204030204" pitchFamily="34" charset="0"/>
                    <a:cs typeface="Arial" panose="020B0604020202020204" pitchFamily="34" charset="0"/>
                  </a:rPr>
                  <a:t>4</a:t>
                </a:r>
                <a:r>
                  <a:rPr lang="en-US" sz="2400" dirty="0">
                    <a:latin typeface="Book Antiqua" panose="02040602050305030304" pitchFamily="18" charset="0"/>
                    <a:ea typeface="Calibri" panose="020F0502020204030204" pitchFamily="34" charset="0"/>
                    <a:cs typeface="Arial" panose="020B0604020202020204" pitchFamily="34" charset="0"/>
                  </a:rPr>
                  <a:t>H</a:t>
                </a:r>
                <a:r>
                  <a:rPr lang="en-US" sz="2400" baseline="-25000" dirty="0">
                    <a:latin typeface="Book Antiqua" panose="02040602050305030304" pitchFamily="18" charset="0"/>
                    <a:ea typeface="Calibri" panose="020F0502020204030204" pitchFamily="34" charset="0"/>
                    <a:cs typeface="Arial" panose="020B0604020202020204" pitchFamily="34" charset="0"/>
                  </a:rPr>
                  <a:t>10</a:t>
                </a:r>
                <a:r>
                  <a:rPr lang="en-US" sz="2400" dirty="0">
                    <a:latin typeface="Book Antiqua" panose="02040602050305030304" pitchFamily="18" charset="0"/>
                    <a:ea typeface="Calibri" panose="020F0502020204030204" pitchFamily="34" charset="0"/>
                    <a:cs typeface="Arial" panose="020B0604020202020204" pitchFamily="34" charset="0"/>
                  </a:rPr>
                  <a:t>, how many kilograms of liquid oxygen should be </a:t>
                </a:r>
                <a:r>
                  <a:rPr lang="en-US" sz="2400" dirty="0" err="1">
                    <a:latin typeface="Book Antiqua" panose="02040602050305030304" pitchFamily="18" charset="0"/>
                    <a:ea typeface="Calibri" panose="020F0502020204030204" pitchFamily="34" charset="0"/>
                    <a:cs typeface="Arial" panose="020B0604020202020204" pitchFamily="34" charset="0"/>
                  </a:rPr>
                  <a:t>proviled</a:t>
                </a:r>
                <a:r>
                  <a:rPr lang="en-US" sz="2400" dirty="0">
                    <a:latin typeface="Book Antiqua" panose="02040602050305030304" pitchFamily="18" charset="0"/>
                    <a:ea typeface="Calibri" panose="020F0502020204030204" pitchFamily="34" charset="0"/>
                    <a:cs typeface="Arial" panose="020B0604020202020204" pitchFamily="34" charset="0"/>
                  </a:rPr>
                  <a:t> with each kilogram of butane to provide complete combustion.</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15000"/>
                  </a:lnSpc>
                  <a:spcAft>
                    <a:spcPts val="1000"/>
                  </a:spcAft>
                </a:pPr>
                <a:r>
                  <a:rPr lang="en-US" sz="2400" dirty="0">
                    <a:latin typeface="Book Antiqua" panose="02040602050305030304" pitchFamily="18" charset="0"/>
                    <a:ea typeface="Calibri" panose="020F0502020204030204" pitchFamily="34" charset="0"/>
                    <a:cs typeface="Arial" panose="020B0604020202020204" pitchFamily="34" charset="0"/>
                  </a:rPr>
                  <a:t>Example 5:  2C</a:t>
                </a:r>
                <a:r>
                  <a:rPr lang="en-US" sz="2400" baseline="-25000" dirty="0">
                    <a:latin typeface="Book Antiqua" panose="02040602050305030304" pitchFamily="18" charset="0"/>
                    <a:ea typeface="Calibri" panose="020F0502020204030204" pitchFamily="34" charset="0"/>
                    <a:cs typeface="Arial" panose="020B0604020202020204" pitchFamily="34" charset="0"/>
                  </a:rPr>
                  <a:t>5</a:t>
                </a:r>
                <a:r>
                  <a:rPr lang="en-US" sz="2400" dirty="0">
                    <a:latin typeface="Book Antiqua" panose="02040602050305030304" pitchFamily="18" charset="0"/>
                    <a:ea typeface="Calibri" panose="020F0502020204030204" pitchFamily="34" charset="0"/>
                    <a:cs typeface="Arial" panose="020B0604020202020204" pitchFamily="34" charset="0"/>
                  </a:rPr>
                  <a:t>H</a:t>
                </a:r>
                <a:r>
                  <a:rPr lang="en-US" sz="2400" baseline="-25000" dirty="0">
                    <a:latin typeface="Book Antiqua" panose="02040602050305030304" pitchFamily="18" charset="0"/>
                    <a:ea typeface="Calibri" panose="020F0502020204030204" pitchFamily="34" charset="0"/>
                    <a:cs typeface="Arial" panose="020B0604020202020204" pitchFamily="34" charset="0"/>
                  </a:rPr>
                  <a:t>12</a:t>
                </a:r>
                <a:r>
                  <a:rPr lang="en-US" sz="2400" dirty="0">
                    <a:latin typeface="Book Antiqua" panose="02040602050305030304" pitchFamily="18" charset="0"/>
                    <a:ea typeface="Calibri" panose="020F0502020204030204" pitchFamily="34" charset="0"/>
                    <a:cs typeface="Arial" panose="020B0604020202020204" pitchFamily="34" charset="0"/>
                  </a:rPr>
                  <a:t>OH + 15O</a:t>
                </a:r>
                <a:r>
                  <a:rPr lang="en-US" sz="2400" baseline="-25000" dirty="0">
                    <a:latin typeface="Book Antiqua" panose="02040602050305030304" pitchFamily="18" charset="0"/>
                    <a:ea typeface="Calibri" panose="020F0502020204030204" pitchFamily="34" charset="0"/>
                    <a:cs typeface="Arial" panose="020B0604020202020204" pitchFamily="34" charset="0"/>
                  </a:rPr>
                  <a:t>2</a:t>
                </a:r>
                <a:r>
                  <a:rPr lang="en-US" sz="2400" dirty="0">
                    <a:latin typeface="Book Antiqua" panose="02040602050305030304" pitchFamily="18" charset="0"/>
                    <a:ea typeface="Calibri" panose="020F0502020204030204" pitchFamily="34" charset="0"/>
                    <a:cs typeface="Arial" panose="020B0604020202020204" pitchFamily="34" charset="0"/>
                  </a:rPr>
                  <a:t> </a:t>
                </a:r>
                <a14:m>
                  <m:oMath xmlns:m="http://schemas.openxmlformats.org/officeDocument/2006/math">
                    <m:r>
                      <a:rPr lang="en-US" sz="2400" i="1">
                        <a:latin typeface="Cambria Math" panose="02040503050406030204" pitchFamily="18" charset="0"/>
                        <a:ea typeface="Calibri" panose="020F0502020204030204" pitchFamily="34" charset="0"/>
                        <a:cs typeface="Arial" panose="020B0604020202020204" pitchFamily="34" charset="0"/>
                      </a:rPr>
                      <m:t>→</m:t>
                    </m:r>
                  </m:oMath>
                </a14:m>
                <a:r>
                  <a:rPr lang="en-US" sz="2400" dirty="0">
                    <a:latin typeface="Book Antiqua" panose="02040602050305030304" pitchFamily="18" charset="0"/>
                    <a:ea typeface="Times New Roman" panose="02020603050405020304" pitchFamily="18" charset="0"/>
                    <a:cs typeface="Arial" panose="020B0604020202020204" pitchFamily="34" charset="0"/>
                  </a:rPr>
                  <a:t> 10CO</a:t>
                </a:r>
                <a:r>
                  <a:rPr lang="en-US" sz="2400" baseline="-25000" dirty="0">
                    <a:latin typeface="Book Antiqua" panose="02040602050305030304" pitchFamily="18" charset="0"/>
                    <a:ea typeface="Times New Roman" panose="02020603050405020304" pitchFamily="18" charset="0"/>
                    <a:cs typeface="Arial" panose="020B0604020202020204" pitchFamily="34" charset="0"/>
                  </a:rPr>
                  <a:t>2</a:t>
                </a:r>
                <a:r>
                  <a:rPr lang="en-US" sz="2400" dirty="0">
                    <a:latin typeface="Book Antiqua" panose="02040602050305030304" pitchFamily="18" charset="0"/>
                    <a:ea typeface="Times New Roman" panose="02020603050405020304" pitchFamily="18" charset="0"/>
                    <a:cs typeface="Arial" panose="020B0604020202020204" pitchFamily="34" charset="0"/>
                  </a:rPr>
                  <a:t> + 12H</a:t>
                </a:r>
                <a:r>
                  <a:rPr lang="en-US" sz="2400" baseline="-25000" dirty="0">
                    <a:latin typeface="Book Antiqua" panose="02040602050305030304" pitchFamily="18" charset="0"/>
                    <a:ea typeface="Times New Roman" panose="02020603050405020304" pitchFamily="18" charset="0"/>
                    <a:cs typeface="Arial" panose="020B0604020202020204" pitchFamily="34" charset="0"/>
                  </a:rPr>
                  <a:t>2</a:t>
                </a:r>
                <a:r>
                  <a:rPr lang="en-US" sz="2400" dirty="0">
                    <a:latin typeface="Book Antiqua" panose="02040602050305030304" pitchFamily="18" charset="0"/>
                    <a:ea typeface="Times New Roman" panose="02020603050405020304" pitchFamily="18" charset="0"/>
                    <a:cs typeface="Arial" panose="020B0604020202020204" pitchFamily="34" charset="0"/>
                  </a:rPr>
                  <a:t>O</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just">
                  <a:lnSpc>
                    <a:spcPct val="115000"/>
                  </a:lnSpc>
                  <a:spcBef>
                    <a:spcPts val="0"/>
                  </a:spcBef>
                  <a:spcAft>
                    <a:spcPts val="0"/>
                  </a:spcAft>
                  <a:buFont typeface="+mj-lt"/>
                  <a:buAutoNum type="alphaLcPeriod"/>
                </a:pPr>
                <a:r>
                  <a:rPr lang="en-US" sz="2400" dirty="0">
                    <a:latin typeface="Book Antiqua" panose="02040602050305030304" pitchFamily="18" charset="0"/>
                    <a:ea typeface="Calibri" panose="020F0502020204030204" pitchFamily="34" charset="0"/>
                    <a:cs typeface="Arial" panose="020B0604020202020204" pitchFamily="34" charset="0"/>
                  </a:rPr>
                  <a:t>How many moles of O</a:t>
                </a:r>
                <a:r>
                  <a:rPr lang="en-US" sz="2400" baseline="-25000" dirty="0">
                    <a:latin typeface="Book Antiqua" panose="02040602050305030304" pitchFamily="18" charset="0"/>
                    <a:ea typeface="Calibri" panose="020F0502020204030204" pitchFamily="34" charset="0"/>
                    <a:cs typeface="Arial" panose="020B0604020202020204" pitchFamily="34" charset="0"/>
                  </a:rPr>
                  <a:t>2</a:t>
                </a:r>
                <a:r>
                  <a:rPr lang="en-US" sz="2400" dirty="0">
                    <a:latin typeface="Book Antiqua" panose="02040602050305030304" pitchFamily="18" charset="0"/>
                    <a:ea typeface="Calibri" panose="020F0502020204030204" pitchFamily="34" charset="0"/>
                    <a:cs typeface="Arial" panose="020B0604020202020204" pitchFamily="34" charset="0"/>
                  </a:rPr>
                  <a:t> are needed for the combustion of 1 mole </a:t>
                </a:r>
                <a:r>
                  <a:rPr lang="en-US" sz="2400" dirty="0" err="1">
                    <a:latin typeface="Book Antiqua" panose="02040602050305030304" pitchFamily="18" charset="0"/>
                    <a:ea typeface="Calibri" panose="020F0502020204030204" pitchFamily="34" charset="0"/>
                    <a:cs typeface="Arial" panose="020B0604020202020204" pitchFamily="34" charset="0"/>
                  </a:rPr>
                  <a:t>alkanol</a:t>
                </a:r>
                <a:r>
                  <a:rPr lang="en-US" sz="2400" dirty="0">
                    <a:latin typeface="Book Antiqua" panose="02040602050305030304" pitchFamily="18" charset="0"/>
                    <a:ea typeface="Calibri" panose="020F0502020204030204" pitchFamily="34" charset="0"/>
                    <a:cs typeface="Arial" panose="020B0604020202020204" pitchFamily="34" charset="0"/>
                  </a:rPr>
                  <a:t>?</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just">
                  <a:lnSpc>
                    <a:spcPct val="115000"/>
                  </a:lnSpc>
                  <a:spcBef>
                    <a:spcPts val="0"/>
                  </a:spcBef>
                  <a:spcAft>
                    <a:spcPts val="0"/>
                  </a:spcAft>
                  <a:buFont typeface="+mj-lt"/>
                  <a:buAutoNum type="alphaLcPeriod"/>
                </a:pPr>
                <a:r>
                  <a:rPr lang="en-US" sz="2400" dirty="0">
                    <a:latin typeface="Book Antiqua" panose="02040602050305030304" pitchFamily="18" charset="0"/>
                    <a:ea typeface="Calibri" panose="020F0502020204030204" pitchFamily="34" charset="0"/>
                    <a:cs typeface="Arial" panose="020B0604020202020204" pitchFamily="34" charset="0"/>
                  </a:rPr>
                  <a:t>How many moles of H</a:t>
                </a:r>
                <a:r>
                  <a:rPr lang="en-US" sz="2400" baseline="-25000" dirty="0">
                    <a:latin typeface="Book Antiqua" panose="02040602050305030304" pitchFamily="18" charset="0"/>
                    <a:ea typeface="Calibri" panose="020F0502020204030204" pitchFamily="34" charset="0"/>
                    <a:cs typeface="Arial" panose="020B0604020202020204" pitchFamily="34" charset="0"/>
                  </a:rPr>
                  <a:t>2</a:t>
                </a:r>
                <a:r>
                  <a:rPr lang="en-US" sz="2400" dirty="0">
                    <a:latin typeface="Book Antiqua" panose="02040602050305030304" pitchFamily="18" charset="0"/>
                    <a:ea typeface="Calibri" panose="020F0502020204030204" pitchFamily="34" charset="0"/>
                    <a:cs typeface="Arial" panose="020B0604020202020204" pitchFamily="34" charset="0"/>
                  </a:rPr>
                  <a:t>O are formed for each mole of O</a:t>
                </a:r>
                <a:r>
                  <a:rPr lang="en-US" sz="2400" baseline="-25000" dirty="0">
                    <a:latin typeface="Book Antiqua" panose="02040602050305030304" pitchFamily="18" charset="0"/>
                    <a:ea typeface="Calibri" panose="020F0502020204030204" pitchFamily="34" charset="0"/>
                    <a:cs typeface="Arial" panose="020B0604020202020204" pitchFamily="34" charset="0"/>
                  </a:rPr>
                  <a:t>2</a:t>
                </a:r>
                <a:r>
                  <a:rPr lang="en-US" sz="2400" dirty="0">
                    <a:latin typeface="Book Antiqua" panose="02040602050305030304" pitchFamily="18" charset="0"/>
                    <a:ea typeface="Calibri" panose="020F0502020204030204" pitchFamily="34" charset="0"/>
                    <a:cs typeface="Arial" panose="020B0604020202020204" pitchFamily="34" charset="0"/>
                  </a:rPr>
                  <a:t> consumed?</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just">
                  <a:lnSpc>
                    <a:spcPct val="115000"/>
                  </a:lnSpc>
                  <a:spcBef>
                    <a:spcPts val="0"/>
                  </a:spcBef>
                  <a:spcAft>
                    <a:spcPts val="0"/>
                  </a:spcAft>
                  <a:buFont typeface="+mj-lt"/>
                  <a:buAutoNum type="alphaLcPeriod"/>
                </a:pPr>
                <a:r>
                  <a:rPr lang="en-US" sz="2400" dirty="0">
                    <a:latin typeface="Book Antiqua" panose="02040602050305030304" pitchFamily="18" charset="0"/>
                    <a:ea typeface="Calibri" panose="020F0502020204030204" pitchFamily="34" charset="0"/>
                    <a:cs typeface="Arial" panose="020B0604020202020204" pitchFamily="34" charset="0"/>
                  </a:rPr>
                  <a:t>How many grams of CO</a:t>
                </a:r>
                <a:r>
                  <a:rPr lang="en-US" sz="2400" baseline="-25000" dirty="0">
                    <a:latin typeface="Book Antiqua" panose="02040602050305030304" pitchFamily="18" charset="0"/>
                    <a:ea typeface="Calibri" panose="020F0502020204030204" pitchFamily="34" charset="0"/>
                    <a:cs typeface="Arial" panose="020B0604020202020204" pitchFamily="34" charset="0"/>
                  </a:rPr>
                  <a:t>2</a:t>
                </a:r>
                <a:r>
                  <a:rPr lang="en-US" sz="2400" dirty="0">
                    <a:latin typeface="Book Antiqua" panose="02040602050305030304" pitchFamily="18" charset="0"/>
                    <a:ea typeface="Calibri" panose="020F0502020204030204" pitchFamily="34" charset="0"/>
                    <a:cs typeface="Arial" panose="020B0604020202020204" pitchFamily="34" charset="0"/>
                  </a:rPr>
                  <a:t> are produced for each mole of </a:t>
                </a:r>
                <a:r>
                  <a:rPr lang="en-US" sz="2400" dirty="0" err="1">
                    <a:latin typeface="Book Antiqua" panose="02040602050305030304" pitchFamily="18" charset="0"/>
                    <a:ea typeface="Calibri" panose="020F0502020204030204" pitchFamily="34" charset="0"/>
                    <a:cs typeface="Arial" panose="020B0604020202020204" pitchFamily="34" charset="0"/>
                  </a:rPr>
                  <a:t>alkanol</a:t>
                </a:r>
                <a:r>
                  <a:rPr lang="en-US" sz="2400" dirty="0">
                    <a:latin typeface="Book Antiqua" panose="02040602050305030304" pitchFamily="18" charset="0"/>
                    <a:ea typeface="Calibri" panose="020F0502020204030204" pitchFamily="34" charset="0"/>
                    <a:cs typeface="Arial" panose="020B0604020202020204" pitchFamily="34" charset="0"/>
                  </a:rPr>
                  <a:t> burned</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just">
                  <a:lnSpc>
                    <a:spcPct val="115000"/>
                  </a:lnSpc>
                  <a:spcBef>
                    <a:spcPts val="0"/>
                  </a:spcBef>
                  <a:spcAft>
                    <a:spcPts val="1000"/>
                  </a:spcAft>
                  <a:buFont typeface="+mj-lt"/>
                  <a:buAutoNum type="alphaLcPeriod"/>
                </a:pPr>
                <a:r>
                  <a:rPr lang="en-US" sz="2400" dirty="0">
                    <a:latin typeface="Book Antiqua" panose="02040602050305030304" pitchFamily="18" charset="0"/>
                    <a:ea typeface="Calibri" panose="020F0502020204030204" pitchFamily="34" charset="0"/>
                    <a:cs typeface="Arial" panose="020B0604020202020204" pitchFamily="34" charset="0"/>
                  </a:rPr>
                  <a:t>How many grams of CO</a:t>
                </a:r>
                <a:r>
                  <a:rPr lang="en-US" sz="2400" baseline="-25000" dirty="0">
                    <a:latin typeface="Book Antiqua" panose="02040602050305030304" pitchFamily="18" charset="0"/>
                    <a:ea typeface="Calibri" panose="020F0502020204030204" pitchFamily="34" charset="0"/>
                    <a:cs typeface="Arial" panose="020B0604020202020204" pitchFamily="34" charset="0"/>
                  </a:rPr>
                  <a:t>2</a:t>
                </a:r>
                <a:r>
                  <a:rPr lang="en-US" sz="2400" dirty="0">
                    <a:latin typeface="Book Antiqua" panose="02040602050305030304" pitchFamily="18" charset="0"/>
                    <a:ea typeface="Calibri" panose="020F0502020204030204" pitchFamily="34" charset="0"/>
                    <a:cs typeface="Arial" panose="020B0604020202020204" pitchFamily="34" charset="0"/>
                  </a:rPr>
                  <a:t> are produced for each gram of </a:t>
                </a:r>
                <a:r>
                  <a:rPr lang="en-US" sz="2400" dirty="0" err="1">
                    <a:latin typeface="Book Antiqua" panose="02040602050305030304" pitchFamily="18" charset="0"/>
                    <a:ea typeface="Calibri" panose="020F0502020204030204" pitchFamily="34" charset="0"/>
                    <a:cs typeface="Arial" panose="020B0604020202020204" pitchFamily="34" charset="0"/>
                  </a:rPr>
                  <a:t>alkanol</a:t>
                </a:r>
                <a:r>
                  <a:rPr lang="en-US" sz="2400" dirty="0">
                    <a:latin typeface="Book Antiqua" panose="02040602050305030304" pitchFamily="18" charset="0"/>
                    <a:ea typeface="Calibri" panose="020F0502020204030204" pitchFamily="34" charset="0"/>
                    <a:cs typeface="Arial" panose="020B0604020202020204" pitchFamily="34" charset="0"/>
                  </a:rPr>
                  <a:t> burned </a:t>
                </a:r>
                <a:endParaRPr lang="en-US" sz="2400" dirty="0">
                  <a:effectLst/>
                  <a:latin typeface="Calibri" panose="020F0502020204030204" pitchFamily="34" charset="0"/>
                  <a:ea typeface="Calibri" panose="020F0502020204030204" pitchFamily="34" charset="0"/>
                  <a:cs typeface="Arial" panose="020B0604020202020204" pitchFamily="34" charset="0"/>
                </a:endParaRPr>
              </a:p>
            </p:txBody>
          </p:sp>
        </mc:Choice>
        <mc:Fallback>
          <p:sp>
            <p:nvSpPr>
              <p:cNvPr id="2" name="Rectangle 1"/>
              <p:cNvSpPr>
                <a:spLocks noRot="1" noChangeAspect="1" noMove="1" noResize="1" noEditPoints="1" noAdjustHandles="1" noChangeArrowheads="1" noChangeShapeType="1" noTextEdit="1"/>
              </p:cNvSpPr>
              <p:nvPr/>
            </p:nvSpPr>
            <p:spPr>
              <a:xfrm>
                <a:off x="483476" y="607577"/>
                <a:ext cx="9932276" cy="5573834"/>
              </a:xfrm>
              <a:prstGeom prst="rect">
                <a:avLst/>
              </a:prstGeom>
              <a:blipFill>
                <a:blip r:embed="rId2"/>
                <a:stretch>
                  <a:fillRect l="-982" t="-219" r="-920" b="-1204"/>
                </a:stretch>
              </a:blipFill>
            </p:spPr>
            <p:txBody>
              <a:bodyPr/>
              <a:lstStyle/>
              <a:p>
                <a:r>
                  <a:rPr lang="en-US">
                    <a:noFill/>
                  </a:rPr>
                  <a:t> </a:t>
                </a:r>
              </a:p>
            </p:txBody>
          </p:sp>
        </mc:Fallback>
      </mc:AlternateContent>
    </p:spTree>
    <p:extLst>
      <p:ext uri="{BB962C8B-B14F-4D97-AF65-F5344CB8AC3E}">
        <p14:creationId xmlns:p14="http://schemas.microsoft.com/office/powerpoint/2010/main" val="32913835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2" name="Rectangle 1"/>
              <p:cNvSpPr/>
              <p:nvPr/>
            </p:nvSpPr>
            <p:spPr>
              <a:xfrm>
                <a:off x="1008992" y="818559"/>
                <a:ext cx="9911256" cy="5511189"/>
              </a:xfrm>
              <a:prstGeom prst="rect">
                <a:avLst/>
              </a:prstGeom>
            </p:spPr>
            <p:txBody>
              <a:bodyPr wrap="square">
                <a:spAutoFit/>
              </a:bodyPr>
              <a:lstStyle/>
              <a:p>
                <a:pPr algn="just">
                  <a:lnSpc>
                    <a:spcPct val="150000"/>
                  </a:lnSpc>
                  <a:spcAft>
                    <a:spcPts val="1000"/>
                  </a:spcAft>
                </a:pPr>
                <a:r>
                  <a:rPr lang="en-US" sz="2400" b="1" dirty="0">
                    <a:latin typeface="Book Antiqua" panose="02040602050305030304" pitchFamily="18" charset="0"/>
                    <a:ea typeface="Calibri" panose="020F0502020204030204" pitchFamily="34" charset="0"/>
                    <a:cs typeface="Arial" panose="020B0604020202020204" pitchFamily="34" charset="0"/>
                  </a:rPr>
                  <a:t>Mass concentration.</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50000"/>
                  </a:lnSpc>
                  <a:spcAft>
                    <a:spcPts val="1000"/>
                  </a:spcAft>
                </a:pPr>
                <a:r>
                  <a:rPr lang="en-US" sz="2400" dirty="0">
                    <a:latin typeface="Book Antiqua" panose="02040602050305030304" pitchFamily="18" charset="0"/>
                    <a:ea typeface="Calibri" panose="020F0502020204030204" pitchFamily="34" charset="0"/>
                    <a:cs typeface="Arial" panose="020B0604020202020204" pitchFamily="34" charset="0"/>
                  </a:rPr>
                  <a:t>Mass </a:t>
                </a:r>
                <a:r>
                  <a:rPr lang="en-US" sz="2400" dirty="0" err="1">
                    <a:latin typeface="Book Antiqua" panose="02040602050305030304" pitchFamily="18" charset="0"/>
                    <a:ea typeface="Calibri" panose="020F0502020204030204" pitchFamily="34" charset="0"/>
                    <a:cs typeface="Arial" panose="020B0604020202020204" pitchFamily="34" charset="0"/>
                  </a:rPr>
                  <a:t>conc</a:t>
                </a:r>
                <a:r>
                  <a:rPr lang="en-US" sz="2400" dirty="0">
                    <a:latin typeface="Book Antiqua" panose="02040602050305030304" pitchFamily="18" charset="0"/>
                    <a:ea typeface="Calibri" panose="020F0502020204030204" pitchFamily="34" charset="0"/>
                    <a:cs typeface="Arial" panose="020B0604020202020204" pitchFamily="34" charset="0"/>
                  </a:rPr>
                  <a:t> = </a:t>
                </a:r>
                <a14:m>
                  <m:oMath xmlns:m="http://schemas.openxmlformats.org/officeDocument/2006/math">
                    <m:f>
                      <m:fPr>
                        <m:ctrlPr>
                          <a:rPr lang="en-US" sz="2400" i="1">
                            <a:latin typeface="Cambria Math" panose="02040503050406030204" pitchFamily="18" charset="0"/>
                            <a:ea typeface="Calibri" panose="020F0502020204030204" pitchFamily="34" charset="0"/>
                            <a:cs typeface="Arial" panose="020B0604020202020204" pitchFamily="34" charset="0"/>
                          </a:rPr>
                        </m:ctrlPr>
                      </m:fPr>
                      <m:num>
                        <m:r>
                          <a:rPr lang="en-US" sz="2400" i="1">
                            <a:latin typeface="Cambria Math" panose="02040503050406030204" pitchFamily="18" charset="0"/>
                            <a:ea typeface="Calibri" panose="020F0502020204030204" pitchFamily="34" charset="0"/>
                            <a:cs typeface="Arial" panose="020B0604020202020204" pitchFamily="34" charset="0"/>
                          </a:rPr>
                          <m:t>𝑚𝑎𝑠𝑠</m:t>
                        </m:r>
                        <m:r>
                          <a:rPr lang="en-US" sz="2400" i="1">
                            <a:latin typeface="Cambria Math" panose="02040503050406030204" pitchFamily="18" charset="0"/>
                            <a:ea typeface="Calibri" panose="020F0502020204030204" pitchFamily="34" charset="0"/>
                            <a:cs typeface="Arial" panose="020B0604020202020204" pitchFamily="34" charset="0"/>
                          </a:rPr>
                          <m:t> (</m:t>
                        </m:r>
                        <m:r>
                          <a:rPr lang="en-US" sz="2400" i="1">
                            <a:latin typeface="Cambria Math" panose="02040503050406030204" pitchFamily="18" charset="0"/>
                            <a:ea typeface="Calibri" panose="020F0502020204030204" pitchFamily="34" charset="0"/>
                            <a:cs typeface="Arial" panose="020B0604020202020204" pitchFamily="34" charset="0"/>
                          </a:rPr>
                          <m:t>𝑔</m:t>
                        </m:r>
                        <m:r>
                          <a:rPr lang="en-US" sz="2400" i="1">
                            <a:latin typeface="Cambria Math" panose="02040503050406030204" pitchFamily="18" charset="0"/>
                            <a:ea typeface="Calibri" panose="020F0502020204030204" pitchFamily="34" charset="0"/>
                            <a:cs typeface="Arial" panose="020B0604020202020204" pitchFamily="34" charset="0"/>
                          </a:rPr>
                          <m:t>)</m:t>
                        </m:r>
                      </m:num>
                      <m:den>
                        <m:r>
                          <a:rPr lang="en-US" sz="2400" i="1">
                            <a:latin typeface="Cambria Math" panose="02040503050406030204" pitchFamily="18" charset="0"/>
                            <a:ea typeface="Calibri" panose="020F0502020204030204" pitchFamily="34" charset="0"/>
                            <a:cs typeface="Arial" panose="020B0604020202020204" pitchFamily="34" charset="0"/>
                          </a:rPr>
                          <m:t>𝑣𝑜𝑙𝑢𝑚𝑒</m:t>
                        </m:r>
                        <m:r>
                          <a:rPr lang="en-US" sz="2400" i="1">
                            <a:latin typeface="Cambria Math" panose="02040503050406030204" pitchFamily="18" charset="0"/>
                            <a:ea typeface="Calibri" panose="020F0502020204030204" pitchFamily="34" charset="0"/>
                            <a:cs typeface="Arial" panose="020B0604020202020204" pitchFamily="34" charset="0"/>
                          </a:rPr>
                          <m:t> </m:t>
                        </m:r>
                        <m:d>
                          <m:dPr>
                            <m:ctrlPr>
                              <a:rPr lang="en-US" sz="2400" i="1">
                                <a:latin typeface="Cambria Math" panose="02040503050406030204" pitchFamily="18" charset="0"/>
                                <a:ea typeface="Calibri" panose="020F0502020204030204" pitchFamily="34" charset="0"/>
                                <a:cs typeface="Arial" panose="020B0604020202020204" pitchFamily="34" charset="0"/>
                              </a:rPr>
                            </m:ctrlPr>
                          </m:dPr>
                          <m:e>
                            <m:sSup>
                              <m:sSupPr>
                                <m:ctrlPr>
                                  <a:rPr lang="en-US" sz="2400" i="1">
                                    <a:latin typeface="Cambria Math" panose="02040503050406030204" pitchFamily="18" charset="0"/>
                                    <a:ea typeface="Calibri" panose="020F0502020204030204" pitchFamily="34" charset="0"/>
                                    <a:cs typeface="Arial" panose="020B0604020202020204" pitchFamily="34" charset="0"/>
                                  </a:rPr>
                                </m:ctrlPr>
                              </m:sSupPr>
                              <m:e>
                                <m:r>
                                  <a:rPr lang="en-US" sz="2400" i="1">
                                    <a:latin typeface="Cambria Math" panose="02040503050406030204" pitchFamily="18" charset="0"/>
                                    <a:ea typeface="Calibri" panose="020F0502020204030204" pitchFamily="34" charset="0"/>
                                    <a:cs typeface="Arial" panose="020B0604020202020204" pitchFamily="34" charset="0"/>
                                  </a:rPr>
                                  <m:t>𝑑𝑚</m:t>
                                </m:r>
                              </m:e>
                              <m:sup>
                                <m:r>
                                  <a:rPr lang="en-US" sz="2400" i="1">
                                    <a:latin typeface="Cambria Math" panose="02040503050406030204" pitchFamily="18" charset="0"/>
                                    <a:ea typeface="Calibri" panose="020F0502020204030204" pitchFamily="34" charset="0"/>
                                    <a:cs typeface="Arial" panose="020B0604020202020204" pitchFamily="34" charset="0"/>
                                  </a:rPr>
                                  <m:t>3</m:t>
                                </m:r>
                              </m:sup>
                            </m:sSup>
                          </m:e>
                        </m:d>
                      </m:den>
                    </m:f>
                  </m:oMath>
                </a14:m>
                <a:r>
                  <a:rPr lang="en-US" sz="2400" dirty="0">
                    <a:latin typeface="Book Antiqua" panose="02040602050305030304" pitchFamily="18" charset="0"/>
                    <a:ea typeface="Times New Roman" panose="02020603050405020304" pitchFamily="18" charset="0"/>
                    <a:cs typeface="Arial" panose="020B0604020202020204" pitchFamily="34" charset="0"/>
                  </a:rPr>
                  <a:t>  the unit is g/dm</a:t>
                </a:r>
                <a:r>
                  <a:rPr lang="en-US" sz="2400" baseline="30000" dirty="0">
                    <a:latin typeface="Book Antiqua" panose="02040602050305030304" pitchFamily="18" charset="0"/>
                    <a:ea typeface="Times New Roman" panose="02020603050405020304" pitchFamily="18" charset="0"/>
                    <a:cs typeface="Arial" panose="020B0604020202020204" pitchFamily="34" charset="0"/>
                  </a:rPr>
                  <a:t>3</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50000"/>
                  </a:lnSpc>
                  <a:spcAft>
                    <a:spcPts val="1000"/>
                  </a:spcAft>
                </a:pPr>
                <a:r>
                  <a:rPr lang="en-US" sz="2400" dirty="0">
                    <a:latin typeface="Book Antiqua" panose="02040602050305030304" pitchFamily="18" charset="0"/>
                    <a:ea typeface="Times New Roman" panose="02020603050405020304" pitchFamily="18" charset="0"/>
                    <a:cs typeface="Arial" panose="020B0604020202020204" pitchFamily="34" charset="0"/>
                  </a:rPr>
                  <a:t>Example 6: what is the concentration of </a:t>
                </a:r>
                <a:r>
                  <a:rPr lang="en-US" sz="2400" dirty="0" smtClean="0">
                    <a:latin typeface="Book Antiqua" panose="02040602050305030304" pitchFamily="18" charset="0"/>
                    <a:ea typeface="Times New Roman" panose="02020603050405020304" pitchFamily="18" charset="0"/>
                    <a:cs typeface="Arial" panose="020B0604020202020204" pitchFamily="34" charset="0"/>
                  </a:rPr>
                  <a:t>4 g </a:t>
                </a:r>
                <a:r>
                  <a:rPr lang="en-US" sz="2400" dirty="0">
                    <a:latin typeface="Book Antiqua" panose="02040602050305030304" pitchFamily="18" charset="0"/>
                    <a:ea typeface="Times New Roman" panose="02020603050405020304" pitchFamily="18" charset="0"/>
                    <a:cs typeface="Arial" panose="020B0604020202020204" pitchFamily="34" charset="0"/>
                  </a:rPr>
                  <a:t>of </a:t>
                </a:r>
                <a:r>
                  <a:rPr lang="en-US" sz="2400" dirty="0" err="1">
                    <a:latin typeface="Book Antiqua" panose="02040602050305030304" pitchFamily="18" charset="0"/>
                    <a:ea typeface="Times New Roman" panose="02020603050405020304" pitchFamily="18" charset="0"/>
                    <a:cs typeface="Arial" panose="020B0604020202020204" pitchFamily="34" charset="0"/>
                  </a:rPr>
                  <a:t>NaOH</a:t>
                </a:r>
                <a:r>
                  <a:rPr lang="en-US" sz="2400" dirty="0">
                    <a:latin typeface="Book Antiqua" panose="02040602050305030304" pitchFamily="18" charset="0"/>
                    <a:ea typeface="Times New Roman" panose="02020603050405020304" pitchFamily="18" charset="0"/>
                    <a:cs typeface="Arial" panose="020B0604020202020204" pitchFamily="34" charset="0"/>
                  </a:rPr>
                  <a:t> dissolved in </a:t>
                </a:r>
                <a:r>
                  <a:rPr lang="en-US" sz="2400" dirty="0" smtClean="0">
                    <a:latin typeface="Book Antiqua" panose="02040602050305030304" pitchFamily="18" charset="0"/>
                    <a:ea typeface="Times New Roman" panose="02020603050405020304" pitchFamily="18" charset="0"/>
                    <a:cs typeface="Arial" panose="020B0604020202020204" pitchFamily="34" charset="0"/>
                  </a:rPr>
                  <a:t>100 ml </a:t>
                </a:r>
                <a:r>
                  <a:rPr lang="en-US" sz="2400" dirty="0">
                    <a:latin typeface="Book Antiqua" panose="02040602050305030304" pitchFamily="18" charset="0"/>
                    <a:ea typeface="Times New Roman" panose="02020603050405020304" pitchFamily="18" charset="0"/>
                    <a:cs typeface="Arial" panose="020B0604020202020204" pitchFamily="34" charset="0"/>
                  </a:rPr>
                  <a:t>of H</a:t>
                </a:r>
                <a:r>
                  <a:rPr lang="en-US" sz="2400" baseline="-25000" dirty="0">
                    <a:latin typeface="Book Antiqua" panose="02040602050305030304" pitchFamily="18" charset="0"/>
                    <a:ea typeface="Times New Roman" panose="02020603050405020304" pitchFamily="18" charset="0"/>
                    <a:cs typeface="Arial" panose="020B0604020202020204" pitchFamily="34" charset="0"/>
                  </a:rPr>
                  <a:t>2</a:t>
                </a:r>
                <a:r>
                  <a:rPr lang="en-US" sz="2400" dirty="0">
                    <a:latin typeface="Book Antiqua" panose="02040602050305030304" pitchFamily="18" charset="0"/>
                    <a:ea typeface="Times New Roman" panose="02020603050405020304" pitchFamily="18" charset="0"/>
                    <a:cs typeface="Arial" panose="020B0604020202020204" pitchFamily="34" charset="0"/>
                  </a:rPr>
                  <a:t>O</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50000"/>
                  </a:lnSpc>
                  <a:spcAft>
                    <a:spcPts val="1000"/>
                  </a:spcAft>
                </a:pPr>
                <a14:m>
                  <m:oMath xmlns:m="http://schemas.openxmlformats.org/officeDocument/2006/math">
                    <m:f>
                      <m:fPr>
                        <m:ctrlPr>
                          <a:rPr lang="en-US" sz="2400" i="1">
                            <a:latin typeface="Cambria Math" panose="02040503050406030204" pitchFamily="18" charset="0"/>
                            <a:ea typeface="Calibri" panose="020F0502020204030204" pitchFamily="34" charset="0"/>
                            <a:cs typeface="Arial" panose="020B0604020202020204" pitchFamily="34" charset="0"/>
                          </a:rPr>
                        </m:ctrlPr>
                      </m:fPr>
                      <m:num>
                        <m:r>
                          <a:rPr lang="en-US" sz="2400" i="1">
                            <a:latin typeface="Cambria Math" panose="02040503050406030204" pitchFamily="18" charset="0"/>
                            <a:ea typeface="Calibri" panose="020F0502020204030204" pitchFamily="34" charset="0"/>
                            <a:cs typeface="Arial" panose="020B0604020202020204" pitchFamily="34" charset="0"/>
                          </a:rPr>
                          <m:t>𝑚𝑎𝑠𝑠</m:t>
                        </m:r>
                      </m:num>
                      <m:den>
                        <m:r>
                          <a:rPr lang="en-US" sz="2400" i="1">
                            <a:latin typeface="Cambria Math" panose="02040503050406030204" pitchFamily="18" charset="0"/>
                            <a:ea typeface="Calibri" panose="020F0502020204030204" pitchFamily="34" charset="0"/>
                            <a:cs typeface="Arial" panose="020B0604020202020204" pitchFamily="34" charset="0"/>
                          </a:rPr>
                          <m:t>𝑣𝑜𝑙</m:t>
                        </m:r>
                      </m:den>
                    </m:f>
                    <m:r>
                      <a:rPr lang="en-US" sz="2400" i="1">
                        <a:latin typeface="Cambria Math" panose="02040503050406030204" pitchFamily="18" charset="0"/>
                        <a:ea typeface="Calibri" panose="020F0502020204030204" pitchFamily="34" charset="0"/>
                        <a:cs typeface="Arial" panose="020B0604020202020204" pitchFamily="34" charset="0"/>
                      </a:rPr>
                      <m:t>𝑐𝑜𝑛𝑐</m:t>
                    </m:r>
                    <m:r>
                      <a:rPr lang="en-US" sz="2400" i="1">
                        <a:latin typeface="Cambria Math" panose="02040503050406030204" pitchFamily="18" charset="0"/>
                        <a:ea typeface="Calibri" panose="020F0502020204030204" pitchFamily="34" charset="0"/>
                        <a:cs typeface="Arial" panose="020B0604020202020204" pitchFamily="34" charset="0"/>
                      </a:rPr>
                      <m:t> (</m:t>
                    </m:r>
                    <m:f>
                      <m:fPr>
                        <m:ctrlPr>
                          <a:rPr lang="en-US" sz="2400" i="1">
                            <a:latin typeface="Cambria Math" panose="02040503050406030204" pitchFamily="18" charset="0"/>
                            <a:ea typeface="Calibri" panose="020F0502020204030204" pitchFamily="34" charset="0"/>
                            <a:cs typeface="Arial" panose="020B0604020202020204" pitchFamily="34" charset="0"/>
                          </a:rPr>
                        </m:ctrlPr>
                      </m:fPr>
                      <m:num>
                        <m:r>
                          <a:rPr lang="en-US" sz="2400" i="1">
                            <a:latin typeface="Cambria Math" panose="02040503050406030204" pitchFamily="18" charset="0"/>
                            <a:ea typeface="Calibri" panose="020F0502020204030204" pitchFamily="34" charset="0"/>
                            <a:cs typeface="Arial" panose="020B0604020202020204" pitchFamily="34" charset="0"/>
                          </a:rPr>
                          <m:t>𝑔</m:t>
                        </m:r>
                      </m:num>
                      <m:den>
                        <m:r>
                          <a:rPr lang="en-US" sz="2400" i="1">
                            <a:latin typeface="Cambria Math" panose="02040503050406030204" pitchFamily="18" charset="0"/>
                            <a:ea typeface="Calibri" panose="020F0502020204030204" pitchFamily="34" charset="0"/>
                            <a:cs typeface="Arial" panose="020B0604020202020204" pitchFamily="34" charset="0"/>
                          </a:rPr>
                          <m:t>𝑑𝑚</m:t>
                        </m:r>
                      </m:den>
                    </m:f>
                    <m:r>
                      <a:rPr lang="en-US" sz="2400" i="1">
                        <a:latin typeface="Cambria Math" panose="02040503050406030204" pitchFamily="18" charset="0"/>
                        <a:ea typeface="Calibri" panose="020F0502020204030204" pitchFamily="34" charset="0"/>
                        <a:cs typeface="Arial" panose="020B0604020202020204" pitchFamily="34" charset="0"/>
                      </a:rPr>
                      <m:t>)</m:t>
                    </m:r>
                  </m:oMath>
                </a14:m>
                <a:r>
                  <a:rPr lang="en-US" sz="2400" dirty="0">
                    <a:latin typeface="Book Antiqua" panose="02040602050305030304" pitchFamily="18" charset="0"/>
                    <a:ea typeface="Times New Roman" panose="02020603050405020304" pitchFamily="18" charset="0"/>
                    <a:cs typeface="Arial" panose="020B0604020202020204" pitchFamily="34" charset="0"/>
                  </a:rPr>
                  <a:t> 		</a:t>
                </a:r>
                <a:r>
                  <a:rPr lang="en-US" sz="2400" dirty="0" smtClean="0">
                    <a:latin typeface="Book Antiqua" panose="02040602050305030304" pitchFamily="18" charset="0"/>
                    <a:ea typeface="Times New Roman" panose="02020603050405020304" pitchFamily="18" charset="0"/>
                    <a:cs typeface="Arial" panose="020B0604020202020204" pitchFamily="34" charset="0"/>
                  </a:rPr>
                  <a:t>*Convert 100ml  to </a:t>
                </a:r>
                <a:r>
                  <a:rPr lang="en-US" sz="2400" dirty="0">
                    <a:latin typeface="Book Antiqua" panose="02040602050305030304" pitchFamily="18" charset="0"/>
                    <a:ea typeface="Times New Roman" panose="02020603050405020304" pitchFamily="18" charset="0"/>
                    <a:cs typeface="Arial" panose="020B0604020202020204" pitchFamily="34" charset="0"/>
                  </a:rPr>
                  <a:t>dm</a:t>
                </a:r>
                <a:r>
                  <a:rPr lang="en-US" sz="2400" baseline="30000" dirty="0">
                    <a:latin typeface="Book Antiqua" panose="02040602050305030304" pitchFamily="18" charset="0"/>
                    <a:ea typeface="Times New Roman" panose="02020603050405020304" pitchFamily="18" charset="0"/>
                    <a:cs typeface="Arial" panose="020B0604020202020204" pitchFamily="34" charset="0"/>
                  </a:rPr>
                  <a:t>3</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50000"/>
                  </a:lnSpc>
                  <a:spcAft>
                    <a:spcPts val="1000"/>
                  </a:spcAft>
                </a:pPr>
                <a14:m>
                  <m:oMath xmlns:m="http://schemas.openxmlformats.org/officeDocument/2006/math">
                    <m:f>
                      <m:fPr>
                        <m:ctrlPr>
                          <a:rPr lang="en-US" sz="2400" i="1">
                            <a:latin typeface="Cambria Math" panose="02040503050406030204" pitchFamily="18" charset="0"/>
                            <a:ea typeface="Times New Roman" panose="02020603050405020304" pitchFamily="18" charset="0"/>
                            <a:cs typeface="Arial" panose="020B0604020202020204" pitchFamily="34" charset="0"/>
                          </a:rPr>
                        </m:ctrlPr>
                      </m:fPr>
                      <m:num>
                        <m:r>
                          <a:rPr lang="en-US" sz="2400" i="1">
                            <a:latin typeface="Cambria Math" panose="02040503050406030204" pitchFamily="18" charset="0"/>
                            <a:ea typeface="Times New Roman" panose="02020603050405020304" pitchFamily="18" charset="0"/>
                            <a:cs typeface="Arial" panose="020B0604020202020204" pitchFamily="34" charset="0"/>
                          </a:rPr>
                          <m:t>100</m:t>
                        </m:r>
                      </m:num>
                      <m:den>
                        <m:r>
                          <a:rPr lang="en-US" sz="2400" i="1">
                            <a:latin typeface="Cambria Math" panose="02040503050406030204" pitchFamily="18" charset="0"/>
                            <a:ea typeface="Times New Roman" panose="02020603050405020304" pitchFamily="18" charset="0"/>
                            <a:cs typeface="Arial" panose="020B0604020202020204" pitchFamily="34" charset="0"/>
                          </a:rPr>
                          <m:t>1000</m:t>
                        </m:r>
                      </m:den>
                    </m:f>
                  </m:oMath>
                </a14:m>
                <a:r>
                  <a:rPr lang="en-US" sz="2400" dirty="0">
                    <a:latin typeface="Book Antiqua" panose="02040602050305030304" pitchFamily="18" charset="0"/>
                    <a:ea typeface="Times New Roman" panose="02020603050405020304" pitchFamily="18" charset="0"/>
                    <a:cs typeface="Arial" panose="020B0604020202020204" pitchFamily="34" charset="0"/>
                  </a:rPr>
                  <a:t> = 0.1dm</a:t>
                </a:r>
                <a:r>
                  <a:rPr lang="en-US" sz="2400" baseline="30000" dirty="0">
                    <a:latin typeface="Book Antiqua" panose="02040602050305030304" pitchFamily="18" charset="0"/>
                    <a:ea typeface="Times New Roman" panose="02020603050405020304" pitchFamily="18" charset="0"/>
                    <a:cs typeface="Arial" panose="020B0604020202020204" pitchFamily="34" charset="0"/>
                  </a:rPr>
                  <a:t>3</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50000"/>
                  </a:lnSpc>
                  <a:spcAft>
                    <a:spcPts val="1000"/>
                  </a:spcAft>
                </a:pPr>
                <a14:m>
                  <m:oMath xmlns:m="http://schemas.openxmlformats.org/officeDocument/2006/math">
                    <m:f>
                      <m:fPr>
                        <m:ctrlPr>
                          <a:rPr lang="en-US" sz="2400" i="1">
                            <a:latin typeface="Cambria Math" panose="02040503050406030204" pitchFamily="18" charset="0"/>
                            <a:ea typeface="Times New Roman" panose="02020603050405020304" pitchFamily="18" charset="0"/>
                            <a:cs typeface="Arial" panose="020B0604020202020204" pitchFamily="34" charset="0"/>
                          </a:rPr>
                        </m:ctrlPr>
                      </m:fPr>
                      <m:num>
                        <m:r>
                          <a:rPr lang="en-US" sz="2400" i="1">
                            <a:latin typeface="Cambria Math" panose="02040503050406030204" pitchFamily="18" charset="0"/>
                            <a:ea typeface="Times New Roman" panose="02020603050405020304" pitchFamily="18" charset="0"/>
                            <a:cs typeface="Arial" panose="020B0604020202020204" pitchFamily="34" charset="0"/>
                          </a:rPr>
                          <m:t>4</m:t>
                        </m:r>
                      </m:num>
                      <m:den>
                        <m:r>
                          <a:rPr lang="en-US" sz="2400" i="1">
                            <a:latin typeface="Cambria Math" panose="02040503050406030204" pitchFamily="18" charset="0"/>
                            <a:ea typeface="Times New Roman" panose="02020603050405020304" pitchFamily="18" charset="0"/>
                            <a:cs typeface="Arial" panose="020B0604020202020204" pitchFamily="34" charset="0"/>
                          </a:rPr>
                          <m:t>0.1</m:t>
                        </m:r>
                      </m:den>
                    </m:f>
                  </m:oMath>
                </a14:m>
                <a:r>
                  <a:rPr lang="en-US" sz="2400" dirty="0">
                    <a:latin typeface="Book Antiqua" panose="02040602050305030304" pitchFamily="18" charset="0"/>
                    <a:ea typeface="Times New Roman" panose="02020603050405020304" pitchFamily="18" charset="0"/>
                    <a:cs typeface="Arial" panose="020B0604020202020204" pitchFamily="34" charset="0"/>
                  </a:rPr>
                  <a:t> = 40g/dm</a:t>
                </a:r>
                <a:r>
                  <a:rPr lang="en-US" sz="2400" baseline="30000" dirty="0">
                    <a:latin typeface="Book Antiqua" panose="02040602050305030304" pitchFamily="18" charset="0"/>
                    <a:ea typeface="Times New Roman" panose="02020603050405020304" pitchFamily="18" charset="0"/>
                    <a:cs typeface="Arial" panose="020B0604020202020204" pitchFamily="34" charset="0"/>
                  </a:rPr>
                  <a:t>3</a:t>
                </a:r>
                <a:endParaRPr lang="en-US" sz="2400" dirty="0">
                  <a:effectLst/>
                  <a:latin typeface="Calibri" panose="020F0502020204030204" pitchFamily="34" charset="0"/>
                  <a:ea typeface="Calibri" panose="020F0502020204030204" pitchFamily="34" charset="0"/>
                  <a:cs typeface="Arial" panose="020B0604020202020204" pitchFamily="34" charset="0"/>
                </a:endParaRPr>
              </a:p>
            </p:txBody>
          </p:sp>
        </mc:Choice>
        <mc:Fallback>
          <p:sp>
            <p:nvSpPr>
              <p:cNvPr id="2" name="Rectangle 1"/>
              <p:cNvSpPr>
                <a:spLocks noRot="1" noChangeAspect="1" noMove="1" noResize="1" noEditPoints="1" noAdjustHandles="1" noChangeArrowheads="1" noChangeShapeType="1" noTextEdit="1"/>
              </p:cNvSpPr>
              <p:nvPr/>
            </p:nvSpPr>
            <p:spPr>
              <a:xfrm>
                <a:off x="1008992" y="818559"/>
                <a:ext cx="9911256" cy="5511189"/>
              </a:xfrm>
              <a:prstGeom prst="rect">
                <a:avLst/>
              </a:prstGeom>
              <a:blipFill>
                <a:blip r:embed="rId2"/>
                <a:stretch>
                  <a:fillRect l="-985" r="-985" b="-332"/>
                </a:stretch>
              </a:blipFill>
            </p:spPr>
            <p:txBody>
              <a:bodyPr/>
              <a:lstStyle/>
              <a:p>
                <a:r>
                  <a:rPr lang="en-US">
                    <a:noFill/>
                  </a:rPr>
                  <a:t> </a:t>
                </a:r>
              </a:p>
            </p:txBody>
          </p:sp>
        </mc:Fallback>
      </mc:AlternateContent>
    </p:spTree>
    <p:extLst>
      <p:ext uri="{BB962C8B-B14F-4D97-AF65-F5344CB8AC3E}">
        <p14:creationId xmlns:p14="http://schemas.microsoft.com/office/powerpoint/2010/main" val="12472587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2" name="Rectangle 1"/>
              <p:cNvSpPr/>
              <p:nvPr/>
            </p:nvSpPr>
            <p:spPr>
              <a:xfrm>
                <a:off x="788276" y="829033"/>
                <a:ext cx="9869214" cy="4656211"/>
              </a:xfrm>
              <a:prstGeom prst="rect">
                <a:avLst/>
              </a:prstGeom>
            </p:spPr>
            <p:txBody>
              <a:bodyPr wrap="square">
                <a:spAutoFit/>
              </a:bodyPr>
              <a:lstStyle/>
              <a:p>
                <a:pPr algn="just">
                  <a:lnSpc>
                    <a:spcPct val="200000"/>
                  </a:lnSpc>
                  <a:spcAft>
                    <a:spcPts val="1000"/>
                  </a:spcAft>
                </a:pPr>
                <a:r>
                  <a:rPr lang="en-US" sz="2400" b="1" dirty="0">
                    <a:latin typeface="Book Antiqua" panose="02040602050305030304" pitchFamily="18" charset="0"/>
                    <a:ea typeface="Times New Roman" panose="02020603050405020304" pitchFamily="18" charset="0"/>
                    <a:cs typeface="Arial" panose="020B0604020202020204" pitchFamily="34" charset="0"/>
                  </a:rPr>
                  <a:t>Molar Concentration</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200000"/>
                  </a:lnSpc>
                  <a:spcAft>
                    <a:spcPts val="1000"/>
                  </a:spcAft>
                </a:pPr>
                <a:r>
                  <a:rPr lang="en-US" sz="2400" dirty="0">
                    <a:latin typeface="Book Antiqua" panose="02040602050305030304" pitchFamily="18" charset="0"/>
                    <a:ea typeface="Times New Roman" panose="02020603050405020304" pitchFamily="18" charset="0"/>
                    <a:cs typeface="Arial" panose="020B0604020202020204" pitchFamily="34" charset="0"/>
                  </a:rPr>
                  <a:t>Molar conc. = </a:t>
                </a:r>
                <a14:m>
                  <m:oMath xmlns:m="http://schemas.openxmlformats.org/officeDocument/2006/math">
                    <m:f>
                      <m:fPr>
                        <m:ctrlPr>
                          <a:rPr lang="en-US" sz="2400" i="1">
                            <a:latin typeface="Cambria Math" panose="02040503050406030204" pitchFamily="18" charset="0"/>
                            <a:ea typeface="Times New Roman" panose="02020603050405020304" pitchFamily="18" charset="0"/>
                            <a:cs typeface="Arial" panose="020B0604020202020204" pitchFamily="34" charset="0"/>
                          </a:rPr>
                        </m:ctrlPr>
                      </m:fPr>
                      <m:num>
                        <m:r>
                          <a:rPr lang="en-US" sz="2400" i="1">
                            <a:latin typeface="Cambria Math" panose="02040503050406030204" pitchFamily="18" charset="0"/>
                            <a:ea typeface="Times New Roman" panose="02020603050405020304" pitchFamily="18" charset="0"/>
                            <a:cs typeface="Arial" panose="020B0604020202020204" pitchFamily="34" charset="0"/>
                          </a:rPr>
                          <m:t>𝑀𝑎𝑠𝑠</m:t>
                        </m:r>
                        <m:r>
                          <a:rPr lang="en-US" sz="2400" i="1">
                            <a:latin typeface="Cambria Math" panose="02040503050406030204" pitchFamily="18" charset="0"/>
                            <a:ea typeface="Times New Roman" panose="02020603050405020304" pitchFamily="18" charset="0"/>
                            <a:cs typeface="Arial" panose="020B0604020202020204" pitchFamily="34" charset="0"/>
                          </a:rPr>
                          <m:t> </m:t>
                        </m:r>
                        <m:r>
                          <a:rPr lang="en-US" sz="2400" i="1">
                            <a:latin typeface="Cambria Math" panose="02040503050406030204" pitchFamily="18" charset="0"/>
                            <a:ea typeface="Times New Roman" panose="02020603050405020304" pitchFamily="18" charset="0"/>
                            <a:cs typeface="Arial" panose="020B0604020202020204" pitchFamily="34" charset="0"/>
                          </a:rPr>
                          <m:t>𝑐𝑜𝑛𝑐</m:t>
                        </m:r>
                        <m:r>
                          <a:rPr lang="en-US" sz="2400" i="1">
                            <a:latin typeface="Cambria Math" panose="02040503050406030204" pitchFamily="18" charset="0"/>
                            <a:ea typeface="Times New Roman" panose="02020603050405020304" pitchFamily="18" charset="0"/>
                            <a:cs typeface="Arial" panose="020B0604020202020204" pitchFamily="34" charset="0"/>
                          </a:rPr>
                          <m:t>.</m:t>
                        </m:r>
                      </m:num>
                      <m:den>
                        <m:r>
                          <a:rPr lang="en-US" sz="2400" i="1">
                            <a:latin typeface="Cambria Math" panose="02040503050406030204" pitchFamily="18" charset="0"/>
                            <a:ea typeface="Times New Roman" panose="02020603050405020304" pitchFamily="18" charset="0"/>
                            <a:cs typeface="Arial" panose="020B0604020202020204" pitchFamily="34" charset="0"/>
                          </a:rPr>
                          <m:t>𝑅</m:t>
                        </m:r>
                        <m:r>
                          <a:rPr lang="en-US" sz="2400" i="1">
                            <a:latin typeface="Cambria Math" panose="02040503050406030204" pitchFamily="18" charset="0"/>
                            <a:ea typeface="Times New Roman" panose="02020603050405020304" pitchFamily="18" charset="0"/>
                            <a:cs typeface="Arial" panose="020B0604020202020204" pitchFamily="34" charset="0"/>
                          </a:rPr>
                          <m:t>.</m:t>
                        </m:r>
                        <m:r>
                          <a:rPr lang="en-US" sz="2400" i="1">
                            <a:latin typeface="Cambria Math" panose="02040503050406030204" pitchFamily="18" charset="0"/>
                            <a:ea typeface="Times New Roman" panose="02020603050405020304" pitchFamily="18" charset="0"/>
                            <a:cs typeface="Arial" panose="020B0604020202020204" pitchFamily="34" charset="0"/>
                          </a:rPr>
                          <m:t>𝑀</m:t>
                        </m:r>
                        <m:r>
                          <a:rPr lang="en-US" sz="2400" i="1">
                            <a:latin typeface="Cambria Math" panose="02040503050406030204" pitchFamily="18" charset="0"/>
                            <a:ea typeface="Times New Roman" panose="02020603050405020304" pitchFamily="18" charset="0"/>
                            <a:cs typeface="Arial" panose="020B0604020202020204" pitchFamily="34" charset="0"/>
                          </a:rPr>
                          <m:t>.</m:t>
                        </m:r>
                        <m:r>
                          <a:rPr lang="en-US" sz="2400" i="1">
                            <a:latin typeface="Cambria Math" panose="02040503050406030204" pitchFamily="18" charset="0"/>
                            <a:ea typeface="Times New Roman" panose="02020603050405020304" pitchFamily="18" charset="0"/>
                            <a:cs typeface="Arial" panose="020B0604020202020204" pitchFamily="34" charset="0"/>
                          </a:rPr>
                          <m:t>𝑀</m:t>
                        </m:r>
                      </m:den>
                    </m:f>
                  </m:oMath>
                </a14:m>
                <a:r>
                  <a:rPr lang="en-US" sz="2400" dirty="0">
                    <a:latin typeface="Book Antiqua" panose="02040602050305030304" pitchFamily="18" charset="0"/>
                    <a:ea typeface="Times New Roman" panose="02020603050405020304" pitchFamily="18" charset="0"/>
                    <a:cs typeface="Arial" panose="020B0604020202020204" pitchFamily="34" charset="0"/>
                  </a:rPr>
                  <a:t> </a:t>
                </a:r>
                <a:r>
                  <a:rPr lang="en-US" sz="2400" dirty="0" smtClean="0">
                    <a:latin typeface="Book Antiqua" panose="02040602050305030304" pitchFamily="18" charset="0"/>
                    <a:ea typeface="Times New Roman" panose="02020603050405020304" pitchFamily="18" charset="0"/>
                    <a:cs typeface="Arial" panose="020B0604020202020204" pitchFamily="34" charset="0"/>
                  </a:rPr>
                  <a:t>mol/dm</a:t>
                </a:r>
                <a:r>
                  <a:rPr lang="en-US" sz="2400" baseline="30000" dirty="0" smtClean="0">
                    <a:latin typeface="Book Antiqua" panose="02040602050305030304" pitchFamily="18" charset="0"/>
                    <a:ea typeface="Times New Roman" panose="02020603050405020304" pitchFamily="18" charset="0"/>
                    <a:cs typeface="Arial" panose="020B0604020202020204" pitchFamily="34" charset="0"/>
                  </a:rPr>
                  <a:t>3</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200000"/>
                  </a:lnSpc>
                  <a:spcAft>
                    <a:spcPts val="1000"/>
                  </a:spcAft>
                </a:pPr>
                <a:r>
                  <a:rPr lang="en-US" sz="2400" dirty="0">
                    <a:latin typeface="Book Antiqua" panose="02040602050305030304" pitchFamily="18" charset="0"/>
                    <a:ea typeface="Times New Roman" panose="02020603050405020304" pitchFamily="18" charset="0"/>
                    <a:cs typeface="Arial" panose="020B0604020202020204" pitchFamily="34" charset="0"/>
                  </a:rPr>
                  <a:t>The concentration of </a:t>
                </a:r>
                <a:r>
                  <a:rPr lang="en-US" sz="2400" dirty="0" err="1">
                    <a:latin typeface="Book Antiqua" panose="02040602050305030304" pitchFamily="18" charset="0"/>
                    <a:ea typeface="Times New Roman" panose="02020603050405020304" pitchFamily="18" charset="0"/>
                    <a:cs typeface="Arial" panose="020B0604020202020204" pitchFamily="34" charset="0"/>
                  </a:rPr>
                  <a:t>NaOH</a:t>
                </a:r>
                <a:r>
                  <a:rPr lang="en-US" sz="2400" dirty="0">
                    <a:latin typeface="Book Antiqua" panose="02040602050305030304" pitchFamily="18" charset="0"/>
                    <a:ea typeface="Times New Roman" panose="02020603050405020304" pitchFamily="18" charset="0"/>
                    <a:cs typeface="Arial" panose="020B0604020202020204" pitchFamily="34" charset="0"/>
                  </a:rPr>
                  <a:t> in mole/dm3 when its concentration in g/dm3 is 40g/dm</a:t>
                </a:r>
                <a:r>
                  <a:rPr lang="en-US" sz="2400" baseline="30000" dirty="0">
                    <a:latin typeface="Book Antiqua" panose="02040602050305030304" pitchFamily="18" charset="0"/>
                    <a:ea typeface="Times New Roman" panose="02020603050405020304" pitchFamily="18" charset="0"/>
                    <a:cs typeface="Arial" panose="020B0604020202020204" pitchFamily="34" charset="0"/>
                  </a:rPr>
                  <a:t>3</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200000"/>
                  </a:lnSpc>
                  <a:spcAft>
                    <a:spcPts val="1000"/>
                  </a:spcAft>
                </a:pPr>
                <a:r>
                  <a:rPr lang="en-US" sz="2400" dirty="0">
                    <a:latin typeface="Book Antiqua" panose="02040602050305030304" pitchFamily="18" charset="0"/>
                    <a:ea typeface="Times New Roman" panose="02020603050405020304" pitchFamily="18" charset="0"/>
                    <a:cs typeface="Arial" panose="020B0604020202020204" pitchFamily="34" charset="0"/>
                  </a:rPr>
                  <a:t>Molar </a:t>
                </a:r>
                <a:r>
                  <a:rPr lang="en-US" sz="2400" dirty="0" err="1">
                    <a:latin typeface="Book Antiqua" panose="02040602050305030304" pitchFamily="18" charset="0"/>
                    <a:ea typeface="Times New Roman" panose="02020603050405020304" pitchFamily="18" charset="0"/>
                    <a:cs typeface="Arial" panose="020B0604020202020204" pitchFamily="34" charset="0"/>
                  </a:rPr>
                  <a:t>conc</a:t>
                </a:r>
                <a:r>
                  <a:rPr lang="en-US" sz="2400" dirty="0">
                    <a:latin typeface="Book Antiqua" panose="02040602050305030304" pitchFamily="18" charset="0"/>
                    <a:ea typeface="Times New Roman" panose="02020603050405020304" pitchFamily="18" charset="0"/>
                    <a:cs typeface="Arial" panose="020B0604020202020204" pitchFamily="34" charset="0"/>
                  </a:rPr>
                  <a:t> = </a:t>
                </a:r>
                <a14:m>
                  <m:oMath xmlns:m="http://schemas.openxmlformats.org/officeDocument/2006/math">
                    <m:f>
                      <m:fPr>
                        <m:ctrlPr>
                          <a:rPr lang="en-US" sz="2400" i="1">
                            <a:latin typeface="Cambria Math" panose="02040503050406030204" pitchFamily="18" charset="0"/>
                            <a:ea typeface="Times New Roman" panose="02020603050405020304" pitchFamily="18" charset="0"/>
                            <a:cs typeface="Arial" panose="020B0604020202020204" pitchFamily="34" charset="0"/>
                          </a:rPr>
                        </m:ctrlPr>
                      </m:fPr>
                      <m:num>
                        <m:r>
                          <a:rPr lang="en-US" sz="2400" i="1">
                            <a:latin typeface="Cambria Math" panose="02040503050406030204" pitchFamily="18" charset="0"/>
                            <a:ea typeface="Times New Roman" panose="02020603050405020304" pitchFamily="18" charset="0"/>
                            <a:cs typeface="Arial" panose="020B0604020202020204" pitchFamily="34" charset="0"/>
                          </a:rPr>
                          <m:t>𝑀𝑎𝑠𝑠</m:t>
                        </m:r>
                        <m:r>
                          <a:rPr lang="en-US" sz="2400" i="1">
                            <a:latin typeface="Cambria Math" panose="02040503050406030204" pitchFamily="18" charset="0"/>
                            <a:ea typeface="Times New Roman" panose="02020603050405020304" pitchFamily="18" charset="0"/>
                            <a:cs typeface="Arial" panose="020B0604020202020204" pitchFamily="34" charset="0"/>
                          </a:rPr>
                          <m:t> </m:t>
                        </m:r>
                        <m:r>
                          <a:rPr lang="en-US" sz="2400" i="1">
                            <a:latin typeface="Cambria Math" panose="02040503050406030204" pitchFamily="18" charset="0"/>
                            <a:ea typeface="Times New Roman" panose="02020603050405020304" pitchFamily="18" charset="0"/>
                            <a:cs typeface="Arial" panose="020B0604020202020204" pitchFamily="34" charset="0"/>
                          </a:rPr>
                          <m:t>𝑐𝑜𝑛𝑐</m:t>
                        </m:r>
                        <m:r>
                          <a:rPr lang="en-US" sz="2400" i="1">
                            <a:latin typeface="Cambria Math" panose="02040503050406030204" pitchFamily="18" charset="0"/>
                            <a:ea typeface="Times New Roman" panose="02020603050405020304" pitchFamily="18" charset="0"/>
                            <a:cs typeface="Arial" panose="020B0604020202020204" pitchFamily="34" charset="0"/>
                          </a:rPr>
                          <m:t>.</m:t>
                        </m:r>
                      </m:num>
                      <m:den>
                        <m:r>
                          <a:rPr lang="en-US" sz="2400" i="1">
                            <a:latin typeface="Cambria Math" panose="02040503050406030204" pitchFamily="18" charset="0"/>
                            <a:ea typeface="Times New Roman" panose="02020603050405020304" pitchFamily="18" charset="0"/>
                            <a:cs typeface="Arial" panose="020B0604020202020204" pitchFamily="34" charset="0"/>
                          </a:rPr>
                          <m:t>𝑅</m:t>
                        </m:r>
                        <m:r>
                          <a:rPr lang="en-US" sz="2400" i="1">
                            <a:latin typeface="Cambria Math" panose="02040503050406030204" pitchFamily="18" charset="0"/>
                            <a:ea typeface="Times New Roman" panose="02020603050405020304" pitchFamily="18" charset="0"/>
                            <a:cs typeface="Arial" panose="020B0604020202020204" pitchFamily="34" charset="0"/>
                          </a:rPr>
                          <m:t>.</m:t>
                        </m:r>
                        <m:r>
                          <a:rPr lang="en-US" sz="2400" i="1">
                            <a:latin typeface="Cambria Math" panose="02040503050406030204" pitchFamily="18" charset="0"/>
                            <a:ea typeface="Times New Roman" panose="02020603050405020304" pitchFamily="18" charset="0"/>
                            <a:cs typeface="Arial" panose="020B0604020202020204" pitchFamily="34" charset="0"/>
                          </a:rPr>
                          <m:t>𝑀</m:t>
                        </m:r>
                        <m:r>
                          <a:rPr lang="en-US" sz="2400" i="1">
                            <a:latin typeface="Cambria Math" panose="02040503050406030204" pitchFamily="18" charset="0"/>
                            <a:ea typeface="Times New Roman" panose="02020603050405020304" pitchFamily="18" charset="0"/>
                            <a:cs typeface="Arial" panose="020B0604020202020204" pitchFamily="34" charset="0"/>
                          </a:rPr>
                          <m:t>.</m:t>
                        </m:r>
                        <m:r>
                          <a:rPr lang="en-US" sz="2400" i="1">
                            <a:latin typeface="Cambria Math" panose="02040503050406030204" pitchFamily="18" charset="0"/>
                            <a:ea typeface="Times New Roman" panose="02020603050405020304" pitchFamily="18" charset="0"/>
                            <a:cs typeface="Arial" panose="020B0604020202020204" pitchFamily="34" charset="0"/>
                          </a:rPr>
                          <m:t>𝑀</m:t>
                        </m:r>
                      </m:den>
                    </m:f>
                  </m:oMath>
                </a14:m>
                <a:r>
                  <a:rPr lang="en-US" sz="2400" dirty="0">
                    <a:latin typeface="Book Antiqua" panose="02040602050305030304" pitchFamily="18" charset="0"/>
                    <a:ea typeface="Times New Roman" panose="02020603050405020304" pitchFamily="18" charset="0"/>
                    <a:cs typeface="Arial" panose="020B0604020202020204" pitchFamily="34" charset="0"/>
                  </a:rPr>
                  <a:t> = </a:t>
                </a:r>
                <a14:m>
                  <m:oMath xmlns:m="http://schemas.openxmlformats.org/officeDocument/2006/math">
                    <m:f>
                      <m:fPr>
                        <m:ctrlPr>
                          <a:rPr lang="en-US" sz="2400" i="1">
                            <a:latin typeface="Cambria Math" panose="02040503050406030204" pitchFamily="18" charset="0"/>
                            <a:ea typeface="Times New Roman" panose="02020603050405020304" pitchFamily="18" charset="0"/>
                            <a:cs typeface="Arial" panose="020B0604020202020204" pitchFamily="34" charset="0"/>
                          </a:rPr>
                        </m:ctrlPr>
                      </m:fPr>
                      <m:num>
                        <m:r>
                          <a:rPr lang="en-US" sz="2400" i="1">
                            <a:latin typeface="Cambria Math" panose="02040503050406030204" pitchFamily="18" charset="0"/>
                            <a:ea typeface="Times New Roman" panose="02020603050405020304" pitchFamily="18" charset="0"/>
                            <a:cs typeface="Arial" panose="020B0604020202020204" pitchFamily="34" charset="0"/>
                          </a:rPr>
                          <m:t>40</m:t>
                        </m:r>
                      </m:num>
                      <m:den>
                        <m:r>
                          <a:rPr lang="en-US" sz="2400" i="1">
                            <a:latin typeface="Cambria Math" panose="02040503050406030204" pitchFamily="18" charset="0"/>
                            <a:ea typeface="Times New Roman" panose="02020603050405020304" pitchFamily="18" charset="0"/>
                            <a:cs typeface="Arial" panose="020B0604020202020204" pitchFamily="34" charset="0"/>
                          </a:rPr>
                          <m:t>23+16+1</m:t>
                        </m:r>
                      </m:den>
                    </m:f>
                  </m:oMath>
                </a14:m>
                <a:r>
                  <a:rPr lang="en-US" sz="2400" dirty="0">
                    <a:latin typeface="Book Antiqua" panose="02040602050305030304" pitchFamily="18" charset="0"/>
                    <a:ea typeface="Times New Roman" panose="02020603050405020304" pitchFamily="18" charset="0"/>
                    <a:cs typeface="Arial" panose="020B0604020202020204" pitchFamily="34" charset="0"/>
                  </a:rPr>
                  <a:t> = </a:t>
                </a:r>
                <a14:m>
                  <m:oMath xmlns:m="http://schemas.openxmlformats.org/officeDocument/2006/math">
                    <m:f>
                      <m:fPr>
                        <m:ctrlPr>
                          <a:rPr lang="en-US" sz="2400" i="1">
                            <a:latin typeface="Cambria Math" panose="02040503050406030204" pitchFamily="18" charset="0"/>
                            <a:ea typeface="Times New Roman" panose="02020603050405020304" pitchFamily="18" charset="0"/>
                            <a:cs typeface="Arial" panose="020B0604020202020204" pitchFamily="34" charset="0"/>
                          </a:rPr>
                        </m:ctrlPr>
                      </m:fPr>
                      <m:num>
                        <m:r>
                          <a:rPr lang="en-US" sz="2400" i="1">
                            <a:latin typeface="Cambria Math" panose="02040503050406030204" pitchFamily="18" charset="0"/>
                            <a:ea typeface="Times New Roman" panose="02020603050405020304" pitchFamily="18" charset="0"/>
                            <a:cs typeface="Arial" panose="020B0604020202020204" pitchFamily="34" charset="0"/>
                          </a:rPr>
                          <m:t>40</m:t>
                        </m:r>
                      </m:num>
                      <m:den>
                        <m:r>
                          <a:rPr lang="en-US" sz="2400" i="1">
                            <a:latin typeface="Cambria Math" panose="02040503050406030204" pitchFamily="18" charset="0"/>
                            <a:ea typeface="Times New Roman" panose="02020603050405020304" pitchFamily="18" charset="0"/>
                            <a:cs typeface="Arial" panose="020B0604020202020204" pitchFamily="34" charset="0"/>
                          </a:rPr>
                          <m:t>40</m:t>
                        </m:r>
                      </m:den>
                    </m:f>
                  </m:oMath>
                </a14:m>
                <a:r>
                  <a:rPr lang="en-US" sz="2400" dirty="0">
                    <a:latin typeface="Book Antiqua" panose="02040602050305030304" pitchFamily="18" charset="0"/>
                    <a:ea typeface="Times New Roman" panose="02020603050405020304" pitchFamily="18" charset="0"/>
                    <a:cs typeface="Arial" panose="020B0604020202020204" pitchFamily="34" charset="0"/>
                  </a:rPr>
                  <a:t> = 1 </a:t>
                </a:r>
                <a:r>
                  <a:rPr lang="en-US" sz="2400" dirty="0" err="1">
                    <a:latin typeface="Book Antiqua" panose="02040602050305030304" pitchFamily="18" charset="0"/>
                    <a:ea typeface="Times New Roman" panose="02020603050405020304" pitchFamily="18" charset="0"/>
                    <a:cs typeface="Arial" panose="020B0604020202020204" pitchFamily="34" charset="0"/>
                  </a:rPr>
                  <a:t>mol</a:t>
                </a:r>
                <a:r>
                  <a:rPr lang="en-US" sz="2400" dirty="0">
                    <a:latin typeface="Book Antiqua" panose="02040602050305030304" pitchFamily="18" charset="0"/>
                    <a:ea typeface="Times New Roman" panose="02020603050405020304" pitchFamily="18" charset="0"/>
                    <a:cs typeface="Arial" panose="020B0604020202020204" pitchFamily="34" charset="0"/>
                  </a:rPr>
                  <a:t>/dm</a:t>
                </a:r>
                <a:r>
                  <a:rPr lang="en-US" sz="2400" baseline="30000" dirty="0">
                    <a:latin typeface="Book Antiqua" panose="02040602050305030304" pitchFamily="18" charset="0"/>
                    <a:ea typeface="Times New Roman" panose="02020603050405020304" pitchFamily="18" charset="0"/>
                    <a:cs typeface="Arial" panose="020B0604020202020204" pitchFamily="34" charset="0"/>
                  </a:rPr>
                  <a:t>3</a:t>
                </a:r>
                <a:endParaRPr lang="en-US" sz="2400" dirty="0">
                  <a:effectLst/>
                  <a:latin typeface="Calibri" panose="020F0502020204030204" pitchFamily="34" charset="0"/>
                  <a:ea typeface="Calibri" panose="020F0502020204030204" pitchFamily="34" charset="0"/>
                  <a:cs typeface="Arial" panose="020B0604020202020204" pitchFamily="34" charset="0"/>
                </a:endParaRPr>
              </a:p>
            </p:txBody>
          </p:sp>
        </mc:Choice>
        <mc:Fallback>
          <p:sp>
            <p:nvSpPr>
              <p:cNvPr id="2" name="Rectangle 1"/>
              <p:cNvSpPr>
                <a:spLocks noRot="1" noChangeAspect="1" noMove="1" noResize="1" noEditPoints="1" noAdjustHandles="1" noChangeArrowheads="1" noChangeShapeType="1" noTextEdit="1"/>
              </p:cNvSpPr>
              <p:nvPr/>
            </p:nvSpPr>
            <p:spPr>
              <a:xfrm>
                <a:off x="788276" y="829033"/>
                <a:ext cx="9869214" cy="4656211"/>
              </a:xfrm>
              <a:prstGeom prst="rect">
                <a:avLst/>
              </a:prstGeom>
              <a:blipFill>
                <a:blip r:embed="rId2"/>
                <a:stretch>
                  <a:fillRect l="-926" r="-988" b="-524"/>
                </a:stretch>
              </a:blipFill>
            </p:spPr>
            <p:txBody>
              <a:bodyPr/>
              <a:lstStyle/>
              <a:p>
                <a:r>
                  <a:rPr lang="en-US">
                    <a:noFill/>
                  </a:rPr>
                  <a:t> </a:t>
                </a:r>
              </a:p>
            </p:txBody>
          </p:sp>
        </mc:Fallback>
      </mc:AlternateContent>
    </p:spTree>
    <p:extLst>
      <p:ext uri="{BB962C8B-B14F-4D97-AF65-F5344CB8AC3E}">
        <p14:creationId xmlns:p14="http://schemas.microsoft.com/office/powerpoint/2010/main" val="26940537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9599" y="436436"/>
            <a:ext cx="10457793" cy="5391219"/>
          </a:xfrm>
          <a:prstGeom prst="rect">
            <a:avLst/>
          </a:prstGeom>
        </p:spPr>
        <p:txBody>
          <a:bodyPr wrap="square">
            <a:spAutoFit/>
          </a:bodyPr>
          <a:lstStyle/>
          <a:p>
            <a:pPr algn="just">
              <a:lnSpc>
                <a:spcPct val="200000"/>
              </a:lnSpc>
              <a:spcAft>
                <a:spcPts val="1000"/>
              </a:spcAft>
            </a:pPr>
            <a:r>
              <a:rPr lang="en-US" sz="2400" dirty="0">
                <a:latin typeface="Book Antiqua" panose="02040602050305030304" pitchFamily="18" charset="0"/>
                <a:ea typeface="Times New Roman" panose="02020603050405020304" pitchFamily="18" charset="0"/>
                <a:cs typeface="Arial" panose="020B0604020202020204" pitchFamily="34" charset="0"/>
              </a:rPr>
              <a:t>You are provided with anhydrous Na</a:t>
            </a:r>
            <a:r>
              <a:rPr lang="en-US" sz="2400" baseline="-25000" dirty="0">
                <a:latin typeface="Book Antiqua" panose="02040602050305030304" pitchFamily="18" charset="0"/>
                <a:ea typeface="Times New Roman" panose="02020603050405020304" pitchFamily="18" charset="0"/>
                <a:cs typeface="Arial" panose="020B0604020202020204" pitchFamily="34" charset="0"/>
              </a:rPr>
              <a:t>2</a:t>
            </a:r>
            <a:r>
              <a:rPr lang="en-US" sz="2400" dirty="0">
                <a:latin typeface="Book Antiqua" panose="02040602050305030304" pitchFamily="18" charset="0"/>
                <a:ea typeface="Times New Roman" panose="02020603050405020304" pitchFamily="18" charset="0"/>
                <a:cs typeface="Arial" panose="020B0604020202020204" pitchFamily="34" charset="0"/>
              </a:rPr>
              <a:t>CO</a:t>
            </a:r>
            <a:r>
              <a:rPr lang="en-US" sz="2400" baseline="-25000" dirty="0">
                <a:latin typeface="Book Antiqua" panose="02040602050305030304" pitchFamily="18" charset="0"/>
                <a:ea typeface="Times New Roman" panose="02020603050405020304" pitchFamily="18" charset="0"/>
                <a:cs typeface="Arial" panose="020B0604020202020204" pitchFamily="34" charset="0"/>
              </a:rPr>
              <a:t>2</a:t>
            </a:r>
            <a:r>
              <a:rPr lang="en-US" sz="2400" dirty="0">
                <a:latin typeface="Book Antiqua" panose="02040602050305030304" pitchFamily="18" charset="0"/>
                <a:ea typeface="Times New Roman" panose="02020603050405020304" pitchFamily="18" charset="0"/>
                <a:cs typeface="Arial" panose="020B0604020202020204" pitchFamily="34" charset="0"/>
              </a:rPr>
              <a:t> of O.52g which was dissolved in 100ml of distilled water. 25ml of the stock solution of Na</a:t>
            </a:r>
            <a:r>
              <a:rPr lang="en-US" sz="2400" baseline="-25000" dirty="0">
                <a:latin typeface="Book Antiqua" panose="02040602050305030304" pitchFamily="18" charset="0"/>
                <a:ea typeface="Times New Roman" panose="02020603050405020304" pitchFamily="18" charset="0"/>
                <a:cs typeface="Arial" panose="020B0604020202020204" pitchFamily="34" charset="0"/>
              </a:rPr>
              <a:t>2</a:t>
            </a:r>
            <a:r>
              <a:rPr lang="en-US" sz="2400" dirty="0">
                <a:latin typeface="Book Antiqua" panose="02040602050305030304" pitchFamily="18" charset="0"/>
                <a:ea typeface="Times New Roman" panose="02020603050405020304" pitchFamily="18" charset="0"/>
                <a:cs typeface="Arial" panose="020B0604020202020204" pitchFamily="34" charset="0"/>
              </a:rPr>
              <a:t>CO</a:t>
            </a:r>
            <a:r>
              <a:rPr lang="en-US" sz="2400" baseline="-25000" dirty="0">
                <a:latin typeface="Book Antiqua" panose="02040602050305030304" pitchFamily="18" charset="0"/>
                <a:ea typeface="Times New Roman" panose="02020603050405020304" pitchFamily="18" charset="0"/>
                <a:cs typeface="Arial" panose="020B0604020202020204" pitchFamily="34" charset="0"/>
              </a:rPr>
              <a:t>3 </a:t>
            </a:r>
            <a:r>
              <a:rPr lang="en-US" sz="2400" dirty="0">
                <a:latin typeface="Book Antiqua" panose="02040602050305030304" pitchFamily="18" charset="0"/>
                <a:ea typeface="Times New Roman" panose="02020603050405020304" pitchFamily="18" charset="0"/>
                <a:cs typeface="Arial" panose="020B0604020202020204" pitchFamily="34" charset="0"/>
              </a:rPr>
              <a:t>prepared was titrated against HCL to arrive at an average </a:t>
            </a:r>
            <a:r>
              <a:rPr lang="en-US" sz="2400" dirty="0" err="1">
                <a:latin typeface="Book Antiqua" panose="02040602050305030304" pitchFamily="18" charset="0"/>
                <a:ea typeface="Times New Roman" panose="02020603050405020304" pitchFamily="18" charset="0"/>
                <a:cs typeface="Arial" panose="020B0604020202020204" pitchFamily="34" charset="0"/>
              </a:rPr>
              <a:t>titre</a:t>
            </a:r>
            <a:r>
              <a:rPr lang="en-US" sz="2400" dirty="0">
                <a:latin typeface="Book Antiqua" panose="02040602050305030304" pitchFamily="18" charset="0"/>
                <a:ea typeface="Times New Roman" panose="02020603050405020304" pitchFamily="18" charset="0"/>
                <a:cs typeface="Arial" panose="020B0604020202020204" pitchFamily="34" charset="0"/>
              </a:rPr>
              <a:t> value of 20cm</a:t>
            </a:r>
            <a:r>
              <a:rPr lang="en-US" sz="2400" baseline="30000" dirty="0">
                <a:latin typeface="Book Antiqua" panose="02040602050305030304" pitchFamily="18" charset="0"/>
                <a:ea typeface="Times New Roman" panose="02020603050405020304" pitchFamily="18" charset="0"/>
                <a:cs typeface="Arial" panose="020B0604020202020204" pitchFamily="34" charset="0"/>
              </a:rPr>
              <a:t>3</a:t>
            </a:r>
            <a:r>
              <a:rPr lang="en-US" sz="2400" dirty="0">
                <a:latin typeface="Book Antiqua" panose="02040602050305030304" pitchFamily="18" charset="0"/>
                <a:ea typeface="Times New Roman" panose="02020603050405020304" pitchFamily="18" charset="0"/>
                <a:cs typeface="Arial" panose="020B0604020202020204" pitchFamily="34" charset="0"/>
              </a:rPr>
              <a:t>. Calculate</a:t>
            </a:r>
            <a:endParaRPr lang="en-US" sz="2400" dirty="0">
              <a:latin typeface="Calibri" panose="020F0502020204030204" pitchFamily="34" charset="0"/>
              <a:ea typeface="Calibri" panose="020F0502020204030204" pitchFamily="34" charset="0"/>
              <a:cs typeface="Arial" panose="020B0604020202020204" pitchFamily="34" charset="0"/>
            </a:endParaRPr>
          </a:p>
          <a:p>
            <a:pPr marL="342900" marR="0" lvl="0" indent="-342900" algn="just" fontAlgn="base">
              <a:lnSpc>
                <a:spcPct val="200000"/>
              </a:lnSpc>
              <a:spcBef>
                <a:spcPts val="0"/>
              </a:spcBef>
              <a:spcAft>
                <a:spcPts val="0"/>
              </a:spcAft>
              <a:buFont typeface="+mj-lt"/>
              <a:buAutoNum type="alphaLcPeriod"/>
            </a:pPr>
            <a:r>
              <a:rPr lang="en-US" sz="2400" dirty="0">
                <a:latin typeface="Book Antiqua" panose="02040602050305030304" pitchFamily="18" charset="0"/>
                <a:ea typeface="Times New Roman" panose="02020603050405020304" pitchFamily="18" charset="0"/>
                <a:cs typeface="Arial" panose="020B0604020202020204" pitchFamily="34" charset="0"/>
              </a:rPr>
              <a:t>The number of mole of Na</a:t>
            </a:r>
            <a:r>
              <a:rPr lang="en-US" sz="2400" baseline="-25000" dirty="0">
                <a:latin typeface="Book Antiqua" panose="02040602050305030304" pitchFamily="18" charset="0"/>
                <a:ea typeface="Times New Roman" panose="02020603050405020304" pitchFamily="18" charset="0"/>
                <a:cs typeface="Arial" panose="020B0604020202020204" pitchFamily="34" charset="0"/>
              </a:rPr>
              <a:t>2</a:t>
            </a:r>
            <a:r>
              <a:rPr lang="en-US" sz="2400" dirty="0">
                <a:latin typeface="Book Antiqua" panose="02040602050305030304" pitchFamily="18" charset="0"/>
                <a:ea typeface="Times New Roman" panose="02020603050405020304" pitchFamily="18" charset="0"/>
                <a:cs typeface="Arial" panose="020B0604020202020204" pitchFamily="34" charset="0"/>
              </a:rPr>
              <a:t>CO</a:t>
            </a:r>
            <a:r>
              <a:rPr lang="en-US" sz="2400" baseline="-25000" dirty="0">
                <a:latin typeface="Book Antiqua" panose="02040602050305030304" pitchFamily="18" charset="0"/>
                <a:ea typeface="Times New Roman" panose="02020603050405020304" pitchFamily="18" charset="0"/>
                <a:cs typeface="Arial" panose="020B0604020202020204" pitchFamily="34" charset="0"/>
              </a:rPr>
              <a:t>3 </a:t>
            </a:r>
            <a:r>
              <a:rPr lang="en-US" sz="2400" dirty="0">
                <a:latin typeface="Book Antiqua" panose="02040602050305030304" pitchFamily="18" charset="0"/>
                <a:ea typeface="Times New Roman" panose="02020603050405020304" pitchFamily="18" charset="0"/>
                <a:cs typeface="Arial" panose="020B0604020202020204" pitchFamily="34" charset="0"/>
              </a:rPr>
              <a:t>in the stock solution</a:t>
            </a:r>
            <a:endParaRPr lang="en-US" sz="2400" dirty="0">
              <a:latin typeface="Calibri" panose="020F0502020204030204" pitchFamily="34" charset="0"/>
              <a:ea typeface="Calibri" panose="020F0502020204030204" pitchFamily="34" charset="0"/>
              <a:cs typeface="Arial" panose="020B0604020202020204" pitchFamily="34" charset="0"/>
            </a:endParaRPr>
          </a:p>
          <a:p>
            <a:pPr marL="342900" marR="0" lvl="0" indent="-342900" algn="just" fontAlgn="base">
              <a:lnSpc>
                <a:spcPct val="200000"/>
              </a:lnSpc>
              <a:spcBef>
                <a:spcPts val="0"/>
              </a:spcBef>
              <a:spcAft>
                <a:spcPts val="0"/>
              </a:spcAft>
              <a:buFont typeface="+mj-lt"/>
              <a:buAutoNum type="alphaLcPeriod"/>
            </a:pPr>
            <a:r>
              <a:rPr lang="en-US" sz="2400" dirty="0">
                <a:latin typeface="Book Antiqua" panose="02040602050305030304" pitchFamily="18" charset="0"/>
                <a:ea typeface="Times New Roman" panose="02020603050405020304" pitchFamily="18" charset="0"/>
                <a:cs typeface="Arial" panose="020B0604020202020204" pitchFamily="34" charset="0"/>
              </a:rPr>
              <a:t>The number of moles of Na</a:t>
            </a:r>
            <a:r>
              <a:rPr lang="en-US" sz="2400" baseline="-25000" dirty="0">
                <a:latin typeface="Book Antiqua" panose="02040602050305030304" pitchFamily="18" charset="0"/>
                <a:ea typeface="Times New Roman" panose="02020603050405020304" pitchFamily="18" charset="0"/>
                <a:cs typeface="Arial" panose="020B0604020202020204" pitchFamily="34" charset="0"/>
              </a:rPr>
              <a:t>2</a:t>
            </a:r>
            <a:r>
              <a:rPr lang="en-US" sz="2400" dirty="0">
                <a:latin typeface="Book Antiqua" panose="02040602050305030304" pitchFamily="18" charset="0"/>
                <a:ea typeface="Times New Roman" panose="02020603050405020304" pitchFamily="18" charset="0"/>
                <a:cs typeface="Arial" panose="020B0604020202020204" pitchFamily="34" charset="0"/>
              </a:rPr>
              <a:t>CO</a:t>
            </a:r>
            <a:r>
              <a:rPr lang="en-US" sz="2400" baseline="-25000" dirty="0">
                <a:latin typeface="Book Antiqua" panose="02040602050305030304" pitchFamily="18" charset="0"/>
                <a:ea typeface="Times New Roman" panose="02020603050405020304" pitchFamily="18" charset="0"/>
                <a:cs typeface="Arial" panose="020B0604020202020204" pitchFamily="34" charset="0"/>
              </a:rPr>
              <a:t>3 </a:t>
            </a:r>
            <a:r>
              <a:rPr lang="en-US" sz="2400" dirty="0">
                <a:latin typeface="Book Antiqua" panose="02040602050305030304" pitchFamily="18" charset="0"/>
                <a:ea typeface="Times New Roman" panose="02020603050405020304" pitchFamily="18" charset="0"/>
                <a:cs typeface="Arial" panose="020B0604020202020204" pitchFamily="34" charset="0"/>
              </a:rPr>
              <a:t>in the 25cm</a:t>
            </a:r>
            <a:r>
              <a:rPr lang="en-US" sz="2400" baseline="30000" dirty="0">
                <a:latin typeface="Book Antiqua" panose="02040602050305030304" pitchFamily="18" charset="0"/>
                <a:ea typeface="Times New Roman" panose="02020603050405020304" pitchFamily="18" charset="0"/>
                <a:cs typeface="Arial" panose="020B0604020202020204" pitchFamily="34" charset="0"/>
              </a:rPr>
              <a:t>3</a:t>
            </a:r>
            <a:endParaRPr lang="en-US" sz="2400" dirty="0">
              <a:latin typeface="Calibri" panose="020F0502020204030204" pitchFamily="34" charset="0"/>
              <a:ea typeface="Calibri" panose="020F0502020204030204" pitchFamily="34" charset="0"/>
              <a:cs typeface="Arial" panose="020B0604020202020204" pitchFamily="34" charset="0"/>
            </a:endParaRPr>
          </a:p>
          <a:p>
            <a:pPr marL="342900" marR="0" lvl="0" indent="-342900" algn="just" fontAlgn="base">
              <a:lnSpc>
                <a:spcPct val="200000"/>
              </a:lnSpc>
              <a:spcBef>
                <a:spcPts val="0"/>
              </a:spcBef>
              <a:spcAft>
                <a:spcPts val="0"/>
              </a:spcAft>
              <a:buFont typeface="+mj-lt"/>
              <a:buAutoNum type="alphaLcPeriod"/>
            </a:pPr>
            <a:r>
              <a:rPr lang="en-US" sz="2400" dirty="0">
                <a:latin typeface="Book Antiqua" panose="02040602050305030304" pitchFamily="18" charset="0"/>
                <a:ea typeface="Times New Roman" panose="02020603050405020304" pitchFamily="18" charset="0"/>
                <a:cs typeface="Arial" panose="020B0604020202020204" pitchFamily="34" charset="0"/>
              </a:rPr>
              <a:t>The molarity of the </a:t>
            </a:r>
            <a:r>
              <a:rPr lang="en-US" sz="2400" dirty="0" err="1">
                <a:latin typeface="Book Antiqua" panose="02040602050305030304" pitchFamily="18" charset="0"/>
                <a:ea typeface="Times New Roman" panose="02020603050405020304" pitchFamily="18" charset="0"/>
                <a:cs typeface="Arial" panose="020B0604020202020204" pitchFamily="34" charset="0"/>
              </a:rPr>
              <a:t>HCl</a:t>
            </a:r>
            <a:endParaRPr lang="en-US" sz="2400" dirty="0">
              <a:latin typeface="Calibri" panose="020F0502020204030204" pitchFamily="34" charset="0"/>
              <a:ea typeface="Calibri" panose="020F0502020204030204" pitchFamily="34" charset="0"/>
              <a:cs typeface="Arial" panose="020B0604020202020204" pitchFamily="34" charset="0"/>
            </a:endParaRPr>
          </a:p>
          <a:p>
            <a:pPr marL="342900" marR="0" lvl="0" indent="-342900" algn="just" fontAlgn="base">
              <a:lnSpc>
                <a:spcPct val="200000"/>
              </a:lnSpc>
              <a:spcBef>
                <a:spcPts val="0"/>
              </a:spcBef>
              <a:spcAft>
                <a:spcPts val="1000"/>
              </a:spcAft>
              <a:buFont typeface="+mj-lt"/>
              <a:buAutoNum type="alphaLcPeriod"/>
            </a:pPr>
            <a:r>
              <a:rPr lang="en-US" sz="2400" dirty="0">
                <a:latin typeface="Book Antiqua" panose="02040602050305030304" pitchFamily="18" charset="0"/>
                <a:ea typeface="Times New Roman" panose="02020603050405020304" pitchFamily="18" charset="0"/>
                <a:cs typeface="Arial" panose="020B0604020202020204" pitchFamily="34" charset="0"/>
              </a:rPr>
              <a:t>The molarity of the Na</a:t>
            </a:r>
            <a:r>
              <a:rPr lang="en-US" sz="2400" baseline="-25000" dirty="0">
                <a:latin typeface="Book Antiqua" panose="02040602050305030304" pitchFamily="18" charset="0"/>
                <a:ea typeface="Times New Roman" panose="02020603050405020304" pitchFamily="18" charset="0"/>
                <a:cs typeface="Arial" panose="020B0604020202020204" pitchFamily="34" charset="0"/>
              </a:rPr>
              <a:t>2</a:t>
            </a:r>
            <a:r>
              <a:rPr lang="en-US" sz="2400" dirty="0">
                <a:latin typeface="Book Antiqua" panose="02040602050305030304" pitchFamily="18" charset="0"/>
                <a:ea typeface="Times New Roman" panose="02020603050405020304" pitchFamily="18" charset="0"/>
                <a:cs typeface="Arial" panose="020B0604020202020204" pitchFamily="34" charset="0"/>
              </a:rPr>
              <a:t>CO</a:t>
            </a:r>
            <a:r>
              <a:rPr lang="en-US" sz="2400" baseline="-25000" dirty="0">
                <a:latin typeface="Book Antiqua" panose="02040602050305030304" pitchFamily="18" charset="0"/>
                <a:ea typeface="Times New Roman" panose="02020603050405020304" pitchFamily="18" charset="0"/>
                <a:cs typeface="Arial" panose="020B0604020202020204" pitchFamily="34" charset="0"/>
              </a:rPr>
              <a:t>3 </a:t>
            </a:r>
            <a:endParaRPr lang="en-US" sz="24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707316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767253" y="835766"/>
            <a:ext cx="9753599" cy="45243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200000"/>
              </a:lnSpc>
              <a:spcBef>
                <a:spcPct val="0"/>
              </a:spcBef>
              <a:spcAft>
                <a:spcPct val="0"/>
              </a:spcAft>
              <a:buClrTx/>
              <a:buSzTx/>
              <a:buFontTx/>
              <a:buNone/>
              <a:tabLst/>
            </a:pPr>
            <a:r>
              <a:rPr kumimoji="0" lang="en-US" altLang="en-US" sz="2400" b="0" i="0" u="none" strike="noStrike" cap="none" normalizeH="0" baseline="0" dirty="0" smtClean="0">
                <a:ln>
                  <a:noFill/>
                </a:ln>
                <a:solidFill>
                  <a:schemeClr val="tx1"/>
                </a:solidFill>
                <a:effectLst/>
              </a:rPr>
              <a:t>Chemical reactions</a:t>
            </a:r>
            <a:r>
              <a:rPr kumimoji="0" lang="en-US" altLang="en-US" sz="2400" b="0" i="0" u="none" strike="noStrike" cap="none" normalizeH="0" dirty="0" smtClean="0">
                <a:ln>
                  <a:noFill/>
                </a:ln>
                <a:solidFill>
                  <a:schemeClr val="tx1"/>
                </a:solidFill>
                <a:effectLst/>
              </a:rPr>
              <a:t> </a:t>
            </a:r>
            <a:r>
              <a:rPr kumimoji="0" lang="en-US" altLang="en-US" sz="2400" b="0" i="0" u="none" strike="noStrike" cap="none" normalizeH="0" baseline="0" dirty="0" smtClean="0">
                <a:ln>
                  <a:noFill/>
                </a:ln>
                <a:solidFill>
                  <a:schemeClr val="tx1"/>
                </a:solidFill>
                <a:effectLst/>
              </a:rPr>
              <a:t>are represented on paper by </a:t>
            </a:r>
            <a:r>
              <a:rPr kumimoji="0" lang="en-US" altLang="en-US" sz="2400" b="1" i="1" u="none" strike="noStrike" cap="none" normalizeH="0" baseline="0" dirty="0" smtClean="0">
                <a:ln>
                  <a:noFill/>
                </a:ln>
                <a:solidFill>
                  <a:schemeClr val="tx1"/>
                </a:solidFill>
                <a:effectLst/>
              </a:rPr>
              <a:t>chemical equations</a:t>
            </a:r>
            <a:r>
              <a:rPr kumimoji="0" lang="en-US" altLang="en-US" sz="2400" b="0" i="0" u="none" strike="noStrike" cap="none" normalizeH="0" baseline="0" dirty="0" smtClean="0">
                <a:ln>
                  <a:noFill/>
                </a:ln>
                <a:solidFill>
                  <a:schemeClr val="tx1"/>
                </a:solidFill>
                <a:effectLst/>
              </a:rPr>
              <a:t>. For example, hydrogen gas (H</a:t>
            </a:r>
            <a:r>
              <a:rPr kumimoji="0" lang="en-US" altLang="en-US" sz="2400" b="0" i="0" u="none" strike="noStrike" cap="none" normalizeH="0" baseline="-30000" dirty="0" smtClean="0">
                <a:ln>
                  <a:noFill/>
                </a:ln>
                <a:solidFill>
                  <a:schemeClr val="tx1"/>
                </a:solidFill>
                <a:effectLst/>
              </a:rPr>
              <a:t>2</a:t>
            </a:r>
            <a:r>
              <a:rPr kumimoji="0" lang="en-US" altLang="en-US" sz="2400" b="0" i="0" u="none" strike="noStrike" cap="none" normalizeH="0" baseline="0" dirty="0" smtClean="0">
                <a:ln>
                  <a:noFill/>
                </a:ln>
                <a:solidFill>
                  <a:schemeClr val="tx1"/>
                </a:solidFill>
                <a:effectLst/>
              </a:rPr>
              <a:t>) can react (burn) with oxygen gas (O</a:t>
            </a:r>
            <a:r>
              <a:rPr kumimoji="0" lang="en-US" altLang="en-US" sz="2400" b="0" i="0" u="none" strike="noStrike" cap="none" normalizeH="0" baseline="-30000" dirty="0" smtClean="0">
                <a:ln>
                  <a:noFill/>
                </a:ln>
                <a:solidFill>
                  <a:schemeClr val="tx1"/>
                </a:solidFill>
                <a:effectLst/>
              </a:rPr>
              <a:t>2</a:t>
            </a:r>
            <a:r>
              <a:rPr kumimoji="0" lang="en-US" altLang="en-US" sz="2400" b="0" i="0" u="none" strike="noStrike" cap="none" normalizeH="0" baseline="0" dirty="0" smtClean="0">
                <a:ln>
                  <a:noFill/>
                </a:ln>
                <a:solidFill>
                  <a:schemeClr val="tx1"/>
                </a:solidFill>
                <a:effectLst/>
              </a:rPr>
              <a:t>) to form water (H</a:t>
            </a:r>
            <a:r>
              <a:rPr kumimoji="0" lang="en-US" altLang="en-US" sz="2400" b="0" i="0" u="none" strike="noStrike" cap="none" normalizeH="0" baseline="-30000" dirty="0" smtClean="0">
                <a:ln>
                  <a:noFill/>
                </a:ln>
                <a:solidFill>
                  <a:schemeClr val="tx1"/>
                </a:solidFill>
                <a:effectLst/>
              </a:rPr>
              <a:t>2</a:t>
            </a:r>
            <a:r>
              <a:rPr kumimoji="0" lang="en-US" altLang="en-US" sz="2400" b="0" i="0" u="none" strike="noStrike" cap="none" normalizeH="0" baseline="0" dirty="0" smtClean="0">
                <a:ln>
                  <a:noFill/>
                </a:ln>
                <a:solidFill>
                  <a:schemeClr val="tx1"/>
                </a:solidFill>
                <a:effectLst/>
              </a:rPr>
              <a:t>O). The </a:t>
            </a:r>
            <a:r>
              <a:rPr kumimoji="0" lang="en-US" altLang="en-US" sz="2400" b="0" i="1" u="none" strike="noStrike" cap="none" normalizeH="0" baseline="0" dirty="0" smtClean="0">
                <a:ln>
                  <a:noFill/>
                </a:ln>
                <a:solidFill>
                  <a:schemeClr val="tx1"/>
                </a:solidFill>
                <a:effectLst/>
              </a:rPr>
              <a:t>chemical equation</a:t>
            </a:r>
            <a:r>
              <a:rPr kumimoji="0" lang="en-US" altLang="en-US" sz="2400" b="0" i="0" u="none" strike="noStrike" cap="none" normalizeH="0" baseline="0" dirty="0" smtClean="0">
                <a:ln>
                  <a:noFill/>
                </a:ln>
                <a:solidFill>
                  <a:schemeClr val="tx1"/>
                </a:solidFill>
                <a:effectLst/>
              </a:rPr>
              <a:t> for this </a:t>
            </a:r>
            <a:r>
              <a:rPr kumimoji="0" lang="en-US" altLang="en-US" sz="2400" b="0" i="1" u="none" strike="noStrike" cap="none" normalizeH="0" baseline="0" dirty="0" smtClean="0">
                <a:ln>
                  <a:noFill/>
                </a:ln>
                <a:solidFill>
                  <a:schemeClr val="tx1"/>
                </a:solidFill>
                <a:effectLst/>
              </a:rPr>
              <a:t>reaction</a:t>
            </a:r>
            <a:r>
              <a:rPr kumimoji="0" lang="en-US" altLang="en-US" sz="2400" b="0" i="0" u="none" strike="noStrike" cap="none" normalizeH="0" baseline="0" dirty="0" smtClean="0">
                <a:ln>
                  <a:noFill/>
                </a:ln>
                <a:solidFill>
                  <a:schemeClr val="tx1"/>
                </a:solidFill>
                <a:effectLst/>
              </a:rPr>
              <a:t> is written as:</a:t>
            </a:r>
            <a:r>
              <a:rPr kumimoji="0" lang="en-US" altLang="en-US" sz="2400" b="0" i="0" u="none" strike="noStrike" cap="none" normalizeH="0" dirty="0" smtClean="0">
                <a:ln>
                  <a:noFill/>
                </a:ln>
                <a:solidFill>
                  <a:schemeClr val="tx1"/>
                </a:solidFill>
                <a:effectLst/>
              </a:rPr>
              <a:t> </a:t>
            </a:r>
            <a:r>
              <a:rPr kumimoji="0" lang="en-US" altLang="en-US" sz="2400" b="0" i="0" u="none" strike="noStrike" cap="none" normalizeH="0" baseline="0" dirty="0" smtClean="0">
                <a:ln>
                  <a:noFill/>
                </a:ln>
                <a:solidFill>
                  <a:schemeClr val="tx1"/>
                </a:solidFill>
                <a:effectLst/>
                <a:latin typeface="MathJax_Main"/>
              </a:rPr>
              <a:t>2H</a:t>
            </a:r>
            <a:r>
              <a:rPr kumimoji="0" lang="en-US" altLang="en-US" sz="2000" b="0" i="0" u="none" strike="noStrike" cap="none" normalizeH="0" baseline="0" dirty="0" smtClean="0">
                <a:ln>
                  <a:noFill/>
                </a:ln>
                <a:solidFill>
                  <a:schemeClr val="tx1"/>
                </a:solidFill>
                <a:effectLst/>
                <a:latin typeface="MathJax_Main"/>
              </a:rPr>
              <a:t>2</a:t>
            </a:r>
            <a:r>
              <a:rPr kumimoji="0" lang="en-US" altLang="en-US" sz="2400" b="0" i="0" u="none" strike="noStrike" cap="none" normalizeH="0" baseline="0" dirty="0" smtClean="0">
                <a:ln>
                  <a:noFill/>
                </a:ln>
                <a:solidFill>
                  <a:schemeClr val="tx1"/>
                </a:solidFill>
                <a:effectLst/>
                <a:latin typeface="MathJax_Main"/>
              </a:rPr>
              <a:t>+O</a:t>
            </a:r>
            <a:r>
              <a:rPr kumimoji="0" lang="en-US" altLang="en-US" sz="2000" b="0" i="0" u="none" strike="noStrike" cap="none" normalizeH="0" baseline="0" dirty="0" smtClean="0">
                <a:ln>
                  <a:noFill/>
                </a:ln>
                <a:solidFill>
                  <a:schemeClr val="tx1"/>
                </a:solidFill>
                <a:effectLst/>
                <a:latin typeface="MathJax_Main"/>
              </a:rPr>
              <a:t>2</a:t>
            </a:r>
            <a:r>
              <a:rPr kumimoji="0" lang="en-US" altLang="en-US" sz="2400" b="0" i="0" u="none" strike="noStrike" cap="none" normalizeH="0" baseline="0" dirty="0" smtClean="0">
                <a:ln>
                  <a:noFill/>
                </a:ln>
                <a:solidFill>
                  <a:schemeClr val="tx1"/>
                </a:solidFill>
                <a:effectLst/>
                <a:latin typeface="MathJax_Main"/>
              </a:rPr>
              <a:t>→2H</a:t>
            </a:r>
            <a:r>
              <a:rPr kumimoji="0" lang="en-US" altLang="en-US" sz="2000" b="0" i="0" u="none" strike="noStrike" cap="none" normalizeH="0" baseline="0" dirty="0" smtClean="0">
                <a:ln>
                  <a:noFill/>
                </a:ln>
                <a:solidFill>
                  <a:schemeClr val="tx1"/>
                </a:solidFill>
                <a:effectLst/>
                <a:latin typeface="MathJax_Main"/>
              </a:rPr>
              <a:t>2</a:t>
            </a:r>
            <a:r>
              <a:rPr kumimoji="0" lang="en-US" altLang="en-US" sz="2400" b="0" i="0" u="none" strike="noStrike" cap="none" normalizeH="0" baseline="0" dirty="0" smtClean="0">
                <a:ln>
                  <a:noFill/>
                </a:ln>
                <a:solidFill>
                  <a:schemeClr val="tx1"/>
                </a:solidFill>
                <a:effectLst/>
                <a:latin typeface="MathJax_Main"/>
              </a:rPr>
              <a:t>O</a:t>
            </a:r>
            <a:endParaRPr kumimoji="0" lang="en-US" altLang="en-US" sz="24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200000"/>
              </a:lnSpc>
              <a:spcBef>
                <a:spcPct val="0"/>
              </a:spcBef>
              <a:spcAft>
                <a:spcPct val="0"/>
              </a:spcAft>
              <a:buClrTx/>
              <a:buSzTx/>
              <a:buFontTx/>
              <a:buNone/>
              <a:tabLst/>
            </a:pPr>
            <a:r>
              <a:rPr kumimoji="0" lang="en-US" altLang="en-US" sz="2400" b="0" i="0" u="none" strike="noStrike" cap="none" normalizeH="0" baseline="0" dirty="0" smtClean="0">
                <a:ln>
                  <a:noFill/>
                </a:ln>
                <a:solidFill>
                  <a:schemeClr val="tx1"/>
                </a:solidFill>
                <a:effectLst/>
              </a:rPr>
              <a:t/>
            </a:r>
            <a:br>
              <a:rPr kumimoji="0" lang="en-US" altLang="en-US" sz="2400" b="0" i="0" u="none" strike="noStrike" cap="none" normalizeH="0" baseline="0" dirty="0" smtClean="0">
                <a:ln>
                  <a:noFill/>
                </a:ln>
                <a:solidFill>
                  <a:schemeClr val="tx1"/>
                </a:solidFill>
                <a:effectLst/>
              </a:rPr>
            </a:br>
            <a:endParaRPr kumimoji="0" lang="en-US" altLang="en-US" sz="2400" b="0" i="0" u="none" strike="noStrike" cap="none" normalizeH="0" baseline="0" dirty="0" smtClean="0">
              <a:ln>
                <a:noFill/>
              </a:ln>
              <a:solidFill>
                <a:schemeClr val="tx1"/>
              </a:solidFill>
              <a:effectLst/>
            </a:endParaRPr>
          </a:p>
        </p:txBody>
      </p:sp>
      <p:sp>
        <p:nvSpPr>
          <p:cNvPr id="3" name="Rectangle 2"/>
          <p:cNvSpPr>
            <a:spLocks noChangeArrowheads="1"/>
          </p:cNvSpPr>
          <p:nvPr/>
        </p:nvSpPr>
        <p:spPr bwMode="auto">
          <a:xfrm>
            <a:off x="767252" y="3903336"/>
            <a:ext cx="9753599" cy="14567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200000"/>
              </a:lnSpc>
              <a:spcBef>
                <a:spcPct val="0"/>
              </a:spcBef>
              <a:spcAft>
                <a:spcPct val="0"/>
              </a:spcAft>
              <a:buClrTx/>
              <a:buSzTx/>
              <a:buFontTx/>
              <a:buNone/>
              <a:tabLst/>
            </a:pPr>
            <a:r>
              <a:rPr kumimoji="0" lang="en-US" altLang="en-US" sz="24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rPr>
              <a:t>This is an example of a , which is a concise way of representing a chemical reaction. The initial substances are called , and the final substances are called .</a:t>
            </a:r>
            <a:r>
              <a:rPr kumimoji="0" lang="en-US" altLang="en-US" sz="2400" b="0" i="0" u="none" strike="noStrike" cap="none" normalizeH="0" baseline="0" dirty="0" smtClean="0">
                <a:ln>
                  <a:noFill/>
                </a:ln>
                <a:solidFill>
                  <a:schemeClr val="tx1"/>
                </a:solidFill>
                <a:effectLst/>
              </a:rPr>
              <a:t> </a:t>
            </a:r>
          </a:p>
        </p:txBody>
      </p:sp>
    </p:spTree>
    <p:extLst>
      <p:ext uri="{BB962C8B-B14F-4D97-AF65-F5344CB8AC3E}">
        <p14:creationId xmlns:p14="http://schemas.microsoft.com/office/powerpoint/2010/main" val="284174014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99090" y="827461"/>
            <a:ext cx="10604938" cy="4921284"/>
          </a:xfrm>
          <a:prstGeom prst="rect">
            <a:avLst/>
          </a:prstGeom>
        </p:spPr>
        <p:txBody>
          <a:bodyPr wrap="square">
            <a:spAutoFit/>
          </a:bodyPr>
          <a:lstStyle/>
          <a:p>
            <a:pPr>
              <a:lnSpc>
                <a:spcPct val="200000"/>
              </a:lnSpc>
            </a:pPr>
            <a:r>
              <a:rPr lang="en-US" sz="2000" b="1" dirty="0">
                <a:solidFill>
                  <a:srgbClr val="444444"/>
                </a:solidFill>
                <a:latin typeface="Poppins"/>
              </a:rPr>
              <a:t>Representing the Direction of the Chemical Reaction</a:t>
            </a:r>
          </a:p>
          <a:p>
            <a:pPr>
              <a:lnSpc>
                <a:spcPct val="200000"/>
              </a:lnSpc>
            </a:pPr>
            <a:r>
              <a:rPr lang="en-US" sz="2000" dirty="0">
                <a:solidFill>
                  <a:srgbClr val="444444"/>
                </a:solidFill>
                <a:latin typeface="Poppins"/>
              </a:rPr>
              <a:t>The reactants and the products (for which the chemical formulae are written in chemical equations) can be separated by one of the following four symbols.</a:t>
            </a:r>
          </a:p>
          <a:p>
            <a:pPr>
              <a:lnSpc>
                <a:spcPct val="200000"/>
              </a:lnSpc>
              <a:buFont typeface="Arial" panose="020B0604020202020204" pitchFamily="34" charset="0"/>
              <a:buChar char="•"/>
            </a:pPr>
            <a:r>
              <a:rPr lang="en-US" sz="2000" dirty="0">
                <a:solidFill>
                  <a:srgbClr val="444444"/>
                </a:solidFill>
                <a:latin typeface="Poppins"/>
              </a:rPr>
              <a:t>In order to describe a net forward reaction, the symbol ‘→’ is used.</a:t>
            </a:r>
          </a:p>
          <a:p>
            <a:pPr>
              <a:lnSpc>
                <a:spcPct val="200000"/>
              </a:lnSpc>
              <a:buFont typeface="Arial" panose="020B0604020202020204" pitchFamily="34" charset="0"/>
              <a:buChar char="•"/>
            </a:pPr>
            <a:r>
              <a:rPr lang="en-US" sz="2000" dirty="0">
                <a:solidFill>
                  <a:srgbClr val="444444"/>
                </a:solidFill>
                <a:latin typeface="Poppins"/>
              </a:rPr>
              <a:t>In order to describe a state of chemical equilibrium, the symbol ‘⇌’ is used.</a:t>
            </a:r>
          </a:p>
          <a:p>
            <a:pPr>
              <a:lnSpc>
                <a:spcPct val="200000"/>
              </a:lnSpc>
              <a:buFont typeface="Arial" panose="020B0604020202020204" pitchFamily="34" charset="0"/>
              <a:buChar char="•"/>
            </a:pPr>
            <a:r>
              <a:rPr lang="en-US" sz="2000" dirty="0">
                <a:solidFill>
                  <a:srgbClr val="444444"/>
                </a:solidFill>
                <a:latin typeface="Poppins"/>
              </a:rPr>
              <a:t>To denote stoichiometric relationships, the ‘=’ symbol is used.</a:t>
            </a:r>
          </a:p>
          <a:p>
            <a:pPr>
              <a:lnSpc>
                <a:spcPct val="200000"/>
              </a:lnSpc>
              <a:buFont typeface="Arial" panose="020B0604020202020204" pitchFamily="34" charset="0"/>
              <a:buChar char="•"/>
            </a:pPr>
            <a:r>
              <a:rPr lang="en-US" sz="2000" dirty="0">
                <a:solidFill>
                  <a:srgbClr val="444444"/>
                </a:solidFill>
                <a:latin typeface="Poppins"/>
              </a:rPr>
              <a:t>In order to describe a reaction that occurs in both forward and backward directions, the symbol ‘⇄’ is used.</a:t>
            </a:r>
            <a:endParaRPr lang="en-US" sz="2000" b="0" i="0" dirty="0">
              <a:solidFill>
                <a:srgbClr val="444444"/>
              </a:solidFill>
              <a:effectLst/>
              <a:latin typeface="Poppins"/>
            </a:endParaRPr>
          </a:p>
        </p:txBody>
      </p:sp>
    </p:spTree>
    <p:extLst>
      <p:ext uri="{BB962C8B-B14F-4D97-AF65-F5344CB8AC3E}">
        <p14:creationId xmlns:p14="http://schemas.microsoft.com/office/powerpoint/2010/main" val="6133024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51641" y="846111"/>
            <a:ext cx="7189077" cy="369332"/>
          </a:xfrm>
          <a:prstGeom prst="rect">
            <a:avLst/>
          </a:prstGeom>
        </p:spPr>
        <p:txBody>
          <a:bodyPr wrap="square">
            <a:spAutoFit/>
          </a:bodyPr>
          <a:lstStyle/>
          <a:p>
            <a:r>
              <a:rPr lang="en-US" b="1" dirty="0">
                <a:solidFill>
                  <a:srgbClr val="444444"/>
                </a:solidFill>
                <a:latin typeface="Poppins"/>
              </a:rPr>
              <a:t>Representing the Physical States of the Reacting Entities</a:t>
            </a:r>
            <a:endParaRPr lang="en-US" b="1" i="0" dirty="0">
              <a:solidFill>
                <a:srgbClr val="444444"/>
              </a:solidFill>
              <a:effectLst/>
              <a:latin typeface="Poppins"/>
            </a:endParaRPr>
          </a:p>
        </p:txBody>
      </p:sp>
      <p:sp>
        <p:nvSpPr>
          <p:cNvPr id="3" name="Rectangle 2"/>
          <p:cNvSpPr/>
          <p:nvPr/>
        </p:nvSpPr>
        <p:spPr>
          <a:xfrm>
            <a:off x="651641" y="1521824"/>
            <a:ext cx="9249104" cy="3785652"/>
          </a:xfrm>
          <a:prstGeom prst="rect">
            <a:avLst/>
          </a:prstGeom>
        </p:spPr>
        <p:txBody>
          <a:bodyPr wrap="square">
            <a:spAutoFit/>
          </a:bodyPr>
          <a:lstStyle/>
          <a:p>
            <a:pPr>
              <a:lnSpc>
                <a:spcPct val="200000"/>
              </a:lnSpc>
              <a:buFont typeface="Arial" panose="020B0604020202020204" pitchFamily="34" charset="0"/>
              <a:buChar char="•"/>
            </a:pPr>
            <a:r>
              <a:rPr lang="en-US" sz="2400" dirty="0">
                <a:solidFill>
                  <a:srgbClr val="444444"/>
                </a:solidFill>
                <a:latin typeface="Poppins"/>
              </a:rPr>
              <a:t>The symbol (s) describes an entity in the solid state</a:t>
            </a:r>
          </a:p>
          <a:p>
            <a:pPr>
              <a:lnSpc>
                <a:spcPct val="200000"/>
              </a:lnSpc>
              <a:buFont typeface="Arial" panose="020B0604020202020204" pitchFamily="34" charset="0"/>
              <a:buChar char="•"/>
            </a:pPr>
            <a:r>
              <a:rPr lang="en-US" sz="2400" dirty="0">
                <a:solidFill>
                  <a:srgbClr val="444444"/>
                </a:solidFill>
                <a:latin typeface="Poppins"/>
              </a:rPr>
              <a:t>The symbol (l) denotes the liquid state of an entity</a:t>
            </a:r>
          </a:p>
          <a:p>
            <a:pPr>
              <a:lnSpc>
                <a:spcPct val="200000"/>
              </a:lnSpc>
              <a:buFont typeface="Arial" panose="020B0604020202020204" pitchFamily="34" charset="0"/>
              <a:buChar char="•"/>
            </a:pPr>
            <a:r>
              <a:rPr lang="en-US" sz="2400" dirty="0">
                <a:solidFill>
                  <a:srgbClr val="444444"/>
                </a:solidFill>
                <a:latin typeface="Poppins"/>
              </a:rPr>
              <a:t>The symbol (g) implies that the entity is in the gaseous state.</a:t>
            </a:r>
          </a:p>
          <a:p>
            <a:pPr>
              <a:lnSpc>
                <a:spcPct val="200000"/>
              </a:lnSpc>
              <a:buFont typeface="Arial" panose="020B0604020202020204" pitchFamily="34" charset="0"/>
              <a:buChar char="•"/>
            </a:pPr>
            <a:r>
              <a:rPr lang="en-US" sz="2400" dirty="0">
                <a:solidFill>
                  <a:srgbClr val="444444"/>
                </a:solidFill>
                <a:latin typeface="Poppins"/>
              </a:rPr>
              <a:t>The (</a:t>
            </a:r>
            <a:r>
              <a:rPr lang="en-US" sz="2400" dirty="0" err="1">
                <a:solidFill>
                  <a:srgbClr val="444444"/>
                </a:solidFill>
                <a:latin typeface="Poppins"/>
              </a:rPr>
              <a:t>aq</a:t>
            </a:r>
            <a:r>
              <a:rPr lang="en-US" sz="2400" dirty="0">
                <a:solidFill>
                  <a:srgbClr val="444444"/>
                </a:solidFill>
                <a:latin typeface="Poppins"/>
              </a:rPr>
              <a:t>) symbol corresponding to an entity in a chemical equation denotes an aqueous solution of that entity.</a:t>
            </a:r>
            <a:endParaRPr lang="en-US" sz="2400" b="0" i="0" dirty="0">
              <a:solidFill>
                <a:srgbClr val="444444"/>
              </a:solidFill>
              <a:effectLst/>
              <a:latin typeface="Poppins"/>
            </a:endParaRPr>
          </a:p>
        </p:txBody>
      </p:sp>
    </p:spTree>
    <p:extLst>
      <p:ext uri="{BB962C8B-B14F-4D97-AF65-F5344CB8AC3E}">
        <p14:creationId xmlns:p14="http://schemas.microsoft.com/office/powerpoint/2010/main" val="2299412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78068" y="931380"/>
            <a:ext cx="10468304" cy="3170099"/>
          </a:xfrm>
          <a:prstGeom prst="rect">
            <a:avLst/>
          </a:prstGeom>
        </p:spPr>
        <p:txBody>
          <a:bodyPr wrap="square">
            <a:spAutoFit/>
          </a:bodyPr>
          <a:lstStyle/>
          <a:p>
            <a:pPr>
              <a:lnSpc>
                <a:spcPct val="200000"/>
              </a:lnSpc>
            </a:pPr>
            <a:r>
              <a:rPr lang="en-US" sz="2000" b="1" dirty="0">
                <a:latin typeface="Tahoma" panose="020B0604030504040204" pitchFamily="34" charset="0"/>
              </a:rPr>
              <a:t>Balancing Simple Chemical Equations</a:t>
            </a:r>
          </a:p>
          <a:p>
            <a:pPr>
              <a:lnSpc>
                <a:spcPct val="200000"/>
              </a:lnSpc>
            </a:pPr>
            <a:r>
              <a:rPr lang="en-US" sz="2000" dirty="0">
                <a:solidFill>
                  <a:srgbClr val="000000"/>
                </a:solidFill>
                <a:latin typeface="Tahoma" panose="020B0604030504040204" pitchFamily="34" charset="0"/>
              </a:rPr>
              <a:t>When a chemist encounters a new reaction, it does not usually come with a label that shows the balanced chemical equation. Instead, the chemist must identify the reactants and products and then write them in the form of a chemical equation that may or may not be balanced as first written.</a:t>
            </a:r>
            <a:endParaRPr lang="en-US" sz="2000" b="0" i="0" dirty="0">
              <a:solidFill>
                <a:srgbClr val="000000"/>
              </a:solidFill>
              <a:effectLst/>
              <a:latin typeface="Tahoma" panose="020B0604030504040204" pitchFamily="34" charset="0"/>
            </a:endParaRPr>
          </a:p>
        </p:txBody>
      </p:sp>
    </p:spTree>
    <p:extLst>
      <p:ext uri="{BB962C8B-B14F-4D97-AF65-F5344CB8AC3E}">
        <p14:creationId xmlns:p14="http://schemas.microsoft.com/office/powerpoint/2010/main" val="20518331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99092" y="1462491"/>
            <a:ext cx="11077902" cy="3539430"/>
          </a:xfrm>
          <a:prstGeom prst="rect">
            <a:avLst/>
          </a:prstGeom>
        </p:spPr>
        <p:txBody>
          <a:bodyPr wrap="square">
            <a:spAutoFit/>
          </a:bodyPr>
          <a:lstStyle/>
          <a:p>
            <a:pPr>
              <a:lnSpc>
                <a:spcPct val="200000"/>
              </a:lnSpc>
            </a:pPr>
            <a:r>
              <a:rPr lang="en-US" sz="2800" dirty="0">
                <a:solidFill>
                  <a:srgbClr val="1A1A1A"/>
                </a:solidFill>
                <a:latin typeface="Georgia" panose="02040502050405020303" pitchFamily="18" charset="0"/>
              </a:rPr>
              <a:t>The fundamental principle behind balancing equations is the</a:t>
            </a:r>
            <a:r>
              <a:rPr lang="en-US" sz="2800" u="sng" dirty="0">
                <a:latin typeface="Georgia" panose="02040502050405020303" pitchFamily="18" charset="0"/>
              </a:rPr>
              <a:t> </a:t>
            </a:r>
            <a:r>
              <a:rPr lang="en-US" sz="2800" u="sng" dirty="0">
                <a:latin typeface="Georgia" panose="02040502050405020303" pitchFamily="18" charset="0"/>
                <a:hlinkClick r:id="rId2"/>
              </a:rPr>
              <a:t>law of conservation of mass</a:t>
            </a:r>
            <a:r>
              <a:rPr lang="en-US" sz="2800" dirty="0">
                <a:latin typeface="Georgia" panose="02040502050405020303" pitchFamily="18" charset="0"/>
              </a:rPr>
              <a:t>, which states that matter, meaning physical </a:t>
            </a:r>
            <a:r>
              <a:rPr lang="en-US" sz="2800" dirty="0">
                <a:solidFill>
                  <a:srgbClr val="1A1A1A"/>
                </a:solidFill>
                <a:latin typeface="Georgia" panose="02040502050405020303" pitchFamily="18" charset="0"/>
              </a:rPr>
              <a:t>substances like atoms and molecules, cannot be created or destroyed. </a:t>
            </a:r>
            <a:endParaRPr lang="en-US" sz="2800" dirty="0"/>
          </a:p>
        </p:txBody>
      </p:sp>
    </p:spTree>
    <p:extLst>
      <p:ext uri="{BB962C8B-B14F-4D97-AF65-F5344CB8AC3E}">
        <p14:creationId xmlns:p14="http://schemas.microsoft.com/office/powerpoint/2010/main" val="7597937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9392" y="634038"/>
            <a:ext cx="12002814" cy="1692707"/>
          </a:xfrm>
          <a:prstGeom prst="rect">
            <a:avLst/>
          </a:prstGeom>
        </p:spPr>
        <p:txBody>
          <a:bodyPr wrap="square">
            <a:spAutoFit/>
          </a:bodyPr>
          <a:lstStyle/>
          <a:p>
            <a:pPr>
              <a:lnSpc>
                <a:spcPct val="200000"/>
              </a:lnSpc>
            </a:pPr>
            <a:r>
              <a:rPr lang="en-US" sz="2800" dirty="0">
                <a:solidFill>
                  <a:srgbClr val="1A1A1A"/>
                </a:solidFill>
                <a:latin typeface="Georgia" panose="02040502050405020303" pitchFamily="18" charset="0"/>
              </a:rPr>
              <a:t>This means there must be the same mass of atoms on both sides of a chemical equation, and therefore the same number of atoms.</a:t>
            </a:r>
            <a:endParaRPr lang="en-US" sz="2800" dirty="0"/>
          </a:p>
        </p:txBody>
      </p:sp>
      <p:sp>
        <p:nvSpPr>
          <p:cNvPr id="3" name="Rectangle 2"/>
          <p:cNvSpPr/>
          <p:nvPr/>
        </p:nvSpPr>
        <p:spPr>
          <a:xfrm>
            <a:off x="399392" y="2571672"/>
            <a:ext cx="11014841" cy="3754874"/>
          </a:xfrm>
          <a:prstGeom prst="rect">
            <a:avLst/>
          </a:prstGeom>
        </p:spPr>
        <p:txBody>
          <a:bodyPr wrap="square">
            <a:spAutoFit/>
          </a:bodyPr>
          <a:lstStyle/>
          <a:p>
            <a:pPr>
              <a:lnSpc>
                <a:spcPct val="150000"/>
              </a:lnSpc>
            </a:pPr>
            <a:r>
              <a:rPr lang="en-US" sz="2800" dirty="0">
                <a:solidFill>
                  <a:srgbClr val="1A1A1A"/>
                </a:solidFill>
                <a:latin typeface="Georgia" panose="02040502050405020303" pitchFamily="18" charset="0"/>
              </a:rPr>
              <a:t>Ca + Cl</a:t>
            </a:r>
            <a:r>
              <a:rPr lang="en-US" sz="2800" baseline="-25000" dirty="0">
                <a:solidFill>
                  <a:srgbClr val="1A1A1A"/>
                </a:solidFill>
                <a:latin typeface="Georgia" panose="02040502050405020303" pitchFamily="18" charset="0"/>
              </a:rPr>
              <a:t>2</a:t>
            </a:r>
            <a:r>
              <a:rPr lang="en-US" sz="2800" dirty="0">
                <a:solidFill>
                  <a:srgbClr val="1A1A1A"/>
                </a:solidFill>
                <a:latin typeface="Georgia" panose="02040502050405020303" pitchFamily="18" charset="0"/>
              </a:rPr>
              <a:t> → </a:t>
            </a:r>
            <a:r>
              <a:rPr lang="en-US" sz="2800" dirty="0" smtClean="0">
                <a:solidFill>
                  <a:srgbClr val="1A1A1A"/>
                </a:solidFill>
                <a:latin typeface="Georgia" panose="02040502050405020303" pitchFamily="18" charset="0"/>
              </a:rPr>
              <a:t>CaCl</a:t>
            </a:r>
            <a:r>
              <a:rPr lang="en-US" sz="2800" baseline="-25000" dirty="0" smtClean="0">
                <a:solidFill>
                  <a:srgbClr val="1A1A1A"/>
                </a:solidFill>
                <a:latin typeface="Georgia" panose="02040502050405020303" pitchFamily="18" charset="0"/>
              </a:rPr>
              <a:t>2</a:t>
            </a:r>
          </a:p>
          <a:p>
            <a:pPr>
              <a:lnSpc>
                <a:spcPct val="150000"/>
              </a:lnSpc>
            </a:pPr>
            <a:r>
              <a:rPr lang="en-US" sz="2800" dirty="0" smtClean="0">
                <a:solidFill>
                  <a:srgbClr val="1A1A1A"/>
                </a:solidFill>
                <a:latin typeface="Georgia" panose="02040502050405020303" pitchFamily="18" charset="0"/>
              </a:rPr>
              <a:t>REACTANT: 1 atom of Ca and 2 atoms of Cl</a:t>
            </a:r>
          </a:p>
          <a:p>
            <a:pPr>
              <a:lnSpc>
                <a:spcPct val="150000"/>
              </a:lnSpc>
            </a:pPr>
            <a:r>
              <a:rPr lang="en-US" sz="2800" dirty="0" smtClean="0">
                <a:solidFill>
                  <a:srgbClr val="1A1A1A"/>
                </a:solidFill>
                <a:latin typeface="Georgia" panose="02040502050405020303" pitchFamily="18" charset="0"/>
              </a:rPr>
              <a:t>PRODUCT:   1  atom of Ca and 2 atoms of Cl</a:t>
            </a:r>
          </a:p>
          <a:p>
            <a:pPr>
              <a:lnSpc>
                <a:spcPct val="150000"/>
              </a:lnSpc>
            </a:pPr>
            <a:r>
              <a:rPr lang="en-US" sz="2800" dirty="0" smtClean="0">
                <a:solidFill>
                  <a:srgbClr val="1A1A1A"/>
                </a:solidFill>
                <a:latin typeface="Georgia" panose="02040502050405020303" pitchFamily="18" charset="0"/>
              </a:rPr>
              <a:t>The equation is balanced because the number of atoms on the reactant side is same as those on the product side</a:t>
            </a:r>
          </a:p>
          <a:p>
            <a:endParaRPr lang="en-US" sz="2800" dirty="0"/>
          </a:p>
        </p:txBody>
      </p:sp>
    </p:spTree>
    <p:extLst>
      <p:ext uri="{BB962C8B-B14F-4D97-AF65-F5344CB8AC3E}">
        <p14:creationId xmlns:p14="http://schemas.microsoft.com/office/powerpoint/2010/main" val="12203324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8883" y="255666"/>
            <a:ext cx="10720552" cy="2554482"/>
          </a:xfrm>
          <a:prstGeom prst="rect">
            <a:avLst/>
          </a:prstGeom>
        </p:spPr>
        <p:txBody>
          <a:bodyPr wrap="square">
            <a:spAutoFit/>
          </a:bodyPr>
          <a:lstStyle/>
          <a:p>
            <a:pPr>
              <a:lnSpc>
                <a:spcPct val="200000"/>
              </a:lnSpc>
            </a:pPr>
            <a:r>
              <a:rPr lang="en-US" sz="2800" dirty="0">
                <a:solidFill>
                  <a:srgbClr val="1A1A1A"/>
                </a:solidFill>
                <a:latin typeface="Georgia" panose="02040502050405020303" pitchFamily="18" charset="0"/>
              </a:rPr>
              <a:t>The subscript represents the number of atoms of a given element in each molecule. For example, in 3O</a:t>
            </a:r>
            <a:r>
              <a:rPr lang="en-US" sz="2800" baseline="-25000" dirty="0">
                <a:solidFill>
                  <a:srgbClr val="1A1A1A"/>
                </a:solidFill>
                <a:latin typeface="Georgia" panose="02040502050405020303" pitchFamily="18" charset="0"/>
              </a:rPr>
              <a:t>2</a:t>
            </a:r>
            <a:r>
              <a:rPr lang="en-US" sz="2800" dirty="0">
                <a:solidFill>
                  <a:srgbClr val="1A1A1A"/>
                </a:solidFill>
                <a:latin typeface="Georgia" panose="02040502050405020303" pitchFamily="18" charset="0"/>
              </a:rPr>
              <a:t>, the coefficient is 3 and the subscript is 2.</a:t>
            </a:r>
            <a:endParaRPr lang="en-US" sz="2800" dirty="0"/>
          </a:p>
        </p:txBody>
      </p:sp>
      <p:sp>
        <p:nvSpPr>
          <p:cNvPr id="3" name="Rectangle 2"/>
          <p:cNvSpPr/>
          <p:nvPr/>
        </p:nvSpPr>
        <p:spPr>
          <a:xfrm>
            <a:off x="315311" y="2652493"/>
            <a:ext cx="10415752" cy="4401205"/>
          </a:xfrm>
          <a:prstGeom prst="rect">
            <a:avLst/>
          </a:prstGeom>
        </p:spPr>
        <p:txBody>
          <a:bodyPr wrap="square">
            <a:spAutoFit/>
          </a:bodyPr>
          <a:lstStyle/>
          <a:p>
            <a:pPr>
              <a:lnSpc>
                <a:spcPct val="200000"/>
              </a:lnSpc>
            </a:pPr>
            <a:r>
              <a:rPr lang="en-US" sz="2800" dirty="0" smtClean="0">
                <a:solidFill>
                  <a:srgbClr val="1A1A1A"/>
                </a:solidFill>
                <a:latin typeface="Georgia" panose="02040502050405020303" pitchFamily="18" charset="0"/>
              </a:rPr>
              <a:t>STEPS FOR BALANCING OF EQUATION:</a:t>
            </a:r>
          </a:p>
          <a:p>
            <a:pPr>
              <a:lnSpc>
                <a:spcPct val="200000"/>
              </a:lnSpc>
            </a:pPr>
            <a:r>
              <a:rPr lang="en-US" sz="2800" dirty="0" smtClean="0">
                <a:solidFill>
                  <a:srgbClr val="1A1A1A"/>
                </a:solidFill>
                <a:latin typeface="Georgia" panose="02040502050405020303" pitchFamily="18" charset="0"/>
              </a:rPr>
              <a:t>First</a:t>
            </a:r>
            <a:r>
              <a:rPr lang="en-US" sz="2800" dirty="0">
                <a:solidFill>
                  <a:srgbClr val="1A1A1A"/>
                </a:solidFill>
                <a:latin typeface="Georgia" panose="02040502050405020303" pitchFamily="18" charset="0"/>
              </a:rPr>
              <a:t>, count the atoms on each side. Second, change the coefficient of one of the substances. Third, count the numbers of atoms again and, from there, repeat steps two and three until you’ve balanced the equation.</a:t>
            </a:r>
            <a:endParaRPr lang="en-US" sz="2800" dirty="0"/>
          </a:p>
        </p:txBody>
      </p:sp>
    </p:spTree>
    <p:extLst>
      <p:ext uri="{BB962C8B-B14F-4D97-AF65-F5344CB8AC3E}">
        <p14:creationId xmlns:p14="http://schemas.microsoft.com/office/powerpoint/2010/main" val="26794880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61241" y="1100224"/>
            <a:ext cx="6411311" cy="523220"/>
          </a:xfrm>
          <a:prstGeom prst="rect">
            <a:avLst/>
          </a:prstGeom>
        </p:spPr>
        <p:txBody>
          <a:bodyPr wrap="square">
            <a:spAutoFit/>
          </a:bodyPr>
          <a:lstStyle/>
          <a:p>
            <a:r>
              <a:rPr lang="en-US" sz="2800" smtClean="0">
                <a:solidFill>
                  <a:srgbClr val="1A1A1A"/>
                </a:solidFill>
                <a:latin typeface="Georgia" panose="02040502050405020303" pitchFamily="18" charset="0"/>
              </a:rPr>
              <a:t>H</a:t>
            </a:r>
            <a:r>
              <a:rPr lang="en-US" sz="2800" baseline="-25000" smtClean="0">
                <a:solidFill>
                  <a:srgbClr val="1A1A1A"/>
                </a:solidFill>
                <a:latin typeface="Georgia" panose="02040502050405020303" pitchFamily="18" charset="0"/>
              </a:rPr>
              <a:t>2</a:t>
            </a:r>
            <a:r>
              <a:rPr lang="en-US" sz="2800" smtClean="0">
                <a:solidFill>
                  <a:srgbClr val="1A1A1A"/>
                </a:solidFill>
                <a:latin typeface="Georgia" panose="02040502050405020303" pitchFamily="18" charset="0"/>
              </a:rPr>
              <a:t> + O</a:t>
            </a:r>
            <a:r>
              <a:rPr lang="en-US" sz="2800" baseline="-25000" smtClean="0">
                <a:solidFill>
                  <a:srgbClr val="1A1A1A"/>
                </a:solidFill>
                <a:latin typeface="Georgia" panose="02040502050405020303" pitchFamily="18" charset="0"/>
              </a:rPr>
              <a:t>2</a:t>
            </a:r>
            <a:r>
              <a:rPr lang="en-US" sz="2800" smtClean="0">
                <a:solidFill>
                  <a:srgbClr val="1A1A1A"/>
                </a:solidFill>
                <a:latin typeface="Georgia" panose="02040502050405020303" pitchFamily="18" charset="0"/>
              </a:rPr>
              <a:t> → H</a:t>
            </a:r>
            <a:r>
              <a:rPr lang="en-US" sz="2800" baseline="-25000" smtClean="0">
                <a:solidFill>
                  <a:srgbClr val="1A1A1A"/>
                </a:solidFill>
                <a:latin typeface="Georgia" panose="02040502050405020303" pitchFamily="18" charset="0"/>
              </a:rPr>
              <a:t>2</a:t>
            </a:r>
            <a:r>
              <a:rPr lang="en-US" sz="2800" smtClean="0">
                <a:solidFill>
                  <a:srgbClr val="1A1A1A"/>
                </a:solidFill>
                <a:latin typeface="Georgia" panose="02040502050405020303" pitchFamily="18" charset="0"/>
              </a:rPr>
              <a:t>O.</a:t>
            </a:r>
            <a:endParaRPr lang="en-US" sz="2800" dirty="0"/>
          </a:p>
        </p:txBody>
      </p:sp>
      <p:sp>
        <p:nvSpPr>
          <p:cNvPr id="3" name="Rectangle 2"/>
          <p:cNvSpPr/>
          <p:nvPr/>
        </p:nvSpPr>
        <p:spPr>
          <a:xfrm>
            <a:off x="1261241" y="1983093"/>
            <a:ext cx="4551246" cy="523220"/>
          </a:xfrm>
          <a:prstGeom prst="rect">
            <a:avLst/>
          </a:prstGeom>
        </p:spPr>
        <p:txBody>
          <a:bodyPr wrap="none">
            <a:spAutoFit/>
          </a:bodyPr>
          <a:lstStyle/>
          <a:p>
            <a:r>
              <a:rPr lang="en-US" sz="2800" dirty="0">
                <a:solidFill>
                  <a:srgbClr val="1A1A1A"/>
                </a:solidFill>
                <a:latin typeface="Georgia" panose="02040502050405020303" pitchFamily="18" charset="0"/>
              </a:rPr>
              <a:t>CO</a:t>
            </a:r>
            <a:r>
              <a:rPr lang="en-US" sz="2800" baseline="-25000" dirty="0">
                <a:solidFill>
                  <a:srgbClr val="1A1A1A"/>
                </a:solidFill>
                <a:latin typeface="Georgia" panose="02040502050405020303" pitchFamily="18" charset="0"/>
              </a:rPr>
              <a:t>2</a:t>
            </a:r>
            <a:r>
              <a:rPr lang="en-US" sz="2800" dirty="0">
                <a:solidFill>
                  <a:srgbClr val="1A1A1A"/>
                </a:solidFill>
                <a:latin typeface="Georgia" panose="02040502050405020303" pitchFamily="18" charset="0"/>
              </a:rPr>
              <a:t> + H</a:t>
            </a:r>
            <a:r>
              <a:rPr lang="en-US" sz="2800" baseline="-25000" dirty="0">
                <a:solidFill>
                  <a:srgbClr val="1A1A1A"/>
                </a:solidFill>
                <a:latin typeface="Georgia" panose="02040502050405020303" pitchFamily="18" charset="0"/>
              </a:rPr>
              <a:t>2</a:t>
            </a:r>
            <a:r>
              <a:rPr lang="en-US" sz="2800" dirty="0">
                <a:solidFill>
                  <a:srgbClr val="1A1A1A"/>
                </a:solidFill>
                <a:latin typeface="Georgia" panose="02040502050405020303" pitchFamily="18" charset="0"/>
              </a:rPr>
              <a:t>O → C</a:t>
            </a:r>
            <a:r>
              <a:rPr lang="en-US" sz="2800" baseline="-25000" dirty="0">
                <a:solidFill>
                  <a:srgbClr val="1A1A1A"/>
                </a:solidFill>
                <a:latin typeface="Georgia" panose="02040502050405020303" pitchFamily="18" charset="0"/>
              </a:rPr>
              <a:t>6</a:t>
            </a:r>
            <a:r>
              <a:rPr lang="en-US" sz="2800" dirty="0">
                <a:solidFill>
                  <a:srgbClr val="1A1A1A"/>
                </a:solidFill>
                <a:latin typeface="Georgia" panose="02040502050405020303" pitchFamily="18" charset="0"/>
              </a:rPr>
              <a:t>H</a:t>
            </a:r>
            <a:r>
              <a:rPr lang="en-US" sz="2800" baseline="-25000" dirty="0">
                <a:solidFill>
                  <a:srgbClr val="1A1A1A"/>
                </a:solidFill>
                <a:latin typeface="Georgia" panose="02040502050405020303" pitchFamily="18" charset="0"/>
              </a:rPr>
              <a:t>12</a:t>
            </a:r>
            <a:r>
              <a:rPr lang="en-US" sz="2800" dirty="0">
                <a:solidFill>
                  <a:srgbClr val="1A1A1A"/>
                </a:solidFill>
                <a:latin typeface="Georgia" panose="02040502050405020303" pitchFamily="18" charset="0"/>
              </a:rPr>
              <a:t>O</a:t>
            </a:r>
            <a:r>
              <a:rPr lang="en-US" sz="2800" baseline="-25000" dirty="0">
                <a:solidFill>
                  <a:srgbClr val="1A1A1A"/>
                </a:solidFill>
                <a:latin typeface="Georgia" panose="02040502050405020303" pitchFamily="18" charset="0"/>
              </a:rPr>
              <a:t>6</a:t>
            </a:r>
            <a:r>
              <a:rPr lang="en-US" sz="2800" dirty="0">
                <a:solidFill>
                  <a:srgbClr val="1A1A1A"/>
                </a:solidFill>
                <a:latin typeface="Georgia" panose="02040502050405020303" pitchFamily="18" charset="0"/>
              </a:rPr>
              <a:t> + O</a:t>
            </a:r>
            <a:r>
              <a:rPr lang="en-US" sz="2800" baseline="-25000" dirty="0">
                <a:solidFill>
                  <a:srgbClr val="1A1A1A"/>
                </a:solidFill>
                <a:latin typeface="Georgia" panose="02040502050405020303" pitchFamily="18" charset="0"/>
              </a:rPr>
              <a:t>2</a:t>
            </a:r>
            <a:endParaRPr lang="en-US" sz="2800" dirty="0"/>
          </a:p>
        </p:txBody>
      </p:sp>
      <mc:AlternateContent xmlns:mc="http://schemas.openxmlformats.org/markup-compatibility/2006">
        <mc:Choice xmlns:a14="http://schemas.microsoft.com/office/drawing/2010/main" Requires="a14">
          <p:sp>
            <p:nvSpPr>
              <p:cNvPr id="4" name="Rectangle 3"/>
              <p:cNvSpPr/>
              <p:nvPr/>
            </p:nvSpPr>
            <p:spPr>
              <a:xfrm>
                <a:off x="1348935" y="2883621"/>
                <a:ext cx="3926075" cy="461665"/>
              </a:xfrm>
              <a:prstGeom prst="rect">
                <a:avLst/>
              </a:prstGeom>
            </p:spPr>
            <p:txBody>
              <a:bodyPr wrap="none">
                <a:spAutoFit/>
              </a:bodyPr>
              <a:lstStyle/>
              <a:p>
                <a:r>
                  <a:rPr lang="en-US" sz="2400" dirty="0" smtClean="0">
                    <a:latin typeface="Book Antiqua" panose="02040602050305030304" pitchFamily="18" charset="0"/>
                    <a:ea typeface="Calibri" panose="020F0502020204030204" pitchFamily="34" charset="0"/>
                    <a:cs typeface="Arial" panose="020B0604020202020204" pitchFamily="34" charset="0"/>
                  </a:rPr>
                  <a:t>NH</a:t>
                </a:r>
                <a:r>
                  <a:rPr lang="en-US" sz="2400" baseline="-25000" dirty="0" smtClean="0">
                    <a:latin typeface="Book Antiqua" panose="02040602050305030304" pitchFamily="18" charset="0"/>
                    <a:ea typeface="Calibri" panose="020F0502020204030204" pitchFamily="34" charset="0"/>
                    <a:cs typeface="Arial" panose="020B0604020202020204" pitchFamily="34" charset="0"/>
                  </a:rPr>
                  <a:t>3(g</a:t>
                </a:r>
                <a:r>
                  <a:rPr lang="en-US" sz="2400" baseline="-25000" dirty="0">
                    <a:latin typeface="Book Antiqua" panose="02040602050305030304" pitchFamily="18" charset="0"/>
                    <a:ea typeface="Calibri" panose="020F0502020204030204" pitchFamily="34" charset="0"/>
                    <a:cs typeface="Arial" panose="020B0604020202020204" pitchFamily="34" charset="0"/>
                  </a:rPr>
                  <a:t>) </a:t>
                </a:r>
                <a:r>
                  <a:rPr lang="en-US" sz="2400" dirty="0">
                    <a:latin typeface="Book Antiqua" panose="02040602050305030304" pitchFamily="18" charset="0"/>
                    <a:ea typeface="Calibri" panose="020F0502020204030204" pitchFamily="34" charset="0"/>
                    <a:cs typeface="Arial" panose="020B0604020202020204" pitchFamily="34" charset="0"/>
                  </a:rPr>
                  <a:t>+ </a:t>
                </a:r>
                <a:r>
                  <a:rPr lang="en-US" sz="2400" dirty="0" smtClean="0">
                    <a:latin typeface="Book Antiqua" panose="02040602050305030304" pitchFamily="18" charset="0"/>
                    <a:ea typeface="Calibri" panose="020F0502020204030204" pitchFamily="34" charset="0"/>
                    <a:cs typeface="Arial" panose="020B0604020202020204" pitchFamily="34" charset="0"/>
                  </a:rPr>
                  <a:t>O</a:t>
                </a:r>
                <a:r>
                  <a:rPr lang="en-US" sz="2400" baseline="-25000" dirty="0" smtClean="0">
                    <a:latin typeface="Book Antiqua" panose="02040602050305030304" pitchFamily="18" charset="0"/>
                    <a:ea typeface="Calibri" panose="020F0502020204030204" pitchFamily="34" charset="0"/>
                    <a:cs typeface="Arial" panose="020B0604020202020204" pitchFamily="34" charset="0"/>
                  </a:rPr>
                  <a:t>2(g</a:t>
                </a:r>
                <a:r>
                  <a:rPr lang="en-US" sz="2400" baseline="-25000" dirty="0">
                    <a:latin typeface="Book Antiqua" panose="02040602050305030304" pitchFamily="18" charset="0"/>
                    <a:ea typeface="Calibri" panose="020F0502020204030204" pitchFamily="34" charset="0"/>
                    <a:cs typeface="Arial" panose="020B0604020202020204" pitchFamily="34" charset="0"/>
                  </a:rPr>
                  <a:t>)</a:t>
                </a:r>
                <a:r>
                  <a:rPr lang="en-US" sz="2400" dirty="0">
                    <a:latin typeface="Book Antiqua" panose="02040602050305030304" pitchFamily="18" charset="0"/>
                    <a:ea typeface="Calibri" panose="020F0502020204030204" pitchFamily="34" charset="0"/>
                    <a:cs typeface="Arial" panose="020B0604020202020204" pitchFamily="34" charset="0"/>
                  </a:rPr>
                  <a:t> </a:t>
                </a:r>
                <a14:m>
                  <m:oMath xmlns:m="http://schemas.openxmlformats.org/officeDocument/2006/math">
                    <m:r>
                      <a:rPr lang="en-US" sz="2400" i="1">
                        <a:latin typeface="Cambria Math" panose="02040503050406030204" pitchFamily="18" charset="0"/>
                        <a:ea typeface="Calibri" panose="020F0502020204030204" pitchFamily="34" charset="0"/>
                        <a:cs typeface="Arial" panose="020B0604020202020204" pitchFamily="34" charset="0"/>
                      </a:rPr>
                      <m:t>→</m:t>
                    </m:r>
                  </m:oMath>
                </a14:m>
                <a:r>
                  <a:rPr lang="en-US" sz="2400" dirty="0">
                    <a:latin typeface="Book Antiqua" panose="02040602050305030304" pitchFamily="18" charset="0"/>
                    <a:ea typeface="Times New Roman" panose="02020603050405020304" pitchFamily="18" charset="0"/>
                    <a:cs typeface="Arial" panose="020B0604020202020204" pitchFamily="34" charset="0"/>
                  </a:rPr>
                  <a:t> </a:t>
                </a:r>
                <a:r>
                  <a:rPr lang="en-US" sz="2400" dirty="0" smtClean="0">
                    <a:latin typeface="Book Antiqua" panose="02040602050305030304" pitchFamily="18" charset="0"/>
                    <a:ea typeface="Times New Roman" panose="02020603050405020304" pitchFamily="18" charset="0"/>
                    <a:cs typeface="Arial" panose="020B0604020202020204" pitchFamily="34" charset="0"/>
                  </a:rPr>
                  <a:t>N</a:t>
                </a:r>
                <a:r>
                  <a:rPr lang="en-US" sz="2400" baseline="-25000" dirty="0" smtClean="0">
                    <a:latin typeface="Book Antiqua" panose="02040602050305030304" pitchFamily="18" charset="0"/>
                    <a:ea typeface="Times New Roman" panose="02020603050405020304" pitchFamily="18" charset="0"/>
                    <a:cs typeface="Arial" panose="020B0604020202020204" pitchFamily="34" charset="0"/>
                  </a:rPr>
                  <a:t>2(g</a:t>
                </a:r>
                <a:r>
                  <a:rPr lang="en-US" sz="2400" baseline="-25000" dirty="0">
                    <a:latin typeface="Book Antiqua" panose="02040602050305030304" pitchFamily="18" charset="0"/>
                    <a:ea typeface="Times New Roman" panose="02020603050405020304" pitchFamily="18" charset="0"/>
                    <a:cs typeface="Arial" panose="020B0604020202020204" pitchFamily="34" charset="0"/>
                  </a:rPr>
                  <a:t>)</a:t>
                </a:r>
                <a:r>
                  <a:rPr lang="en-US" sz="2400" dirty="0">
                    <a:latin typeface="Book Antiqua" panose="02040602050305030304" pitchFamily="18" charset="0"/>
                    <a:ea typeface="Times New Roman" panose="02020603050405020304" pitchFamily="18" charset="0"/>
                    <a:cs typeface="Arial" panose="020B0604020202020204" pitchFamily="34" charset="0"/>
                  </a:rPr>
                  <a:t> + </a:t>
                </a:r>
                <a:r>
                  <a:rPr lang="en-US" sz="2400" dirty="0" smtClean="0">
                    <a:latin typeface="Book Antiqua" panose="02040602050305030304" pitchFamily="18" charset="0"/>
                    <a:ea typeface="Times New Roman" panose="02020603050405020304" pitchFamily="18" charset="0"/>
                    <a:cs typeface="Arial" panose="020B0604020202020204" pitchFamily="34" charset="0"/>
                  </a:rPr>
                  <a:t>H</a:t>
                </a:r>
                <a:r>
                  <a:rPr lang="en-US" sz="2400" baseline="-25000" dirty="0" smtClean="0">
                    <a:latin typeface="Book Antiqua" panose="02040602050305030304" pitchFamily="18" charset="0"/>
                    <a:ea typeface="Times New Roman" panose="02020603050405020304" pitchFamily="18" charset="0"/>
                    <a:cs typeface="Arial" panose="020B0604020202020204" pitchFamily="34" charset="0"/>
                  </a:rPr>
                  <a:t>2</a:t>
                </a:r>
                <a:r>
                  <a:rPr lang="en-US" sz="2400" dirty="0" smtClean="0">
                    <a:latin typeface="Book Antiqua" panose="02040602050305030304" pitchFamily="18" charset="0"/>
                    <a:ea typeface="Times New Roman" panose="02020603050405020304" pitchFamily="18" charset="0"/>
                    <a:cs typeface="Arial" panose="020B0604020202020204" pitchFamily="34" charset="0"/>
                  </a:rPr>
                  <a:t>O</a:t>
                </a:r>
                <a:endParaRPr lang="en-US" sz="2400" dirty="0"/>
              </a:p>
            </p:txBody>
          </p:sp>
        </mc:Choice>
        <mc:Fallback>
          <p:sp>
            <p:nvSpPr>
              <p:cNvPr id="4" name="Rectangle 3"/>
              <p:cNvSpPr>
                <a:spLocks noRot="1" noChangeAspect="1" noMove="1" noResize="1" noEditPoints="1" noAdjustHandles="1" noChangeArrowheads="1" noChangeShapeType="1" noTextEdit="1"/>
              </p:cNvSpPr>
              <p:nvPr/>
            </p:nvSpPr>
            <p:spPr>
              <a:xfrm>
                <a:off x="1348935" y="2883621"/>
                <a:ext cx="3926075" cy="461665"/>
              </a:xfrm>
              <a:prstGeom prst="rect">
                <a:avLst/>
              </a:prstGeom>
              <a:blipFill>
                <a:blip r:embed="rId2"/>
                <a:stretch>
                  <a:fillRect l="-2329" t="-9211" r="-1553" b="-30263"/>
                </a:stretch>
              </a:blipFill>
            </p:spPr>
            <p:txBody>
              <a:bodyPr/>
              <a:lstStyle/>
              <a:p>
                <a:r>
                  <a:rPr lang="en-US">
                    <a:noFill/>
                  </a:rPr>
                  <a:t> </a:t>
                </a:r>
              </a:p>
            </p:txBody>
          </p:sp>
        </mc:Fallback>
      </mc:AlternateContent>
    </p:spTree>
    <p:extLst>
      <p:ext uri="{BB962C8B-B14F-4D97-AF65-F5344CB8AC3E}">
        <p14:creationId xmlns:p14="http://schemas.microsoft.com/office/powerpoint/2010/main" val="1567206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247</TotalTime>
  <Words>833</Words>
  <Application>Microsoft Office PowerPoint</Application>
  <PresentationFormat>Widescreen</PresentationFormat>
  <Paragraphs>77</Paragraphs>
  <Slides>18</Slides>
  <Notes>0</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18</vt:i4>
      </vt:variant>
    </vt:vector>
  </HeadingPairs>
  <TitlesOfParts>
    <vt:vector size="30" baseType="lpstr">
      <vt:lpstr>Arial</vt:lpstr>
      <vt:lpstr>Book Antiqua</vt:lpstr>
      <vt:lpstr>Calibri</vt:lpstr>
      <vt:lpstr>Calibri Light</vt:lpstr>
      <vt:lpstr>Cambria Math</vt:lpstr>
      <vt:lpstr>Georgia</vt:lpstr>
      <vt:lpstr>MathJax_Main</vt:lpstr>
      <vt:lpstr>Open Sans</vt:lpstr>
      <vt:lpstr>Poppins</vt:lpstr>
      <vt:lpstr>Tahoma</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Windows User</dc:creator>
  <cp:lastModifiedBy>Windows User</cp:lastModifiedBy>
  <cp:revision>21</cp:revision>
  <dcterms:created xsi:type="dcterms:W3CDTF">2023-11-22T19:22:05Z</dcterms:created>
  <dcterms:modified xsi:type="dcterms:W3CDTF">2023-12-01T15:54:13Z</dcterms:modified>
</cp:coreProperties>
</file>