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</p:sldMasterIdLst>
  <p:notesMasterIdLst>
    <p:notesMasterId r:id="rId22"/>
  </p:notesMasterIdLst>
  <p:sldIdLst>
    <p:sldId id="313" r:id="rId2"/>
    <p:sldId id="257" r:id="rId3"/>
    <p:sldId id="260" r:id="rId4"/>
    <p:sldId id="314" r:id="rId5"/>
    <p:sldId id="261" r:id="rId6"/>
    <p:sldId id="262" r:id="rId7"/>
    <p:sldId id="263" r:id="rId8"/>
    <p:sldId id="315" r:id="rId9"/>
    <p:sldId id="316" r:id="rId10"/>
    <p:sldId id="317" r:id="rId11"/>
    <p:sldId id="319" r:id="rId12"/>
    <p:sldId id="318" r:id="rId13"/>
    <p:sldId id="320" r:id="rId14"/>
    <p:sldId id="321" r:id="rId15"/>
    <p:sldId id="323" r:id="rId16"/>
    <p:sldId id="324" r:id="rId17"/>
    <p:sldId id="322" r:id="rId18"/>
    <p:sldId id="325" r:id="rId19"/>
    <p:sldId id="326" r:id="rId20"/>
    <p:sldId id="278" r:id="rId2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8" d="100"/>
          <a:sy n="68" d="100"/>
        </p:scale>
        <p:origin x="616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image" Target="../media/image2.wmf"/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image" Target="../media/image4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image" Target="../media/image6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4B66F15-F720-4BCF-ABF2-76A191414E5E}" type="datetimeFigureOut">
              <a:rPr lang="en-GB" smtClean="0"/>
              <a:t>15/12/2024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454B131-7F44-48F8-A504-3EB06028821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595394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3F98C6-D02D-439C-96E0-0836747472AD}" type="datetime1">
              <a:rPr lang="en-GB" smtClean="0"/>
              <a:t>15/12/2024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E4CC81-9032-4BD1-B72C-9117D8D40CA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567600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7FD917-9B87-429E-B43C-043180EC34FE}" type="datetime1">
              <a:rPr lang="en-GB" smtClean="0"/>
              <a:t>15/12/2024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E4CC81-9032-4BD1-B72C-9117D8D40CA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776606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3FC11A-4EDE-4E63-B2D2-EA4440594AE6}" type="datetime1">
              <a:rPr lang="en-GB" smtClean="0"/>
              <a:t>15/12/2024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E4CC81-9032-4BD1-B72C-9117D8D40CA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468868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B7AAF3-BABA-4B80-B774-C195D157E60D}" type="datetime1">
              <a:rPr lang="en-GB" smtClean="0"/>
              <a:t>15/12/2024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E4CC81-9032-4BD1-B72C-9117D8D40CA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48111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945095-A969-4783-895B-5ECF42748D91}" type="datetime1">
              <a:rPr lang="en-GB" smtClean="0"/>
              <a:t>15/12/2024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E4CC81-9032-4BD1-B72C-9117D8D40CA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154395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F958D8-981E-4DCA-AA7C-3F7E8CD019E2}" type="datetime1">
              <a:rPr lang="en-GB" smtClean="0"/>
              <a:t>15/12/2024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E4CC81-9032-4BD1-B72C-9117D8D40CA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896533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27F277-B72A-4AB2-9F89-EE9CEF26ECD6}" type="datetime1">
              <a:rPr lang="en-GB" smtClean="0"/>
              <a:t>15/12/2024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E4CC81-9032-4BD1-B72C-9117D8D40CA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008074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F6C20E-3589-4925-915A-0797DDE875C1}" type="datetime1">
              <a:rPr lang="en-GB" smtClean="0"/>
              <a:t>15/12/2024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E4CC81-9032-4BD1-B72C-9117D8D40CA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921186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E8FC1EE-15D2-4E5A-828C-07882AE874DA}" type="datetime1">
              <a:rPr lang="en-GB" smtClean="0"/>
              <a:t>15/12/2024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E4CC81-9032-4BD1-B72C-9117D8D40CA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557798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A80FA9-F3AB-4794-A8A5-6E3008C4A137}" type="datetime1">
              <a:rPr lang="en-GB" smtClean="0"/>
              <a:t>15/12/2024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E4CC81-9032-4BD1-B72C-9117D8D40CA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421674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6127BD-AA1C-44A1-8EF8-9147F67B3E0F}" type="datetime1">
              <a:rPr lang="en-GB" smtClean="0"/>
              <a:t>15/12/2024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E4CC81-9032-4BD1-B72C-9117D8D40CA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96793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8B4526-F29E-4869-949C-38EF2D897D20}" type="datetime1">
              <a:rPr lang="en-GB" smtClean="0"/>
              <a:t>15/12/2024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E4CC81-9032-4BD1-B72C-9117D8D40CA4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419089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2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1.wm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5.wmf"/><Relationship Id="rId5" Type="http://schemas.openxmlformats.org/officeDocument/2006/relationships/oleObject" Target="../embeddings/oleObject5.bin"/><Relationship Id="rId4" Type="http://schemas.openxmlformats.org/officeDocument/2006/relationships/image" Target="../media/image4.wmf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7.emf"/><Relationship Id="rId5" Type="http://schemas.openxmlformats.org/officeDocument/2006/relationships/oleObject" Target="../embeddings/oleObject7.bin"/><Relationship Id="rId4" Type="http://schemas.openxmlformats.org/officeDocument/2006/relationships/image" Target="../media/image6.emf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ctrTitle"/>
          </p:nvPr>
        </p:nvSpPr>
        <p:spPr>
          <a:xfrm>
            <a:off x="-154745" y="123557"/>
            <a:ext cx="12192000" cy="2387600"/>
          </a:xfrm>
        </p:spPr>
        <p:txBody>
          <a:bodyPr>
            <a:normAutofit fontScale="90000"/>
          </a:bodyPr>
          <a:lstStyle/>
          <a:p>
            <a:r>
              <a:rPr lang="en-GB" b="1" dirty="0">
                <a:solidFill>
                  <a:srgbClr val="002060"/>
                </a:solidFill>
              </a:rPr>
              <a:t>CHM </a:t>
            </a:r>
            <a:r>
              <a:rPr lang="en-GB" b="1" dirty="0" smtClean="0">
                <a:solidFill>
                  <a:srgbClr val="002060"/>
                </a:solidFill>
              </a:rPr>
              <a:t>101</a:t>
            </a:r>
            <a:r>
              <a:rPr lang="en-GB" b="1" dirty="0">
                <a:solidFill>
                  <a:srgbClr val="002060"/>
                </a:solidFill>
              </a:rPr>
              <a:t/>
            </a:r>
            <a:br>
              <a:rPr lang="en-GB" b="1" dirty="0">
                <a:solidFill>
                  <a:srgbClr val="002060"/>
                </a:solidFill>
              </a:rPr>
            </a:br>
            <a:r>
              <a:rPr lang="en-GB" b="1" dirty="0"/>
              <a:t> </a:t>
            </a:r>
            <a:br>
              <a:rPr lang="en-GB" b="1" dirty="0"/>
            </a:br>
            <a:r>
              <a:rPr lang="en-GB" b="1" dirty="0" smtClean="0">
                <a:solidFill>
                  <a:schemeClr val="accent2"/>
                </a:solidFill>
              </a:rPr>
              <a:t>GENERAL </a:t>
            </a:r>
            <a:r>
              <a:rPr lang="en-GB" b="1" dirty="0" smtClean="0">
                <a:solidFill>
                  <a:schemeClr val="accent2"/>
                </a:solidFill>
              </a:rPr>
              <a:t>CHEMISTRY I</a:t>
            </a:r>
            <a:endParaRPr lang="en-GB" b="1" dirty="0">
              <a:solidFill>
                <a:schemeClr val="accent2"/>
              </a:solidFill>
            </a:endParaRPr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E4CC81-9032-4BD1-B72C-9117D8D40CA4}" type="slidenum">
              <a:rPr lang="en-GB" smtClean="0"/>
              <a:t>1</a:t>
            </a:fld>
            <a:endParaRPr lang="en-GB"/>
          </a:p>
        </p:txBody>
      </p:sp>
      <p:sp>
        <p:nvSpPr>
          <p:cNvPr id="5" name="TextBox 4"/>
          <p:cNvSpPr txBox="1"/>
          <p:nvPr/>
        </p:nvSpPr>
        <p:spPr>
          <a:xfrm>
            <a:off x="954157" y="3677203"/>
            <a:ext cx="1005839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b="1" dirty="0">
                <a:solidFill>
                  <a:srgbClr val="0070C0"/>
                </a:solidFill>
              </a:rPr>
              <a:t>COURSE </a:t>
            </a:r>
            <a:r>
              <a:rPr lang="en-GB" sz="2800" b="1" dirty="0" smtClean="0">
                <a:solidFill>
                  <a:srgbClr val="0070C0"/>
                </a:solidFill>
              </a:rPr>
              <a:t>LECTURER: Hassan K. Busari </a:t>
            </a:r>
            <a:endParaRPr lang="en-GB" sz="2800" b="1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363212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4582" y="365126"/>
            <a:ext cx="10469217" cy="511568"/>
          </a:xfrm>
        </p:spPr>
        <p:txBody>
          <a:bodyPr>
            <a:normAutofit fontScale="90000"/>
          </a:bodyPr>
          <a:lstStyle/>
          <a:p>
            <a:r>
              <a:rPr lang="en-US" b="1" dirty="0" smtClean="0">
                <a:solidFill>
                  <a:srgbClr val="C00000"/>
                </a:solidFill>
              </a:rPr>
              <a:t>Solids, liquids &amp; gases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9047" y="876694"/>
            <a:ext cx="10844753" cy="530026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400" b="1" dirty="0" smtClean="0"/>
              <a:t>Solids</a:t>
            </a:r>
            <a:endParaRPr lang="en-US" sz="2400" dirty="0"/>
          </a:p>
          <a:p>
            <a:pPr lvl="0"/>
            <a:r>
              <a:rPr lang="en-US" sz="2400" dirty="0"/>
              <a:t>Solids have a </a:t>
            </a:r>
            <a:r>
              <a:rPr lang="en-US" sz="2400" b="1" dirty="0"/>
              <a:t>fixed</a:t>
            </a:r>
            <a:r>
              <a:rPr lang="en-US" sz="2400" dirty="0"/>
              <a:t> volume and shape and they have a high density.</a:t>
            </a:r>
          </a:p>
          <a:p>
            <a:pPr lvl="0"/>
            <a:r>
              <a:rPr lang="en-US" sz="2400" dirty="0"/>
              <a:t>The atoms </a:t>
            </a:r>
            <a:r>
              <a:rPr lang="en-US" sz="2400" b="1" dirty="0"/>
              <a:t>vibrate</a:t>
            </a:r>
            <a:r>
              <a:rPr lang="en-US" sz="2400" dirty="0"/>
              <a:t> in position but can’t change location</a:t>
            </a:r>
          </a:p>
          <a:p>
            <a:pPr lvl="0"/>
            <a:r>
              <a:rPr lang="en-US" sz="2400" dirty="0"/>
              <a:t>The particles are packed very closely together in a fixed and regular pattern</a:t>
            </a:r>
          </a:p>
          <a:p>
            <a:pPr marL="0" indent="0">
              <a:buNone/>
            </a:pPr>
            <a:endParaRPr lang="en-US" sz="2400" b="1" dirty="0" smtClean="0"/>
          </a:p>
          <a:p>
            <a:pPr marL="0" indent="0">
              <a:buNone/>
            </a:pPr>
            <a:r>
              <a:rPr lang="en-US" sz="2400" b="1" dirty="0" smtClean="0"/>
              <a:t>Liquids</a:t>
            </a:r>
            <a:endParaRPr lang="en-US" sz="2400" dirty="0"/>
          </a:p>
          <a:p>
            <a:pPr lvl="0"/>
            <a:r>
              <a:rPr lang="en-US" sz="2400" dirty="0"/>
              <a:t>Liquids also have a fixed volume but adopt the shape of the container</a:t>
            </a:r>
          </a:p>
          <a:p>
            <a:pPr lvl="0"/>
            <a:r>
              <a:rPr lang="en-US" sz="2400" dirty="0"/>
              <a:t>They are generally less dense than solids (an exception is water), but much denser than gases</a:t>
            </a:r>
          </a:p>
          <a:p>
            <a:pPr lvl="0"/>
            <a:r>
              <a:rPr lang="en-NG" sz="2400" dirty="0"/>
              <a:t>The particles </a:t>
            </a:r>
            <a:r>
              <a:rPr lang="en-NG" sz="2400" b="1" dirty="0"/>
              <a:t>move</a:t>
            </a:r>
            <a:r>
              <a:rPr lang="en-NG" sz="2400" dirty="0"/>
              <a:t> and </a:t>
            </a:r>
            <a:r>
              <a:rPr lang="en-NG" sz="2400" b="1" dirty="0"/>
              <a:t>slide</a:t>
            </a:r>
            <a:r>
              <a:rPr lang="en-NG" sz="2400" dirty="0"/>
              <a:t> past each other which is why liquids adopt the shape of the container and also why they are able to flow </a:t>
            </a:r>
            <a:r>
              <a:rPr lang="en-NG" sz="2400" dirty="0" smtClean="0"/>
              <a:t>freely</a:t>
            </a:r>
            <a:endParaRPr lang="en-US" sz="2400" dirty="0" smtClean="0"/>
          </a:p>
          <a:p>
            <a:endParaRPr lang="en-US" sz="2400" b="1" dirty="0" smtClean="0"/>
          </a:p>
          <a:p>
            <a:pPr marL="0" indent="0">
              <a:buNone/>
            </a:pPr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E4CC81-9032-4BD1-B72C-9117D8D40CA4}" type="slidenum">
              <a:rPr lang="en-GB" smtClean="0"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36830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9938" y="365126"/>
            <a:ext cx="11023862" cy="681249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rgbClr val="C00000"/>
                </a:solidFill>
              </a:rPr>
              <a:t>Solids, liquids &amp; gases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9938" y="1159497"/>
            <a:ext cx="11023862" cy="501746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/>
              <a:t>Gases </a:t>
            </a:r>
          </a:p>
          <a:p>
            <a:pPr lvl="0"/>
            <a:r>
              <a:rPr lang="en-US" dirty="0"/>
              <a:t>Gases do not have a fixed volume, and, like liquids, take up the shape of the </a:t>
            </a:r>
            <a:r>
              <a:rPr lang="en-US" dirty="0" smtClean="0"/>
              <a:t>container (Indefinite shape and volume)</a:t>
            </a:r>
            <a:endParaRPr lang="en-US" dirty="0"/>
          </a:p>
          <a:p>
            <a:pPr lvl="0"/>
            <a:r>
              <a:rPr lang="en-US" dirty="0"/>
              <a:t>Gases have a very low density</a:t>
            </a:r>
          </a:p>
          <a:p>
            <a:pPr lvl="0"/>
            <a:r>
              <a:rPr lang="en-US" dirty="0"/>
              <a:t>Since there is a lot of space between the particles, gases can be compressed into a much smaller volume</a:t>
            </a:r>
          </a:p>
          <a:p>
            <a:pPr lvl="0"/>
            <a:r>
              <a:rPr lang="en-US" dirty="0"/>
              <a:t>The particles are far apart and move randomly and quickly (around 500 m/s) in all directions</a:t>
            </a:r>
          </a:p>
          <a:p>
            <a:pPr lvl="0"/>
            <a:r>
              <a:rPr lang="en-US" dirty="0"/>
              <a:t>They </a:t>
            </a:r>
            <a:r>
              <a:rPr lang="en-US" b="1" dirty="0"/>
              <a:t>collide</a:t>
            </a:r>
            <a:r>
              <a:rPr lang="en-US" dirty="0"/>
              <a:t> with each other and with the sides of the container (this is how </a:t>
            </a:r>
            <a:r>
              <a:rPr lang="en-US" b="1" dirty="0"/>
              <a:t>pressure</a:t>
            </a:r>
            <a:r>
              <a:rPr lang="en-US" dirty="0"/>
              <a:t> is created inside a can of gas)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E4CC81-9032-4BD1-B72C-9117D8D40CA4}" type="slidenum">
              <a:rPr lang="en-GB" smtClean="0"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775047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NG" b="1" dirty="0">
                <a:solidFill>
                  <a:schemeClr val="accent4">
                    <a:lumMod val="75000"/>
                  </a:schemeClr>
                </a:solidFill>
              </a:rPr>
              <a:t>Summary of the properties of solids, liquids and gases</a:t>
            </a:r>
            <a:endParaRPr lang="en-US" b="1" i="1" dirty="0">
              <a:solidFill>
                <a:schemeClr val="accent4">
                  <a:lumMod val="75000"/>
                </a:schemeClr>
              </a:solidFill>
            </a:endParaRPr>
          </a:p>
        </p:txBody>
      </p:sp>
      <p:pic>
        <p:nvPicPr>
          <p:cNvPr id="7" name="Content Placeholder 6"/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r="1835" b="1293"/>
          <a:stretch/>
        </p:blipFill>
        <p:spPr>
          <a:xfrm>
            <a:off x="139148" y="1600199"/>
            <a:ext cx="10873409" cy="4829893"/>
          </a:xfrm>
          <a:prstGeom prst="rect">
            <a:avLst/>
          </a:prstGeom>
        </p:spPr>
      </p:pic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E4CC81-9032-4BD1-B72C-9117D8D40CA4}" type="slidenum">
              <a:rPr lang="en-GB" smtClean="0"/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398427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13122"/>
            <a:ext cx="10515600" cy="952108"/>
          </a:xfrm>
        </p:spPr>
        <p:txBody>
          <a:bodyPr/>
          <a:lstStyle/>
          <a:p>
            <a:r>
              <a:rPr lang="en-US" dirty="0" smtClean="0">
                <a:solidFill>
                  <a:srgbClr val="00B050"/>
                </a:solidFill>
                <a:latin typeface="+mn-lt"/>
              </a:rPr>
              <a:t>Phase Changes</a:t>
            </a:r>
            <a:endParaRPr lang="en-US" dirty="0">
              <a:solidFill>
                <a:srgbClr val="00B050"/>
              </a:solidFill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65230"/>
            <a:ext cx="10515600" cy="5111733"/>
          </a:xfrm>
        </p:spPr>
        <p:txBody>
          <a:bodyPr/>
          <a:lstStyle/>
          <a:p>
            <a:r>
              <a:rPr lang="en-US" dirty="0" smtClean="0"/>
              <a:t>Melting/Freezing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 smtClean="0"/>
              <a:t>Boiling (vaporization)/Condensing</a:t>
            </a:r>
          </a:p>
          <a:p>
            <a:endParaRPr lang="en-US" dirty="0"/>
          </a:p>
          <a:p>
            <a:r>
              <a:rPr lang="en-US" dirty="0" smtClean="0"/>
              <a:t>Sublimation</a:t>
            </a:r>
          </a:p>
          <a:p>
            <a:endParaRPr lang="en-US" dirty="0"/>
          </a:p>
          <a:p>
            <a:r>
              <a:rPr lang="en-US" dirty="0" smtClean="0"/>
              <a:t>Evaporation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E4CC81-9032-4BD1-B72C-9117D8D40CA4}" type="slidenum">
              <a:rPr lang="en-GB" smtClean="0"/>
              <a:t>13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174220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39365"/>
            <a:ext cx="10515600" cy="1306873"/>
          </a:xfrm>
        </p:spPr>
        <p:txBody>
          <a:bodyPr>
            <a:normAutofit/>
          </a:bodyPr>
          <a:lstStyle/>
          <a:p>
            <a:r>
              <a:rPr lang="en-US" dirty="0" smtClean="0">
                <a:solidFill>
                  <a:schemeClr val="accent2"/>
                </a:solidFill>
                <a:latin typeface="+mn-lt"/>
              </a:rPr>
              <a:t>Melting/Freezing Point</a:t>
            </a:r>
            <a:br>
              <a:rPr lang="en-US" dirty="0" smtClean="0">
                <a:solidFill>
                  <a:schemeClr val="accent2"/>
                </a:solidFill>
                <a:latin typeface="+mn-lt"/>
              </a:rPr>
            </a:br>
            <a:endParaRPr lang="en-US" dirty="0">
              <a:solidFill>
                <a:schemeClr val="accent2"/>
              </a:solidFill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300899"/>
            <a:ext cx="10515600" cy="4876064"/>
          </a:xfrm>
        </p:spPr>
        <p:txBody>
          <a:bodyPr/>
          <a:lstStyle/>
          <a:p>
            <a:r>
              <a:rPr lang="en-US" dirty="0" smtClean="0"/>
              <a:t>Change from solid to liquid and liquid to solid.</a:t>
            </a:r>
          </a:p>
          <a:p>
            <a:endParaRPr lang="en-US" dirty="0"/>
          </a:p>
          <a:p>
            <a:r>
              <a:rPr lang="en-US" dirty="0" smtClean="0"/>
              <a:t>Same temperature.; if melting, particles are gaining energy; if freezing, particles are losing energy.</a:t>
            </a:r>
          </a:p>
          <a:p>
            <a:endParaRPr lang="en-US" dirty="0"/>
          </a:p>
          <a:p>
            <a:r>
              <a:rPr lang="en-US" dirty="0" smtClean="0"/>
              <a:t>The stronger the intermolecular forces (IF’s), the more energy needed to weaken the IF’s, therefore higher melting point temperature.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E4CC81-9032-4BD1-B72C-9117D8D40CA4}" type="slidenum">
              <a:rPr lang="en-GB" smtClean="0"/>
              <a:t>14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295988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94269"/>
            <a:ext cx="10515600" cy="1244338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solidFill>
                  <a:schemeClr val="accent2"/>
                </a:solidFill>
                <a:latin typeface="+mn-lt"/>
              </a:rPr>
              <a:t>Melting/Freezing Continued</a:t>
            </a:r>
            <a:br>
              <a:rPr lang="en-US" dirty="0" smtClean="0">
                <a:solidFill>
                  <a:schemeClr val="accent2"/>
                </a:solidFill>
                <a:latin typeface="+mn-lt"/>
              </a:rPr>
            </a:br>
            <a:endParaRPr lang="en-US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93509"/>
            <a:ext cx="10515600" cy="5083454"/>
          </a:xfrm>
        </p:spPr>
        <p:txBody>
          <a:bodyPr/>
          <a:lstStyle/>
          <a:p>
            <a:r>
              <a:rPr lang="en-US" dirty="0" smtClean="0"/>
              <a:t>During the phase change, the temp. remains constant</a:t>
            </a:r>
          </a:p>
          <a:p>
            <a:endParaRPr lang="en-US" dirty="0"/>
          </a:p>
          <a:p>
            <a:r>
              <a:rPr lang="en-US" dirty="0" smtClean="0"/>
              <a:t>After all the sample has changed phase, the temp. will change.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 smtClean="0"/>
              <a:t>During the phase change, potential energy (P.E.) is changing, but K.E. is constant.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E4CC81-9032-4BD1-B72C-9117D8D40CA4}" type="slidenum">
              <a:rPr lang="en-GB" smtClean="0"/>
              <a:t>15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418674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accent2"/>
                </a:solidFill>
                <a:latin typeface="+mn-lt"/>
              </a:rPr>
              <a:t>Boiling (Vaporization)/Condensation Point </a:t>
            </a:r>
            <a:endParaRPr lang="en-US" dirty="0">
              <a:solidFill>
                <a:schemeClr val="accent2"/>
              </a:solidFill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Change from liquid to gas and gas to liquid.</a:t>
            </a:r>
          </a:p>
          <a:p>
            <a:endParaRPr lang="en-US" dirty="0"/>
          </a:p>
          <a:p>
            <a:r>
              <a:rPr lang="en-US" dirty="0" smtClean="0"/>
              <a:t>Same temp.; if boiling, particles are gaining energy; if condensing, particles are losing energy</a:t>
            </a:r>
          </a:p>
          <a:p>
            <a:endParaRPr lang="en-US" dirty="0"/>
          </a:p>
          <a:p>
            <a:r>
              <a:rPr lang="en-US" dirty="0" smtClean="0"/>
              <a:t>The stronger the IF’s, the more energy needed to break the IF’s, therefore higher boiling point temperature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E4CC81-9032-4BD1-B72C-9117D8D40CA4}" type="slidenum">
              <a:rPr lang="en-GB" smtClean="0"/>
              <a:t>16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20491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73481"/>
          </a:xfrm>
        </p:spPr>
        <p:txBody>
          <a:bodyPr/>
          <a:lstStyle/>
          <a:p>
            <a:r>
              <a:rPr lang="en-US" dirty="0">
                <a:solidFill>
                  <a:schemeClr val="accent2"/>
                </a:solidFill>
                <a:latin typeface="+mn-lt"/>
              </a:rPr>
              <a:t>Boiling (Vaporization)/Condensation Point </a:t>
            </a:r>
            <a:endParaRPr lang="en-US" dirty="0"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During the phase change, the temp. remains constant</a:t>
            </a:r>
          </a:p>
          <a:p>
            <a:endParaRPr lang="en-US" dirty="0" smtClean="0"/>
          </a:p>
          <a:p>
            <a:r>
              <a:rPr lang="en-US" dirty="0" smtClean="0"/>
              <a:t>After all the sample has changed phase, the temp. will change.</a:t>
            </a:r>
          </a:p>
          <a:p>
            <a:pPr marL="0" indent="0">
              <a:buNone/>
            </a:pPr>
            <a:endParaRPr lang="en-US" dirty="0" smtClean="0"/>
          </a:p>
          <a:p>
            <a:r>
              <a:rPr lang="en-US" dirty="0" smtClean="0"/>
              <a:t>During the phase change, potential energy (P.E.) is changing, but K.E. is constant.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E4CC81-9032-4BD1-B72C-9117D8D40CA4}" type="slidenum">
              <a:rPr lang="en-GB" smtClean="0"/>
              <a:t>17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83522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accent2"/>
                </a:solidFill>
                <a:latin typeface="+mn-lt"/>
              </a:rPr>
              <a:t>Sublimation</a:t>
            </a:r>
            <a:endParaRPr lang="en-US" dirty="0">
              <a:solidFill>
                <a:schemeClr val="accent2"/>
              </a:solidFill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Changing directly from a solid to a gas.</a:t>
            </a:r>
          </a:p>
          <a:p>
            <a:endParaRPr lang="en-US" dirty="0"/>
          </a:p>
          <a:p>
            <a:r>
              <a:rPr lang="en-US" dirty="0" smtClean="0"/>
              <a:t>Also, changing directly from a gas to a solid</a:t>
            </a:r>
          </a:p>
          <a:p>
            <a:endParaRPr lang="en-US" dirty="0"/>
          </a:p>
          <a:p>
            <a:r>
              <a:rPr lang="en-US" dirty="0" smtClean="0"/>
              <a:t>Skipping the liquid state.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E4CC81-9032-4BD1-B72C-9117D8D40CA4}" type="slidenum">
              <a:rPr lang="en-GB" smtClean="0"/>
              <a:t>18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498844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accent2"/>
                </a:solidFill>
                <a:latin typeface="+mn-lt"/>
              </a:rPr>
              <a:t>Evaporation</a:t>
            </a:r>
            <a:endParaRPr lang="en-US" dirty="0">
              <a:solidFill>
                <a:schemeClr val="accent2"/>
              </a:solidFill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Liquid to gas but not necessarily at the boiling point temperature.</a:t>
            </a:r>
          </a:p>
          <a:p>
            <a:endParaRPr lang="en-US" dirty="0"/>
          </a:p>
          <a:p>
            <a:r>
              <a:rPr lang="en-US" dirty="0" smtClean="0"/>
              <a:t>Some particles gain enough K.E. to overcome the IF’s and become a gas.</a:t>
            </a:r>
          </a:p>
          <a:p>
            <a:endParaRPr lang="en-US" dirty="0"/>
          </a:p>
          <a:p>
            <a:r>
              <a:rPr lang="en-US" dirty="0" smtClean="0"/>
              <a:t>Remember, temperature is a measure of the average K.E.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E4CC81-9032-4BD1-B72C-9117D8D40CA4}" type="slidenum">
              <a:rPr lang="en-GB" smtClean="0"/>
              <a:t>19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099535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762539" y="1043896"/>
            <a:ext cx="8097078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GB" sz="2400" dirty="0">
                <a:solidFill>
                  <a:srgbClr val="002060"/>
                </a:solidFill>
                <a:ea typeface="Times New Roman" panose="02020603050405020304" pitchFamily="18" charset="0"/>
              </a:rPr>
              <a:t>Chemical </a:t>
            </a:r>
            <a:r>
              <a:rPr lang="en-GB" sz="2400" dirty="0" smtClean="0">
                <a:solidFill>
                  <a:srgbClr val="002060"/>
                </a:solidFill>
                <a:ea typeface="Times New Roman" panose="02020603050405020304" pitchFamily="18" charset="0"/>
              </a:rPr>
              <a:t>Bonding: Electrovalent </a:t>
            </a:r>
            <a:r>
              <a:rPr lang="en-GB" sz="2400" dirty="0">
                <a:solidFill>
                  <a:srgbClr val="002060"/>
                </a:solidFill>
                <a:ea typeface="Times New Roman" panose="02020603050405020304" pitchFamily="18" charset="0"/>
              </a:rPr>
              <a:t>bond between ions. Covalent </a:t>
            </a:r>
            <a:r>
              <a:rPr lang="en-GB" sz="2400" dirty="0" smtClean="0">
                <a:solidFill>
                  <a:srgbClr val="002060"/>
                </a:solidFill>
                <a:ea typeface="Times New Roman" panose="02020603050405020304" pitchFamily="18" charset="0"/>
              </a:rPr>
              <a:t>bonds. Coordinate covalent bond. Metallic </a:t>
            </a:r>
            <a:r>
              <a:rPr lang="en-GB" sz="2400" dirty="0">
                <a:solidFill>
                  <a:srgbClr val="002060"/>
                </a:solidFill>
                <a:ea typeface="Times New Roman" panose="02020603050405020304" pitchFamily="18" charset="0"/>
              </a:rPr>
              <a:t>bonds. Intermolecular </a:t>
            </a:r>
            <a:r>
              <a:rPr lang="en-GB" sz="2400" dirty="0" smtClean="0">
                <a:solidFill>
                  <a:srgbClr val="002060"/>
                </a:solidFill>
                <a:ea typeface="Times New Roman" panose="02020603050405020304" pitchFamily="18" charset="0"/>
              </a:rPr>
              <a:t>forces. </a:t>
            </a:r>
            <a:r>
              <a:rPr lang="en-GB" sz="2400" dirty="0">
                <a:solidFill>
                  <a:srgbClr val="002060"/>
                </a:solidFill>
                <a:ea typeface="Times New Roman" panose="02020603050405020304" pitchFamily="18" charset="0"/>
              </a:rPr>
              <a:t>Hydrogen bonding and its influence on properties</a:t>
            </a:r>
            <a:r>
              <a:rPr lang="en-GB" sz="2400" dirty="0" smtClean="0">
                <a:solidFill>
                  <a:srgbClr val="002060"/>
                </a:solidFill>
                <a:ea typeface="Times New Roman" panose="02020603050405020304" pitchFamily="18" charset="0"/>
              </a:rPr>
              <a:t>. Kinetic theory of matter</a:t>
            </a:r>
            <a:endParaRPr lang="en-GB" sz="2400" dirty="0">
              <a:solidFill>
                <a:srgbClr val="002060"/>
              </a:solidFill>
              <a:ea typeface="Times New Roman" panose="02020603050405020304" pitchFamily="18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716696" y="397565"/>
            <a:ext cx="58177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dirty="0"/>
              <a:t>COURSE SYNOPSIS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E4CC81-9032-4BD1-B72C-9117D8D40CA4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726471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0"/>
            <a:ext cx="12192000" cy="1655762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en-US" sz="2000" b="1" dirty="0"/>
              <a:t>Reading List:</a:t>
            </a:r>
            <a:endParaRPr lang="en-GB" sz="2000" dirty="0"/>
          </a:p>
          <a:p>
            <a:pPr marL="342900" lvl="0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000" dirty="0" err="1"/>
              <a:t>Abass</a:t>
            </a:r>
            <a:r>
              <a:rPr lang="en-US" sz="2000" dirty="0"/>
              <a:t> A. </a:t>
            </a:r>
            <a:r>
              <a:rPr lang="en-US" sz="2000" dirty="0" err="1"/>
              <a:t>Olajire</a:t>
            </a:r>
            <a:r>
              <a:rPr lang="en-US" sz="2000" dirty="0"/>
              <a:t>. </a:t>
            </a:r>
            <a:r>
              <a:rPr lang="en-US" sz="2000" i="1" dirty="0"/>
              <a:t>Fundamental University Organic and Inorganic Chemistry</a:t>
            </a:r>
            <a:r>
              <a:rPr lang="en-US" sz="2000" dirty="0"/>
              <a:t>. </a:t>
            </a:r>
            <a:r>
              <a:rPr lang="en-US" sz="2000" dirty="0" err="1"/>
              <a:t>Sina</a:t>
            </a:r>
            <a:r>
              <a:rPr lang="en-US" sz="2000" dirty="0"/>
              <a:t> 2tees publication. 2008.</a:t>
            </a:r>
            <a:endParaRPr lang="en-GB" sz="2000" dirty="0"/>
          </a:p>
          <a:p>
            <a:pPr marL="342900" lvl="0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000" dirty="0" err="1"/>
              <a:t>Sachin</a:t>
            </a:r>
            <a:r>
              <a:rPr lang="en-US" sz="2000" dirty="0"/>
              <a:t> Kr. Ghosh. </a:t>
            </a:r>
            <a:r>
              <a:rPr lang="en-US" sz="2000" i="1" dirty="0"/>
              <a:t>Advanced General Organic Chemistry (A modern Approach)</a:t>
            </a:r>
            <a:r>
              <a:rPr lang="en-US" sz="2000" dirty="0"/>
              <a:t>. New Central Book Agency (P) Limited. 2007</a:t>
            </a:r>
          </a:p>
          <a:p>
            <a:pPr marL="342900" lvl="0" indent="-342900" algn="just">
              <a:lnSpc>
                <a:spcPct val="150000"/>
              </a:lnSpc>
              <a:buFont typeface="Wingdings" panose="05000000000000000000" pitchFamily="2" charset="2"/>
              <a:buChar char="Ø"/>
            </a:pPr>
            <a:r>
              <a:rPr lang="en-US" sz="2000" dirty="0"/>
              <a:t>Wong Y.C., Wong C.T., </a:t>
            </a:r>
            <a:r>
              <a:rPr lang="en-US" sz="2000" dirty="0" err="1"/>
              <a:t>Onyinruka</a:t>
            </a:r>
            <a:r>
              <a:rPr lang="en-US" sz="2000" dirty="0"/>
              <a:t> S.O., </a:t>
            </a:r>
            <a:r>
              <a:rPr lang="en-US" sz="2000" dirty="0" err="1"/>
              <a:t>Akpanisi</a:t>
            </a:r>
            <a:r>
              <a:rPr lang="en-US" sz="2000" dirty="0"/>
              <a:t> L.E. University General Chemistry Inorganic and Physical. Africana-FEP Publishers LTD</a:t>
            </a:r>
          </a:p>
          <a:p>
            <a:pPr lvl="0" algn="just">
              <a:lnSpc>
                <a:spcPct val="150000"/>
              </a:lnSpc>
            </a:pPr>
            <a:endParaRPr lang="en-GB" sz="2000" dirty="0"/>
          </a:p>
          <a:p>
            <a:pPr algn="just">
              <a:lnSpc>
                <a:spcPct val="150000"/>
              </a:lnSpc>
            </a:pPr>
            <a:endParaRPr lang="en-GB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E4CC81-9032-4BD1-B72C-9117D8D40CA4}" type="slidenum">
              <a:rPr lang="en-GB" smtClean="0"/>
              <a:t>20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187240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0"/>
            <a:ext cx="12192000" cy="1655762"/>
          </a:xfrm>
        </p:spPr>
        <p:txBody>
          <a:bodyPr>
            <a:normAutofit/>
          </a:bodyPr>
          <a:lstStyle/>
          <a:p>
            <a:r>
              <a:rPr lang="en-GB" dirty="0"/>
              <a:t>CHEMICAL BONDING</a:t>
            </a:r>
          </a:p>
          <a:p>
            <a:pPr algn="just"/>
            <a:r>
              <a:rPr lang="en-GB" dirty="0">
                <a:solidFill>
                  <a:schemeClr val="accent1"/>
                </a:solidFill>
              </a:rPr>
              <a:t>IONIC BONDING</a:t>
            </a:r>
            <a:r>
              <a:rPr lang="en-GB" dirty="0"/>
              <a:t>: </a:t>
            </a:r>
            <a:r>
              <a:rPr lang="en-GB" sz="2000" dirty="0"/>
              <a:t>involves transfer of electrons from metal (forming positive ion) to non-metal (forming negative ion). Example</a:t>
            </a:r>
          </a:p>
          <a:p>
            <a:pPr algn="just"/>
            <a:r>
              <a:rPr lang="en-GB" dirty="0"/>
              <a:t>  </a:t>
            </a:r>
          </a:p>
        </p:txBody>
      </p:sp>
      <p:sp>
        <p:nvSpPr>
          <p:cNvPr id="36" name="Slide Number Placeholder 3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E4CC81-9032-4BD1-B72C-9117D8D40CA4}" type="slidenum">
              <a:rPr lang="en-GB" smtClean="0"/>
              <a:t>3</a:t>
            </a:fld>
            <a:endParaRPr lang="en-GB"/>
          </a:p>
        </p:txBody>
      </p:sp>
      <p:graphicFrame>
        <p:nvGraphicFramePr>
          <p:cNvPr id="24" name="Object 2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88504486"/>
              </p:ext>
            </p:extLst>
          </p:nvPr>
        </p:nvGraphicFramePr>
        <p:xfrm>
          <a:off x="2690191" y="1115218"/>
          <a:ext cx="5303837" cy="1081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66" name="CS ChemDraw Drawing" r:id="rId3" imgW="5303520" imgH="1081800" progId="ChemDraw.Document.6.0">
                  <p:embed/>
                </p:oleObj>
              </mc:Choice>
              <mc:Fallback>
                <p:oleObj name="CS ChemDraw Drawing" r:id="rId3" imgW="5303520" imgH="1081800" progId="ChemDraw.Document.6.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690191" y="1115218"/>
                        <a:ext cx="5303837" cy="10810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5" name="TextBox 24"/>
          <p:cNvSpPr txBox="1"/>
          <p:nvPr/>
        </p:nvSpPr>
        <p:spPr>
          <a:xfrm>
            <a:off x="0" y="2512507"/>
            <a:ext cx="12192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GB" sz="2000" dirty="0"/>
              <a:t>Na looses an electron while Cl gains an electron to attain octet configuration. Other examples: MgCl</a:t>
            </a:r>
            <a:r>
              <a:rPr lang="en-GB" sz="2000" baseline="-25000" dirty="0"/>
              <a:t>2</a:t>
            </a:r>
            <a:r>
              <a:rPr lang="en-GB" sz="2000" dirty="0"/>
              <a:t>, Li</a:t>
            </a:r>
            <a:r>
              <a:rPr lang="en-GB" sz="2000" baseline="-25000" dirty="0"/>
              <a:t>2</a:t>
            </a:r>
            <a:r>
              <a:rPr lang="en-GB" sz="2000" dirty="0"/>
              <a:t>O 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2166731" y="2014228"/>
            <a:ext cx="143123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/>
              <a:t>1s</a:t>
            </a:r>
            <a:r>
              <a:rPr lang="en-GB" sz="1400" baseline="30000" dirty="0"/>
              <a:t>2</a:t>
            </a:r>
            <a:r>
              <a:rPr lang="en-GB" sz="1400" dirty="0"/>
              <a:t>2s</a:t>
            </a:r>
            <a:r>
              <a:rPr lang="en-GB" sz="1400" baseline="30000" dirty="0"/>
              <a:t>2</a:t>
            </a:r>
            <a:r>
              <a:rPr lang="en-GB" sz="1400" dirty="0"/>
              <a:t>2p</a:t>
            </a:r>
            <a:r>
              <a:rPr lang="en-GB" sz="1400" baseline="30000" dirty="0"/>
              <a:t>6</a:t>
            </a:r>
            <a:r>
              <a:rPr lang="en-GB" sz="1400" dirty="0"/>
              <a:t>3s</a:t>
            </a:r>
            <a:r>
              <a:rPr lang="en-GB" sz="1400" baseline="30000" dirty="0"/>
              <a:t>1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3597966" y="1971964"/>
            <a:ext cx="143123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/>
              <a:t>1s</a:t>
            </a:r>
            <a:r>
              <a:rPr lang="en-GB" sz="1400" baseline="30000" dirty="0"/>
              <a:t>2</a:t>
            </a:r>
            <a:r>
              <a:rPr lang="en-GB" sz="1400" dirty="0"/>
              <a:t>2s</a:t>
            </a:r>
            <a:r>
              <a:rPr lang="en-GB" sz="1400" baseline="30000" dirty="0"/>
              <a:t>2</a:t>
            </a:r>
            <a:r>
              <a:rPr lang="en-GB" sz="1400" dirty="0"/>
              <a:t>2p</a:t>
            </a:r>
            <a:r>
              <a:rPr lang="en-GB" sz="1400" baseline="30000" dirty="0"/>
              <a:t>6</a:t>
            </a:r>
            <a:r>
              <a:rPr lang="en-GB" sz="1400" dirty="0"/>
              <a:t>3s</a:t>
            </a:r>
            <a:r>
              <a:rPr lang="en-GB" sz="1400" baseline="30000" dirty="0"/>
              <a:t>2</a:t>
            </a:r>
            <a:r>
              <a:rPr lang="en-GB" sz="1400" dirty="0"/>
              <a:t>3p</a:t>
            </a:r>
            <a:r>
              <a:rPr lang="en-GB" sz="1400" baseline="30000" dirty="0"/>
              <a:t>5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5936976" y="2084135"/>
            <a:ext cx="143123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/>
              <a:t>1s</a:t>
            </a:r>
            <a:r>
              <a:rPr lang="en-GB" sz="1400" baseline="30000" dirty="0"/>
              <a:t>2</a:t>
            </a:r>
            <a:r>
              <a:rPr lang="en-GB" sz="1400" dirty="0"/>
              <a:t>2s</a:t>
            </a:r>
            <a:r>
              <a:rPr lang="en-GB" sz="1400" baseline="30000" dirty="0"/>
              <a:t>2</a:t>
            </a:r>
            <a:r>
              <a:rPr lang="en-GB" sz="1400" dirty="0"/>
              <a:t>2p</a:t>
            </a:r>
            <a:r>
              <a:rPr lang="en-GB" sz="1400" baseline="30000" dirty="0"/>
              <a:t>6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6965502" y="2084135"/>
            <a:ext cx="1431235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/>
              <a:t>1s</a:t>
            </a:r>
            <a:r>
              <a:rPr lang="en-GB" sz="1400" baseline="30000" dirty="0"/>
              <a:t>2</a:t>
            </a:r>
            <a:r>
              <a:rPr lang="en-GB" sz="1400" dirty="0"/>
              <a:t>2s</a:t>
            </a:r>
            <a:r>
              <a:rPr lang="en-GB" sz="1400" baseline="30000" dirty="0"/>
              <a:t>2</a:t>
            </a:r>
            <a:r>
              <a:rPr lang="en-GB" sz="1400" dirty="0"/>
              <a:t>2p</a:t>
            </a:r>
            <a:r>
              <a:rPr lang="en-GB" sz="1400" baseline="30000" dirty="0"/>
              <a:t>6</a:t>
            </a:r>
            <a:r>
              <a:rPr lang="en-GB" sz="1400" dirty="0"/>
              <a:t>3s</a:t>
            </a:r>
            <a:r>
              <a:rPr lang="en-GB" sz="1400" baseline="30000" dirty="0"/>
              <a:t>2</a:t>
            </a:r>
            <a:r>
              <a:rPr lang="en-GB" sz="1400" dirty="0"/>
              <a:t>3p</a:t>
            </a:r>
            <a:r>
              <a:rPr lang="en-GB" sz="1400" baseline="30000" dirty="0"/>
              <a:t>6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0" y="3311523"/>
            <a:ext cx="12192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GB" sz="2000" dirty="0" smtClean="0">
                <a:solidFill>
                  <a:schemeClr val="accent2"/>
                </a:solidFill>
              </a:rPr>
              <a:t>COVALENT </a:t>
            </a:r>
            <a:r>
              <a:rPr lang="en-GB" sz="2000" dirty="0">
                <a:solidFill>
                  <a:schemeClr val="accent2"/>
                </a:solidFill>
              </a:rPr>
              <a:t>BONDING</a:t>
            </a:r>
            <a:r>
              <a:rPr lang="en-GB" sz="2000" dirty="0"/>
              <a:t>: involves sharing of electrons. Other examples: O</a:t>
            </a:r>
            <a:r>
              <a:rPr lang="en-GB" sz="2000" baseline="-25000" dirty="0"/>
              <a:t>2</a:t>
            </a:r>
            <a:r>
              <a:rPr lang="en-GB" sz="2000" dirty="0"/>
              <a:t>, H</a:t>
            </a:r>
            <a:r>
              <a:rPr lang="en-GB" sz="2000" baseline="-25000" dirty="0"/>
              <a:t>2</a:t>
            </a:r>
            <a:r>
              <a:rPr lang="en-GB" sz="2000" dirty="0"/>
              <a:t>, N</a:t>
            </a:r>
            <a:r>
              <a:rPr lang="en-GB" sz="2000" baseline="-25000" dirty="0"/>
              <a:t>2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7058267" y="4538470"/>
            <a:ext cx="267693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GB" sz="1600" dirty="0"/>
              <a:t>Chlorine molecule (Cl</a:t>
            </a:r>
            <a:r>
              <a:rPr lang="en-GB" sz="1600" baseline="-25000" dirty="0"/>
              <a:t>2</a:t>
            </a:r>
            <a:r>
              <a:rPr lang="en-GB" sz="1600" dirty="0"/>
              <a:t>)</a:t>
            </a:r>
          </a:p>
        </p:txBody>
      </p:sp>
      <p:graphicFrame>
        <p:nvGraphicFramePr>
          <p:cNvPr id="33" name="Object 3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99860091"/>
              </p:ext>
            </p:extLst>
          </p:nvPr>
        </p:nvGraphicFramePr>
        <p:xfrm>
          <a:off x="3302895" y="3682608"/>
          <a:ext cx="5586210" cy="8558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67" name="CS ChemDraw Drawing" r:id="rId5" imgW="4030920" imgH="617040" progId="ChemDraw.Document.6.0">
                  <p:embed/>
                </p:oleObj>
              </mc:Choice>
              <mc:Fallback>
                <p:oleObj name="CS ChemDraw Drawing" r:id="rId5" imgW="4030920" imgH="617040" progId="ChemDraw.Document.6.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3302895" y="3682608"/>
                        <a:ext cx="5586210" cy="8558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4" name="TextBox 33"/>
          <p:cNvSpPr txBox="1"/>
          <p:nvPr/>
        </p:nvSpPr>
        <p:spPr>
          <a:xfrm>
            <a:off x="0" y="4877024"/>
            <a:ext cx="12192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GB" sz="2000" dirty="0">
                <a:solidFill>
                  <a:srgbClr val="00B050"/>
                </a:solidFill>
              </a:rPr>
              <a:t>Coordinate Covalent Bonding</a:t>
            </a:r>
            <a:r>
              <a:rPr lang="en-GB" sz="2000" dirty="0"/>
              <a:t>: the shared pair of electrons is donated by only one of the bonded atoms</a:t>
            </a:r>
            <a:endParaRPr lang="en-GB" sz="2000" baseline="-25000" dirty="0"/>
          </a:p>
        </p:txBody>
      </p:sp>
      <p:graphicFrame>
        <p:nvGraphicFramePr>
          <p:cNvPr id="35" name="Object 3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04281238"/>
              </p:ext>
            </p:extLst>
          </p:nvPr>
        </p:nvGraphicFramePr>
        <p:xfrm>
          <a:off x="2690191" y="5219590"/>
          <a:ext cx="5097463" cy="15795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68" name="CS ChemDraw Drawing" r:id="rId7" imgW="5097600" imgH="1579680" progId="ChemDraw.Document.6.0">
                  <p:embed/>
                </p:oleObj>
              </mc:Choice>
              <mc:Fallback>
                <p:oleObj name="CS ChemDraw Drawing" r:id="rId7" imgW="5097600" imgH="1579680" progId="ChemDraw.Document.6.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2690191" y="5219590"/>
                        <a:ext cx="5097463" cy="157956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1306328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0511" y="179109"/>
            <a:ext cx="11033289" cy="593889"/>
          </a:xfrm>
        </p:spPr>
        <p:txBody>
          <a:bodyPr>
            <a:normAutofit/>
          </a:bodyPr>
          <a:lstStyle/>
          <a:p>
            <a:r>
              <a:rPr lang="en-US" sz="3200" dirty="0" smtClean="0">
                <a:solidFill>
                  <a:srgbClr val="00B050"/>
                </a:solidFill>
                <a:latin typeface="+mn-lt"/>
              </a:rPr>
              <a:t>Properties of ionic compounds</a:t>
            </a:r>
            <a:endParaRPr lang="en-US" sz="3200" dirty="0">
              <a:solidFill>
                <a:srgbClr val="00B050"/>
              </a:solidFill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0511" y="895546"/>
            <a:ext cx="11033289" cy="5291357"/>
          </a:xfrm>
        </p:spPr>
        <p:txBody>
          <a:bodyPr>
            <a:normAutofit/>
          </a:bodyPr>
          <a:lstStyle/>
          <a:p>
            <a:r>
              <a:rPr lang="en-US" dirty="0" smtClean="0"/>
              <a:t>Solid with high melting and boiling points</a:t>
            </a:r>
          </a:p>
          <a:p>
            <a:r>
              <a:rPr lang="en-US" dirty="0" smtClean="0"/>
              <a:t>Conduct electricity when molten, but not as a solid</a:t>
            </a:r>
          </a:p>
          <a:p>
            <a:r>
              <a:rPr lang="en-US" dirty="0" smtClean="0"/>
              <a:t>It is made from a combination of metal and non-metal elements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sz="3200" dirty="0" smtClean="0">
                <a:solidFill>
                  <a:srgbClr val="002060"/>
                </a:solidFill>
              </a:rPr>
              <a:t>Properties of covalent compounds</a:t>
            </a:r>
          </a:p>
          <a:p>
            <a:r>
              <a:rPr lang="en-US" dirty="0" smtClean="0">
                <a:solidFill>
                  <a:srgbClr val="000000"/>
                </a:solidFill>
              </a:rPr>
              <a:t>Low boiling/melting points </a:t>
            </a:r>
          </a:p>
          <a:p>
            <a:r>
              <a:rPr lang="en-US" dirty="0" smtClean="0">
                <a:solidFill>
                  <a:srgbClr val="000000"/>
                </a:solidFill>
              </a:rPr>
              <a:t>Soft in nature and relatively flexible</a:t>
            </a:r>
          </a:p>
          <a:p>
            <a:r>
              <a:rPr lang="en-US" dirty="0" smtClean="0">
                <a:solidFill>
                  <a:srgbClr val="000000"/>
                </a:solidFill>
              </a:rPr>
              <a:t>Poor conductors of heat and electricity</a:t>
            </a:r>
          </a:p>
          <a:p>
            <a:r>
              <a:rPr lang="en-US" dirty="0" smtClean="0">
                <a:solidFill>
                  <a:srgbClr val="000000"/>
                </a:solidFill>
              </a:rPr>
              <a:t>It is made from combination of non-metal elements</a:t>
            </a:r>
          </a:p>
          <a:p>
            <a:pPr marL="0" indent="0">
              <a:buNone/>
            </a:pPr>
            <a:endParaRPr lang="en-US" sz="3200" dirty="0">
              <a:solidFill>
                <a:srgbClr val="000000"/>
              </a:solidFill>
            </a:endParaRPr>
          </a:p>
          <a:p>
            <a:pPr marL="0" indent="0">
              <a:buNone/>
            </a:pP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E4CC81-9032-4BD1-B72C-9117D8D40CA4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940208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23950"/>
            <a:ext cx="12192000" cy="2613233"/>
          </a:xfrm>
        </p:spPr>
        <p:txBody>
          <a:bodyPr>
            <a:normAutofit/>
          </a:bodyPr>
          <a:lstStyle/>
          <a:p>
            <a:pPr algn="just">
              <a:lnSpc>
                <a:spcPct val="160000"/>
              </a:lnSpc>
            </a:pPr>
            <a:r>
              <a:rPr lang="en-GB" dirty="0">
                <a:solidFill>
                  <a:schemeClr val="accent5"/>
                </a:solidFill>
              </a:rPr>
              <a:t>Metallic bonding</a:t>
            </a:r>
            <a:r>
              <a:rPr lang="en-GB" dirty="0"/>
              <a:t>: </a:t>
            </a:r>
            <a:r>
              <a:rPr lang="en-GB" sz="2000" dirty="0"/>
              <a:t>is the electrostatic attraction between the delocalized electron cloud and metal ions. It holds metal ion tightly and confers high melting point.</a:t>
            </a:r>
          </a:p>
          <a:p>
            <a:pPr algn="just"/>
            <a:r>
              <a:rPr lang="en-GB" sz="2000" dirty="0"/>
              <a:t>Factors affecting metallic bonding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en-GB" sz="2000" dirty="0"/>
              <a:t>Size of the metal ion: it increases with decrease in size of metal ion</a:t>
            </a:r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en-GB" sz="2000" dirty="0"/>
              <a:t>Number of valence electrons: it increases with increase in number of valence electrons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E4CC81-9032-4BD1-B72C-9117D8D40CA4}" type="slidenum">
              <a:rPr lang="en-GB" smtClean="0"/>
              <a:t>5</a:t>
            </a:fld>
            <a:endParaRPr lang="en-GB"/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0" y="2398643"/>
            <a:ext cx="12192000" cy="278295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60000"/>
              </a:lnSpc>
            </a:pPr>
            <a:r>
              <a:rPr lang="en-GB" dirty="0">
                <a:solidFill>
                  <a:schemeClr val="accent2"/>
                </a:solidFill>
              </a:rPr>
              <a:t>Intermolecular forces</a:t>
            </a:r>
            <a:r>
              <a:rPr lang="en-GB" dirty="0"/>
              <a:t>: </a:t>
            </a:r>
            <a:r>
              <a:rPr lang="en-GB" sz="2000" dirty="0"/>
              <a:t>two types – van der Waal’s forces and hydrogen bonding. Both describe electrostatic attraction between dipoles i.e. the attraction between the positive end of one molecule and negative end of another molecule</a:t>
            </a:r>
          </a:p>
          <a:p>
            <a:pPr algn="just">
              <a:lnSpc>
                <a:spcPct val="110000"/>
              </a:lnSpc>
            </a:pPr>
            <a:r>
              <a:rPr lang="en-GB" sz="2000" dirty="0">
                <a:solidFill>
                  <a:srgbClr val="FF0000"/>
                </a:solidFill>
              </a:rPr>
              <a:t>Types of Dipoles:</a:t>
            </a:r>
            <a:r>
              <a:rPr lang="en-GB" sz="2000" dirty="0"/>
              <a:t> </a:t>
            </a:r>
          </a:p>
          <a:p>
            <a:pPr algn="just">
              <a:lnSpc>
                <a:spcPct val="110000"/>
              </a:lnSpc>
            </a:pPr>
            <a:r>
              <a:rPr lang="en-GB" sz="2000" dirty="0">
                <a:solidFill>
                  <a:srgbClr val="00B0F0"/>
                </a:solidFill>
              </a:rPr>
              <a:t>Permanent  dipole</a:t>
            </a:r>
            <a:r>
              <a:rPr lang="en-GB" sz="2000" dirty="0"/>
              <a:t>: it exits in all polar molecules due to difference in electronegativity</a:t>
            </a:r>
          </a:p>
          <a:p>
            <a:pPr algn="just">
              <a:lnSpc>
                <a:spcPct val="110000"/>
              </a:lnSpc>
            </a:pPr>
            <a:r>
              <a:rPr lang="en-GB" sz="2000" dirty="0">
                <a:solidFill>
                  <a:schemeClr val="accent2"/>
                </a:solidFill>
              </a:rPr>
              <a:t>Instantaneous dipole</a:t>
            </a:r>
            <a:r>
              <a:rPr lang="en-GB" sz="2000" dirty="0"/>
              <a:t>: it occurs as a result of fluctuations in the electron cloud</a:t>
            </a:r>
          </a:p>
          <a:p>
            <a:pPr algn="just">
              <a:lnSpc>
                <a:spcPct val="110000"/>
              </a:lnSpc>
            </a:pPr>
            <a:r>
              <a:rPr lang="en-GB" sz="2000" dirty="0">
                <a:solidFill>
                  <a:schemeClr val="accent5"/>
                </a:solidFill>
              </a:rPr>
              <a:t>Induced dipole</a:t>
            </a:r>
            <a:r>
              <a:rPr lang="en-GB" sz="2000" dirty="0"/>
              <a:t>: is created due to influence of a neighbouring dipole </a:t>
            </a:r>
          </a:p>
        </p:txBody>
      </p:sp>
      <p:sp>
        <p:nvSpPr>
          <p:cNvPr id="5" name="Right Brace 4"/>
          <p:cNvSpPr/>
          <p:nvPr/>
        </p:nvSpPr>
        <p:spPr>
          <a:xfrm>
            <a:off x="8242851" y="5181599"/>
            <a:ext cx="689114" cy="675861"/>
          </a:xfrm>
          <a:prstGeom prst="rightBrac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TextBox 5"/>
          <p:cNvSpPr txBox="1"/>
          <p:nvPr/>
        </p:nvSpPr>
        <p:spPr>
          <a:xfrm>
            <a:off x="9183756" y="5334864"/>
            <a:ext cx="174928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Temporary </a:t>
            </a:r>
          </a:p>
        </p:txBody>
      </p:sp>
    </p:spTree>
    <p:extLst>
      <p:ext uri="{BB962C8B-B14F-4D97-AF65-F5344CB8AC3E}">
        <p14:creationId xmlns:p14="http://schemas.microsoft.com/office/powerpoint/2010/main" val="10114618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0" y="10699"/>
            <a:ext cx="12192000" cy="2069892"/>
          </a:xfrm>
        </p:spPr>
        <p:txBody>
          <a:bodyPr>
            <a:normAutofit lnSpcReduction="10000"/>
          </a:bodyPr>
          <a:lstStyle/>
          <a:p>
            <a:pPr algn="just">
              <a:lnSpc>
                <a:spcPct val="150000"/>
              </a:lnSpc>
            </a:pPr>
            <a:r>
              <a:rPr lang="en-GB" dirty="0">
                <a:solidFill>
                  <a:schemeClr val="accent5"/>
                </a:solidFill>
              </a:rPr>
              <a:t>Van der Waal’s:</a:t>
            </a:r>
            <a:r>
              <a:rPr lang="en-GB" dirty="0"/>
              <a:t> </a:t>
            </a:r>
            <a:r>
              <a:rPr lang="en-GB" sz="2000" dirty="0"/>
              <a:t>includes dipole-dipole, dipole-induced dipole and instantaneous dipole-induced dipole interactions</a:t>
            </a:r>
          </a:p>
          <a:p>
            <a:pPr algn="just">
              <a:lnSpc>
                <a:spcPct val="150000"/>
              </a:lnSpc>
            </a:pPr>
            <a:r>
              <a:rPr lang="en-GB" sz="2000" dirty="0">
                <a:solidFill>
                  <a:srgbClr val="002060"/>
                </a:solidFill>
              </a:rPr>
              <a:t>Dipole – dipole interactions</a:t>
            </a:r>
            <a:r>
              <a:rPr lang="en-GB" sz="2000" dirty="0"/>
              <a:t>: it occurs when polar molecules orientate themselves in order to maximise attractive forces between molecules while repulsive forces are minimized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E4CC81-9032-4BD1-B72C-9117D8D40CA4}" type="slidenum">
              <a:rPr lang="en-GB" smtClean="0"/>
              <a:t>6</a:t>
            </a:fld>
            <a:endParaRPr lang="en-GB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66092210"/>
              </p:ext>
            </p:extLst>
          </p:nvPr>
        </p:nvGraphicFramePr>
        <p:xfrm>
          <a:off x="3648901" y="1985014"/>
          <a:ext cx="3408363" cy="11890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29" name="CS ChemDraw Drawing" r:id="rId3" imgW="3408480" imgH="1188720" progId="ChemDraw.Document.6.0">
                  <p:embed/>
                </p:oleObj>
              </mc:Choice>
              <mc:Fallback>
                <p:oleObj name="CS ChemDraw Drawing" r:id="rId3" imgW="3408480" imgH="1188720" progId="ChemDraw.Document.6.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648901" y="1985014"/>
                        <a:ext cx="3408363" cy="118903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ubtitle 2"/>
          <p:cNvSpPr txBox="1">
            <a:spLocks/>
          </p:cNvSpPr>
          <p:nvPr/>
        </p:nvSpPr>
        <p:spPr>
          <a:xfrm>
            <a:off x="0" y="3314391"/>
            <a:ext cx="12192000" cy="16557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en-GB" sz="2000" dirty="0">
                <a:solidFill>
                  <a:schemeClr val="accent5"/>
                </a:solidFill>
              </a:rPr>
              <a:t>Dipole - induced dipole</a:t>
            </a:r>
            <a:r>
              <a:rPr lang="en-GB" sz="2000" dirty="0"/>
              <a:t>: when a non-polar molecule approaches a polar molecule, a dipole will be induced in the non-polar molecule </a:t>
            </a:r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3092947"/>
              </p:ext>
            </p:extLst>
          </p:nvPr>
        </p:nvGraphicFramePr>
        <p:xfrm>
          <a:off x="2632900" y="3738253"/>
          <a:ext cx="5440363" cy="1231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130" name="CS ChemDraw Drawing" r:id="rId5" imgW="5440680" imgH="1231920" progId="ChemDraw.Document.6.0">
                  <p:embed/>
                </p:oleObj>
              </mc:Choice>
              <mc:Fallback>
                <p:oleObj name="CS ChemDraw Drawing" r:id="rId5" imgW="5440680" imgH="1231920" progId="ChemDraw.Document.6.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2632900" y="3738253"/>
                        <a:ext cx="5440363" cy="12319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Subtitle 2"/>
          <p:cNvSpPr txBox="1">
            <a:spLocks/>
          </p:cNvSpPr>
          <p:nvPr/>
        </p:nvSpPr>
        <p:spPr>
          <a:xfrm>
            <a:off x="0" y="5065713"/>
            <a:ext cx="12192000" cy="16557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>
              <a:lnSpc>
                <a:spcPct val="150000"/>
              </a:lnSpc>
            </a:pPr>
            <a:r>
              <a:rPr lang="en-GB" sz="2000" dirty="0">
                <a:solidFill>
                  <a:srgbClr val="00B050"/>
                </a:solidFill>
              </a:rPr>
              <a:t>Instantaneous dipole - induced dipole</a:t>
            </a:r>
            <a:r>
              <a:rPr lang="en-GB" sz="2000" dirty="0"/>
              <a:t>: it occurs from fluctuations of electron cloud and can induce dipole moment in neighbouring </a:t>
            </a:r>
            <a:r>
              <a:rPr lang="en-GB" sz="2000" dirty="0" err="1" smtClean="0"/>
              <a:t>atoms.The</a:t>
            </a:r>
            <a:r>
              <a:rPr lang="en-GB" sz="2000" dirty="0" smtClean="0"/>
              <a:t> </a:t>
            </a:r>
            <a:r>
              <a:rPr lang="en-GB" sz="2000" dirty="0"/>
              <a:t>greater the number of electrons in a molecule, the easier it is for instantaneous dipole to be set </a:t>
            </a:r>
            <a:r>
              <a:rPr lang="en-GB" sz="2000" dirty="0" smtClean="0"/>
              <a:t>up. The force of attraction between two temporary dipoles is known as a </a:t>
            </a:r>
            <a:r>
              <a:rPr lang="en-GB" sz="2000" b="1" dirty="0" smtClean="0"/>
              <a:t>London force </a:t>
            </a:r>
            <a:r>
              <a:rPr lang="en-GB" sz="2000" dirty="0" smtClean="0"/>
              <a:t>or </a:t>
            </a:r>
            <a:r>
              <a:rPr lang="en-GB" sz="2000" b="1" dirty="0" smtClean="0"/>
              <a:t>dispersion force</a:t>
            </a:r>
          </a:p>
          <a:p>
            <a:pPr algn="just">
              <a:lnSpc>
                <a:spcPct val="150000"/>
              </a:lnSpc>
            </a:pPr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15482371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11084" y="37203"/>
            <a:ext cx="11880915" cy="2798762"/>
          </a:xfrm>
        </p:spPr>
        <p:txBody>
          <a:bodyPr>
            <a:noAutofit/>
          </a:bodyPr>
          <a:lstStyle/>
          <a:p>
            <a:pPr algn="just">
              <a:lnSpc>
                <a:spcPct val="160000"/>
              </a:lnSpc>
            </a:pPr>
            <a:r>
              <a:rPr lang="en-GB" sz="2800" dirty="0" smtClean="0">
                <a:solidFill>
                  <a:srgbClr val="FF0000"/>
                </a:solidFill>
              </a:rPr>
              <a:t>Hydrogen </a:t>
            </a:r>
            <a:r>
              <a:rPr lang="en-GB" sz="2800" dirty="0">
                <a:solidFill>
                  <a:srgbClr val="FF0000"/>
                </a:solidFill>
              </a:rPr>
              <a:t>bonding: </a:t>
            </a:r>
            <a:r>
              <a:rPr lang="en-GB" sz="2800" dirty="0"/>
              <a:t>it exists when hydrogen is bonded to highly electronegative atom. It is the strong dipole-dipole interaction between hydrogen and electronegative </a:t>
            </a:r>
            <a:r>
              <a:rPr lang="en-GB" sz="2800" dirty="0" smtClean="0"/>
              <a:t>atom (F, O, Cl, N). </a:t>
            </a:r>
            <a:r>
              <a:rPr lang="en-GB" sz="2800" dirty="0"/>
              <a:t>It is weaker than covalent bond but stronger than van der Waal’s forces. For hydrogen bonding to occur</a:t>
            </a:r>
          </a:p>
          <a:p>
            <a:pPr marL="457200" indent="-457200" algn="just">
              <a:lnSpc>
                <a:spcPct val="160000"/>
              </a:lnSpc>
              <a:buFont typeface="Wingdings" panose="05000000000000000000" pitchFamily="2" charset="2"/>
              <a:buChar char="§"/>
            </a:pPr>
            <a:r>
              <a:rPr lang="en-GB" sz="2800" dirty="0"/>
              <a:t>A hydrogen atom must be bonded </a:t>
            </a:r>
            <a:r>
              <a:rPr lang="en-GB" sz="2800" dirty="0" smtClean="0"/>
              <a:t>directly </a:t>
            </a:r>
            <a:r>
              <a:rPr lang="en-GB" sz="2800" dirty="0"/>
              <a:t>to highly electronegative </a:t>
            </a:r>
            <a:r>
              <a:rPr lang="en-GB" sz="2800" dirty="0" smtClean="0"/>
              <a:t>atom</a:t>
            </a:r>
          </a:p>
          <a:p>
            <a:pPr marL="457200" indent="-457200" algn="just">
              <a:lnSpc>
                <a:spcPct val="160000"/>
              </a:lnSpc>
              <a:buFont typeface="Wingdings" panose="05000000000000000000" pitchFamily="2" charset="2"/>
              <a:buChar char="§"/>
            </a:pPr>
            <a:r>
              <a:rPr lang="en-GB" sz="2800" dirty="0" smtClean="0"/>
              <a:t>An </a:t>
            </a:r>
            <a:r>
              <a:rPr lang="en-GB" sz="2800" dirty="0"/>
              <a:t>unshared pair of electron on the electronegative </a:t>
            </a:r>
            <a:r>
              <a:rPr lang="en-GB" sz="2800" dirty="0" smtClean="0"/>
              <a:t>atom</a:t>
            </a:r>
          </a:p>
          <a:p>
            <a:pPr algn="just">
              <a:lnSpc>
                <a:spcPct val="160000"/>
              </a:lnSpc>
            </a:pPr>
            <a:r>
              <a:rPr lang="en-GB" sz="2800" dirty="0" smtClean="0"/>
              <a:t>Hydrogen bonds are responsible for:</a:t>
            </a:r>
          </a:p>
          <a:p>
            <a:pPr marL="571500" indent="-571500" algn="just">
              <a:lnSpc>
                <a:spcPct val="160000"/>
              </a:lnSpc>
              <a:buAutoNum type="romanLcParenBoth"/>
            </a:pPr>
            <a:r>
              <a:rPr lang="en-GB" sz="2800" dirty="0" smtClean="0"/>
              <a:t>The relatively high melting and boiling points of water and hydrogen fluoride </a:t>
            </a:r>
          </a:p>
          <a:p>
            <a:pPr marL="571500" indent="-571500" algn="just">
              <a:lnSpc>
                <a:spcPct val="160000"/>
              </a:lnSpc>
              <a:buAutoNum type="romanLcParenBoth"/>
            </a:pPr>
            <a:r>
              <a:rPr lang="en-GB" sz="2800" dirty="0" smtClean="0"/>
              <a:t>Holding the strands of DNA together</a:t>
            </a:r>
            <a:r>
              <a:rPr lang="en-GB" sz="2800" dirty="0" smtClean="0"/>
              <a:t> </a:t>
            </a:r>
            <a:endParaRPr lang="en-GB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E4CC81-9032-4BD1-B72C-9117D8D40CA4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328289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5097" y="365125"/>
            <a:ext cx="11108703" cy="1325563"/>
          </a:xfrm>
        </p:spPr>
        <p:txBody>
          <a:bodyPr>
            <a:normAutofit/>
          </a:bodyPr>
          <a:lstStyle/>
          <a:p>
            <a:pPr algn="ctr"/>
            <a:r>
              <a:rPr lang="en-US" dirty="0" smtClean="0">
                <a:solidFill>
                  <a:schemeClr val="accent2"/>
                </a:solidFill>
                <a:latin typeface="+mn-lt"/>
              </a:rPr>
              <a:t>Intermolecular and intramolecular hydrogen bonding</a:t>
            </a:r>
            <a:endParaRPr lang="en-US" dirty="0">
              <a:solidFill>
                <a:schemeClr val="accent2"/>
              </a:solidFill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48792" y="1825625"/>
            <a:ext cx="11005008" cy="4351338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 smtClean="0"/>
              <a:t>Hydrogen bonds that occur between two different molecules are called </a:t>
            </a:r>
            <a:r>
              <a:rPr lang="en-US" dirty="0" smtClean="0">
                <a:solidFill>
                  <a:schemeClr val="accent1"/>
                </a:solidFill>
              </a:rPr>
              <a:t>intermolecular hydrogen bonds </a:t>
            </a:r>
            <a:r>
              <a:rPr lang="en-US" dirty="0" err="1" smtClean="0">
                <a:solidFill>
                  <a:schemeClr val="accent1"/>
                </a:solidFill>
              </a:rPr>
              <a:t>e.g</a:t>
            </a:r>
            <a:r>
              <a:rPr lang="en-US" dirty="0" smtClean="0">
                <a:solidFill>
                  <a:schemeClr val="accent1"/>
                </a:solidFill>
              </a:rPr>
              <a:t> H</a:t>
            </a:r>
            <a:r>
              <a:rPr lang="en-US" baseline="-25000" dirty="0" smtClean="0">
                <a:solidFill>
                  <a:schemeClr val="accent1"/>
                </a:solidFill>
              </a:rPr>
              <a:t>2</a:t>
            </a:r>
            <a:r>
              <a:rPr lang="en-US" dirty="0" smtClean="0">
                <a:solidFill>
                  <a:schemeClr val="accent1"/>
                </a:solidFill>
              </a:rPr>
              <a:t>O and NH</a:t>
            </a:r>
            <a:r>
              <a:rPr lang="en-US" baseline="-25000" dirty="0" smtClean="0">
                <a:solidFill>
                  <a:schemeClr val="accent1"/>
                </a:solidFill>
              </a:rPr>
              <a:t>3</a:t>
            </a:r>
            <a:r>
              <a:rPr lang="en-US" dirty="0" smtClean="0">
                <a:solidFill>
                  <a:schemeClr val="accent1"/>
                </a:solidFill>
              </a:rPr>
              <a:t>. </a:t>
            </a:r>
            <a:r>
              <a:rPr lang="en-US" dirty="0" smtClean="0"/>
              <a:t>Hydrogen bonds that occur within the same molecule are called </a:t>
            </a:r>
            <a:r>
              <a:rPr lang="en-US" dirty="0" smtClean="0">
                <a:solidFill>
                  <a:srgbClr val="00B050"/>
                </a:solidFill>
              </a:rPr>
              <a:t>intramolecular hydrogen bonds </a:t>
            </a:r>
            <a:r>
              <a:rPr lang="en-US" dirty="0" err="1" smtClean="0">
                <a:solidFill>
                  <a:srgbClr val="00B050"/>
                </a:solidFill>
              </a:rPr>
              <a:t>e.g</a:t>
            </a:r>
            <a:r>
              <a:rPr lang="en-US" dirty="0" smtClean="0">
                <a:solidFill>
                  <a:srgbClr val="00B050"/>
                </a:solidFill>
              </a:rPr>
              <a:t> 2-Nitrophenol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dirty="0" smtClean="0"/>
              <a:t>(a) Intermolecular hydrogen bonds                (b) Intramolecular hydrogen bond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E4CC81-9032-4BD1-B72C-9117D8D40CA4}" type="slidenum">
              <a:rPr lang="en-GB" smtClean="0"/>
              <a:t>8</a:t>
            </a:fld>
            <a:endParaRPr lang="en-GB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54092812"/>
              </p:ext>
            </p:extLst>
          </p:nvPr>
        </p:nvGraphicFramePr>
        <p:xfrm>
          <a:off x="1415525" y="3469064"/>
          <a:ext cx="2515451" cy="223999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07" name="CS ChemDraw Drawing" r:id="rId3" imgW="1537218" imgH="1368447" progId="ChemDraw.Document.6.0">
                  <p:embed/>
                </p:oleObj>
              </mc:Choice>
              <mc:Fallback>
                <p:oleObj name="CS ChemDraw Drawing" r:id="rId3" imgW="1537218" imgH="1368447" progId="ChemDraw.Document.6.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415525" y="3469064"/>
                        <a:ext cx="2515451" cy="223999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26326188"/>
              </p:ext>
            </p:extLst>
          </p:nvPr>
        </p:nvGraphicFramePr>
        <p:xfrm>
          <a:off x="6472400" y="3478490"/>
          <a:ext cx="2775295" cy="192048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408" name="CS ChemDraw Drawing" r:id="rId5" imgW="2340548" imgH="1619907" progId="ChemDraw.Document.6.0">
                  <p:embed/>
                </p:oleObj>
              </mc:Choice>
              <mc:Fallback>
                <p:oleObj name="CS ChemDraw Drawing" r:id="rId5" imgW="2340548" imgH="1619907" progId="ChemDraw.Document.6.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6472400" y="3478490"/>
                        <a:ext cx="2775295" cy="192048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15154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19271"/>
            <a:ext cx="10515600" cy="954155"/>
          </a:xfrm>
        </p:spPr>
        <p:txBody>
          <a:bodyPr/>
          <a:lstStyle/>
          <a:p>
            <a:r>
              <a:rPr lang="en-US" dirty="0" smtClean="0">
                <a:solidFill>
                  <a:schemeClr val="accent6"/>
                </a:solidFill>
                <a:latin typeface="+mn-lt"/>
              </a:rPr>
              <a:t>KINETIC THEORY OF MATTER</a:t>
            </a:r>
            <a:endParaRPr lang="en-US" dirty="0">
              <a:solidFill>
                <a:schemeClr val="accent6"/>
              </a:solidFill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73426"/>
            <a:ext cx="10515600" cy="5103537"/>
          </a:xfrm>
        </p:spPr>
        <p:txBody>
          <a:bodyPr>
            <a:normAutofit fontScale="92500"/>
          </a:bodyPr>
          <a:lstStyle/>
          <a:p>
            <a:pPr marL="514350" indent="-514350">
              <a:buAutoNum type="arabicParenR"/>
            </a:pPr>
            <a:r>
              <a:rPr lang="en-US" dirty="0" smtClean="0"/>
              <a:t>All matter is composed of atoms and molecules that are constantly in motion</a:t>
            </a:r>
          </a:p>
          <a:p>
            <a:pPr marL="514350" indent="-514350">
              <a:buAutoNum type="arabicParenR"/>
            </a:pPr>
            <a:r>
              <a:rPr lang="en-US" dirty="0" smtClean="0"/>
              <a:t>The state of matter depends on the motion and arrangement of these particles, which is determined by temperature-higher temperatures mean higher particle motion</a:t>
            </a:r>
          </a:p>
          <a:p>
            <a:pPr marL="514350" indent="-514350">
              <a:buAutoNum type="arabicParenR"/>
            </a:pPr>
            <a:r>
              <a:rPr lang="en-US" dirty="0" smtClean="0"/>
              <a:t>The three states of matter-solids, liquids and gases-can be distinguished based on how close together and how freely the particles can move</a:t>
            </a:r>
          </a:p>
          <a:p>
            <a:pPr marL="0" indent="0">
              <a:buNone/>
            </a:pPr>
            <a:r>
              <a:rPr lang="en-US" b="1" dirty="0" smtClean="0"/>
              <a:t>Note: </a:t>
            </a:r>
          </a:p>
          <a:p>
            <a:r>
              <a:rPr lang="en-US" dirty="0" smtClean="0"/>
              <a:t>At the same temperature, the heavier particles move slower than the lighter particles.</a:t>
            </a:r>
          </a:p>
          <a:p>
            <a:r>
              <a:rPr lang="en-US" dirty="0" smtClean="0"/>
              <a:t>Temperature is a measure of average kinetic energy (K.E) in a molecule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E4CC81-9032-4BD1-B72C-9117D8D40CA4}" type="slidenum">
              <a:rPr lang="en-GB" smtClean="0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328730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1208</TotalTime>
  <Words>1293</Words>
  <Application>Microsoft Office PowerPoint</Application>
  <PresentationFormat>Widescreen</PresentationFormat>
  <Paragraphs>148</Paragraphs>
  <Slides>20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7" baseType="lpstr">
      <vt:lpstr>Arial</vt:lpstr>
      <vt:lpstr>Calibri</vt:lpstr>
      <vt:lpstr>Calibri Light</vt:lpstr>
      <vt:lpstr>Times New Roman</vt:lpstr>
      <vt:lpstr>Wingdings</vt:lpstr>
      <vt:lpstr>Office Theme</vt:lpstr>
      <vt:lpstr>CS ChemDraw Drawing</vt:lpstr>
      <vt:lpstr>CHM 101   GENERAL CHEMISTRY I</vt:lpstr>
      <vt:lpstr>PowerPoint Presentation</vt:lpstr>
      <vt:lpstr>PowerPoint Presentation</vt:lpstr>
      <vt:lpstr>Properties of ionic compounds</vt:lpstr>
      <vt:lpstr>PowerPoint Presentation</vt:lpstr>
      <vt:lpstr>PowerPoint Presentation</vt:lpstr>
      <vt:lpstr>PowerPoint Presentation</vt:lpstr>
      <vt:lpstr>Intermolecular and intramolecular hydrogen bonding</vt:lpstr>
      <vt:lpstr>KINETIC THEORY OF MATTER</vt:lpstr>
      <vt:lpstr>Solids, liquids &amp; gases</vt:lpstr>
      <vt:lpstr>Solids, liquids &amp; gases</vt:lpstr>
      <vt:lpstr>Summary of the properties of solids, liquids and gases</vt:lpstr>
      <vt:lpstr>Phase Changes</vt:lpstr>
      <vt:lpstr>Melting/Freezing Point </vt:lpstr>
      <vt:lpstr>Melting/Freezing Continued </vt:lpstr>
      <vt:lpstr>Boiling (Vaporization)/Condensation Point </vt:lpstr>
      <vt:lpstr>Boiling (Vaporization)/Condensation Point </vt:lpstr>
      <vt:lpstr>Sublimation</vt:lpstr>
      <vt:lpstr>Evaporation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CHM 102   INTRODUCTORY CHEMISTRY II</dc:title>
  <dc:creator>DR. AZEEZ</dc:creator>
  <cp:lastModifiedBy>Kehinde Busari</cp:lastModifiedBy>
  <cp:revision>85</cp:revision>
  <dcterms:created xsi:type="dcterms:W3CDTF">2018-06-03T13:41:24Z</dcterms:created>
  <dcterms:modified xsi:type="dcterms:W3CDTF">2024-12-15T15:44:06Z</dcterms:modified>
</cp:coreProperties>
</file>