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78" r:id="rId8"/>
    <p:sldId id="260" r:id="rId9"/>
    <p:sldId id="261" r:id="rId10"/>
    <p:sldId id="282" r:id="rId11"/>
    <p:sldId id="262" r:id="rId12"/>
    <p:sldId id="280" r:id="rId13"/>
    <p:sldId id="263" r:id="rId14"/>
    <p:sldId id="264" r:id="rId15"/>
    <p:sldId id="265" r:id="rId16"/>
    <p:sldId id="266" r:id="rId17"/>
    <p:sldId id="267" r:id="rId18"/>
    <p:sldId id="281" r:id="rId19"/>
    <p:sldId id="270" r:id="rId20"/>
    <p:sldId id="284" r:id="rId21"/>
    <p:sldId id="283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7F4B16-56A1-49BC-A0A5-5C9DA8734A1F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D4F5C2-9091-48AE-972D-08D8D53D2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6949440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gency FB" pitchFamily="34" charset="0"/>
              </a:rPr>
              <a:t>BINOMIAL EXPANSION, THEOREM APPLICATION AND EXAMPLES</a:t>
            </a:r>
            <a:endParaRPr lang="en-US" sz="4000" b="1" dirty="0">
              <a:latin typeface="Agency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743200"/>
            <a:ext cx="7406640" cy="3200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1" dirty="0" smtClean="0">
                <a:latin typeface="Agency FB" pitchFamily="34" charset="0"/>
              </a:rPr>
              <a:t>Prof. Amos </a:t>
            </a:r>
            <a:r>
              <a:rPr lang="en-US" sz="3200" b="1" dirty="0" smtClean="0">
                <a:latin typeface="Agency FB" pitchFamily="34" charset="0"/>
              </a:rPr>
              <a:t>Oladele POPOOLA and Joseph ADEDEJI</a:t>
            </a:r>
          </a:p>
          <a:p>
            <a:pPr algn="ctr"/>
            <a:r>
              <a:rPr lang="en-US" sz="3200" b="1" dirty="0" smtClean="0">
                <a:latin typeface="Agency FB" pitchFamily="34" charset="0"/>
              </a:rPr>
              <a:t>Department of Mathematical Sciences </a:t>
            </a:r>
          </a:p>
          <a:p>
            <a:pPr algn="ctr"/>
            <a:r>
              <a:rPr lang="en-US" sz="3200" b="1" dirty="0" err="1" smtClean="0">
                <a:latin typeface="Agency FB" pitchFamily="34" charset="0"/>
              </a:rPr>
              <a:t>Osun</a:t>
            </a:r>
            <a:r>
              <a:rPr lang="en-US" sz="3200" b="1" dirty="0" smtClean="0">
                <a:latin typeface="Agency FB" pitchFamily="34" charset="0"/>
              </a:rPr>
              <a:t> State University </a:t>
            </a:r>
          </a:p>
          <a:p>
            <a:pPr algn="ctr"/>
            <a:r>
              <a:rPr lang="en-US" sz="3200" b="1" dirty="0" err="1" smtClean="0">
                <a:latin typeface="Agency FB" pitchFamily="34" charset="0"/>
              </a:rPr>
              <a:t>Osogbo</a:t>
            </a:r>
            <a:r>
              <a:rPr lang="en-US" sz="3200" b="1" dirty="0" smtClean="0">
                <a:latin typeface="Agency FB" pitchFamily="34" charset="0"/>
              </a:rPr>
              <a:t> Nigeria. </a:t>
            </a:r>
          </a:p>
          <a:p>
            <a:pPr algn="ctr"/>
            <a:endParaRPr lang="en-US" sz="3200" b="1" dirty="0">
              <a:latin typeface="Agency FB" pitchFamily="34" charset="0"/>
            </a:endParaRPr>
          </a:p>
          <a:p>
            <a:pPr algn="ctr"/>
            <a:r>
              <a:rPr lang="en-US" sz="3200" b="1" dirty="0" smtClean="0">
                <a:latin typeface="Agency FB" pitchFamily="34" charset="0"/>
              </a:rPr>
              <a:t>JANUARY 2025</a:t>
            </a:r>
            <a:endParaRPr lang="en-US" sz="32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2: Expand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740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95400"/>
                <a:ext cx="7943088" cy="4953000"/>
              </a:xfrm>
            </p:spPr>
            <p:txBody>
              <a:bodyPr/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81−216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−96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95400"/>
                <a:ext cx="7943088" cy="4953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1498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gency FB" pitchFamily="34" charset="0"/>
              </a:rPr>
              <a:t>Binomial Expansion for negative Integers</a:t>
            </a:r>
            <a:endParaRPr lang="en-US" u="sng" dirty="0"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Recall: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BR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 then we have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=1+</m:t>
                      </m:r>
                      <m:r>
                        <a:rPr lang="en-US" b="0" i="1" smtClean="0">
                          <a:latin typeface="Cambria Math"/>
                        </a:rPr>
                        <m:t>𝑛𝑥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+…+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6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104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35608" y="274638"/>
                <a:ext cx="7498080" cy="117316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gency FB" pitchFamily="34" charset="0"/>
                  </a:rPr>
                  <a:t>Example 3: Expand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Agency FB" pitchFamily="34" charset="0"/>
                  </a:rPr>
                  <a:t> to the ascending power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Agency FB" pitchFamily="34" charset="0"/>
                  </a:rPr>
                  <a:t/>
                </a:r>
                <a:br>
                  <a:rPr lang="en-US" sz="3200" dirty="0">
                    <a:latin typeface="Agency FB" pitchFamily="34" charset="0"/>
                  </a:rPr>
                </a:br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608" y="274638"/>
                <a:ext cx="7498080" cy="1173162"/>
              </a:xfrm>
              <a:blipFill rotWithShape="0">
                <a:blip r:embed="rId2"/>
                <a:stretch>
                  <a:fillRect l="-2520" t="-27461" b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088" y="1295400"/>
            <a:ext cx="7848600" cy="53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86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 smtClean="0">
                <a:latin typeface="Agency FB" pitchFamily="34" charset="0"/>
              </a:rPr>
              <a:t>Evaluation with binomial expansion </a:t>
            </a:r>
            <a:endParaRPr lang="en-US" sz="4800" u="sng" dirty="0"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19200"/>
                <a:ext cx="7498080" cy="55626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n-US" sz="2200" dirty="0" smtClean="0">
                    <a:latin typeface="Agency FB" pitchFamily="34" charset="0"/>
                  </a:rPr>
                  <a:t>Example 4: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 smtClean="0">
                    <a:latin typeface="Agency FB" pitchFamily="34" charset="0"/>
                  </a:rPr>
                  <a:t> to four significant figures.</a:t>
                </a:r>
              </a:p>
              <a:p>
                <a:pPr marL="82296" indent="0">
                  <a:buNone/>
                </a:pPr>
                <a:r>
                  <a:rPr lang="en-US" sz="2200" dirty="0" smtClean="0">
                    <a:latin typeface="Agency FB" pitchFamily="34" charset="0"/>
                  </a:rPr>
                  <a:t>Solution: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28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1+27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1+27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200" dirty="0" smtClean="0">
                    <a:latin typeface="Agency FB" pitchFamily="34" charset="0"/>
                  </a:rPr>
                  <a:t>By definition ,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BR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=1+</m:t>
                      </m:r>
                      <m:r>
                        <a:rPr lang="en-US" sz="2200" i="1">
                          <a:latin typeface="Cambria Math"/>
                        </a:rPr>
                        <m:t>𝑛𝑥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2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∵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28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 smtClean="0">
                    <a:latin typeface="Agency FB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1+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27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+ …</m:t>
                        </m:r>
                      </m:e>
                    </m:d>
                  </m:oMath>
                </a14:m>
                <a:endParaRPr lang="en-US" sz="22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200" dirty="0">
                    <a:latin typeface="Agency FB" pitchFamily="34" charset="0"/>
                  </a:rPr>
                  <a:t/>
                </a:r>
                <a:r>
                  <a:rPr lang="en-US" sz="2200" dirty="0" smtClean="0">
                    <a:latin typeface="Agency FB" pitchFamily="34" charset="0"/>
                  </a:rPr>
                  <a:t>=</a:t>
                </a:r>
                <a:r>
                  <a:rPr lang="en-US" sz="22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81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0.9879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≃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0.3293</m:t>
                    </m:r>
                  </m:oMath>
                </a14:m>
                <a:endParaRPr lang="en-US" sz="22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sz="22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sz="2200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19200"/>
                <a:ext cx="7498080" cy="5562600"/>
              </a:xfrm>
              <a:blipFill rotWithShape="1">
                <a:blip r:embed="rId2"/>
                <a:stretch>
                  <a:fillRect b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002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Agency FB" pitchFamily="34" charset="0"/>
              </a:rPr>
              <a:t>Largest Coefficient and Greatest Coefficient </a:t>
            </a:r>
            <a:endParaRPr lang="en-US" sz="3200" u="sng" dirty="0"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600200"/>
                <a:ext cx="7498080" cy="49530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n-US" sz="1900" dirty="0" smtClean="0">
                    <a:latin typeface="Agency FB" pitchFamily="34" charset="0"/>
                  </a:rPr>
                  <a:t> The general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𝑟𝑡h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𝑡𝑒𝑟𝑚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of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 is given by: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sz="1900" b="0" i="1" smtClean="0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9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>
                    <a:latin typeface="Agency FB" pitchFamily="34" charset="0"/>
                  </a:rPr>
                  <a:t/>
                </a:r>
                <a:r>
                  <a:rPr lang="en-US" sz="1900" dirty="0" smtClean="0">
                    <a:latin typeface="Agency FB" pitchFamily="34" charset="0"/>
                  </a:rPr>
                  <a:t> Suppose the binomial expression is of the form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𝑏𝑦</m:t>
                            </m:r>
                          </m:e>
                        </m:d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 then the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𝑟𝑡h</m:t>
                    </m:r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 term becomes: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𝑛</m:t>
                          </m:r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9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 smtClean="0">
                    <a:latin typeface="Agency FB" pitchFamily="34" charset="0"/>
                  </a:rPr>
                  <a:t>	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Agency FB" pitchFamily="34" charset="0"/>
                  </a:rPr>
                  <a:t>above is </a:t>
                </a:r>
              </a:p>
              <a:p>
                <a:pPr marL="82296" indent="0">
                  <a:buNone/>
                </a:pPr>
                <a:r>
                  <a:rPr lang="en-US" sz="1900" dirty="0">
                    <a:latin typeface="Agency FB" pitchFamily="34" charset="0"/>
                  </a:rPr>
                  <a:t/>
                </a:r>
                <a:r>
                  <a:rPr lang="en-US" sz="1900" dirty="0" smtClean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𝑏𝑦</m:t>
                            </m:r>
                          </m:e>
                        </m:d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𝑛</m:t>
                        </m:r>
                        <m:r>
                          <a:rPr lang="en-US" sz="1900" i="1">
                            <a:latin typeface="Cambria Math"/>
                          </a:rPr>
                          <m:t>−</m:t>
                        </m:r>
                        <m:r>
                          <a:rPr lang="en-US" sz="1900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1900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19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>
                    <a:latin typeface="Agency FB" pitchFamily="34" charset="0"/>
                  </a:rPr>
                  <a:t/>
                </a:r>
                <a:r>
                  <a:rPr lang="en-US" sz="1900" dirty="0" smtClean="0">
                    <a:latin typeface="Agency FB" pitchFamily="34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19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𝑡h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𝑡𝑒𝑟𝑚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</a:rPr>
                      <m:t>𝑔𝑖𝑣𝑒𝑠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9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900" i="1">
                              <a:latin typeface="Cambria Math"/>
                            </a:rPr>
                            <m:t>𝑟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1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9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9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𝑛</m:t>
                          </m:r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𝑟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19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 smtClean="0">
                    <a:latin typeface="Agency FB" pitchFamily="34" charset="0"/>
                  </a:rPr>
                  <a:t>Algebraically;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19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19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…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US" sz="1900" b="0" dirty="0" smtClean="0">
                  <a:latin typeface="Agency FB" pitchFamily="34" charset="0"/>
                  <a:ea typeface="Cambria Math"/>
                </a:endParaRPr>
              </a:p>
              <a:p>
                <a:pPr marL="82296" indent="0">
                  <a:buNone/>
                </a:pPr>
                <a:r>
                  <a:rPr lang="en-US" sz="1900" dirty="0">
                    <a:latin typeface="Agency FB" pitchFamily="34" charset="0"/>
                  </a:rPr>
                  <a:t/>
                </a:r>
                <a:r>
                  <a:rPr lang="en-US" sz="1900" b="0" dirty="0" smtClean="0">
                    <a:latin typeface="Agency FB" pitchFamily="34" charset="0"/>
                  </a:rPr>
                  <a:t>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90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mbria Math"/>
                      </a:rPr>
                      <m:t>…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sz="19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 smtClean="0">
                    <a:latin typeface="Agency FB" pitchFamily="34" charset="0"/>
                  </a:rPr>
                  <a:t>Suppose the largest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b="0" dirty="0" smtClean="0">
                    <a:latin typeface="Agency FB" pitchFamily="34" charset="0"/>
                  </a:rPr>
                  <a:t>for which: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≤1  </m:t>
                      </m:r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≥  1  …   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19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1900" dirty="0" smtClean="0">
                    <a:latin typeface="Agency FB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𝑚</m:t>
                    </m:r>
                    <m:r>
                      <a:rPr lang="en-US" sz="19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900" b="0" dirty="0" smtClean="0">
                    <a:latin typeface="Agency FB" pitchFamily="34" charset="0"/>
                  </a:rPr>
                  <a:t> then the largest coefficient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9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00" b="0" dirty="0" smtClean="0">
                    <a:latin typeface="Agency FB" pitchFamily="34" charset="0"/>
                  </a:rPr>
                  <a:t>.</a:t>
                </a:r>
              </a:p>
              <a:p>
                <a:pPr marL="82296" indent="0">
                  <a:buNone/>
                </a:pPr>
                <a:endParaRPr lang="en-US" sz="1900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600200"/>
                <a:ext cx="7498080" cy="4953000"/>
              </a:xfrm>
              <a:blipFill rotWithShape="0">
                <a:blip r:embed="rId2"/>
                <a:stretch>
                  <a:fillRect t="-616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1614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96646" indent="-514350">
                  <a:buAutoNum type="arabicParenR"/>
                </a:pPr>
                <a:r>
                  <a:rPr lang="en-US" sz="2800" dirty="0" smtClean="0">
                    <a:latin typeface="Agency FB" pitchFamily="34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gency FB" pitchFamily="34" charset="0"/>
                  </a:rPr>
                  <a:t> and obtain the largest coefficient.</a:t>
                </a:r>
              </a:p>
              <a:p>
                <a:pPr marL="596646" indent="-514350">
                  <a:buAutoNum type="arabicParenR"/>
                </a:pPr>
                <a:r>
                  <a:rPr lang="en-US" sz="2800" dirty="0">
                    <a:latin typeface="Agency FB" pitchFamily="34" charset="0"/>
                  </a:rPr>
                  <a:t/>
                </a:r>
                <a:r>
                  <a:rPr lang="en-US" sz="2800" dirty="0" smtClean="0">
                    <a:latin typeface="Agency FB" pitchFamily="34" charset="0"/>
                  </a:rPr>
                  <a:t>Obtain the largest equation of the expansion:</a:t>
                </a: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Agency FB" pitchFamily="34" charset="0"/>
                  </a:rPr>
                  <a:t>	a</a:t>
                </a:r>
                <a:r>
                  <a:rPr lang="en-US" sz="2800" dirty="0">
                    <a:latin typeface="Agency FB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3+4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>
                    <a:latin typeface="Agency FB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7+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arenR" startAt="3"/>
                </a:pPr>
                <a:r>
                  <a:rPr lang="en-US" sz="2800" dirty="0" smtClean="0">
                    <a:latin typeface="Agency FB" pitchFamily="34" charset="0"/>
                  </a:rPr>
                  <a:t>	Expand </a:t>
                </a:r>
                <a:r>
                  <a:rPr lang="en-US" sz="2800" dirty="0">
                    <a:latin typeface="Agency FB" pitchFamily="34" charset="0"/>
                  </a:rPr>
                  <a:t>(up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):</m:t>
                    </m:r>
                  </m:oMath>
                </a14:m>
                <a:endParaRPr lang="en-US" sz="28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>
                    <a:latin typeface="Agency FB" pitchFamily="34" charset="0"/>
                  </a:rPr>
                  <a:t>	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3+4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3+2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>
                    <a:latin typeface="Agency FB" pitchFamily="34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>
                    <a:latin typeface="Agency FB" pitchFamily="34" charset="0"/>
                  </a:rPr>
                  <a:t/>
                </a:r>
              </a:p>
              <a:p>
                <a:pPr marL="596646" indent="-514350">
                  <a:buAutoNum type="arabicParenR"/>
                </a:pPr>
                <a:endParaRPr lang="en-US" sz="2800" dirty="0" smtClean="0">
                  <a:latin typeface="Agency FB" pitchFamily="34" charset="0"/>
                </a:endParaRPr>
              </a:p>
              <a:p>
                <a:pPr marL="596646" indent="-514350">
                  <a:buAutoNum type="arabicParenR"/>
                </a:pPr>
                <a:endParaRPr lang="en-US" sz="2800" dirty="0">
                  <a:latin typeface="Agency FB" pitchFamily="34" charset="0"/>
                </a:endParaRPr>
              </a:p>
              <a:p>
                <a:pPr marL="596646" indent="-514350">
                  <a:buAutoNum type="arabicParenR"/>
                </a:pPr>
                <a:endParaRPr lang="en-US" sz="28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>
                    <a:latin typeface="Agency FB" pitchFamily="34" charset="0"/>
                  </a:rPr>
                  <a:t/>
                </a:r>
                <a:endParaRPr lang="en-US" sz="2800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9" t="-1271" b="-29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4702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Questions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=1−14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+84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−280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+560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−672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+448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−128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Obtain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2−3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.</a:t>
                </a:r>
              </a:p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1.03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 to 3decimal places.</a:t>
                </a:r>
              </a:p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in ascending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.</a:t>
                </a:r>
              </a:p>
              <a:p>
                <a:pPr marL="596646" indent="-514350">
                  <a:buFont typeface="+mj-lt"/>
                  <a:buAutoNum type="arabicPeriod"/>
                </a:pPr>
                <a:r>
                  <a:rPr lang="en-US" dirty="0" smtClean="0">
                    <a:latin typeface="Agency FB" pitchFamily="34" charset="0"/>
                  </a:rPr>
                  <a:t>Use the binomial expansion to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Agency FB" pitchFamily="34" charset="0"/>
                  </a:rPr>
                  <a:t> to four decimal places</a:t>
                </a:r>
                <a:endParaRPr lang="en-US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33" r="-650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398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25119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MATHEMATICAL INDUCTION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8800" dirty="0">
                <a:solidFill>
                  <a:schemeClr val="bg2">
                    <a:lumMod val="50000"/>
                  </a:schemeClr>
                </a:solidFill>
              </a:rPr>
              <a:t>Principle of </a:t>
            </a:r>
            <a:r>
              <a:rPr lang="en-US" sz="8800" b="1" dirty="0">
                <a:solidFill>
                  <a:schemeClr val="bg2">
                    <a:lumMod val="50000"/>
                  </a:schemeClr>
                </a:solidFill>
              </a:rPr>
              <a:t>Mathematical Induction</a:t>
            </a:r>
            <a:endParaRPr lang="en-US" sz="8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37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Agency FB" pitchFamily="34" charset="0"/>
              </a:rPr>
              <a:t>Definition </a:t>
            </a:r>
            <a:endParaRPr lang="en-US" sz="80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>
                <a:latin typeface="Agency FB" pitchFamily="34" charset="0"/>
              </a:rPr>
              <a:t>Mathematical Induction (MI) is a technique or method of proving a statement/proposition that is asserted about every natural number.</a:t>
            </a:r>
          </a:p>
          <a:p>
            <a:pPr marL="82296" indent="0">
              <a:buNone/>
            </a:pPr>
            <a:r>
              <a:rPr lang="en-US" dirty="0" smtClean="0">
                <a:latin typeface="Agency FB" pitchFamily="34" charset="0"/>
              </a:rPr>
              <a:t>MI is therefore, a tools/ technique for proving statement which in reality maybe too difficult to establish. It could be used to prove equations, </a:t>
            </a:r>
            <a:r>
              <a:rPr lang="en-US" dirty="0" err="1" smtClean="0">
                <a:latin typeface="Agency FB" pitchFamily="34" charset="0"/>
              </a:rPr>
              <a:t>theorms</a:t>
            </a:r>
            <a:r>
              <a:rPr lang="en-US" dirty="0" smtClean="0">
                <a:latin typeface="Agency FB" pitchFamily="34" charset="0"/>
              </a:rPr>
              <a:t>, formulas, inequalities and for solving problems in geometry.</a:t>
            </a:r>
          </a:p>
          <a:p>
            <a:pPr marL="82296" indent="0">
              <a:buNone/>
            </a:pPr>
            <a:endParaRPr lang="en-US" dirty="0" smtClean="0">
              <a:latin typeface="Agency FB" pitchFamily="34" charset="0"/>
            </a:endParaRPr>
          </a:p>
          <a:p>
            <a:pPr marL="82296" indent="0">
              <a:buNone/>
            </a:pPr>
            <a:endParaRPr lang="en-US" dirty="0" smtClean="0">
              <a:latin typeface="Agency FB" pitchFamily="34" charset="0"/>
            </a:endParaRPr>
          </a:p>
          <a:p>
            <a:pPr marL="82296" indent="0">
              <a:buNone/>
            </a:pP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69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Mathematical Induction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2578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Using Mathematical induction to prove a proposition, four major steps are involved,</a:t>
                </a:r>
              </a:p>
              <a:p>
                <a:pPr marL="82296" indent="0">
                  <a:buNone/>
                </a:pPr>
                <a:r>
                  <a:rPr lang="en-US" sz="2600" dirty="0">
                    <a:latin typeface="Agency FB" pitchFamily="34" charset="0"/>
                  </a:rPr>
                  <a:t/>
                </a:r>
                <a:r>
                  <a:rPr lang="en-US" sz="2600" dirty="0" smtClean="0">
                    <a:latin typeface="Agency FB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be the proposition,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sz="26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Step 1:  We show that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=1,</m:t>
                    </m:r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 is either true or false.</a:t>
                </a:r>
              </a:p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Step 2: We assume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true otherwise, we conclude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false. That is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n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, 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true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true.</a:t>
                </a:r>
              </a:p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Step 3: We show that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n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k</m:t>
                    </m:r>
                    <m:r>
                      <a:rPr lang="en-US" sz="2600" b="0" i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 is either true or false.</a:t>
                </a:r>
              </a:p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Step 4: Conclusion</a:t>
                </a:r>
              </a:p>
              <a:p>
                <a:pPr marL="82296" indent="0">
                  <a:buNone/>
                </a:pPr>
                <a:r>
                  <a:rPr lang="en-US" sz="2600" dirty="0" smtClean="0">
                    <a:latin typeface="Agency FB" pitchFamily="34" charset="0"/>
                  </a:rPr>
                  <a:t>We conclude that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either true or false,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is assumed true,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 is either true/false, then the proposition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 is true/ false for any natural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n</m:t>
                    </m:r>
                    <m:r>
                      <m:rPr>
                        <m:sty m:val="p"/>
                      </m:rPr>
                      <a:rPr lang="el-GR" sz="2600" b="0" i="1" smtClean="0">
                        <a:latin typeface="Cambria Math"/>
                        <a:ea typeface="Cambria Math"/>
                      </a:rPr>
                      <m:t>ϵ</m:t>
                    </m:r>
                    <m:r>
                      <a:rPr lang="el-GR" sz="26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600" dirty="0" smtClean="0">
                    <a:latin typeface="Agency FB" pitchFamily="34" charset="0"/>
                  </a:rPr>
                  <a:t>.</a:t>
                </a:r>
                <a:endParaRPr lang="en-US" sz="2600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257800"/>
              </a:xfrm>
              <a:blipFill rotWithShape="1">
                <a:blip r:embed="rId2"/>
                <a:stretch>
                  <a:fillRect l="-325" t="-1044" r="-1789" b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316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 smtClean="0">
                    <a:latin typeface="Agency FB" pitchFamily="34" charset="0"/>
                  </a:rPr>
                  <a:t/>
                </a:r>
                <a:br>
                  <a:rPr lang="en-US" sz="3600" dirty="0" smtClean="0">
                    <a:latin typeface="Agency FB" pitchFamily="34" charset="0"/>
                  </a:rPr>
                </a:br>
                <a:r>
                  <a:rPr lang="en-US" sz="3600" u="sng" dirty="0" smtClean="0">
                    <a:latin typeface="Agency FB" pitchFamily="34" charset="0"/>
                  </a:rPr>
                  <a:t>Definition</a:t>
                </a:r>
                <a:r>
                  <a:rPr lang="en-US" sz="3600" dirty="0">
                    <a:latin typeface="Agency FB" pitchFamily="34" charset="0"/>
                  </a:rPr>
                  <a:t>: A </a:t>
                </a:r>
                <a:r>
                  <a:rPr lang="en-US" sz="3600" dirty="0" smtClean="0">
                    <a:latin typeface="Agency FB" pitchFamily="34" charset="0"/>
                  </a:rPr>
                  <a:t>binomial </a:t>
                </a:r>
                <a:r>
                  <a:rPr lang="en-US" sz="3600" dirty="0">
                    <a:latin typeface="Agency FB" pitchFamily="34" charset="0"/>
                  </a:rPr>
                  <a:t>is an expression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latin typeface="Agency FB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l-GR" sz="3600" i="1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>
                    <a:latin typeface="Agency FB" pitchFamily="34" charset="0"/>
                    <a:ea typeface="Cambria Math"/>
                  </a:rPr>
                  <a:t/>
                </a:r>
                <a:br>
                  <a:rPr lang="en-US" dirty="0">
                    <a:latin typeface="Agency FB" pitchFamily="34" charset="0"/>
                    <a:ea typeface="Cambria Math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20" t="-9043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7104888" cy="12954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Question: How do we expand a binomial?</a:t>
            </a:r>
          </a:p>
          <a:p>
            <a:r>
              <a:rPr lang="en-US" dirty="0" smtClean="0"/>
              <a:t>There are two ways to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1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772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6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76200"/>
                <a:ext cx="7498080" cy="6553200"/>
              </a:xfrm>
            </p:spPr>
            <p:txBody>
              <a:bodyPr>
                <a:normAutofit fontScale="77500" lnSpcReduction="20000"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For instance, let a proposition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Agency FB" pitchFamily="34" charset="0"/>
                  </a:rPr>
                  <a:t>be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1+2+3+…+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=1; 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1∗2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=1, </m:t>
                    </m:r>
                  </m:oMath>
                </a14:m>
                <a:endParaRPr lang="en-US" b="0" i="1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𝐿𝐻𝑆</m:t>
                      </m:r>
                      <m:r>
                        <a:rPr lang="en-US" b="0" i="1" smtClean="0">
                          <a:latin typeface="Cambria Math"/>
                        </a:rPr>
                        <m:t>=1=</m:t>
                      </m:r>
                      <m:r>
                        <a:rPr lang="en-US" b="0" i="1" smtClean="0"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=2; 1+2=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endParaRPr lang="en-US" i="1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𝐿𝐻𝑆</m:t>
                      </m:r>
                      <m:r>
                        <a:rPr lang="en-US" i="1">
                          <a:latin typeface="Cambria Math"/>
                        </a:rPr>
                        <m:t>=3=</m:t>
                      </m:r>
                      <m:r>
                        <a:rPr lang="en-US" i="1"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=3; 1+2+3=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endParaRPr lang="en-US" i="1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𝐿𝐻𝑆</m:t>
                      </m:r>
                      <m:r>
                        <a:rPr lang="en-US" i="1">
                          <a:latin typeface="Cambria Math"/>
                        </a:rPr>
                        <m:t>=6=</m:t>
                      </m:r>
                      <m:r>
                        <a:rPr lang="en-US" i="1"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i="1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=100; 1+2+3+…+100=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00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00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101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endParaRPr lang="en-US" i="1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𝐿𝐻𝑆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In general,</a:t>
                </a: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/>
                </a:r>
                <a:r>
                  <a:rPr lang="en-US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1+2+3+…+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76200"/>
                <a:ext cx="7498080" cy="6553200"/>
              </a:xfrm>
              <a:blipFill rotWithShape="1">
                <a:blip r:embed="rId2"/>
                <a:stretch>
                  <a:fillRect l="-244" t="-1860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751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Worked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143000"/>
                <a:ext cx="7498080" cy="5105400"/>
              </a:xfrm>
            </p:spPr>
            <p:txBody>
              <a:bodyPr>
                <a:normAutofit fontScale="70000" lnSpcReduction="20000"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Prove that for any natural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1+2+3+…+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Proof:</a:t>
                </a: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Agency FB" pitchFamily="34" charset="0"/>
                  </a:rPr>
                  <a:t>be the proposition that</a:t>
                </a: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1+2+3+…+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Step 1: We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gency FB" pitchFamily="34" charset="0"/>
                  </a:rPr>
                  <a:t>is either true or false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LHS</m:t>
                    </m:r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𝑅𝐻𝑆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𝐿𝐻𝑆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𝑅𝐻𝑆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 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gency FB" pitchFamily="34" charset="0"/>
                  </a:rPr>
                  <a:t>is true.</a:t>
                </a: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Step 2: We assume that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Agency FB" pitchFamily="34" charset="0"/>
                  </a:rPr>
                  <a:t> is true, That is,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1+2+3+…+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………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Step 3: We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Agency FB" pitchFamily="34" charset="0"/>
                  </a:rPr>
                  <a:t> is either true or false, that is,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1+2+3+…+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………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∗∗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143000"/>
                <a:ext cx="7498080" cy="5105400"/>
              </a:xfrm>
              <a:blipFill rotWithShape="1">
                <a:blip r:embed="rId2"/>
                <a:stretch>
                  <a:fillRect t="-2031" r="-1789" b="-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026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"/>
                <a:ext cx="7498080" cy="6477000"/>
              </a:xfrm>
            </p:spPr>
            <p:txBody>
              <a:bodyPr>
                <a:normAutofit fontScale="85000" lnSpcReduction="10000"/>
              </a:bodyPr>
              <a:lstStyle/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Substituting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latin typeface="Agency FB" pitchFamily="34" charset="0"/>
                  </a:rPr>
                  <a:t> into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∗∗</m:t>
                        </m:r>
                      </m:e>
                    </m:d>
                  </m:oMath>
                </a14:m>
                <a:r>
                  <a:rPr lang="en-US" dirty="0">
                    <a:latin typeface="Agency FB" pitchFamily="34" charset="0"/>
                  </a:rPr>
                  <a:t>, we obtain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+1=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𝐿𝐻𝑆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+1=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=</m:t>
                      </m:r>
                      <m:r>
                        <a:rPr lang="en-US" i="1">
                          <a:latin typeface="Cambria Math"/>
                        </a:rPr>
                        <m:t>𝑅𝐻𝑆</m:t>
                      </m:r>
                    </m:oMath>
                  </m:oMathPara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𝐿𝐻𝑆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𝑅𝐻𝑆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Agency FB" pitchFamily="34" charset="0"/>
                  </a:rPr>
                  <a:t>then the statement is true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Agency FB" pitchFamily="34" charset="0"/>
                  </a:rPr>
                  <a:t> That is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Agency FB" pitchFamily="34" charset="0"/>
                  </a:rPr>
                  <a:t> is true.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Step 4: (Conclusion)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gency FB" pitchFamily="34" charset="0"/>
                  </a:rPr>
                  <a:t> is true,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gency FB" pitchFamily="34" charset="0"/>
                  </a:rPr>
                  <a:t> is assumed true,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Agency FB" pitchFamily="34" charset="0"/>
                  </a:rPr>
                  <a:t> is true, then the proposition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gency FB" pitchFamily="34" charset="0"/>
                  </a:rPr>
                  <a:t> is true for all natural numbers 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Hence,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1+2+3+…+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"/>
                <a:ext cx="7498080" cy="6477000"/>
              </a:xfrm>
              <a:blipFill rotWithShape="1">
                <a:blip r:embed="rId2"/>
                <a:stretch>
                  <a:fillRect l="-407" t="-1505" r="-163" b="-1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1280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838200"/>
          </a:xfrm>
        </p:spPr>
        <p:txBody>
          <a:bodyPr/>
          <a:lstStyle/>
          <a:p>
            <a:r>
              <a:rPr lang="en-US" dirty="0" smtClean="0"/>
              <a:t>Tutorial Questions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914400"/>
                <a:ext cx="7498080" cy="5334000"/>
              </a:xfrm>
            </p:spPr>
            <p:txBody>
              <a:bodyPr/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Prove that</a:t>
                </a:r>
              </a:p>
              <a:p>
                <a:pPr marL="596646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1+3+5+…+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 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Agency FB" pitchFamily="34" charset="0"/>
                  </a:rPr>
                  <a:t> for any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.</a:t>
                </a:r>
              </a:p>
              <a:p>
                <a:pPr marL="596646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1∗3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∗5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5∗7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 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endParaRPr lang="en-US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914400"/>
                <a:ext cx="7498080" cy="5334000"/>
              </a:xfrm>
              <a:blipFill rotWithShape="1">
                <a:blip r:embed="rId2"/>
                <a:stretch>
                  <a:fillRect l="-976" t="-1486" r="-1138" b="-6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197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76200"/>
                <a:ext cx="7790688" cy="6553200"/>
              </a:xfrm>
            </p:spPr>
            <p:txBody>
              <a:bodyPr/>
              <a:lstStyle/>
              <a:p>
                <a:pPr marL="596646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2+4+6+…+2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en-US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 startAt="6"/>
                </a:pPr>
                <a:r>
                  <a:rPr lang="en-US" dirty="0" smtClean="0">
                    <a:latin typeface="Agency FB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−…+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latin typeface="Agency FB" pitchFamily="34" charset="0"/>
                  </a:rPr>
                  <a:t>  is always positive.</a:t>
                </a:r>
              </a:p>
              <a:p>
                <a:pPr marL="596646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latin typeface="Agency FB" pitchFamily="34" charset="0"/>
                </a:endParaRPr>
              </a:p>
              <a:p>
                <a:pPr marL="596646" indent="-514350">
                  <a:buFont typeface="+mj-lt"/>
                  <a:buAutoNum type="arabicPeriod" startAt="6"/>
                </a:pPr>
                <a:r>
                  <a:rPr lang="en-US" dirty="0" smtClean="0">
                    <a:latin typeface="Agency FB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−1 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is always a multiply of 8.</a:t>
                </a:r>
                <a:endParaRPr lang="en-US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76200"/>
                <a:ext cx="7790688" cy="6553200"/>
              </a:xfrm>
              <a:blipFill rotWithShape="1">
                <a:blip r:embed="rId2"/>
                <a:stretch>
                  <a:fillRect l="-235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4396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gency FB" pitchFamily="34" charset="0"/>
              </a:rPr>
              <a:t>1. BINOMIAL EXPANSION BY USING PASCAL TRIANGLE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4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600" u="sng" dirty="0" smtClean="0">
                <a:latin typeface="Agency FB" pitchFamily="34" charset="0"/>
              </a:rPr>
              <a:t>Preamble:</a:t>
            </a:r>
          </a:p>
          <a:p>
            <a:pPr marL="82296" indent="0">
              <a:buNone/>
            </a:pPr>
            <a:r>
              <a:rPr lang="en-US" sz="3600" dirty="0" smtClean="0">
                <a:latin typeface="Agency FB" pitchFamily="34" charset="0"/>
              </a:rPr>
              <a:t>Blaise Pascal ( 19/06/1623 – 19/08/1662), a French </a:t>
            </a:r>
            <a:r>
              <a:rPr lang="en-US" sz="3600" dirty="0">
                <a:latin typeface="Agency FB" pitchFamily="34" charset="0"/>
              </a:rPr>
              <a:t>M</a:t>
            </a:r>
            <a:r>
              <a:rPr lang="en-US" sz="3600" dirty="0" smtClean="0">
                <a:latin typeface="Agency FB" pitchFamily="34" charset="0"/>
              </a:rPr>
              <a:t>athematician and a philosopher observed that a table of coefficient (know as Pascal triangle) to determine the coefficient of the expansion </a:t>
            </a:r>
          </a:p>
          <a:p>
            <a:endParaRPr lang="en-US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23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0"/>
                <a:ext cx="7866888" cy="66294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Suppose we consider the binomial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Agency FB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>
                  <a:latin typeface="Agency FB" pitchFamily="34" charset="0"/>
                </a:endParaRPr>
              </a:p>
              <a:p>
                <a:pPr marL="82296" indent="0" algn="just">
                  <a:buNone/>
                </a:pPr>
                <a:r>
                  <a:rPr lang="en-US" dirty="0">
                    <a:latin typeface="Agency FB" pitchFamily="34" charset="0"/>
                  </a:rPr>
                  <a:t>n</a:t>
                </a:r>
                <a:r>
                  <a:rPr lang="en-US" dirty="0" smtClean="0">
                    <a:latin typeface="Agency FB" pitchFamily="34" charset="0"/>
                  </a:rPr>
                  <a:t>=1     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82296" indent="0" algn="just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=2 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296" indent="0" algn="just">
                  <a:buNone/>
                </a:pPr>
                <a:r>
                  <a:rPr lang="en-US" dirty="0" smtClean="0"/>
                  <a:t>n=3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𝑔𝑖𝑣𝑒𝑠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+3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82296" indent="0">
                  <a:buNone/>
                </a:pPr>
                <a:r>
                  <a:rPr lang="en-US" b="0" dirty="0" smtClean="0"/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𝑙𝑒𝑎𝑑𝑠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a</a:t>
                </a:r>
                <a:r>
                  <a:rPr lang="en-US" dirty="0" smtClean="0">
                    <a:latin typeface="Agency FB" pitchFamily="34" charset="0"/>
                  </a:rPr>
                  <a:t>nd so on.</a:t>
                </a:r>
              </a:p>
              <a:p>
                <a:pPr marL="82296" indent="0">
                  <a:buNone/>
                </a:pPr>
                <a:r>
                  <a:rPr lang="en-US" smtClean="0">
                    <a:latin typeface="Agency FB" pitchFamily="34" charset="0"/>
                  </a:rPr>
                  <a:t> Obviously , the coefficients </a:t>
                </a:r>
                <a:r>
                  <a:rPr lang="en-US" dirty="0" smtClean="0">
                    <a:latin typeface="Agency FB" pitchFamily="34" charset="0"/>
                  </a:rPr>
                  <a:t>of </a:t>
                </a:r>
                <a:r>
                  <a:rPr lang="en-US" smtClean="0">
                    <a:latin typeface="Agency FB" pitchFamily="34" charset="0"/>
                  </a:rPr>
                  <a:t>the expansions </a:t>
                </a:r>
                <a:r>
                  <a:rPr lang="en-US" dirty="0" smtClean="0">
                    <a:latin typeface="Agency FB" pitchFamily="34" charset="0"/>
                  </a:rPr>
                  <a:t>is represent as a table next slide		</a:t>
                </a:r>
                <a:endParaRPr lang="en-US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0"/>
                <a:ext cx="7866888" cy="6629400"/>
              </a:xfrm>
              <a:blipFill rotWithShape="0">
                <a:blip r:embed="rId2"/>
                <a:stretch>
                  <a:fillRect l="-852" t="-1287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80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747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821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9808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gency FB" pitchFamily="34" charset="0"/>
              </a:rPr>
              <a:t>2.  BINOMIAL EXPANSION BY USING THEOREM</a:t>
            </a:r>
            <a:endParaRPr lang="en-US" sz="3200" dirty="0"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838200"/>
                <a:ext cx="7498080" cy="60198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n-US" sz="2800" dirty="0" smtClean="0">
                    <a:latin typeface="Agency FB" pitchFamily="34" charset="0"/>
                  </a:rPr>
                  <a:t>For any real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Agency FB" pitchFamily="34" charset="0"/>
                  </a:rPr>
                  <a:t> and any natural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Agency FB" pitchFamily="34" charset="0"/>
                  </a:rPr>
                  <a:t> the following formula holds true.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Pre>
                        <m:sPre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…+</m:t>
                              </m:r>
                              <m:sPre>
                                <m:sPre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sPre>
                                    <m:sPre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sPre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28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Agency FB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sPre>
                      </m:e>
                    </m:nary>
                  </m:oMath>
                </a14:m>
                <a:endParaRPr lang="en-US" sz="28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Agency FB" pitchFamily="34" charset="0"/>
                  </a:rPr>
                  <a:t>=</a:t>
                </a:r>
                <a:r>
                  <a:rPr lang="en-US" sz="28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838200"/>
                <a:ext cx="7498080" cy="6019800"/>
              </a:xfrm>
              <a:blipFill rotWithShape="0">
                <a:blip r:embed="rId2"/>
                <a:stretch>
                  <a:fillRect l="-569" t="-1114" r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888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>
                  <a:buNone/>
                </a:pPr>
                <a:r>
                  <a:rPr lang="en-US" dirty="0" smtClean="0">
                    <a:latin typeface="Agency FB" pitchFamily="34" charset="0"/>
                  </a:rPr>
                  <a:t>We </a:t>
                </a:r>
                <a:r>
                  <a:rPr lang="en-US" dirty="0">
                    <a:latin typeface="Agency FB" pitchFamily="34" charset="0"/>
                  </a:rPr>
                  <a:t>prove by mathematical Induction 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=1,</m:t>
                    </m:r>
                  </m:oMath>
                </a14:m>
                <a:r>
                  <a:rPr lang="en-US" dirty="0">
                    <a:latin typeface="Agency FB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Agency FB" pitchFamily="34" charset="0"/>
                  </a:rPr>
                  <a:t>  LHS =RHS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Hence, the formula is true .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latin typeface="Agency FB" pitchFamily="34" charset="0"/>
                  </a:rPr>
                  <a:t> is true 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That 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dirty="0">
                    <a:latin typeface="Agency FB" pitchFamily="34" charset="0"/>
                  </a:rPr>
                  <a:t>We verify that the formula is true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latin typeface="Agency FB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242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76200"/>
                <a:ext cx="7790688" cy="67818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0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	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pt-BR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b="0" i="1" smtClean="0">
                            <a:latin typeface="Cambria Math"/>
                          </a:rPr>
                          <m:t>𝑟</m:t>
                        </m:r>
                        <m:r>
                          <a:rPr lang="pt-BR" sz="30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b="0" i="1" smtClean="0">
                                <a:latin typeface="Cambria Math"/>
                              </a:rPr>
                              <m:t>−1−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nary>
                  </m:oMath>
                </a14:m>
                <a:endParaRPr lang="en-US" sz="3000" b="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𝑟</m:t>
                        </m:r>
                        <m:r>
                          <a:rPr lang="pt-BR" sz="3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3000" i="1">
                            <a:latin typeface="Cambria Math"/>
                          </a:rPr>
                          <m:t>𝑛</m:t>
                        </m:r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000" dirty="0" smtClean="0">
                    <a:latin typeface="Agency FB" pitchFamily="34" charset="0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𝑟</m:t>
                        </m:r>
                        <m:r>
                          <a:rPr lang="pt-BR" sz="3000" i="1">
                            <a:latin typeface="Cambria Math"/>
                          </a:rPr>
                          <m:t>=</m:t>
                        </m:r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3000" i="1">
                            <a:latin typeface="Cambria Math"/>
                          </a:rPr>
                          <m:t>𝑛</m:t>
                        </m:r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𝑟</m:t>
                        </m:r>
                        <m:r>
                          <a:rPr lang="pt-BR" sz="3000" i="1">
                            <a:latin typeface="Cambria Math"/>
                          </a:rPr>
                          <m:t>=</m:t>
                        </m:r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3000" i="1">
                            <a:latin typeface="Cambria Math"/>
                          </a:rPr>
                          <m:t>𝑛</m:t>
                        </m:r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pt-B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  <m:sup/>
                            </m:sSubSup>
                            <m:r>
                              <a:rPr lang="en-US" sz="3000" b="0" i="1" smtClean="0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pt-B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  <m:sup/>
                            </m:sSubSup>
                          </m:e>
                        </m:d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=</a:t>
                </a:r>
                <a:r>
                  <a:rPr lang="en-US" sz="30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𝑟</m:t>
                        </m:r>
                        <m:r>
                          <a:rPr lang="pt-BR" sz="3000" i="1">
                            <a:latin typeface="Cambria Math"/>
                          </a:rPr>
                          <m:t>=</m:t>
                        </m:r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3000" i="1">
                            <a:latin typeface="Cambria Math"/>
                          </a:rPr>
                          <m:t>𝑛</m:t>
                        </m:r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=</a:t>
                </a:r>
                <a:r>
                  <a:rPr lang="pt-BR" sz="30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𝑟</m:t>
                        </m:r>
                        <m:r>
                          <a:rPr lang="pt-BR" sz="3000" i="1">
                            <a:latin typeface="Cambria Math"/>
                          </a:rPr>
                          <m:t>=</m:t>
                        </m:r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sz="3000" i="1">
                            <a:latin typeface="Cambria Math"/>
                          </a:rPr>
                          <m:t>𝑛</m:t>
                        </m:r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000" dirty="0" smtClean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𝑠𝑖𝑛𝑐𝑒</m:t>
                        </m:r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/>
                        </m:sSubSup>
                        <m:r>
                          <a:rPr lang="en-US" sz="3000" b="0" i="1" smtClean="0">
                            <a:latin typeface="Cambria Math"/>
                          </a:rPr>
                          <m:t>=1,</m:t>
                        </m:r>
                        <m:sSubSup>
                          <m:sSub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pt-B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</m:sSubSup>
                        <m:r>
                          <a:rPr lang="en-US" sz="3000" b="0" i="1" smtClean="0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Agency FB" pitchFamily="34" charset="0"/>
                  </a:rPr>
                  <a:t>.</a:t>
                </a:r>
              </a:p>
              <a:p>
                <a:pPr marL="82296" indent="0">
                  <a:buNone/>
                </a:pPr>
                <a:endParaRPr lang="en-US" sz="3000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3000" dirty="0" smtClean="0">
                    <a:latin typeface="Agency FB" pitchFamily="34" charset="0"/>
                  </a:rPr>
                  <a:t>Hence the formula holds true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3000" b="0" i="1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𝑇h𝑒𝑟𝑒𝑓𝑜𝑟𝑒</m:t>
                      </m:r>
                      <m:r>
                        <a:rPr lang="en-US" sz="3000" b="0" i="1" smtClean="0">
                          <a:latin typeface="Cambria Math"/>
                        </a:rPr>
                        <m:t>, </m:t>
                      </m:r>
                      <m:r>
                        <a:rPr lang="en-US" sz="3000" b="0" i="1" smtClean="0">
                          <a:latin typeface="Cambria Math"/>
                        </a:rPr>
                        <m:t>𝑏𝑦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𝑖𝑛𝑑𝑢𝑐𝑡𝑖𝑜𝑛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𝑡h𝑒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𝑓𝑜𝑟𝑚𝑢𝑙𝑎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h𝑜𝑙𝑑𝑠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000" b="0" i="1" dirty="0" smtClean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𝑡𝑟𝑢𝑒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𝑓𝑜𝑟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𝑎𝑙𝑙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𝑝𝑜𝑠𝑖𝑡𝑖𝑣𝑒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𝑖𝑛𝑡𝑒𝑔𝑒𝑟𝑠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000" dirty="0" smtClean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76200"/>
                <a:ext cx="7790688" cy="6781800"/>
              </a:xfrm>
              <a:blipFill rotWithShape="0"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6948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gency FB" pitchFamily="34" charset="0"/>
              </a:rPr>
              <a:t>Worked Examples </a:t>
            </a:r>
            <a:endParaRPr lang="en-US" sz="6000" dirty="0">
              <a:latin typeface="Agency FB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95400"/>
                <a:ext cx="7498080" cy="4648200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en-US" sz="2000" u="sng" dirty="0" smtClean="0">
                    <a:latin typeface="Agency FB" pitchFamily="34" charset="0"/>
                  </a:rPr>
                  <a:t>Example 1</a:t>
                </a:r>
                <a:r>
                  <a:rPr lang="en-US" sz="2000" dirty="0" smtClean="0">
                    <a:latin typeface="Agency FB" pitchFamily="34" charset="0"/>
                  </a:rPr>
                  <a:t>: State  </a:t>
                </a:r>
                <a:r>
                  <a:rPr lang="en-US" sz="2000" dirty="0">
                    <a:latin typeface="Agency FB" pitchFamily="34" charset="0"/>
                  </a:rPr>
                  <a:t>the binomial expansion of the theorem, when </a:t>
                </a:r>
                <a:endParaRPr lang="en-US" sz="2000" i="1" dirty="0" smtClean="0">
                  <a:latin typeface="Cambria Math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=1 </m:t>
                      </m:r>
                      <m:r>
                        <a:rPr lang="en-US" sz="2000" i="1">
                          <a:latin typeface="Cambria Math"/>
                        </a:rPr>
                        <m:t>𝑎𝑛𝑑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latin typeface="Agency FB" pitchFamily="34" charset="0"/>
                  </a:rPr>
                  <a:t/>
                </a:r>
                <a:r>
                  <a:rPr lang="en-US" sz="2000" u="sng" dirty="0">
                    <a:latin typeface="Agency FB" pitchFamily="34" charset="0"/>
                  </a:rPr>
                  <a:t>Solution :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Agency FB" pitchFamily="34" charset="0"/>
                  </a:rPr>
                  <a:t>Recall : Binomial theorem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/>
                            </a:rPr>
                            <m:t>𝑘</m:t>
                          </m:r>
                          <m:r>
                            <a:rPr lang="pt-BR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latin typeface="Agency FB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=1,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𝑡h𝑒𝑛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en-US" sz="20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/>
                            </a:rPr>
                            <m:t>𝑘</m:t>
                          </m:r>
                          <m:r>
                            <a:rPr lang="pt-BR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latin typeface="Cambria Math"/>
                            </a:rPr>
                            <m:t>𝑘</m:t>
                          </m:r>
                          <m:r>
                            <a:rPr lang="pt-BR" sz="20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latin typeface="Agency FB" pitchFamily="34" charset="0"/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latin typeface="Agency FB" pitchFamily="34" charset="0"/>
                  </a:rPr>
                  <a:t>			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+</a:t>
                </a:r>
                <a:r>
                  <a:rPr lang="pt-BR" sz="20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+…+</a:t>
                </a:r>
                <a:r>
                  <a:rPr lang="pt-BR" sz="20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					= 1+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gency FB" pitchFamily="34" charset="0"/>
                  </a:rPr>
                  <a:t>+…+</a:t>
                </a:r>
                <a:r>
                  <a:rPr lang="pt-BR" sz="2000" dirty="0">
                    <a:latin typeface="Agency FB" pitchFamily="34" charset="0"/>
                  </a:rPr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latin typeface="Agency FB" pitchFamily="34" charset="0"/>
                </a:endParaRPr>
              </a:p>
              <a:p>
                <a:endParaRPr lang="en-US" sz="2000" dirty="0">
                  <a:latin typeface="Agency FB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95400"/>
                <a:ext cx="7498080" cy="4648200"/>
              </a:xfrm>
              <a:blipFill rotWithShape="0">
                <a:blip r:embed="rId2"/>
                <a:stretch>
                  <a:fillRect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4304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3507</TotalTime>
  <Words>188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BINOMIAL EXPANSION, THEOREM APPLICATION AND EXAMPLES</vt:lpstr>
      <vt:lpstr> </vt:lpstr>
      <vt:lpstr>1. BINOMIAL EXPANSION BY USING PASCAL TRIANGLE</vt:lpstr>
      <vt:lpstr>Slide 4</vt:lpstr>
      <vt:lpstr>Slide 5</vt:lpstr>
      <vt:lpstr>2.  BINOMIAL EXPANSION BY USING THEOREM</vt:lpstr>
      <vt:lpstr>PROOF</vt:lpstr>
      <vt:lpstr>Slide 8</vt:lpstr>
      <vt:lpstr>Worked Examples </vt:lpstr>
      <vt:lpstr> </vt:lpstr>
      <vt:lpstr>Binomial Expansion for negative Integers</vt:lpstr>
      <vt:lpstr> </vt:lpstr>
      <vt:lpstr>Evaluation with binomial expansion </vt:lpstr>
      <vt:lpstr>Largest Coefficient and Greatest Coefficient </vt:lpstr>
      <vt:lpstr>Worked Examples</vt:lpstr>
      <vt:lpstr>Tutorial Questions</vt:lpstr>
      <vt:lpstr> MATHEMATICAL INDUCTION </vt:lpstr>
      <vt:lpstr>Definition </vt:lpstr>
      <vt:lpstr>Principle of Mathematical Induction</vt:lpstr>
      <vt:lpstr>Slide 20</vt:lpstr>
      <vt:lpstr>Slide 21</vt:lpstr>
      <vt:lpstr>Worked Example</vt:lpstr>
      <vt:lpstr>Slide 23</vt:lpstr>
      <vt:lpstr>Tutorial Questions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Prof Amos O. Popoola</cp:lastModifiedBy>
  <cp:revision>59</cp:revision>
  <dcterms:created xsi:type="dcterms:W3CDTF">2024-01-18T08:43:29Z</dcterms:created>
  <dcterms:modified xsi:type="dcterms:W3CDTF">2025-01-29T16:24:35Z</dcterms:modified>
</cp:coreProperties>
</file>