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58" r:id="rId5"/>
    <p:sldId id="270" r:id="rId6"/>
    <p:sldId id="259" r:id="rId7"/>
    <p:sldId id="271" r:id="rId8"/>
    <p:sldId id="272" r:id="rId9"/>
    <p:sldId id="260" r:id="rId10"/>
    <p:sldId id="274" r:id="rId11"/>
    <p:sldId id="273" r:id="rId12"/>
    <p:sldId id="261" r:id="rId13"/>
    <p:sldId id="275" r:id="rId14"/>
    <p:sldId id="262" r:id="rId15"/>
    <p:sldId id="263" r:id="rId16"/>
    <p:sldId id="276" r:id="rId17"/>
    <p:sldId id="277" r:id="rId18"/>
    <p:sldId id="264" r:id="rId19"/>
    <p:sldId id="278" r:id="rId20"/>
    <p:sldId id="265" r:id="rId21"/>
    <p:sldId id="266" r:id="rId22"/>
    <p:sldId id="279" r:id="rId23"/>
    <p:sldId id="267" r:id="rId24"/>
    <p:sldId id="280" r:id="rId25"/>
    <p:sldId id="268" r:id="rId26"/>
    <p:sldId id="281" r:id="rId27"/>
    <p:sldId id="282" r:id="rId28"/>
    <p:sldId id="283" r:id="rId29"/>
    <p:sldId id="284" r:id="rId30"/>
    <p:sldId id="285" r:id="rId31"/>
    <p:sldId id="286"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0CAE36-B37B-4E30-A167-16E294F60835}"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2035149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0CAE36-B37B-4E30-A167-16E294F60835}"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3302401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0CAE36-B37B-4E30-A167-16E294F60835}"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334031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0CAE36-B37B-4E30-A167-16E294F60835}"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190518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F0CAE36-B37B-4E30-A167-16E294F60835}"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1767450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0CAE36-B37B-4E30-A167-16E294F60835}" type="datetimeFigureOut">
              <a:rPr lang="en-US" smtClean="0"/>
              <a:t>11/26/2023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1213201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0CAE36-B37B-4E30-A167-16E294F60835}" type="datetimeFigureOut">
              <a:rPr lang="en-US" smtClean="0"/>
              <a:t>11/26/2023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2279384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0CAE36-B37B-4E30-A167-16E294F60835}" type="datetimeFigureOut">
              <a:rPr lang="en-US" smtClean="0"/>
              <a:t>11/26/2023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3247346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0CAE36-B37B-4E30-A167-16E294F60835}" type="datetimeFigureOut">
              <a:rPr lang="en-US" smtClean="0"/>
              <a:t>11/26/2023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352023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F0CAE36-B37B-4E30-A167-16E294F60835}" type="datetimeFigureOut">
              <a:rPr lang="en-US" smtClean="0"/>
              <a:t>11/26/2023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3160420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F0CAE36-B37B-4E30-A167-16E294F60835}" type="datetimeFigureOut">
              <a:rPr lang="en-US" smtClean="0"/>
              <a:t>11/26/2023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1187614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0CAE36-B37B-4E30-A167-16E294F60835}" type="datetimeFigureOut">
              <a:rPr lang="en-US" smtClean="0"/>
              <a:t>11/26/2023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6E5912-3833-4BC7-9C74-753961D3A7B7}" type="slidenum">
              <a:rPr lang="en-US" smtClean="0"/>
              <a:t>‹#›</a:t>
            </a:fld>
            <a:endParaRPr lang="en-US"/>
          </a:p>
        </p:txBody>
      </p:sp>
    </p:spTree>
    <p:extLst>
      <p:ext uri="{BB962C8B-B14F-4D97-AF65-F5344CB8AC3E}">
        <p14:creationId xmlns:p14="http://schemas.microsoft.com/office/powerpoint/2010/main" val="1026741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thoughtco.com/protons-neutrons-and-electrons-in-an-atom-603818" TargetMode="External"/><Relationship Id="rId3" Type="http://schemas.openxmlformats.org/officeDocument/2006/relationships/hyperlink" Target="https://www.thoughtco.com/what-is-an-atom-603816" TargetMode="External"/><Relationship Id="rId7" Type="http://schemas.openxmlformats.org/officeDocument/2006/relationships/hyperlink" Target="https://www.thoughtco.com/isotopes-of-helium-607735" TargetMode="External"/><Relationship Id="rId2" Type="http://schemas.openxmlformats.org/officeDocument/2006/relationships/hyperlink" Target="https://www.thoughtco.com/definition-of-element-chemistry-604452" TargetMode="External"/><Relationship Id="rId1" Type="http://schemas.openxmlformats.org/officeDocument/2006/relationships/slideLayout" Target="../slideLayouts/slideLayout1.xml"/><Relationship Id="rId6" Type="http://schemas.openxmlformats.org/officeDocument/2006/relationships/hyperlink" Target="https://www.thoughtco.com/definition-of-electron-chemistry-604447" TargetMode="External"/><Relationship Id="rId5" Type="http://schemas.openxmlformats.org/officeDocument/2006/relationships/hyperlink" Target="https://www.thoughtco.com/definition-of-neutron-in-chemistry-604578" TargetMode="External"/><Relationship Id="rId4" Type="http://schemas.openxmlformats.org/officeDocument/2006/relationships/hyperlink" Target="https://www.thoughtco.com/definition-of-proton-604622" TargetMode="External"/></Relationships>
</file>

<file path=ppt/slides/_rels/slide10.xml.rels><?xml version="1.0" encoding="UTF-8" standalone="yes"?>
<Relationships xmlns="http://schemas.openxmlformats.org/package/2006/relationships"><Relationship Id="rId2" Type="http://schemas.openxmlformats.org/officeDocument/2006/relationships/hyperlink" Target="https://www.thoughtco.com/definition-of-proton-604622"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s://byjus.com/chemistry/decomposition-reaction/" TargetMode="External"/><Relationship Id="rId2" Type="http://schemas.openxmlformats.org/officeDocument/2006/relationships/hyperlink" Target="https://byjus.com/chemistry/combustion-types/" TargetMode="External"/><Relationship Id="rId1" Type="http://schemas.openxmlformats.org/officeDocument/2006/relationships/slideLayout" Target="../slideLayouts/slideLayout7.xml"/><Relationship Id="rId6" Type="http://schemas.openxmlformats.org/officeDocument/2006/relationships/hyperlink" Target="https://byjus.com/chemistry/displacement-reactions/" TargetMode="External"/><Relationship Id="rId5" Type="http://schemas.openxmlformats.org/officeDocument/2006/relationships/hyperlink" Target="https://byjus.com/chemistry/oxidation-and-reduction/" TargetMode="External"/><Relationship Id="rId4" Type="http://schemas.openxmlformats.org/officeDocument/2006/relationships/hyperlink" Target="https://byjus.com/chemistry/neutralization-reaction/"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thoughtco.com/increasing-atomic-number-vs-mass-608816" TargetMode="Externa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sciencenotes.org/diatomic-elements/"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sciencenotes.org/electronegativity-definition-and-trend/" TargetMode="External"/><Relationship Id="rId2" Type="http://schemas.openxmlformats.org/officeDocument/2006/relationships/hyperlink" Target="https://sciencenotes.org/list-nonmetals/"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203293" y="3675803"/>
            <a:ext cx="881523" cy="388696"/>
          </a:xfrm>
          <a:prstGeom prst="rect">
            <a:avLst/>
          </a:prstGeom>
        </p:spPr>
        <p:txBody>
          <a:bodyPr wrap="none">
            <a:spAutoFit/>
          </a:bodyPr>
          <a:lstStyle/>
          <a:p>
            <a:pPr algn="just">
              <a:lnSpc>
                <a:spcPct val="107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ATOM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588579" y="1296104"/>
            <a:ext cx="10731061" cy="2215991"/>
          </a:xfrm>
          <a:prstGeom prst="rect">
            <a:avLst/>
          </a:prstGeom>
        </p:spPr>
        <p:txBody>
          <a:bodyPr wrap="square">
            <a:spAutoFit/>
          </a:bodyPr>
          <a:lstStyle/>
          <a:p>
            <a:pPr algn="just">
              <a:lnSpc>
                <a:spcPct val="115000"/>
              </a:lnSpc>
              <a:spcAft>
                <a:spcPts val="1000"/>
              </a:spcAft>
            </a:pPr>
            <a:r>
              <a:rPr lang="en-US" sz="2000" dirty="0">
                <a:solidFill>
                  <a:srgbClr val="FF0000"/>
                </a:solidFill>
                <a:latin typeface="Times New Roman" panose="02020603050405020304" pitchFamily="18" charset="0"/>
                <a:ea typeface="Calibri" panose="020F0502020204030204" pitchFamily="34" charset="0"/>
                <a:cs typeface="SimSun" panose="02010600030101010101" pitchFamily="2" charset="-122"/>
              </a:rPr>
              <a:t>Atoms, molecules, elements and compounds and chemical reactions. </a:t>
            </a:r>
            <a:r>
              <a:rPr lang="en-US" sz="2000" dirty="0">
                <a:latin typeface="Times New Roman" panose="02020603050405020304" pitchFamily="18" charset="0"/>
                <a:ea typeface="Calibri" panose="020F0502020204030204" pitchFamily="34" charset="0"/>
                <a:cs typeface="SimSun" panose="02010600030101010101" pitchFamily="2" charset="-122"/>
              </a:rPr>
              <a:t>Modern electronic theory of atoms. Electronic configuration, periodicity and building up of the periodic table. Hybridization and shapes of simple molecules. Valence Forces. Structure of solids. </a:t>
            </a:r>
            <a:r>
              <a:rPr lang="en-US" sz="2000" dirty="0">
                <a:solidFill>
                  <a:srgbClr val="FF0000"/>
                </a:solidFill>
                <a:latin typeface="Times New Roman" panose="02020603050405020304" pitchFamily="18" charset="0"/>
                <a:ea typeface="Calibri" panose="020F0502020204030204" pitchFamily="34" charset="0"/>
                <a:cs typeface="SimSun" panose="02010600030101010101" pitchFamily="2" charset="-122"/>
              </a:rPr>
              <a:t>Chemical equations and stoichiometry</a:t>
            </a:r>
            <a:r>
              <a:rPr lang="en-US" sz="2000" dirty="0">
                <a:latin typeface="Times New Roman" panose="02020603050405020304" pitchFamily="18" charset="0"/>
                <a:ea typeface="Calibri" panose="020F0502020204030204" pitchFamily="34" charset="0"/>
                <a:cs typeface="SimSun" panose="02010600030101010101" pitchFamily="2" charset="-122"/>
              </a:rPr>
              <a:t>; Chemical bonding and intermolecular forces, kinetic theory of matter. Elementary thermochemistry. Rates of reaction, equilibrium and thermodynamics. Acids, bases and salts. Properties of gases. Redox reactions and introduction to electrochemistry. Radioactivity.  </a:t>
            </a:r>
            <a:endParaRPr lang="en-US" sz="2000" dirty="0">
              <a:effectLst/>
              <a:latin typeface="Calibri" panose="020F0502020204030204" pitchFamily="34" charset="0"/>
              <a:ea typeface="Calibri" panose="020F0502020204030204" pitchFamily="34" charset="0"/>
              <a:cs typeface="SimSun" panose="02010600030101010101" pitchFamily="2" charset="-122"/>
            </a:endParaRPr>
          </a:p>
        </p:txBody>
      </p:sp>
      <p:sp>
        <p:nvSpPr>
          <p:cNvPr id="8" name="Rectangle 7"/>
          <p:cNvSpPr/>
          <p:nvPr/>
        </p:nvSpPr>
        <p:spPr>
          <a:xfrm>
            <a:off x="3418214" y="743700"/>
            <a:ext cx="3358612" cy="388696"/>
          </a:xfrm>
          <a:prstGeom prst="rect">
            <a:avLst/>
          </a:prstGeom>
        </p:spPr>
        <p:txBody>
          <a:bodyPr wrap="none">
            <a:spAutoFit/>
          </a:bodyPr>
          <a:lstStyle/>
          <a:p>
            <a:pPr algn="just">
              <a:lnSpc>
                <a:spcPct val="107000"/>
              </a:lnSpc>
              <a:spcAft>
                <a:spcPts val="800"/>
              </a:spcAft>
            </a:pPr>
            <a:r>
              <a:rPr lang="en-US" b="1" dirty="0" smtClean="0">
                <a:latin typeface="Times New Roman" panose="02020603050405020304" pitchFamily="18" charset="0"/>
                <a:ea typeface="Calibri" panose="020F0502020204030204" pitchFamily="34" charset="0"/>
                <a:cs typeface="Times New Roman" panose="02020603050405020304" pitchFamily="18" charset="0"/>
              </a:rPr>
              <a:t>CHM 101 COURSE SYNOPSIS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angle 8"/>
          <p:cNvSpPr/>
          <p:nvPr/>
        </p:nvSpPr>
        <p:spPr>
          <a:xfrm>
            <a:off x="588579" y="4228207"/>
            <a:ext cx="10825655" cy="1722651"/>
          </a:xfrm>
          <a:prstGeom prst="rect">
            <a:avLst/>
          </a:prstGeom>
        </p:spPr>
        <p:txBody>
          <a:bodyPr wrap="square">
            <a:spAutoFit/>
          </a:bodyPr>
          <a:lstStyle/>
          <a:p>
            <a:pPr algn="just" fontAlgn="base">
              <a:lnSpc>
                <a:spcPct val="107000"/>
              </a:lnSpc>
              <a:spcAft>
                <a:spcPts val="800"/>
              </a:spcAf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An atom is the defining structure of an </a:t>
            </a:r>
            <a:r>
              <a:rPr lang="en-US" sz="2000" dirty="0">
                <a:latin typeface="Times New Roman" panose="02020603050405020304" pitchFamily="18" charset="0"/>
                <a:ea typeface="Times New Roman" panose="02020603050405020304" pitchFamily="18" charset="0"/>
                <a:cs typeface="Times New Roman" panose="02020603050405020304" pitchFamily="18" charset="0"/>
                <a:hlinkClick r:id="rId2"/>
              </a:rPr>
              <a:t>element</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which cannot be broken by any chemical means. A </a:t>
            </a:r>
            <a:r>
              <a:rPr lang="en-US" sz="2000" dirty="0">
                <a:latin typeface="Times New Roman" panose="02020603050405020304" pitchFamily="18" charset="0"/>
                <a:ea typeface="Times New Roman" panose="02020603050405020304" pitchFamily="18" charset="0"/>
                <a:cs typeface="Times New Roman" panose="02020603050405020304" pitchFamily="18" charset="0"/>
                <a:hlinkClick r:id="rId3"/>
              </a:rPr>
              <a:t>typical atom</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consists of a nucleus of positively-charged </a:t>
            </a:r>
            <a:r>
              <a:rPr lang="en-US" sz="2000" dirty="0">
                <a:latin typeface="Times New Roman" panose="02020603050405020304" pitchFamily="18" charset="0"/>
                <a:ea typeface="Times New Roman" panose="02020603050405020304" pitchFamily="18" charset="0"/>
                <a:cs typeface="Times New Roman" panose="02020603050405020304" pitchFamily="18" charset="0"/>
                <a:hlinkClick r:id="rId4"/>
              </a:rPr>
              <a:t>protons</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and electrically neutral </a:t>
            </a:r>
            <a:r>
              <a:rPr lang="en-US" sz="2000" dirty="0">
                <a:latin typeface="Times New Roman" panose="02020603050405020304" pitchFamily="18" charset="0"/>
                <a:ea typeface="Times New Roman" panose="02020603050405020304" pitchFamily="18" charset="0"/>
                <a:cs typeface="Times New Roman" panose="02020603050405020304" pitchFamily="18" charset="0"/>
                <a:hlinkClick r:id="rId5"/>
              </a:rPr>
              <a:t>neutrons</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with negatively-charged </a:t>
            </a:r>
            <a:r>
              <a:rPr lang="en-US" sz="2000" dirty="0">
                <a:latin typeface="Times New Roman" panose="02020603050405020304" pitchFamily="18" charset="0"/>
                <a:ea typeface="Times New Roman" panose="02020603050405020304" pitchFamily="18" charset="0"/>
                <a:cs typeface="Times New Roman" panose="02020603050405020304" pitchFamily="18" charset="0"/>
                <a:hlinkClick r:id="rId6"/>
              </a:rPr>
              <a:t>electrons</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orbiting this nucleus. However, an atom can consist of a single proton (i.e., the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protium</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cs typeface="Times New Roman" panose="02020603050405020304" pitchFamily="18" charset="0"/>
                <a:hlinkClick r:id="rId7"/>
              </a:rPr>
              <a:t>isotope of hydrogen</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as a nucleus. The </a:t>
            </a:r>
            <a:r>
              <a:rPr lang="en-US" sz="2000" dirty="0">
                <a:latin typeface="Times New Roman" panose="02020603050405020304" pitchFamily="18" charset="0"/>
                <a:ea typeface="Times New Roman" panose="02020603050405020304" pitchFamily="18" charset="0"/>
                <a:cs typeface="Times New Roman" panose="02020603050405020304" pitchFamily="18" charset="0"/>
                <a:hlinkClick r:id="rId8"/>
              </a:rPr>
              <a:t>number of protons</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defines the identity of an atom or its element</a:t>
            </a:r>
            <a:r>
              <a:rPr lang="en-US" sz="2000" dirty="0" smtClean="0">
                <a:solidFill>
                  <a:srgbClr val="282828"/>
                </a:solidFill>
                <a:latin typeface="Times New Roman" panose="02020603050405020304" pitchFamily="18" charset="0"/>
                <a:ea typeface="Times New Roman" panose="02020603050405020304" pitchFamily="18" charset="0"/>
                <a:cs typeface="Times New Roman" panose="02020603050405020304" pitchFamily="18" charset="0"/>
              </a:rPr>
              <a:t>. Examples of atoms are hydrogen, Carbon.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5384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2869" y="729817"/>
            <a:ext cx="10972800" cy="6124754"/>
          </a:xfrm>
          <a:prstGeom prst="rect">
            <a:avLst/>
          </a:prstGeom>
        </p:spPr>
        <p:txBody>
          <a:bodyPr wrap="square">
            <a:spAutoFit/>
          </a:bodyPr>
          <a:lstStyle/>
          <a:p>
            <a:pPr algn="just">
              <a:lnSpc>
                <a:spcPct val="200000"/>
              </a:lnSpc>
            </a:pPr>
            <a:r>
              <a:rPr lang="en-US" sz="2800" dirty="0">
                <a:latin typeface="Times New Roman" panose="02020603050405020304" pitchFamily="18" charset="0"/>
                <a:ea typeface="Times New Roman" panose="02020603050405020304" pitchFamily="18" charset="0"/>
              </a:rPr>
              <a:t>Elements are defined by the number of </a:t>
            </a:r>
            <a:r>
              <a:rPr lang="en-US" sz="2800" u="sng" dirty="0">
                <a:latin typeface="Times New Roman" panose="02020603050405020304" pitchFamily="18" charset="0"/>
                <a:ea typeface="Times New Roman" panose="02020603050405020304" pitchFamily="18" charset="0"/>
                <a:cs typeface="Times New Roman" panose="02020603050405020304" pitchFamily="18" charset="0"/>
                <a:hlinkClick r:id="rId2"/>
              </a:rPr>
              <a:t>protons</a:t>
            </a:r>
            <a:r>
              <a:rPr lang="en-US" sz="2800" dirty="0">
                <a:latin typeface="Times New Roman" panose="02020603050405020304" pitchFamily="18" charset="0"/>
                <a:ea typeface="Times New Roman" panose="02020603050405020304" pitchFamily="18" charset="0"/>
              </a:rPr>
              <a:t> they possess. Atoms of an element all have the same number of protons, but they can have different numbers of electrons and neutrons. Changing the ratio of electrons to protons creates ions, while changing the number of neutrons form </a:t>
            </a:r>
            <a:r>
              <a:rPr lang="en-US" sz="2800" dirty="0" err="1">
                <a:latin typeface="Times New Roman" panose="02020603050405020304" pitchFamily="18" charset="0"/>
                <a:ea typeface="Times New Roman" panose="02020603050405020304" pitchFamily="18" charset="0"/>
              </a:rPr>
              <a:t>isotopes.There</a:t>
            </a:r>
            <a:r>
              <a:rPr lang="en-US" sz="2800" dirty="0">
                <a:latin typeface="Times New Roman" panose="02020603050405020304" pitchFamily="18" charset="0"/>
                <a:ea typeface="Times New Roman" panose="02020603050405020304" pitchFamily="18" charset="0"/>
              </a:rPr>
              <a:t> are 118 known elements. Research is underway to make element 120.When element 120 is made and verified, the periodic table will need to be changed to accommodate it</a:t>
            </a:r>
            <a:endParaRPr lang="en-US" sz="2800" dirty="0"/>
          </a:p>
        </p:txBody>
      </p:sp>
    </p:spTree>
    <p:extLst>
      <p:ext uri="{BB962C8B-B14F-4D97-AF65-F5344CB8AC3E}">
        <p14:creationId xmlns:p14="http://schemas.microsoft.com/office/powerpoint/2010/main" val="3238288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784582"/>
            <a:ext cx="11960771" cy="4269887"/>
          </a:xfrm>
          <a:prstGeom prst="rect">
            <a:avLst/>
          </a:prstGeom>
        </p:spPr>
        <p:txBody>
          <a:bodyPr wrap="square">
            <a:spAutoFit/>
          </a:bodyPr>
          <a:lstStyle/>
          <a:p>
            <a:pPr algn="just">
              <a:lnSpc>
                <a:spcPct val="200000"/>
              </a:lnSpc>
              <a:spcAft>
                <a:spcPts val="825"/>
              </a:spcAft>
            </a:pPr>
            <a:r>
              <a:rPr lang="en-US" sz="2800" b="1" dirty="0">
                <a:latin typeface="Times New Roman" panose="02020603050405020304" pitchFamily="18" charset="0"/>
                <a:ea typeface="Times New Roman" panose="02020603050405020304" pitchFamily="18" charset="0"/>
              </a:rPr>
              <a:t>Elements</a:t>
            </a:r>
            <a:r>
              <a:rPr lang="en-US" sz="2800" dirty="0">
                <a:latin typeface="Times New Roman" panose="02020603050405020304" pitchFamily="18" charset="0"/>
                <a:ea typeface="Times New Roman" panose="02020603050405020304" pitchFamily="18" charset="0"/>
              </a:rPr>
              <a:t> are simple substances that cannot be broken down into simpler particles. They are made of only one specific atom. Although elements aren't changed by chemical reactions, new elements may be formed by nuclear reactions. An example of such is carbon C; it is composed of a single carbon atom that is composed of six electrons, six protons, and six neutrons</a:t>
            </a:r>
            <a:r>
              <a:rPr lang="en-US" dirty="0">
                <a:latin typeface="Times New Roman" panose="02020603050405020304" pitchFamily="18" charset="0"/>
                <a:ea typeface="Times New Roman" panose="02020603050405020304" pitchFamily="18" charset="0"/>
              </a:rPr>
              <a:t>.</a:t>
            </a:r>
            <a:endParaRPr lang="en-US" dirty="0">
              <a:latin typeface="Times New Roman" panose="02020603050405020304" pitchFamily="18" charset="0"/>
              <a:ea typeface="Times New Roman" panose="02020603050405020304" pitchFamily="18" charset="0"/>
            </a:endParaRPr>
          </a:p>
        </p:txBody>
      </p:sp>
      <p:sp>
        <p:nvSpPr>
          <p:cNvPr id="3" name="Rectangle 2"/>
          <p:cNvSpPr/>
          <p:nvPr/>
        </p:nvSpPr>
        <p:spPr>
          <a:xfrm>
            <a:off x="0" y="795423"/>
            <a:ext cx="1803699" cy="584775"/>
          </a:xfrm>
          <a:prstGeom prst="rect">
            <a:avLst/>
          </a:prstGeom>
        </p:spPr>
        <p:txBody>
          <a:bodyPr wrap="none">
            <a:spAutoFit/>
          </a:bodyPr>
          <a:lstStyle/>
          <a:p>
            <a:r>
              <a:rPr lang="en-US" sz="3200" b="1" dirty="0">
                <a:latin typeface="Times New Roman" panose="02020603050405020304" pitchFamily="18" charset="0"/>
                <a:ea typeface="Times New Roman" panose="02020603050405020304" pitchFamily="18" charset="0"/>
              </a:rPr>
              <a:t>Elements</a:t>
            </a:r>
            <a:endParaRPr lang="en-US" sz="3200" dirty="0"/>
          </a:p>
        </p:txBody>
      </p:sp>
    </p:spTree>
    <p:extLst>
      <p:ext uri="{BB962C8B-B14F-4D97-AF65-F5344CB8AC3E}">
        <p14:creationId xmlns:p14="http://schemas.microsoft.com/office/powerpoint/2010/main" val="2081244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30853" y="603143"/>
            <a:ext cx="1377300" cy="411459"/>
          </a:xfrm>
          <a:prstGeom prst="rect">
            <a:avLst/>
          </a:prstGeom>
        </p:spPr>
        <p:txBody>
          <a:bodyPr wrap="none">
            <a:spAutoFit/>
          </a:bodyPr>
          <a:lstStyle/>
          <a:p>
            <a:pPr algn="just">
              <a:lnSpc>
                <a:spcPts val="2700"/>
              </a:lnSpc>
              <a:spcBef>
                <a:spcPts val="825"/>
              </a:spcBef>
              <a:spcAft>
                <a:spcPts val="825"/>
              </a:spcAft>
            </a:pP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Compounds</a:t>
            </a:r>
            <a:endParaRPr lang="en-US" b="1" dirty="0">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4" name="Rectangle 3"/>
          <p:cNvSpPr/>
          <p:nvPr/>
        </p:nvSpPr>
        <p:spPr>
          <a:xfrm>
            <a:off x="252247" y="1168404"/>
            <a:ext cx="11351173" cy="1393330"/>
          </a:xfrm>
          <a:prstGeom prst="rect">
            <a:avLst/>
          </a:prstGeom>
        </p:spPr>
        <p:txBody>
          <a:bodyPr wrap="square">
            <a:spAutoFit/>
          </a:bodyPr>
          <a:lstStyle/>
          <a:p>
            <a:pPr algn="just">
              <a:lnSpc>
                <a:spcPct val="107000"/>
              </a:lnSpc>
              <a:spcAft>
                <a:spcPts val="800"/>
              </a:spcAft>
            </a:pP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Compounds</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are pure substances that are composed of atoms of two or more different elements. Compounds can be broken down into separate elements. These substances are made of a fixed ratio of atoms. An example of a chemical compound is carbon monoxide CO. This compound is made of two elements; oxygen and carbon. Compounds must have at least two different atoms.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384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7559" y="804527"/>
            <a:ext cx="10174014" cy="4544834"/>
          </a:xfrm>
          <a:prstGeom prst="rect">
            <a:avLst/>
          </a:prstGeom>
        </p:spPr>
        <p:txBody>
          <a:bodyPr wrap="square">
            <a:spAutoFit/>
          </a:bodyPr>
          <a:lstStyle/>
          <a:p>
            <a:pPr algn="just">
              <a:lnSpc>
                <a:spcPct val="107000"/>
              </a:lnSpc>
              <a:spcAft>
                <a:spcPts val="800"/>
              </a:spcAft>
            </a:pPr>
            <a:r>
              <a:rPr lang="en-US" sz="2800" b="1" dirty="0">
                <a:solidFill>
                  <a:srgbClr val="202124"/>
                </a:solidFill>
                <a:ea typeface="Times New Roman" panose="02020603050405020304" pitchFamily="18" charset="0"/>
                <a:cs typeface="Times New Roman" panose="02020603050405020304" pitchFamily="18" charset="0"/>
              </a:rPr>
              <a:t>There are four kinds of compounds, depending on how the component atoms are held together:</a:t>
            </a:r>
            <a:endParaRPr lang="en-US" sz="2800" dirty="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300"/>
              </a:spcAft>
              <a:buSzPts val="1000"/>
              <a:buFont typeface="Symbol" panose="05050102010706020507" pitchFamily="18" charset="2"/>
              <a:buChar char=""/>
              <a:tabLst>
                <a:tab pos="457200" algn="l"/>
              </a:tabLst>
            </a:pPr>
            <a:r>
              <a:rPr lang="en-US" sz="2800" dirty="0">
                <a:solidFill>
                  <a:srgbClr val="202124"/>
                </a:solidFill>
                <a:ea typeface="Times New Roman" panose="02020603050405020304" pitchFamily="18" charset="0"/>
                <a:cs typeface="Times New Roman" panose="02020603050405020304" pitchFamily="18" charset="0"/>
              </a:rPr>
              <a:t>molecules held together by covalent bonds.</a:t>
            </a:r>
          </a:p>
          <a:p>
            <a:pPr marR="0" lvl="0" algn="just">
              <a:lnSpc>
                <a:spcPct val="107000"/>
              </a:lnSpc>
              <a:spcBef>
                <a:spcPts val="0"/>
              </a:spcBef>
              <a:spcAft>
                <a:spcPts val="300"/>
              </a:spcAft>
              <a:buSzPts val="1000"/>
              <a:tabLst>
                <a:tab pos="457200" algn="l"/>
              </a:tabLst>
            </a:pPr>
            <a:endParaRPr lang="en-US" sz="2800" dirty="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300"/>
              </a:spcAft>
              <a:buSzPts val="1000"/>
              <a:buFont typeface="Symbol" panose="05050102010706020507" pitchFamily="18" charset="2"/>
              <a:buChar char=""/>
              <a:tabLst>
                <a:tab pos="457200" algn="l"/>
              </a:tabLst>
            </a:pPr>
            <a:r>
              <a:rPr lang="en-US" sz="2800" dirty="0">
                <a:solidFill>
                  <a:srgbClr val="202124"/>
                </a:solidFill>
                <a:ea typeface="Times New Roman" panose="02020603050405020304" pitchFamily="18" charset="0"/>
                <a:cs typeface="Times New Roman" panose="02020603050405020304" pitchFamily="18" charset="0"/>
              </a:rPr>
              <a:t>ionic compounds held together by ionic bonds.</a:t>
            </a:r>
          </a:p>
          <a:p>
            <a:pPr marR="0" lvl="0" algn="just">
              <a:lnSpc>
                <a:spcPct val="107000"/>
              </a:lnSpc>
              <a:spcBef>
                <a:spcPts val="0"/>
              </a:spcBef>
              <a:spcAft>
                <a:spcPts val="300"/>
              </a:spcAft>
              <a:buSzPts val="1000"/>
              <a:tabLst>
                <a:tab pos="457200" algn="l"/>
              </a:tabLst>
            </a:pPr>
            <a:endParaRPr lang="en-US" sz="2800" dirty="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300"/>
              </a:spcAft>
              <a:buSzPts val="1000"/>
              <a:buFont typeface="Symbol" panose="05050102010706020507" pitchFamily="18" charset="2"/>
              <a:buChar char=""/>
              <a:tabLst>
                <a:tab pos="457200" algn="l"/>
              </a:tabLst>
            </a:pPr>
            <a:r>
              <a:rPr lang="en-US" sz="2800" dirty="0">
                <a:solidFill>
                  <a:srgbClr val="202124"/>
                </a:solidFill>
                <a:ea typeface="Times New Roman" panose="02020603050405020304" pitchFamily="18" charset="0"/>
                <a:cs typeface="Times New Roman" panose="02020603050405020304" pitchFamily="18" charset="0"/>
              </a:rPr>
              <a:t>intermetallic compounds held together by metallic bonds.</a:t>
            </a:r>
          </a:p>
          <a:p>
            <a:pPr marL="342900" marR="0" lvl="0" indent="-342900" algn="just">
              <a:lnSpc>
                <a:spcPct val="107000"/>
              </a:lnSpc>
              <a:spcBef>
                <a:spcPts val="0"/>
              </a:spcBef>
              <a:spcAft>
                <a:spcPts val="300"/>
              </a:spcAft>
              <a:buSzPts val="1000"/>
              <a:buFont typeface="Symbol" panose="05050102010706020507" pitchFamily="18" charset="2"/>
              <a:buChar char=""/>
              <a:tabLst>
                <a:tab pos="457200" algn="l"/>
              </a:tabLst>
            </a:pPr>
            <a:endParaRPr lang="en-US" sz="2800" dirty="0">
              <a:ea typeface="Calibri" panose="020F0502020204030204" pitchFamily="34" charset="0"/>
              <a:cs typeface="Times New Roman" panose="02020603050405020304" pitchFamily="18" charset="0"/>
            </a:endParaRPr>
          </a:p>
          <a:p>
            <a:r>
              <a:rPr lang="en-US" sz="2800" dirty="0">
                <a:solidFill>
                  <a:srgbClr val="202124"/>
                </a:solidFill>
                <a:ea typeface="Times New Roman" panose="02020603050405020304" pitchFamily="18" charset="0"/>
              </a:rPr>
              <a:t>.   Specific complexes held together by coordinate covalent bonds</a:t>
            </a:r>
            <a:endParaRPr lang="en-US" sz="2800" dirty="0"/>
          </a:p>
        </p:txBody>
      </p:sp>
    </p:spTree>
    <p:extLst>
      <p:ext uri="{BB962C8B-B14F-4D97-AF65-F5344CB8AC3E}">
        <p14:creationId xmlns:p14="http://schemas.microsoft.com/office/powerpoint/2010/main" val="565316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083" y="605558"/>
            <a:ext cx="11298620" cy="646331"/>
          </a:xfrm>
          <a:prstGeom prst="rect">
            <a:avLst/>
          </a:prstGeom>
        </p:spPr>
        <p:txBody>
          <a:bodyPr wrap="square">
            <a:spAutoFit/>
          </a:bodyPr>
          <a:lstStyle/>
          <a:p>
            <a:pPr algn="just"/>
            <a:r>
              <a:rPr lang="en-US" b="1" dirty="0">
                <a:latin typeface="Times New Roman" panose="02020603050405020304" pitchFamily="18" charset="0"/>
                <a:ea typeface="Times New Roman" panose="02020603050405020304" pitchFamily="18" charset="0"/>
              </a:rPr>
              <a:t>Compounds vs Elements</a:t>
            </a:r>
            <a:endParaRPr lang="en-US" sz="2800" b="1" dirty="0" smtClean="0">
              <a:effectLst/>
              <a:latin typeface="Times New Roman" panose="02020603050405020304" pitchFamily="18" charset="0"/>
              <a:ea typeface="Times New Roman" panose="02020603050405020304" pitchFamily="18" charset="0"/>
            </a:endParaRPr>
          </a:p>
          <a:p>
            <a:pPr algn="just">
              <a:spcAft>
                <a:spcPts val="750"/>
              </a:spcAft>
            </a:pPr>
            <a:r>
              <a:rPr lang="en-US" dirty="0" smtClean="0">
                <a:solidFill>
                  <a:srgbClr val="555555"/>
                </a:solidFill>
                <a:latin typeface="Times New Roman" panose="02020603050405020304" pitchFamily="18" charset="0"/>
                <a:ea typeface="Times New Roman" panose="02020603050405020304" pitchFamily="18" charset="0"/>
              </a:rPr>
              <a:t>The </a:t>
            </a:r>
            <a:r>
              <a:rPr lang="en-US" dirty="0">
                <a:solidFill>
                  <a:srgbClr val="555555"/>
                </a:solidFill>
                <a:latin typeface="Times New Roman" panose="02020603050405020304" pitchFamily="18" charset="0"/>
                <a:ea typeface="Times New Roman" panose="02020603050405020304" pitchFamily="18" charset="0"/>
              </a:rPr>
              <a:t>table shows the differences between compounds and elements.</a:t>
            </a:r>
            <a:endParaRPr lang="en-US" dirty="0">
              <a:latin typeface="Times New Roman" panose="02020603050405020304" pitchFamily="18" charset="0"/>
              <a:ea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016516338"/>
              </p:ext>
            </p:extLst>
          </p:nvPr>
        </p:nvGraphicFramePr>
        <p:xfrm>
          <a:off x="84083" y="1251889"/>
          <a:ext cx="11824137" cy="6071771"/>
        </p:xfrm>
        <a:graphic>
          <a:graphicData uri="http://schemas.openxmlformats.org/drawingml/2006/table">
            <a:tbl>
              <a:tblPr firstRow="1" firstCol="1" bandRow="1">
                <a:tableStyleId>{5C22544A-7EE6-4342-B048-85BDC9FD1C3A}</a:tableStyleId>
              </a:tblPr>
              <a:tblGrid>
                <a:gridCol w="3941379">
                  <a:extLst>
                    <a:ext uri="{9D8B030D-6E8A-4147-A177-3AD203B41FA5}">
                      <a16:colId xmlns:a16="http://schemas.microsoft.com/office/drawing/2014/main" val="641486131"/>
                    </a:ext>
                  </a:extLst>
                </a:gridCol>
                <a:gridCol w="3941379">
                  <a:extLst>
                    <a:ext uri="{9D8B030D-6E8A-4147-A177-3AD203B41FA5}">
                      <a16:colId xmlns:a16="http://schemas.microsoft.com/office/drawing/2014/main" val="2754726385"/>
                    </a:ext>
                  </a:extLst>
                </a:gridCol>
                <a:gridCol w="3941379">
                  <a:extLst>
                    <a:ext uri="{9D8B030D-6E8A-4147-A177-3AD203B41FA5}">
                      <a16:colId xmlns:a16="http://schemas.microsoft.com/office/drawing/2014/main" val="2673878868"/>
                    </a:ext>
                  </a:extLst>
                </a:gridCol>
              </a:tblGrid>
              <a:tr h="481191">
                <a:tc>
                  <a:txBody>
                    <a:bodyPr/>
                    <a:lstStyle/>
                    <a:p>
                      <a:pPr marL="0" marR="0" algn="just">
                        <a:lnSpc>
                          <a:spcPct val="107000"/>
                        </a:lnSpc>
                        <a:spcBef>
                          <a:spcPts val="0"/>
                        </a:spcBef>
                        <a:spcAft>
                          <a:spcPts val="800"/>
                        </a:spcAft>
                      </a:pPr>
                      <a:r>
                        <a:rPr lang="en-US" sz="2000" dirty="0">
                          <a:effectLst/>
                        </a:rPr>
                        <a:t>Parameter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marL="0" marR="0" algn="just">
                        <a:lnSpc>
                          <a:spcPct val="107000"/>
                        </a:lnSpc>
                        <a:spcBef>
                          <a:spcPts val="0"/>
                        </a:spcBef>
                        <a:spcAft>
                          <a:spcPts val="800"/>
                        </a:spcAft>
                      </a:pPr>
                      <a:r>
                        <a:rPr lang="en-US" sz="2000">
                          <a:effectLst/>
                        </a:rPr>
                        <a:t>Element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marL="0" marR="0" algn="just">
                        <a:lnSpc>
                          <a:spcPct val="107000"/>
                        </a:lnSpc>
                        <a:spcBef>
                          <a:spcPts val="0"/>
                        </a:spcBef>
                        <a:spcAft>
                          <a:spcPts val="800"/>
                        </a:spcAft>
                      </a:pPr>
                      <a:r>
                        <a:rPr lang="en-US" sz="2000" dirty="0">
                          <a:effectLst/>
                        </a:rPr>
                        <a:t>Compound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4181642818"/>
                  </a:ext>
                </a:extLst>
              </a:tr>
              <a:tr h="974612">
                <a:tc>
                  <a:txBody>
                    <a:bodyPr/>
                    <a:lstStyle/>
                    <a:p>
                      <a:pPr marL="0" marR="0" algn="just">
                        <a:lnSpc>
                          <a:spcPct val="107000"/>
                        </a:lnSpc>
                        <a:spcBef>
                          <a:spcPts val="0"/>
                        </a:spcBef>
                        <a:spcAft>
                          <a:spcPts val="800"/>
                        </a:spcAft>
                      </a:pPr>
                      <a:r>
                        <a:rPr lang="en-US" sz="2000" dirty="0">
                          <a:effectLst/>
                        </a:rPr>
                        <a:t>Composition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marL="0" marR="0" algn="just">
                        <a:lnSpc>
                          <a:spcPct val="107000"/>
                        </a:lnSpc>
                        <a:spcBef>
                          <a:spcPts val="0"/>
                        </a:spcBef>
                        <a:spcAft>
                          <a:spcPts val="800"/>
                        </a:spcAft>
                      </a:pPr>
                      <a:r>
                        <a:rPr lang="en-US" sz="2000">
                          <a:effectLst/>
                        </a:rPr>
                        <a:t>Pure substances that are made of the same type of atom</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marL="0" marR="0" algn="just">
                        <a:lnSpc>
                          <a:spcPct val="107000"/>
                        </a:lnSpc>
                        <a:spcBef>
                          <a:spcPts val="0"/>
                        </a:spcBef>
                        <a:spcAft>
                          <a:spcPts val="800"/>
                        </a:spcAft>
                      </a:pPr>
                      <a:r>
                        <a:rPr lang="en-US" sz="2000">
                          <a:effectLst/>
                        </a:rPr>
                        <a:t>Substances that are made of two or more different atoms which are present in definite proportions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694389486"/>
                  </a:ext>
                </a:extLst>
              </a:tr>
              <a:tr h="974612">
                <a:tc>
                  <a:txBody>
                    <a:bodyPr/>
                    <a:lstStyle/>
                    <a:p>
                      <a:pPr marL="0" marR="0" algn="just">
                        <a:lnSpc>
                          <a:spcPct val="107000"/>
                        </a:lnSpc>
                        <a:spcBef>
                          <a:spcPts val="0"/>
                        </a:spcBef>
                        <a:spcAft>
                          <a:spcPts val="800"/>
                        </a:spcAft>
                      </a:pPr>
                      <a:r>
                        <a:rPr lang="en-US" sz="2000" dirty="0">
                          <a:effectLst/>
                        </a:rPr>
                        <a:t>Separation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marL="0" marR="0" algn="just">
                        <a:lnSpc>
                          <a:spcPct val="107000"/>
                        </a:lnSpc>
                        <a:spcBef>
                          <a:spcPts val="0"/>
                        </a:spcBef>
                        <a:spcAft>
                          <a:spcPts val="800"/>
                        </a:spcAft>
                      </a:pPr>
                      <a:r>
                        <a:rPr lang="en-US" sz="2000" dirty="0">
                          <a:effectLst/>
                        </a:rPr>
                        <a:t>Cannot be separated nor broken down into simpler particles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marL="0" marR="0" algn="just">
                        <a:lnSpc>
                          <a:spcPct val="107000"/>
                        </a:lnSpc>
                        <a:spcBef>
                          <a:spcPts val="0"/>
                        </a:spcBef>
                        <a:spcAft>
                          <a:spcPts val="800"/>
                        </a:spcAft>
                      </a:pPr>
                      <a:r>
                        <a:rPr lang="en-US" sz="2000">
                          <a:effectLst/>
                        </a:rPr>
                        <a:t>They can be broken down into the elements that make the compound (through chemical changes)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152001872"/>
                  </a:ext>
                </a:extLst>
              </a:tr>
              <a:tr h="481191">
                <a:tc>
                  <a:txBody>
                    <a:bodyPr/>
                    <a:lstStyle/>
                    <a:p>
                      <a:pPr marL="0" marR="0" algn="just">
                        <a:lnSpc>
                          <a:spcPct val="107000"/>
                        </a:lnSpc>
                        <a:spcBef>
                          <a:spcPts val="0"/>
                        </a:spcBef>
                        <a:spcAft>
                          <a:spcPts val="800"/>
                        </a:spcAft>
                      </a:pPr>
                      <a:r>
                        <a:rPr lang="en-US" sz="2000">
                          <a:effectLst/>
                        </a:rPr>
                        <a:t>Existence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marL="0" marR="0" algn="just">
                        <a:lnSpc>
                          <a:spcPct val="107000"/>
                        </a:lnSpc>
                        <a:spcBef>
                          <a:spcPts val="0"/>
                        </a:spcBef>
                        <a:spcAft>
                          <a:spcPts val="800"/>
                        </a:spcAft>
                      </a:pPr>
                      <a:r>
                        <a:rPr lang="en-US" sz="2000" dirty="0">
                          <a:effectLst/>
                        </a:rPr>
                        <a:t>Exist independently on their own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marL="0" marR="0" algn="just">
                        <a:lnSpc>
                          <a:spcPct val="107000"/>
                        </a:lnSpc>
                        <a:spcBef>
                          <a:spcPts val="0"/>
                        </a:spcBef>
                        <a:spcAft>
                          <a:spcPts val="800"/>
                        </a:spcAft>
                      </a:pPr>
                      <a:r>
                        <a:rPr lang="en-US" sz="2000">
                          <a:effectLst/>
                        </a:rPr>
                        <a:t>Exist in a compound form</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687973053"/>
                  </a:ext>
                </a:extLst>
              </a:tr>
              <a:tr h="974612">
                <a:tc>
                  <a:txBody>
                    <a:bodyPr/>
                    <a:lstStyle/>
                    <a:p>
                      <a:pPr marL="0" marR="0" algn="just">
                        <a:lnSpc>
                          <a:spcPct val="107000"/>
                        </a:lnSpc>
                        <a:spcBef>
                          <a:spcPts val="0"/>
                        </a:spcBef>
                        <a:spcAft>
                          <a:spcPts val="800"/>
                        </a:spcAft>
                      </a:pPr>
                      <a:r>
                        <a:rPr lang="en-US" sz="2000">
                          <a:effectLst/>
                        </a:rPr>
                        <a:t>Properties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marL="0" marR="0" algn="just">
                        <a:lnSpc>
                          <a:spcPct val="107000"/>
                        </a:lnSpc>
                        <a:spcBef>
                          <a:spcPts val="0"/>
                        </a:spcBef>
                        <a:spcAft>
                          <a:spcPts val="800"/>
                        </a:spcAft>
                      </a:pPr>
                      <a:r>
                        <a:rPr lang="en-US" sz="2000" dirty="0">
                          <a:effectLst/>
                        </a:rPr>
                        <a:t>Possess unique properties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marL="0" marR="0" algn="just">
                        <a:lnSpc>
                          <a:spcPct val="107000"/>
                        </a:lnSpc>
                        <a:spcBef>
                          <a:spcPts val="0"/>
                        </a:spcBef>
                        <a:spcAft>
                          <a:spcPts val="800"/>
                        </a:spcAft>
                      </a:pPr>
                      <a:r>
                        <a:rPr lang="en-US" sz="2000">
                          <a:effectLst/>
                        </a:rPr>
                        <a:t>The properties of the whole compound is completely different from its constituents (elements)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1061277991"/>
                  </a:ext>
                </a:extLst>
              </a:tr>
              <a:tr h="814757">
                <a:tc>
                  <a:txBody>
                    <a:bodyPr/>
                    <a:lstStyle/>
                    <a:p>
                      <a:pPr marL="0" marR="0" algn="just">
                        <a:lnSpc>
                          <a:spcPct val="107000"/>
                        </a:lnSpc>
                        <a:spcBef>
                          <a:spcPts val="0"/>
                        </a:spcBef>
                        <a:spcAft>
                          <a:spcPts val="800"/>
                        </a:spcAft>
                      </a:pPr>
                      <a:r>
                        <a:rPr lang="en-US" sz="2000">
                          <a:effectLst/>
                        </a:rPr>
                        <a:t>Representation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marL="0" marR="0" algn="just">
                        <a:lnSpc>
                          <a:spcPct val="107000"/>
                        </a:lnSpc>
                        <a:spcBef>
                          <a:spcPts val="0"/>
                        </a:spcBef>
                        <a:spcAft>
                          <a:spcPts val="800"/>
                        </a:spcAft>
                      </a:pPr>
                      <a:r>
                        <a:rPr lang="en-US" sz="2000" dirty="0">
                          <a:effectLst/>
                        </a:rPr>
                        <a:t>Represented by unique symbols (periodic table symbols)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marL="0" marR="0" algn="just">
                        <a:lnSpc>
                          <a:spcPct val="107000"/>
                        </a:lnSpc>
                        <a:spcBef>
                          <a:spcPts val="0"/>
                        </a:spcBef>
                        <a:spcAft>
                          <a:spcPts val="800"/>
                        </a:spcAft>
                      </a:pPr>
                      <a:r>
                        <a:rPr lang="en-US" sz="2000" dirty="0">
                          <a:effectLst/>
                        </a:rPr>
                        <a:t>Represented by unique chemical formulas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2778564833"/>
                  </a:ext>
                </a:extLst>
              </a:tr>
              <a:tr h="974612">
                <a:tc>
                  <a:txBody>
                    <a:bodyPr/>
                    <a:lstStyle/>
                    <a:p>
                      <a:pPr marL="0" marR="0" algn="just">
                        <a:lnSpc>
                          <a:spcPct val="107000"/>
                        </a:lnSpc>
                        <a:spcBef>
                          <a:spcPts val="0"/>
                        </a:spcBef>
                        <a:spcAft>
                          <a:spcPts val="800"/>
                        </a:spcAft>
                      </a:pPr>
                      <a:r>
                        <a:rPr lang="en-US" sz="2000">
                          <a:effectLst/>
                        </a:rPr>
                        <a:t>Examples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marL="0" marR="0" algn="just">
                        <a:lnSpc>
                          <a:spcPct val="107000"/>
                        </a:lnSpc>
                        <a:spcBef>
                          <a:spcPts val="0"/>
                        </a:spcBef>
                        <a:spcAft>
                          <a:spcPts val="800"/>
                        </a:spcAft>
                      </a:pPr>
                      <a:r>
                        <a:rPr lang="en-US" sz="2000">
                          <a:effectLst/>
                        </a:rPr>
                        <a:t>Helium (He), Chlorine (Cl), Oxygen (O), Neon (Ne)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tc>
                  <a:txBody>
                    <a:bodyPr/>
                    <a:lstStyle/>
                    <a:p>
                      <a:pPr marL="0" marR="0" algn="just">
                        <a:lnSpc>
                          <a:spcPct val="107000"/>
                        </a:lnSpc>
                        <a:spcBef>
                          <a:spcPts val="0"/>
                        </a:spcBef>
                        <a:spcAft>
                          <a:spcPts val="800"/>
                        </a:spcAft>
                      </a:pPr>
                      <a:r>
                        <a:rPr lang="en-US" sz="2000" dirty="0">
                          <a:effectLst/>
                        </a:rPr>
                        <a:t>Carbon dioxide (CO2), sodium chloride (</a:t>
                      </a:r>
                      <a:r>
                        <a:rPr lang="en-US" sz="2000" dirty="0" err="1">
                          <a:effectLst/>
                        </a:rPr>
                        <a:t>NaCl</a:t>
                      </a:r>
                      <a:r>
                        <a:rPr lang="en-US" sz="2000" dirty="0">
                          <a:effectLst/>
                        </a:rPr>
                        <a:t>), water (H2O), methane (CH4)</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431969528"/>
                  </a:ext>
                </a:extLst>
              </a:tr>
            </a:tbl>
          </a:graphicData>
        </a:graphic>
      </p:graphicFrame>
    </p:spTree>
    <p:extLst>
      <p:ext uri="{BB962C8B-B14F-4D97-AF65-F5344CB8AC3E}">
        <p14:creationId xmlns:p14="http://schemas.microsoft.com/office/powerpoint/2010/main" val="702124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4281" y="1371972"/>
            <a:ext cx="10953016" cy="4420890"/>
          </a:xfrm>
          <a:prstGeom prst="rect">
            <a:avLst/>
          </a:prstGeom>
        </p:spPr>
        <p:txBody>
          <a:bodyPr wrap="square">
            <a:spAutoFit/>
          </a:bodyPr>
          <a:lstStyle/>
          <a:p>
            <a:pPr algn="just">
              <a:lnSpc>
                <a:spcPct val="200000"/>
              </a:lnSpc>
            </a:pPr>
            <a:r>
              <a:rPr lang="en-US" sz="2400" dirty="0"/>
              <a:t>A chemical reaction is in which the bonds are broken within reactant molecules, and new bonds are formed within product molecules in order to form a new substance.</a:t>
            </a:r>
          </a:p>
          <a:p>
            <a:pPr algn="just">
              <a:lnSpc>
                <a:spcPct val="200000"/>
              </a:lnSpc>
            </a:pPr>
            <a:r>
              <a:rPr lang="en-US" sz="2400" dirty="0"/>
              <a:t>Chemical reactions are all around us, from the metabolism of food in our body to how the light we get from the sun is the result of chemical reactions.</a:t>
            </a:r>
          </a:p>
          <a:p>
            <a:pPr algn="just">
              <a:lnSpc>
                <a:spcPct val="200000"/>
              </a:lnSpc>
            </a:pPr>
            <a:r>
              <a:rPr lang="en-US" sz="2400" dirty="0"/>
              <a:t>We have two major types of changes which occur, this are; Chemical reaction and physical reaction</a:t>
            </a:r>
          </a:p>
        </p:txBody>
      </p:sp>
      <p:sp>
        <p:nvSpPr>
          <p:cNvPr id="3" name="Rectangle 2"/>
          <p:cNvSpPr/>
          <p:nvPr/>
        </p:nvSpPr>
        <p:spPr>
          <a:xfrm>
            <a:off x="690519" y="687227"/>
            <a:ext cx="1982274" cy="411459"/>
          </a:xfrm>
          <a:prstGeom prst="rect">
            <a:avLst/>
          </a:prstGeom>
        </p:spPr>
        <p:txBody>
          <a:bodyPr wrap="none">
            <a:spAutoFit/>
          </a:bodyPr>
          <a:lstStyle/>
          <a:p>
            <a:pPr algn="just">
              <a:lnSpc>
                <a:spcPts val="2700"/>
              </a:lnSpc>
              <a:spcBef>
                <a:spcPts val="825"/>
              </a:spcBef>
              <a:spcAft>
                <a:spcPts val="825"/>
              </a:spcAft>
            </a:pP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Chemical reaction</a:t>
            </a:r>
            <a:endParaRPr lang="en-US" b="1" dirty="0">
              <a:latin typeface="Calibri Light" panose="020F03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9869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9903" y="1186962"/>
            <a:ext cx="10426263" cy="3539430"/>
          </a:xfrm>
          <a:prstGeom prst="rect">
            <a:avLst/>
          </a:prstGeom>
        </p:spPr>
        <p:txBody>
          <a:bodyPr wrap="square">
            <a:spAutoFit/>
          </a:bodyPr>
          <a:lstStyle/>
          <a:p>
            <a:pPr algn="just">
              <a:lnSpc>
                <a:spcPct val="200000"/>
              </a:lnSpc>
              <a:spcAft>
                <a:spcPts val="1200"/>
              </a:spcAft>
            </a:pPr>
            <a:r>
              <a:rPr lang="en-US" sz="2800" dirty="0">
                <a:ea typeface="Times New Roman" panose="02020603050405020304" pitchFamily="18" charset="0"/>
                <a:cs typeface="Times New Roman" panose="02020603050405020304" pitchFamily="18" charset="0"/>
              </a:rPr>
              <a:t>A burning candle is the best example of physical and chemical change. Take a candle and light it. As time passes, we can observe that the candle changes to wax. If you cover the candle with a jar, it will extinguish.</a:t>
            </a:r>
            <a:endParaRPr lang="en-US" sz="28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9537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5821" y="735610"/>
            <a:ext cx="11193517" cy="5262979"/>
          </a:xfrm>
          <a:prstGeom prst="rect">
            <a:avLst/>
          </a:prstGeom>
        </p:spPr>
        <p:txBody>
          <a:bodyPr wrap="square">
            <a:spAutoFit/>
          </a:bodyPr>
          <a:lstStyle/>
          <a:p>
            <a:pPr algn="just">
              <a:lnSpc>
                <a:spcPct val="200000"/>
              </a:lnSpc>
              <a:spcAft>
                <a:spcPts val="1200"/>
              </a:spcAft>
            </a:pPr>
            <a:r>
              <a:rPr lang="en-US" sz="2800" dirty="0">
                <a:ea typeface="Times New Roman" panose="02020603050405020304" pitchFamily="18" charset="0"/>
                <a:cs typeface="Times New Roman" panose="02020603050405020304" pitchFamily="18" charset="0"/>
              </a:rPr>
              <a:t>In the demonstration, burning of the candle is a chemical change while conversion of the candle to wax is a physical change. In a physical change, there is basically a change of state of the substance but in the case of a chemical change mostly a new substance is formed in which either energy is given off or absorbed. Thus, we can conclude that chemical changes are accompanied by certain physical changes.</a:t>
            </a:r>
            <a:endParaRPr lang="en-US" sz="28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83546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7939" y="380642"/>
            <a:ext cx="3210302" cy="384080"/>
          </a:xfrm>
          <a:prstGeom prst="rect">
            <a:avLst/>
          </a:prstGeom>
        </p:spPr>
        <p:txBody>
          <a:bodyPr wrap="none">
            <a:spAutoFit/>
          </a:bodyPr>
          <a:lstStyle/>
          <a:p>
            <a:pPr algn="just">
              <a:lnSpc>
                <a:spcPts val="2400"/>
              </a:lnSpc>
              <a:spcBef>
                <a:spcPts val="1500"/>
              </a:spcBef>
              <a:spcAft>
                <a:spcPts val="750"/>
              </a:spcAft>
            </a:pPr>
            <a:r>
              <a:rPr lang="en-US" b="1" dirty="0">
                <a:ea typeface="Times New Roman" panose="02020603050405020304" pitchFamily="18" charset="0"/>
                <a:cs typeface="Times New Roman" panose="02020603050405020304" pitchFamily="18" charset="0"/>
              </a:rPr>
              <a:t>Concepts of Chemical Reactions</a:t>
            </a:r>
            <a:endParaRPr lang="en-US" sz="1600" dirty="0">
              <a:effectLst/>
              <a:ea typeface="Calibri" panose="020F0502020204030204" pitchFamily="34" charset="0"/>
              <a:cs typeface="Times New Roman" panose="02020603050405020304" pitchFamily="18" charset="0"/>
            </a:endParaRPr>
          </a:p>
        </p:txBody>
      </p:sp>
      <p:sp>
        <p:nvSpPr>
          <p:cNvPr id="3" name="Rectangle 2"/>
          <p:cNvSpPr/>
          <p:nvPr/>
        </p:nvSpPr>
        <p:spPr>
          <a:xfrm>
            <a:off x="231226" y="866971"/>
            <a:ext cx="10615449" cy="5262146"/>
          </a:xfrm>
          <a:prstGeom prst="rect">
            <a:avLst/>
          </a:prstGeom>
        </p:spPr>
        <p:txBody>
          <a:bodyPr wrap="square">
            <a:spAutoFit/>
          </a:bodyPr>
          <a:lstStyle/>
          <a:p>
            <a:pPr marL="342900" marR="0" lvl="0" indent="-342900" algn="just">
              <a:lnSpc>
                <a:spcPct val="200000"/>
              </a:lnSpc>
              <a:spcBef>
                <a:spcPts val="0"/>
              </a:spcBef>
              <a:spcAft>
                <a:spcPts val="375"/>
              </a:spcAft>
              <a:buSzPts val="1000"/>
              <a:buFont typeface="Symbol" panose="05050102010706020507" pitchFamily="18" charset="2"/>
              <a:buChar char=""/>
              <a:tabLst>
                <a:tab pos="457200" algn="l"/>
              </a:tabLst>
            </a:pPr>
            <a:r>
              <a:rPr lang="en-US" sz="2400" dirty="0">
                <a:ea typeface="Times New Roman" panose="02020603050405020304" pitchFamily="18" charset="0"/>
                <a:cs typeface="Times New Roman" panose="02020603050405020304" pitchFamily="18" charset="0"/>
              </a:rPr>
              <a:t>A Chemical Reaction is a process that occurs when two or more molecules interact to form a new product(s).</a:t>
            </a:r>
            <a:endParaRPr lang="en-US" sz="2400" dirty="0" smtClean="0">
              <a:effectLst/>
              <a:ea typeface="Calibri" panose="020F0502020204030204" pitchFamily="34" charset="0"/>
              <a:cs typeface="Times New Roman" panose="02020603050405020304" pitchFamily="18" charset="0"/>
            </a:endParaRPr>
          </a:p>
          <a:p>
            <a:pPr marL="342900" marR="0" lvl="0" indent="-342900" algn="just">
              <a:lnSpc>
                <a:spcPct val="200000"/>
              </a:lnSpc>
              <a:spcBef>
                <a:spcPts val="0"/>
              </a:spcBef>
              <a:spcAft>
                <a:spcPts val="375"/>
              </a:spcAft>
              <a:buSzPts val="1000"/>
              <a:buFont typeface="Symbol" panose="05050102010706020507" pitchFamily="18" charset="2"/>
              <a:buChar char=""/>
              <a:tabLst>
                <a:tab pos="457200" algn="l"/>
              </a:tabLst>
            </a:pPr>
            <a:r>
              <a:rPr lang="en-US" sz="2400" dirty="0">
                <a:ea typeface="Times New Roman" panose="02020603050405020304" pitchFamily="18" charset="0"/>
                <a:cs typeface="Times New Roman" panose="02020603050405020304" pitchFamily="18" charset="0"/>
              </a:rPr>
              <a:t>Compounds that interact to produce new compounds are called reactants whereas the newly formed compounds are called products.</a:t>
            </a:r>
            <a:endParaRPr lang="en-US" sz="2400" dirty="0" smtClean="0">
              <a:effectLst/>
              <a:ea typeface="Calibri" panose="020F0502020204030204" pitchFamily="34" charset="0"/>
              <a:cs typeface="Times New Roman" panose="02020603050405020304" pitchFamily="18" charset="0"/>
            </a:endParaRPr>
          </a:p>
          <a:p>
            <a:pPr marL="342900" marR="0" lvl="0" indent="-342900" algn="just">
              <a:lnSpc>
                <a:spcPct val="200000"/>
              </a:lnSpc>
              <a:spcBef>
                <a:spcPts val="0"/>
              </a:spcBef>
              <a:spcAft>
                <a:spcPts val="375"/>
              </a:spcAft>
              <a:buSzPts val="1000"/>
              <a:buFont typeface="Symbol" panose="05050102010706020507" pitchFamily="18" charset="2"/>
              <a:buChar char=""/>
              <a:tabLst>
                <a:tab pos="457200" algn="l"/>
              </a:tabLst>
            </a:pPr>
            <a:r>
              <a:rPr lang="en-US" sz="2400" dirty="0">
                <a:ea typeface="Times New Roman" panose="02020603050405020304" pitchFamily="18" charset="0"/>
                <a:cs typeface="Times New Roman" panose="02020603050405020304" pitchFamily="18" charset="0"/>
              </a:rPr>
              <a:t>Chemical reactions play an integral role in different industries, customs and even in our daily life. They are continuously happening in our general surroundings; for example, rusting of iron, pottery, fermentation of wine and so on</a:t>
            </a:r>
            <a:r>
              <a:rPr lang="en-US" sz="2400" dirty="0" smtClean="0">
                <a:ea typeface="Times New Roman" panose="02020603050405020304" pitchFamily="18" charset="0"/>
                <a:cs typeface="Times New Roman" panose="02020603050405020304" pitchFamily="18" charset="0"/>
              </a:rPr>
              <a:t>.</a:t>
            </a:r>
            <a:endParaRPr lang="en-US" sz="2400" dirty="0" smtClean="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39150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7255" y="652578"/>
            <a:ext cx="9890235" cy="6104235"/>
          </a:xfrm>
          <a:prstGeom prst="rect">
            <a:avLst/>
          </a:prstGeom>
        </p:spPr>
        <p:txBody>
          <a:bodyPr wrap="square">
            <a:spAutoFit/>
          </a:bodyPr>
          <a:lstStyle/>
          <a:p>
            <a:pPr marL="342900" marR="0" lvl="0" indent="-342900" algn="just">
              <a:lnSpc>
                <a:spcPct val="200000"/>
              </a:lnSpc>
              <a:spcBef>
                <a:spcPts val="0"/>
              </a:spcBef>
              <a:spcAft>
                <a:spcPts val="375"/>
              </a:spcAft>
              <a:buSzPts val="1000"/>
              <a:buFont typeface="Symbol" panose="05050102010706020507" pitchFamily="18" charset="2"/>
              <a:buChar char=""/>
              <a:tabLst>
                <a:tab pos="457200" algn="l"/>
              </a:tabLst>
            </a:pPr>
            <a:r>
              <a:rPr lang="en-US" sz="2400" dirty="0" smtClean="0">
                <a:ea typeface="Times New Roman" panose="02020603050405020304" pitchFamily="18" charset="0"/>
                <a:cs typeface="Times New Roman" panose="02020603050405020304" pitchFamily="18" charset="0"/>
              </a:rPr>
              <a:t>In a chemical reaction, a chemical change must occur which is generally observed with physical changes like precipitation, heat production, </a:t>
            </a:r>
            <a:r>
              <a:rPr lang="en-US" sz="2400" dirty="0" err="1" smtClean="0">
                <a:ea typeface="Times New Roman" panose="02020603050405020304" pitchFamily="18" charset="0"/>
                <a:cs typeface="Times New Roman" panose="02020603050405020304" pitchFamily="18" charset="0"/>
              </a:rPr>
              <a:t>colour</a:t>
            </a:r>
            <a:r>
              <a:rPr lang="en-US" sz="2400" dirty="0" smtClean="0">
                <a:ea typeface="Times New Roman" panose="02020603050405020304" pitchFamily="18" charset="0"/>
                <a:cs typeface="Times New Roman" panose="02020603050405020304" pitchFamily="18" charset="0"/>
              </a:rPr>
              <a:t> change etc.</a:t>
            </a:r>
            <a:endParaRPr lang="en-US" sz="2400" dirty="0" smtClean="0">
              <a:ea typeface="Calibri" panose="020F0502020204030204" pitchFamily="34" charset="0"/>
              <a:cs typeface="Times New Roman" panose="02020603050405020304" pitchFamily="18" charset="0"/>
            </a:endParaRPr>
          </a:p>
          <a:p>
            <a:pPr marL="342900" marR="0" lvl="0" indent="-342900" algn="just">
              <a:lnSpc>
                <a:spcPct val="200000"/>
              </a:lnSpc>
              <a:spcBef>
                <a:spcPts val="0"/>
              </a:spcBef>
              <a:spcAft>
                <a:spcPts val="375"/>
              </a:spcAft>
              <a:buSzPts val="1000"/>
              <a:buFont typeface="Symbol" panose="05050102010706020507" pitchFamily="18" charset="2"/>
              <a:buChar char=""/>
              <a:tabLst>
                <a:tab pos="457200" algn="l"/>
              </a:tabLst>
            </a:pPr>
            <a:r>
              <a:rPr lang="en-US" sz="2400" dirty="0" smtClean="0">
                <a:ea typeface="Times New Roman" panose="02020603050405020304" pitchFamily="18" charset="0"/>
                <a:cs typeface="Times New Roman" panose="02020603050405020304" pitchFamily="18" charset="0"/>
              </a:rPr>
              <a:t>A </a:t>
            </a:r>
            <a:r>
              <a:rPr lang="en-US" sz="2400" dirty="0">
                <a:ea typeface="Times New Roman" panose="02020603050405020304" pitchFamily="18" charset="0"/>
                <a:cs typeface="Times New Roman" panose="02020603050405020304" pitchFamily="18" charset="0"/>
              </a:rPr>
              <a:t>reaction can take place between two atoms or ions or molecules, and they form a new bond and no atom is destroyed or created but a new product is formed from reactants.</a:t>
            </a:r>
            <a:endParaRPr lang="en-US" sz="2400" dirty="0">
              <a:ea typeface="Calibri" panose="020F0502020204030204" pitchFamily="34" charset="0"/>
              <a:cs typeface="Times New Roman" panose="02020603050405020304" pitchFamily="18" charset="0"/>
            </a:endParaRPr>
          </a:p>
          <a:p>
            <a:pPr marL="342900" marR="0" lvl="0" indent="-342900" algn="just">
              <a:lnSpc>
                <a:spcPct val="200000"/>
              </a:lnSpc>
              <a:spcBef>
                <a:spcPts val="0"/>
              </a:spcBef>
              <a:spcAft>
                <a:spcPts val="375"/>
              </a:spcAft>
              <a:buSzPts val="1000"/>
              <a:buFont typeface="Symbol" panose="05050102010706020507" pitchFamily="18" charset="2"/>
              <a:buChar char=""/>
              <a:tabLst>
                <a:tab pos="457200" algn="l"/>
              </a:tabLst>
            </a:pPr>
            <a:r>
              <a:rPr lang="en-US" sz="2400" dirty="0">
                <a:ea typeface="Times New Roman" panose="02020603050405020304" pitchFamily="18" charset="0"/>
                <a:cs typeface="Times New Roman" panose="02020603050405020304" pitchFamily="18" charset="0"/>
              </a:rPr>
              <a:t>The rate of reaction depends on and is affected by factors like pressure, temperature, the concentration of reactants.</a:t>
            </a:r>
            <a:endParaRPr lang="en-US" sz="2400" dirty="0">
              <a:ea typeface="Calibri" panose="020F0502020204030204" pitchFamily="34" charset="0"/>
              <a:cs typeface="Times New Roman" panose="02020603050405020304" pitchFamily="18" charset="0"/>
            </a:endParaRPr>
          </a:p>
        </p:txBody>
      </p:sp>
      <p:sp>
        <p:nvSpPr>
          <p:cNvPr id="3" name="Rectangle 2"/>
          <p:cNvSpPr/>
          <p:nvPr/>
        </p:nvSpPr>
        <p:spPr>
          <a:xfrm>
            <a:off x="59820" y="252468"/>
            <a:ext cx="4625177" cy="400110"/>
          </a:xfrm>
          <a:prstGeom prst="rect">
            <a:avLst/>
          </a:prstGeom>
        </p:spPr>
        <p:txBody>
          <a:bodyPr wrap="none">
            <a:spAutoFit/>
          </a:bodyPr>
          <a:lstStyle/>
          <a:p>
            <a:pPr algn="just">
              <a:lnSpc>
                <a:spcPts val="2400"/>
              </a:lnSpc>
              <a:spcBef>
                <a:spcPts val="1500"/>
              </a:spcBef>
              <a:spcAft>
                <a:spcPts val="750"/>
              </a:spcAft>
            </a:pPr>
            <a:r>
              <a:rPr lang="en-US" b="1" dirty="0">
                <a:ea typeface="Times New Roman" panose="02020603050405020304" pitchFamily="18" charset="0"/>
                <a:cs typeface="Times New Roman" panose="02020603050405020304" pitchFamily="18" charset="0"/>
              </a:rPr>
              <a:t>Concepts of Chemical </a:t>
            </a:r>
            <a:r>
              <a:rPr lang="en-US" b="1" dirty="0" smtClean="0">
                <a:ea typeface="Times New Roman" panose="02020603050405020304" pitchFamily="18" charset="0"/>
                <a:cs typeface="Times New Roman" panose="02020603050405020304" pitchFamily="18" charset="0"/>
              </a:rPr>
              <a:t>Reactions (continuation)</a:t>
            </a:r>
            <a:endParaRPr lang="en-US" sz="16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1002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tom.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2650" y="1040523"/>
            <a:ext cx="219456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rutherford_model.jpg"/>
          <p:cNvPicPr/>
          <p:nvPr/>
        </p:nvPicPr>
        <p:blipFill>
          <a:blip r:embed="rId3">
            <a:extLst>
              <a:ext uri="{28A0092B-C50C-407E-A947-70E740481C1C}">
                <a14:useLocalDpi xmlns:a14="http://schemas.microsoft.com/office/drawing/2010/main" val="0"/>
              </a:ext>
            </a:extLst>
          </a:blip>
          <a:srcRect/>
          <a:stretch>
            <a:fillRect/>
          </a:stretch>
        </p:blipFill>
        <p:spPr bwMode="auto">
          <a:xfrm>
            <a:off x="6951990" y="1040523"/>
            <a:ext cx="1546225"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1372650" y="2897493"/>
            <a:ext cx="2231188" cy="369332"/>
          </a:xfrm>
          <a:prstGeom prst="rect">
            <a:avLst/>
          </a:prstGeom>
        </p:spPr>
        <p:txBody>
          <a:bodyPr wrap="none">
            <a:spAutoFit/>
          </a:bodyPr>
          <a:lstStyle/>
          <a:p>
            <a:r>
              <a:rPr lang="en-US" dirty="0">
                <a:solidFill>
                  <a:srgbClr val="282828"/>
                </a:solidFill>
                <a:latin typeface="Calibri" panose="020F0502020204030204" pitchFamily="34" charset="0"/>
                <a:ea typeface="Calibri" panose="020F0502020204030204" pitchFamily="34" charset="0"/>
                <a:cs typeface="Times New Roman" panose="02020603050405020304" pitchFamily="18" charset="0"/>
              </a:rPr>
              <a:t>Electron cloud model </a:t>
            </a:r>
            <a:endParaRPr lang="en-US" dirty="0"/>
          </a:p>
        </p:txBody>
      </p:sp>
      <p:sp>
        <p:nvSpPr>
          <p:cNvPr id="6" name="Rectangle 5"/>
          <p:cNvSpPr/>
          <p:nvPr/>
        </p:nvSpPr>
        <p:spPr>
          <a:xfrm>
            <a:off x="6853709" y="2763486"/>
            <a:ext cx="1742785" cy="369332"/>
          </a:xfrm>
          <a:prstGeom prst="rect">
            <a:avLst/>
          </a:prstGeom>
        </p:spPr>
        <p:txBody>
          <a:bodyPr wrap="none">
            <a:spAutoFit/>
          </a:bodyPr>
          <a:lstStyle/>
          <a:p>
            <a:r>
              <a:rPr lang="en-US" dirty="0">
                <a:solidFill>
                  <a:srgbClr val="282828"/>
                </a:solidFill>
                <a:latin typeface="Calibri" panose="020F0502020204030204" pitchFamily="34" charset="0"/>
                <a:ea typeface="Calibri" panose="020F0502020204030204" pitchFamily="34" charset="0"/>
                <a:cs typeface="Times New Roman" panose="02020603050405020304" pitchFamily="18" charset="0"/>
              </a:rPr>
              <a:t>Bohr model and </a:t>
            </a:r>
            <a:endParaRPr lang="en-US" dirty="0"/>
          </a:p>
        </p:txBody>
      </p:sp>
      <p:sp>
        <p:nvSpPr>
          <p:cNvPr id="7" name="Rectangle 6"/>
          <p:cNvSpPr/>
          <p:nvPr/>
        </p:nvSpPr>
        <p:spPr>
          <a:xfrm>
            <a:off x="3567210" y="3567529"/>
            <a:ext cx="3095719" cy="369332"/>
          </a:xfrm>
          <a:prstGeom prst="rect">
            <a:avLst/>
          </a:prstGeom>
        </p:spPr>
        <p:txBody>
          <a:bodyPr wrap="none">
            <a:spAutoFit/>
          </a:bodyPr>
          <a:lstStyle/>
          <a:p>
            <a:pPr algn="just" fontAlgn="base"/>
            <a:r>
              <a:rPr lang="en-US" b="1" dirty="0">
                <a:solidFill>
                  <a:srgbClr val="282828"/>
                </a:solidFill>
                <a:latin typeface="Times New Roman" panose="02020603050405020304" pitchFamily="18" charset="0"/>
                <a:ea typeface="Times New Roman" panose="02020603050405020304" pitchFamily="18" charset="0"/>
              </a:rPr>
              <a:t>Atom Size, Mass, and Charge</a:t>
            </a:r>
            <a:endParaRPr lang="en-US" sz="2800" b="1" dirty="0">
              <a:effectLst/>
              <a:latin typeface="Times New Roman" panose="02020603050405020304" pitchFamily="18" charset="0"/>
              <a:ea typeface="Times New Roman" panose="02020603050405020304" pitchFamily="18" charset="0"/>
            </a:endParaRPr>
          </a:p>
        </p:txBody>
      </p:sp>
      <p:sp>
        <p:nvSpPr>
          <p:cNvPr id="8" name="Rectangle 7"/>
          <p:cNvSpPr/>
          <p:nvPr/>
        </p:nvSpPr>
        <p:spPr>
          <a:xfrm>
            <a:off x="578069" y="4120056"/>
            <a:ext cx="11361683" cy="2308324"/>
          </a:xfrm>
          <a:prstGeom prst="rect">
            <a:avLst/>
          </a:prstGeom>
        </p:spPr>
        <p:txBody>
          <a:bodyPr wrap="square">
            <a:spAutoFit/>
          </a:bodyPr>
          <a:lstStyle/>
          <a:p>
            <a:pPr algn="just" fontAlgn="base"/>
            <a:r>
              <a:rPr lang="en-US" sz="2400" dirty="0">
                <a:solidFill>
                  <a:srgbClr val="282828"/>
                </a:solidFill>
                <a:latin typeface="Times New Roman" panose="02020603050405020304" pitchFamily="18" charset="0"/>
                <a:ea typeface="Times New Roman" panose="02020603050405020304" pitchFamily="18" charset="0"/>
              </a:rPr>
              <a:t>The size of an atom depends on how many protons and neutrons it has, as well as whether or not it has electrons. A typical atom size is around 100 </a:t>
            </a:r>
            <a:r>
              <a:rPr lang="en-US" sz="2400" dirty="0" err="1">
                <a:solidFill>
                  <a:srgbClr val="282828"/>
                </a:solidFill>
                <a:latin typeface="Times New Roman" panose="02020603050405020304" pitchFamily="18" charset="0"/>
                <a:ea typeface="Times New Roman" panose="02020603050405020304" pitchFamily="18" charset="0"/>
              </a:rPr>
              <a:t>picometers</a:t>
            </a:r>
            <a:r>
              <a:rPr lang="en-US" sz="2400" dirty="0">
                <a:solidFill>
                  <a:srgbClr val="282828"/>
                </a:solidFill>
                <a:latin typeface="Times New Roman" panose="02020603050405020304" pitchFamily="18" charset="0"/>
                <a:ea typeface="Times New Roman" panose="02020603050405020304" pitchFamily="18" charset="0"/>
              </a:rPr>
              <a:t> or about one ten-billionth of a meter. Most of the volume is empty space, with regions in which electrons may be found. Small atoms tend to be spherically symmetrical, but this is not always true of larger atoms. Contrary to most diagrams of atoms, electrons do not always orbit the nucleus in circles</a:t>
            </a:r>
            <a:r>
              <a:rPr lang="en-US" sz="2400" dirty="0" smtClean="0">
                <a:solidFill>
                  <a:srgbClr val="282828"/>
                </a:solidFill>
                <a:latin typeface="Times New Roman" panose="02020603050405020304" pitchFamily="18" charset="0"/>
                <a:ea typeface="Times New Roman" panose="02020603050405020304" pitchFamily="18" charset="0"/>
              </a:rPr>
              <a:t>.</a:t>
            </a:r>
            <a:endParaRPr lang="en-US"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555636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5311" y="736386"/>
            <a:ext cx="11130454" cy="5078313"/>
          </a:xfrm>
          <a:prstGeom prst="rect">
            <a:avLst/>
          </a:prstGeom>
        </p:spPr>
        <p:txBody>
          <a:bodyPr wrap="square">
            <a:spAutoFit/>
          </a:bodyPr>
          <a:lstStyle/>
          <a:p>
            <a:pPr>
              <a:lnSpc>
                <a:spcPct val="150000"/>
              </a:lnSpc>
            </a:pPr>
            <a:r>
              <a:rPr lang="en-US" sz="2400" b="1" dirty="0"/>
              <a:t>Types of Chemical Reactions</a:t>
            </a:r>
          </a:p>
          <a:p>
            <a:pPr>
              <a:lnSpc>
                <a:spcPct val="150000"/>
              </a:lnSpc>
            </a:pPr>
            <a:r>
              <a:rPr lang="en-US" sz="2400" dirty="0"/>
              <a:t>The basis for different types of reactions is the product formed, the changes that occur, the reactants involved and so on. Different types of reactions are</a:t>
            </a:r>
          </a:p>
          <a:p>
            <a:pPr lvl="0">
              <a:lnSpc>
                <a:spcPct val="150000"/>
              </a:lnSpc>
            </a:pPr>
            <a:r>
              <a:rPr lang="en-US" sz="2400" dirty="0">
                <a:hlinkClick r:id="rId2"/>
              </a:rPr>
              <a:t>Combustion </a:t>
            </a:r>
            <a:r>
              <a:rPr lang="en-US" sz="2400" dirty="0" smtClean="0">
                <a:hlinkClick r:id="rId2"/>
              </a:rPr>
              <a:t>reaction</a:t>
            </a:r>
            <a:endParaRPr lang="en-US" sz="2400" dirty="0"/>
          </a:p>
          <a:p>
            <a:pPr lvl="0">
              <a:lnSpc>
                <a:spcPct val="150000"/>
              </a:lnSpc>
            </a:pPr>
            <a:r>
              <a:rPr lang="en-US" sz="2400" dirty="0">
                <a:hlinkClick r:id="rId3"/>
              </a:rPr>
              <a:t>Decomposition </a:t>
            </a:r>
            <a:r>
              <a:rPr lang="en-US" sz="2400" dirty="0" smtClean="0">
                <a:hlinkClick r:id="rId3"/>
              </a:rPr>
              <a:t>reaction</a:t>
            </a:r>
            <a:endParaRPr lang="en-US" sz="2400" dirty="0"/>
          </a:p>
          <a:p>
            <a:pPr lvl="0">
              <a:lnSpc>
                <a:spcPct val="150000"/>
              </a:lnSpc>
            </a:pPr>
            <a:r>
              <a:rPr lang="en-US" sz="2400" dirty="0">
                <a:hlinkClick r:id="rId4"/>
              </a:rPr>
              <a:t>Neutralization </a:t>
            </a:r>
            <a:r>
              <a:rPr lang="en-US" sz="2400" dirty="0" smtClean="0">
                <a:hlinkClick r:id="rId4"/>
              </a:rPr>
              <a:t>reaction</a:t>
            </a:r>
            <a:endParaRPr lang="en-US" sz="2400" dirty="0"/>
          </a:p>
          <a:p>
            <a:pPr lvl="0">
              <a:lnSpc>
                <a:spcPct val="150000"/>
              </a:lnSpc>
            </a:pPr>
            <a:r>
              <a:rPr lang="en-US" sz="2400" dirty="0" smtClean="0">
                <a:hlinkClick r:id="rId5"/>
              </a:rPr>
              <a:t>Redox Reaction</a:t>
            </a:r>
            <a:endParaRPr lang="en-US" sz="2400" dirty="0"/>
          </a:p>
          <a:p>
            <a:pPr lvl="0">
              <a:lnSpc>
                <a:spcPct val="150000"/>
              </a:lnSpc>
            </a:pPr>
            <a:r>
              <a:rPr lang="en-US" sz="2400" dirty="0"/>
              <a:t>Precipitation or </a:t>
            </a:r>
            <a:r>
              <a:rPr lang="en-US" sz="2400" dirty="0">
                <a:hlinkClick r:id="rId6"/>
              </a:rPr>
              <a:t>Double-Displacement </a:t>
            </a:r>
            <a:r>
              <a:rPr lang="en-US" sz="2400" dirty="0" smtClean="0">
                <a:hlinkClick r:id="rId6"/>
              </a:rPr>
              <a:t>Reaction</a:t>
            </a:r>
            <a:endParaRPr lang="en-US" sz="2400" dirty="0"/>
          </a:p>
          <a:p>
            <a:pPr lvl="0">
              <a:lnSpc>
                <a:spcPct val="150000"/>
              </a:lnSpc>
            </a:pPr>
            <a:r>
              <a:rPr lang="en-US" sz="2400" dirty="0"/>
              <a:t>Synthesis reaction</a:t>
            </a:r>
          </a:p>
        </p:txBody>
      </p:sp>
    </p:spTree>
    <p:extLst>
      <p:ext uri="{BB962C8B-B14F-4D97-AF65-F5344CB8AC3E}">
        <p14:creationId xmlns:p14="http://schemas.microsoft.com/office/powerpoint/2010/main" val="28562989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57048" y="573941"/>
            <a:ext cx="10415752" cy="4263026"/>
          </a:xfrm>
          <a:prstGeom prst="rect">
            <a:avLst/>
          </a:prstGeom>
        </p:spPr>
        <p:txBody>
          <a:bodyPr wrap="square">
            <a:spAutoFit/>
          </a:bodyPr>
          <a:lstStyle/>
          <a:p>
            <a:pPr algn="just">
              <a:lnSpc>
                <a:spcPct val="150000"/>
              </a:lnSpc>
              <a:spcBef>
                <a:spcPts val="750"/>
              </a:spcBef>
              <a:spcAft>
                <a:spcPts val="750"/>
              </a:spcAft>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1. Combustion Reaction</a:t>
            </a:r>
            <a:endParaRPr lang="en-US" sz="2400" b="1" i="1" dirty="0" smtClean="0">
              <a:effectLst/>
              <a:latin typeface="Calibri Light" panose="020F0302020204030204" pitchFamily="34" charset="0"/>
              <a:ea typeface="Times New Roman" panose="02020603050405020304" pitchFamily="18" charset="0"/>
              <a:cs typeface="Times New Roman" panose="02020603050405020304" pitchFamily="18" charset="0"/>
            </a:endParaRPr>
          </a:p>
          <a:p>
            <a:pPr algn="just">
              <a:lnSpc>
                <a:spcPct val="150000"/>
              </a:lnSpc>
              <a:spcAft>
                <a:spcPts val="1200"/>
              </a:spcAft>
            </a:pPr>
            <a:r>
              <a:rPr lang="en-US" sz="2400" dirty="0">
                <a:solidFill>
                  <a:srgbClr val="444444"/>
                </a:solidFill>
                <a:latin typeface="Times New Roman" panose="02020603050405020304" pitchFamily="18" charset="0"/>
                <a:ea typeface="Times New Roman" panose="02020603050405020304" pitchFamily="18" charset="0"/>
              </a:rPr>
              <a:t>A combustion reaction is a reaction with a combustible material with an oxidizer to give an oxidized product. An oxidizer is a chemical a fuel requires to burn, generally oxygen. Consider the example of combustion of magnesium metal.</a:t>
            </a:r>
            <a:endParaRPr lang="en-US" sz="2400" dirty="0">
              <a:latin typeface="Times New Roman" panose="02020603050405020304" pitchFamily="18" charset="0"/>
              <a:ea typeface="Times New Roman" panose="02020603050405020304" pitchFamily="18" charset="0"/>
            </a:endParaRPr>
          </a:p>
          <a:p>
            <a:pPr algn="just">
              <a:lnSpc>
                <a:spcPct val="150000"/>
              </a:lnSpc>
              <a:spcAft>
                <a:spcPts val="800"/>
              </a:spcAft>
            </a:pPr>
            <a:r>
              <a:rPr lang="en-US" sz="2400" b="1" dirty="0">
                <a:solidFill>
                  <a:srgbClr val="444444"/>
                </a:solidFill>
                <a:latin typeface="Calibri" panose="020F0502020204030204" pitchFamily="34" charset="0"/>
                <a:ea typeface="Calibri" panose="020F0502020204030204" pitchFamily="34" charset="0"/>
                <a:cs typeface="Times New Roman" panose="02020603050405020304" pitchFamily="18" charset="0"/>
              </a:rPr>
              <a:t>2Mg + O</a:t>
            </a:r>
            <a:r>
              <a:rPr lang="en-US" sz="2400" b="1" baseline="-25000" dirty="0">
                <a:solidFill>
                  <a:srgbClr val="444444"/>
                </a:solidFill>
                <a:latin typeface="Calibri" panose="020F0502020204030204" pitchFamily="34" charset="0"/>
                <a:ea typeface="Calibri" panose="020F0502020204030204" pitchFamily="34" charset="0"/>
                <a:cs typeface="Times New Roman" panose="02020603050405020304" pitchFamily="18" charset="0"/>
              </a:rPr>
              <a:t>2</a:t>
            </a:r>
            <a:r>
              <a:rPr lang="en-US" sz="2400" b="1" dirty="0">
                <a:solidFill>
                  <a:srgbClr val="444444"/>
                </a:solidFill>
                <a:latin typeface="Calibri" panose="020F0502020204030204" pitchFamily="34" charset="0"/>
                <a:ea typeface="Calibri" panose="020F0502020204030204" pitchFamily="34" charset="0"/>
                <a:cs typeface="Times New Roman" panose="02020603050405020304" pitchFamily="18" charset="0"/>
              </a:rPr>
              <a:t>→2MgO + Heat</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200"/>
              </a:spcAft>
            </a:pPr>
            <a:r>
              <a:rPr lang="en-US" sz="2400" dirty="0">
                <a:solidFill>
                  <a:srgbClr val="444444"/>
                </a:solidFill>
                <a:latin typeface="Times New Roman" panose="02020603050405020304" pitchFamily="18" charset="0"/>
                <a:ea typeface="Times New Roman" panose="02020603050405020304" pitchFamily="18" charset="0"/>
              </a:rPr>
              <a:t>Here, 2 magnesium atoms react with a molecule of oxygen producing 2 molecules of the compound magnesium oxide releasing some heat in the process.</a:t>
            </a:r>
            <a:endParaRPr lang="en-US" sz="2400" dirty="0">
              <a:latin typeface="Times New Roman" panose="02020603050405020304" pitchFamily="18" charset="0"/>
              <a:ea typeface="Times New Roman" panose="02020603050405020304" pitchFamily="18" charset="0"/>
            </a:endParaRPr>
          </a:p>
        </p:txBody>
      </p:sp>
      <p:sp>
        <p:nvSpPr>
          <p:cNvPr id="3" name="Rectangle 2"/>
          <p:cNvSpPr/>
          <p:nvPr/>
        </p:nvSpPr>
        <p:spPr>
          <a:xfrm>
            <a:off x="557048" y="2820179"/>
            <a:ext cx="10489324" cy="348813"/>
          </a:xfrm>
          <a:prstGeom prst="rect">
            <a:avLst/>
          </a:prstGeom>
        </p:spPr>
        <p:txBody>
          <a:bodyPr wrap="square">
            <a:spAutoFit/>
          </a:bodyPr>
          <a:lstStyle/>
          <a:p>
            <a:pPr algn="just">
              <a:lnSpc>
                <a:spcPts val="1950"/>
              </a:lnSpc>
              <a:spcBef>
                <a:spcPts val="750"/>
              </a:spcBef>
              <a:spcAft>
                <a:spcPts val="750"/>
              </a:spcAft>
            </a:pPr>
            <a:r>
              <a:rPr lang="en-US" dirty="0" smtClean="0">
                <a:solidFill>
                  <a:srgbClr val="444444"/>
                </a:solidFill>
                <a:latin typeface="Times New Roman" panose="02020603050405020304" pitchFamily="18" charset="0"/>
                <a:ea typeface="Times New Roman" panose="02020603050405020304" pitchFamily="18" charset="0"/>
              </a:rPr>
              <a:t>.</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375358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704" y="749641"/>
            <a:ext cx="10457793" cy="7648119"/>
          </a:xfrm>
          <a:prstGeom prst="rect">
            <a:avLst/>
          </a:prstGeom>
        </p:spPr>
        <p:txBody>
          <a:bodyPr wrap="square">
            <a:spAutoFit/>
          </a:bodyPr>
          <a:lstStyle/>
          <a:p>
            <a:pPr algn="just">
              <a:lnSpc>
                <a:spcPct val="150000"/>
              </a:lnSpc>
              <a:spcBef>
                <a:spcPts val="750"/>
              </a:spcBef>
              <a:spcAft>
                <a:spcPts val="750"/>
              </a:spcAft>
            </a:pPr>
            <a:r>
              <a:rPr lang="en-US" sz="2800" b="1" i="1" dirty="0">
                <a:ea typeface="Times New Roman" panose="02020603050405020304" pitchFamily="18" charset="0"/>
                <a:cs typeface="Times New Roman" panose="02020603050405020304" pitchFamily="18" charset="0"/>
              </a:rPr>
              <a:t>2. Decomposition Reaction</a:t>
            </a:r>
          </a:p>
          <a:p>
            <a:pPr algn="just">
              <a:lnSpc>
                <a:spcPct val="150000"/>
              </a:lnSpc>
              <a:spcAft>
                <a:spcPts val="1200"/>
              </a:spcAft>
            </a:pPr>
            <a:r>
              <a:rPr lang="en-US" sz="2800" dirty="0">
                <a:solidFill>
                  <a:srgbClr val="444444"/>
                </a:solidFill>
                <a:ea typeface="Times New Roman" panose="02020603050405020304" pitchFamily="18" charset="0"/>
              </a:rPr>
              <a:t>A Decomposition reaction is a reaction in which a single component breaks down into multiple products. Certain changes in energy in the environment have to be made like heat, light or electricity breaking bonds of the compound. Consider the example of the decomposition of calcium carbonate giving out </a:t>
            </a:r>
            <a:r>
              <a:rPr lang="en-US" sz="2800" dirty="0" err="1">
                <a:solidFill>
                  <a:srgbClr val="444444"/>
                </a:solidFill>
                <a:ea typeface="Times New Roman" panose="02020603050405020304" pitchFamily="18" charset="0"/>
              </a:rPr>
              <a:t>CaO</a:t>
            </a:r>
            <a:r>
              <a:rPr lang="en-US" sz="2800" dirty="0">
                <a:solidFill>
                  <a:srgbClr val="444444"/>
                </a:solidFill>
                <a:ea typeface="Times New Roman" panose="02020603050405020304" pitchFamily="18" charset="0"/>
              </a:rPr>
              <a:t> (Quick Lime) which is a major component of cement.</a:t>
            </a:r>
            <a:endParaRPr lang="en-US" sz="2800" dirty="0">
              <a:ea typeface="Times New Roman" panose="02020603050405020304" pitchFamily="18" charset="0"/>
            </a:endParaRPr>
          </a:p>
          <a:p>
            <a:pPr algn="just">
              <a:lnSpc>
                <a:spcPct val="150000"/>
              </a:lnSpc>
              <a:spcAft>
                <a:spcPts val="800"/>
              </a:spcAft>
            </a:pPr>
            <a:r>
              <a:rPr lang="en-US" sz="2800" b="1" dirty="0">
                <a:solidFill>
                  <a:srgbClr val="444444"/>
                </a:solidFill>
                <a:ea typeface="Calibri" panose="020F0502020204030204" pitchFamily="34" charset="0"/>
                <a:cs typeface="Times New Roman" panose="02020603050405020304" pitchFamily="18" charset="0"/>
              </a:rPr>
              <a:t>CaCO</a:t>
            </a:r>
            <a:r>
              <a:rPr lang="en-US" sz="2800" b="1" baseline="-25000" dirty="0">
                <a:solidFill>
                  <a:srgbClr val="444444"/>
                </a:solidFill>
                <a:ea typeface="Calibri" panose="020F0502020204030204" pitchFamily="34" charset="0"/>
                <a:cs typeface="Times New Roman" panose="02020603050405020304" pitchFamily="18" charset="0"/>
              </a:rPr>
              <a:t>3</a:t>
            </a:r>
            <a:r>
              <a:rPr lang="en-US" sz="2800" b="1" dirty="0">
                <a:solidFill>
                  <a:srgbClr val="444444"/>
                </a:solidFill>
                <a:ea typeface="Calibri" panose="020F0502020204030204" pitchFamily="34" charset="0"/>
                <a:cs typeface="Times New Roman" panose="02020603050405020304" pitchFamily="18" charset="0"/>
              </a:rPr>
              <a:t> (s) →</a:t>
            </a:r>
            <a:r>
              <a:rPr lang="en-US" sz="2800" b="1" dirty="0" err="1">
                <a:solidFill>
                  <a:srgbClr val="444444"/>
                </a:solidFill>
                <a:ea typeface="Calibri" panose="020F0502020204030204" pitchFamily="34" charset="0"/>
                <a:cs typeface="Times New Roman" panose="02020603050405020304" pitchFamily="18" charset="0"/>
              </a:rPr>
              <a:t>CaO</a:t>
            </a:r>
            <a:r>
              <a:rPr lang="en-US" sz="2800" b="1" dirty="0">
                <a:solidFill>
                  <a:srgbClr val="444444"/>
                </a:solidFill>
                <a:ea typeface="Calibri" panose="020F0502020204030204" pitchFamily="34" charset="0"/>
                <a:cs typeface="Times New Roman" panose="02020603050405020304" pitchFamily="18" charset="0"/>
              </a:rPr>
              <a:t>(s) + CO</a:t>
            </a:r>
            <a:r>
              <a:rPr lang="en-US" sz="2800" b="1" baseline="-25000" dirty="0">
                <a:solidFill>
                  <a:srgbClr val="444444"/>
                </a:solidFill>
                <a:ea typeface="Calibri" panose="020F0502020204030204" pitchFamily="34" charset="0"/>
                <a:cs typeface="Times New Roman" panose="02020603050405020304" pitchFamily="18" charset="0"/>
              </a:rPr>
              <a:t>2</a:t>
            </a:r>
            <a:endParaRPr lang="en-US" sz="2800" dirty="0">
              <a:ea typeface="Calibri" panose="020F0502020204030204" pitchFamily="34" charset="0"/>
              <a:cs typeface="Times New Roman" panose="02020603050405020304" pitchFamily="18" charset="0"/>
            </a:endParaRPr>
          </a:p>
          <a:p>
            <a:pPr algn="just">
              <a:lnSpc>
                <a:spcPct val="150000"/>
              </a:lnSpc>
              <a:spcAft>
                <a:spcPts val="1200"/>
              </a:spcAft>
            </a:pPr>
            <a:r>
              <a:rPr lang="en-US" sz="2800" dirty="0">
                <a:solidFill>
                  <a:srgbClr val="444444"/>
                </a:solidFill>
                <a:ea typeface="Times New Roman" panose="02020603050405020304" pitchFamily="18" charset="0"/>
              </a:rPr>
              <a:t> </a:t>
            </a:r>
            <a:endParaRPr lang="en-US" sz="2800" dirty="0">
              <a:ea typeface="Times New Roman" panose="02020603050405020304" pitchFamily="18" charset="0"/>
            </a:endParaRPr>
          </a:p>
          <a:p>
            <a:pPr algn="just">
              <a:lnSpc>
                <a:spcPct val="150000"/>
              </a:lnSpc>
              <a:spcAft>
                <a:spcPts val="1200"/>
              </a:spcAft>
            </a:pPr>
            <a:r>
              <a:rPr lang="en-US" sz="2800" dirty="0">
                <a:solidFill>
                  <a:srgbClr val="444444"/>
                </a:solidFill>
                <a:ea typeface="Times New Roman" panose="02020603050405020304" pitchFamily="18" charset="0"/>
              </a:rPr>
              <a:t>Here, the compound Calcium carbonate when heated breaks down into Calcium Oxide and Carbon Dioxide</a:t>
            </a:r>
            <a:endParaRPr lang="en-US" sz="2800" dirty="0"/>
          </a:p>
        </p:txBody>
      </p:sp>
    </p:spTree>
    <p:extLst>
      <p:ext uri="{BB962C8B-B14F-4D97-AF65-F5344CB8AC3E}">
        <p14:creationId xmlns:p14="http://schemas.microsoft.com/office/powerpoint/2010/main" val="23451397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3987" y="669324"/>
            <a:ext cx="10636468" cy="5897577"/>
          </a:xfrm>
          <a:prstGeom prst="rect">
            <a:avLst/>
          </a:prstGeom>
        </p:spPr>
        <p:txBody>
          <a:bodyPr wrap="square">
            <a:spAutoFit/>
          </a:bodyPr>
          <a:lstStyle/>
          <a:p>
            <a:pPr algn="just">
              <a:lnSpc>
                <a:spcPct val="200000"/>
              </a:lnSpc>
              <a:spcBef>
                <a:spcPts val="750"/>
              </a:spcBef>
              <a:spcAft>
                <a:spcPts val="750"/>
              </a:spcAft>
            </a:pPr>
            <a:r>
              <a:rPr lang="en-US" sz="2000" b="1" i="1" dirty="0">
                <a:latin typeface="Times New Roman" panose="02020603050405020304" pitchFamily="18" charset="0"/>
                <a:ea typeface="Times New Roman" panose="02020603050405020304" pitchFamily="18" charset="0"/>
                <a:cs typeface="Times New Roman" panose="02020603050405020304" pitchFamily="18" charset="0"/>
              </a:rPr>
              <a:t>3. Neutralization Reaction</a:t>
            </a:r>
            <a:endParaRPr lang="en-US" sz="2000" b="1" i="1" dirty="0" smtClean="0">
              <a:effectLst/>
              <a:latin typeface="Calibri Light" panose="020F0302020204030204" pitchFamily="34" charset="0"/>
              <a:ea typeface="Times New Roman" panose="02020603050405020304" pitchFamily="18" charset="0"/>
              <a:cs typeface="Times New Roman" panose="02020603050405020304" pitchFamily="18" charset="0"/>
            </a:endParaRPr>
          </a:p>
          <a:p>
            <a:pPr algn="just">
              <a:lnSpc>
                <a:spcPct val="200000"/>
              </a:lnSpc>
              <a:spcAft>
                <a:spcPts val="1200"/>
              </a:spcAft>
            </a:pPr>
            <a:r>
              <a:rPr lang="en-US" sz="2000" dirty="0">
                <a:solidFill>
                  <a:srgbClr val="444444"/>
                </a:solidFill>
                <a:latin typeface="Times New Roman" panose="02020603050405020304" pitchFamily="18" charset="0"/>
                <a:ea typeface="Times New Roman" panose="02020603050405020304" pitchFamily="18" charset="0"/>
              </a:rPr>
              <a:t>A Neutralization reaction is basically the reaction between an acid and a base giving salt and water as the products. The water molecule formed is by the combination of OH</a:t>
            </a:r>
            <a:r>
              <a:rPr lang="en-US" sz="2000" baseline="30000" dirty="0">
                <a:solidFill>
                  <a:srgbClr val="444444"/>
                </a:solidFill>
                <a:latin typeface="Times New Roman" panose="02020603050405020304" pitchFamily="18" charset="0"/>
                <a:ea typeface="Times New Roman" panose="02020603050405020304" pitchFamily="18" charset="0"/>
              </a:rPr>
              <a:t>–</a:t>
            </a:r>
            <a:r>
              <a:rPr lang="en-US" sz="2000" dirty="0">
                <a:solidFill>
                  <a:srgbClr val="444444"/>
                </a:solidFill>
                <a:latin typeface="Times New Roman" panose="02020603050405020304" pitchFamily="18" charset="0"/>
                <a:ea typeface="Times New Roman" panose="02020603050405020304" pitchFamily="18" charset="0"/>
              </a:rPr>
              <a:t> ions and H</a:t>
            </a:r>
            <a:r>
              <a:rPr lang="en-US" sz="2000" baseline="30000" dirty="0">
                <a:solidFill>
                  <a:srgbClr val="444444"/>
                </a:solidFill>
                <a:latin typeface="Times New Roman" panose="02020603050405020304" pitchFamily="18" charset="0"/>
                <a:ea typeface="Times New Roman" panose="02020603050405020304" pitchFamily="18" charset="0"/>
              </a:rPr>
              <a:t>+</a:t>
            </a:r>
            <a:r>
              <a:rPr lang="en-US" sz="2000" dirty="0">
                <a:solidFill>
                  <a:srgbClr val="444444"/>
                </a:solidFill>
                <a:latin typeface="Times New Roman" panose="02020603050405020304" pitchFamily="18" charset="0"/>
                <a:ea typeface="Times New Roman" panose="02020603050405020304" pitchFamily="18" charset="0"/>
              </a:rPr>
              <a:t> ions. The overall pH of the products when a strong acid and a strong base undergo a neutralization reaction will be 7. Consider the example of the neutralization reaction between Hydrochloric acid and Sodium Hydroxide giving out sodium chloride(Common Salt) and water.</a:t>
            </a:r>
            <a:endParaRPr lang="en-US" sz="2000" dirty="0">
              <a:latin typeface="Times New Roman" panose="02020603050405020304" pitchFamily="18" charset="0"/>
              <a:ea typeface="Times New Roman" panose="02020603050405020304" pitchFamily="18" charset="0"/>
            </a:endParaRPr>
          </a:p>
          <a:p>
            <a:pPr algn="just">
              <a:lnSpc>
                <a:spcPct val="200000"/>
              </a:lnSpc>
              <a:spcAft>
                <a:spcPts val="800"/>
              </a:spcAft>
            </a:pPr>
            <a:r>
              <a:rPr lang="en-US" sz="2000" b="1" dirty="0">
                <a:solidFill>
                  <a:srgbClr val="444444"/>
                </a:solidFill>
                <a:latin typeface="Calibri" panose="020F0502020204030204" pitchFamily="34" charset="0"/>
                <a:ea typeface="Calibri" panose="020F0502020204030204" pitchFamily="34" charset="0"/>
                <a:cs typeface="Times New Roman" panose="02020603050405020304" pitchFamily="18" charset="0"/>
              </a:rPr>
              <a:t>HCL + </a:t>
            </a:r>
            <a:r>
              <a:rPr lang="en-US" sz="2000" b="1" dirty="0" err="1">
                <a:solidFill>
                  <a:srgbClr val="444444"/>
                </a:solidFill>
                <a:latin typeface="Calibri" panose="020F0502020204030204" pitchFamily="34" charset="0"/>
                <a:ea typeface="Calibri" panose="020F0502020204030204" pitchFamily="34" charset="0"/>
                <a:cs typeface="Times New Roman" panose="02020603050405020304" pitchFamily="18" charset="0"/>
              </a:rPr>
              <a:t>NaOH</a:t>
            </a:r>
            <a:r>
              <a:rPr lang="en-US" sz="2000" b="1" dirty="0">
                <a:solidFill>
                  <a:srgbClr val="444444"/>
                </a:solidFill>
                <a:latin typeface="Calibri" panose="020F0502020204030204" pitchFamily="34" charset="0"/>
                <a:ea typeface="Calibri" panose="020F0502020204030204" pitchFamily="34" charset="0"/>
                <a:cs typeface="Times New Roman" panose="02020603050405020304" pitchFamily="18" charset="0"/>
              </a:rPr>
              <a:t> → </a:t>
            </a:r>
            <a:r>
              <a:rPr lang="en-US" sz="2000" b="1" dirty="0" err="1">
                <a:solidFill>
                  <a:srgbClr val="444444"/>
                </a:solidFill>
                <a:latin typeface="Calibri" panose="020F0502020204030204" pitchFamily="34" charset="0"/>
                <a:ea typeface="Calibri" panose="020F0502020204030204" pitchFamily="34" charset="0"/>
                <a:cs typeface="Times New Roman" panose="02020603050405020304" pitchFamily="18" charset="0"/>
              </a:rPr>
              <a:t>NaCl</a:t>
            </a:r>
            <a:r>
              <a:rPr lang="en-US" sz="2000" b="1" dirty="0">
                <a:solidFill>
                  <a:srgbClr val="444444"/>
                </a:solidFill>
                <a:latin typeface="Calibri" panose="020F0502020204030204" pitchFamily="34" charset="0"/>
                <a:ea typeface="Calibri" panose="020F0502020204030204" pitchFamily="34" charset="0"/>
                <a:cs typeface="Times New Roman" panose="02020603050405020304" pitchFamily="18" charset="0"/>
              </a:rPr>
              <a:t>  + H</a:t>
            </a:r>
            <a:r>
              <a:rPr lang="en-US" sz="2000" b="1" baseline="-25000" dirty="0">
                <a:solidFill>
                  <a:srgbClr val="444444"/>
                </a:solidFill>
                <a:latin typeface="Calibri" panose="020F0502020204030204" pitchFamily="34" charset="0"/>
                <a:ea typeface="Calibri" panose="020F0502020204030204" pitchFamily="34" charset="0"/>
                <a:cs typeface="Times New Roman" panose="02020603050405020304" pitchFamily="18" charset="0"/>
              </a:rPr>
              <a:t>2</a:t>
            </a:r>
            <a:r>
              <a:rPr lang="en-US" sz="2000" b="1" dirty="0">
                <a:solidFill>
                  <a:srgbClr val="444444"/>
                </a:solidFill>
                <a:latin typeface="Calibri" panose="020F0502020204030204" pitchFamily="34" charset="0"/>
                <a:ea typeface="Calibri" panose="020F0502020204030204" pitchFamily="34" charset="0"/>
                <a:cs typeface="Times New Roman" panose="02020603050405020304" pitchFamily="18" charset="0"/>
              </a:rPr>
              <a:t>O</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200000"/>
              </a:lnSpc>
              <a:spcAft>
                <a:spcPts val="1200"/>
              </a:spcAft>
            </a:pPr>
            <a:r>
              <a:rPr lang="en-US" sz="2000" dirty="0">
                <a:solidFill>
                  <a:srgbClr val="444444"/>
                </a:solidFill>
                <a:latin typeface="Times New Roman" panose="02020603050405020304" pitchFamily="18" charset="0"/>
                <a:ea typeface="Times New Roman" panose="02020603050405020304" pitchFamily="18" charset="0"/>
              </a:rPr>
              <a:t>Here, an acid and a base, Hydrochloric acid and Sodium Hydroxide react in a neutralization reaction to produce Sodium Chloride (Common Salt) and water as the products.</a:t>
            </a:r>
            <a:endParaRPr lang="en-US"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130807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1848" y="321891"/>
            <a:ext cx="9059917" cy="8937831"/>
          </a:xfrm>
          <a:prstGeom prst="rect">
            <a:avLst/>
          </a:prstGeom>
        </p:spPr>
        <p:txBody>
          <a:bodyPr wrap="square">
            <a:spAutoFit/>
          </a:bodyPr>
          <a:lstStyle/>
          <a:p>
            <a:pPr algn="just">
              <a:lnSpc>
                <a:spcPct val="200000"/>
              </a:lnSpc>
              <a:spcBef>
                <a:spcPts val="750"/>
              </a:spcBef>
              <a:spcAft>
                <a:spcPts val="750"/>
              </a:spcAft>
            </a:pPr>
            <a:r>
              <a:rPr lang="en-US" sz="2800" b="1" i="1" dirty="0">
                <a:latin typeface="Times New Roman" panose="02020603050405020304" pitchFamily="18" charset="0"/>
                <a:ea typeface="Times New Roman" panose="02020603050405020304" pitchFamily="18" charset="0"/>
                <a:cs typeface="Times New Roman" panose="02020603050405020304" pitchFamily="18" charset="0"/>
              </a:rPr>
              <a:t>4. Redox Reaction</a:t>
            </a:r>
            <a:endParaRPr lang="en-US" sz="2800" b="1" i="1" dirty="0">
              <a:latin typeface="Calibri Light" panose="020F0302020204030204" pitchFamily="34" charset="0"/>
              <a:ea typeface="Times New Roman" panose="02020603050405020304" pitchFamily="18" charset="0"/>
              <a:cs typeface="Times New Roman" panose="02020603050405020304" pitchFamily="18" charset="0"/>
            </a:endParaRPr>
          </a:p>
          <a:p>
            <a:pPr algn="just">
              <a:lnSpc>
                <a:spcPct val="200000"/>
              </a:lnSpc>
              <a:spcAft>
                <a:spcPts val="1200"/>
              </a:spcAft>
            </a:pPr>
            <a:r>
              <a:rPr lang="en-US" sz="2800" dirty="0">
                <a:solidFill>
                  <a:srgbClr val="444444"/>
                </a:solidFill>
                <a:latin typeface="Times New Roman" panose="02020603050405020304" pitchFamily="18" charset="0"/>
                <a:ea typeface="Times New Roman" panose="02020603050405020304" pitchFamily="18" charset="0"/>
              </a:rPr>
              <a:t>A </a:t>
            </a:r>
            <a:r>
              <a:rPr lang="en-US" sz="2800" b="1" dirty="0" err="1">
                <a:solidFill>
                  <a:srgbClr val="444444"/>
                </a:solidFill>
                <a:latin typeface="Times New Roman" panose="02020603050405020304" pitchFamily="18" charset="0"/>
                <a:ea typeface="Times New Roman" panose="02020603050405020304" pitchFamily="18" charset="0"/>
              </a:rPr>
              <a:t>RED</a:t>
            </a:r>
            <a:r>
              <a:rPr lang="en-US" sz="2800" dirty="0" err="1">
                <a:solidFill>
                  <a:srgbClr val="444444"/>
                </a:solidFill>
                <a:latin typeface="Times New Roman" panose="02020603050405020304" pitchFamily="18" charset="0"/>
                <a:ea typeface="Times New Roman" panose="02020603050405020304" pitchFamily="18" charset="0"/>
              </a:rPr>
              <a:t>uction-</a:t>
            </a:r>
            <a:r>
              <a:rPr lang="en-US" sz="2800" b="1" dirty="0" err="1">
                <a:solidFill>
                  <a:srgbClr val="444444"/>
                </a:solidFill>
                <a:latin typeface="Times New Roman" panose="02020603050405020304" pitchFamily="18" charset="0"/>
                <a:ea typeface="Times New Roman" panose="02020603050405020304" pitchFamily="18" charset="0"/>
              </a:rPr>
              <a:t>OX</a:t>
            </a:r>
            <a:r>
              <a:rPr lang="en-US" sz="2800" dirty="0" err="1">
                <a:solidFill>
                  <a:srgbClr val="444444"/>
                </a:solidFill>
                <a:latin typeface="Times New Roman" panose="02020603050405020304" pitchFamily="18" charset="0"/>
                <a:ea typeface="Times New Roman" panose="02020603050405020304" pitchFamily="18" charset="0"/>
              </a:rPr>
              <a:t>idation</a:t>
            </a:r>
            <a:r>
              <a:rPr lang="en-US" sz="2800" dirty="0">
                <a:solidFill>
                  <a:srgbClr val="444444"/>
                </a:solidFill>
                <a:latin typeface="Times New Roman" panose="02020603050405020304" pitchFamily="18" charset="0"/>
                <a:ea typeface="Times New Roman" panose="02020603050405020304" pitchFamily="18" charset="0"/>
              </a:rPr>
              <a:t> reaction is a reaction in which there is a transfer of electrons between chemical species. Let us consider the example of an electrochemical cell-like redox reaction between Zinc and Hydrogen.</a:t>
            </a:r>
            <a:endParaRPr lang="en-US" sz="2800" dirty="0">
              <a:latin typeface="Times New Roman" panose="02020603050405020304" pitchFamily="18" charset="0"/>
              <a:ea typeface="Times New Roman" panose="02020603050405020304" pitchFamily="18" charset="0"/>
            </a:endParaRPr>
          </a:p>
          <a:p>
            <a:pPr algn="just">
              <a:lnSpc>
                <a:spcPct val="200000"/>
              </a:lnSpc>
              <a:spcAft>
                <a:spcPts val="800"/>
              </a:spcAft>
            </a:pPr>
            <a:r>
              <a:rPr lang="en-US" sz="2800" b="1" dirty="0">
                <a:solidFill>
                  <a:srgbClr val="444444"/>
                </a:solidFill>
                <a:latin typeface="Calibri" panose="020F0502020204030204" pitchFamily="34" charset="0"/>
                <a:ea typeface="Calibri" panose="020F0502020204030204" pitchFamily="34" charset="0"/>
                <a:cs typeface="Times New Roman" panose="02020603050405020304" pitchFamily="18" charset="0"/>
              </a:rPr>
              <a:t>Zn + 2H</a:t>
            </a:r>
            <a:r>
              <a:rPr lang="en-US" sz="2800" b="1" baseline="30000" dirty="0">
                <a:solidFill>
                  <a:srgbClr val="444444"/>
                </a:solidFill>
                <a:latin typeface="Calibri" panose="020F0502020204030204" pitchFamily="34" charset="0"/>
                <a:ea typeface="Calibri" panose="020F0502020204030204" pitchFamily="34" charset="0"/>
                <a:cs typeface="Times New Roman" panose="02020603050405020304" pitchFamily="18" charset="0"/>
              </a:rPr>
              <a:t>+</a:t>
            </a:r>
            <a:r>
              <a:rPr lang="en-US" sz="2800" b="1" dirty="0">
                <a:solidFill>
                  <a:srgbClr val="444444"/>
                </a:solidFill>
                <a:latin typeface="Calibri" panose="020F0502020204030204" pitchFamily="34" charset="0"/>
                <a:ea typeface="Calibri" panose="020F0502020204030204" pitchFamily="34" charset="0"/>
                <a:cs typeface="Times New Roman" panose="02020603050405020304" pitchFamily="18" charset="0"/>
              </a:rPr>
              <a:t> → Zn</a:t>
            </a:r>
            <a:r>
              <a:rPr lang="en-US" sz="2800" b="1" baseline="30000" dirty="0">
                <a:solidFill>
                  <a:srgbClr val="444444"/>
                </a:solidFill>
                <a:latin typeface="Calibri" panose="020F0502020204030204" pitchFamily="34" charset="0"/>
                <a:ea typeface="Calibri" panose="020F0502020204030204" pitchFamily="34" charset="0"/>
                <a:cs typeface="Times New Roman" panose="02020603050405020304" pitchFamily="18" charset="0"/>
              </a:rPr>
              <a:t>2+</a:t>
            </a:r>
            <a:r>
              <a:rPr lang="en-US" sz="2800" b="1" dirty="0">
                <a:solidFill>
                  <a:srgbClr val="444444"/>
                </a:solidFill>
                <a:latin typeface="Calibri" panose="020F0502020204030204" pitchFamily="34" charset="0"/>
                <a:ea typeface="Calibri" panose="020F0502020204030204" pitchFamily="34" charset="0"/>
                <a:cs typeface="Times New Roman" panose="02020603050405020304" pitchFamily="18" charset="0"/>
              </a:rPr>
              <a:t> + H</a:t>
            </a:r>
            <a:r>
              <a:rPr lang="en-US" sz="2800" b="1" baseline="-25000" dirty="0">
                <a:solidFill>
                  <a:srgbClr val="444444"/>
                </a:solidFill>
                <a:latin typeface="Calibri" panose="020F0502020204030204" pitchFamily="34" charset="0"/>
                <a:ea typeface="Calibri" panose="020F0502020204030204" pitchFamily="34" charset="0"/>
                <a:cs typeface="Times New Roman" panose="02020603050405020304" pitchFamily="18" charset="0"/>
              </a:rPr>
              <a:t>2</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200000"/>
              </a:lnSpc>
              <a:spcAft>
                <a:spcPts val="1200"/>
              </a:spcAft>
            </a:pPr>
            <a:r>
              <a:rPr lang="en-US" sz="2800" dirty="0">
                <a:solidFill>
                  <a:srgbClr val="444444"/>
                </a:solidFill>
                <a:latin typeface="Times New Roman" panose="02020603050405020304" pitchFamily="18" charset="0"/>
                <a:ea typeface="Times New Roman" panose="02020603050405020304" pitchFamily="18" charset="0"/>
              </a:rPr>
              <a:t>Here, A Zinc atom reacts with 2 ions of positively charged hydrogen to which electrons get transferred from the zinc atom and hydrogen becomes a stable molecule and Zinc ion is the product.</a:t>
            </a:r>
            <a:endParaRPr lang="en-US"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353189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171" y="487277"/>
            <a:ext cx="10741573" cy="5371022"/>
          </a:xfrm>
          <a:prstGeom prst="rect">
            <a:avLst/>
          </a:prstGeom>
        </p:spPr>
        <p:txBody>
          <a:bodyPr wrap="square">
            <a:spAutoFit/>
          </a:bodyPr>
          <a:lstStyle/>
          <a:p>
            <a:pPr algn="just">
              <a:lnSpc>
                <a:spcPct val="150000"/>
              </a:lnSpc>
              <a:spcBef>
                <a:spcPts val="750"/>
              </a:spcBef>
              <a:spcAft>
                <a:spcPts val="750"/>
              </a:spcAft>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5. Precipitation or Double-Displacement Reaction</a:t>
            </a:r>
            <a:endParaRPr lang="en-US" sz="2400" b="1" i="1" dirty="0" smtClean="0">
              <a:effectLst/>
              <a:latin typeface="Calibri Light" panose="020F0302020204030204" pitchFamily="34" charset="0"/>
              <a:ea typeface="Times New Roman" panose="02020603050405020304" pitchFamily="18" charset="0"/>
              <a:cs typeface="Times New Roman" panose="02020603050405020304" pitchFamily="18" charset="0"/>
            </a:endParaRPr>
          </a:p>
          <a:p>
            <a:pPr algn="just">
              <a:lnSpc>
                <a:spcPct val="150000"/>
              </a:lnSpc>
              <a:spcAft>
                <a:spcPts val="1200"/>
              </a:spcAft>
            </a:pPr>
            <a:r>
              <a:rPr lang="en-US" sz="2400" dirty="0">
                <a:solidFill>
                  <a:srgbClr val="444444"/>
                </a:solidFill>
                <a:latin typeface="Times New Roman" panose="02020603050405020304" pitchFamily="18" charset="0"/>
                <a:ea typeface="Times New Roman" panose="02020603050405020304" pitchFamily="18" charset="0"/>
              </a:rPr>
              <a:t>It is a type of displacement reaction in which two compounds react and consequently, their anions and cations switch places forming two new products. Consider the example of the reaction between silver nitrate and sodium chloride. The products will be silver chloride and sodium nitrate after the double-displacement reaction.</a:t>
            </a:r>
            <a:endParaRPr lang="en-US" sz="2400" dirty="0">
              <a:latin typeface="Times New Roman" panose="02020603050405020304" pitchFamily="18" charset="0"/>
              <a:ea typeface="Times New Roman" panose="02020603050405020304" pitchFamily="18" charset="0"/>
            </a:endParaRPr>
          </a:p>
          <a:p>
            <a:pPr algn="just">
              <a:lnSpc>
                <a:spcPct val="150000"/>
              </a:lnSpc>
              <a:spcAft>
                <a:spcPts val="800"/>
              </a:spcAft>
            </a:pPr>
            <a:r>
              <a:rPr lang="en-US" sz="2400" b="1" dirty="0">
                <a:solidFill>
                  <a:srgbClr val="444444"/>
                </a:solidFill>
                <a:latin typeface="Calibri" panose="020F0502020204030204" pitchFamily="34" charset="0"/>
                <a:ea typeface="Calibri" panose="020F0502020204030204" pitchFamily="34" charset="0"/>
                <a:cs typeface="Times New Roman" panose="02020603050405020304" pitchFamily="18" charset="0"/>
              </a:rPr>
              <a:t>AgNO</a:t>
            </a:r>
            <a:r>
              <a:rPr lang="en-US" sz="2400" b="1" baseline="-25000" dirty="0">
                <a:solidFill>
                  <a:srgbClr val="444444"/>
                </a:solidFill>
                <a:latin typeface="Calibri" panose="020F0502020204030204" pitchFamily="34" charset="0"/>
                <a:ea typeface="Calibri" panose="020F0502020204030204" pitchFamily="34" charset="0"/>
                <a:cs typeface="Times New Roman" panose="02020603050405020304" pitchFamily="18" charset="0"/>
              </a:rPr>
              <a:t>3</a:t>
            </a:r>
            <a:r>
              <a:rPr lang="en-US" sz="2400" b="1" dirty="0">
                <a:solidFill>
                  <a:srgbClr val="444444"/>
                </a:solidFill>
                <a:latin typeface="Calibri" panose="020F0502020204030204" pitchFamily="34" charset="0"/>
                <a:ea typeface="Calibri" panose="020F0502020204030204" pitchFamily="34" charset="0"/>
                <a:cs typeface="Times New Roman" panose="02020603050405020304" pitchFamily="18" charset="0"/>
              </a:rPr>
              <a:t> + </a:t>
            </a:r>
            <a:r>
              <a:rPr lang="en-US" sz="2400" b="1" dirty="0" err="1">
                <a:solidFill>
                  <a:srgbClr val="444444"/>
                </a:solidFill>
                <a:latin typeface="Calibri" panose="020F0502020204030204" pitchFamily="34" charset="0"/>
                <a:ea typeface="Calibri" panose="020F0502020204030204" pitchFamily="34" charset="0"/>
                <a:cs typeface="Times New Roman" panose="02020603050405020304" pitchFamily="18" charset="0"/>
              </a:rPr>
              <a:t>NaCl</a:t>
            </a:r>
            <a:r>
              <a:rPr lang="en-US" sz="2400" b="1" dirty="0">
                <a:solidFill>
                  <a:srgbClr val="444444"/>
                </a:solidFill>
                <a:latin typeface="Calibri" panose="020F0502020204030204" pitchFamily="34" charset="0"/>
                <a:ea typeface="Calibri" panose="020F0502020204030204" pitchFamily="34" charset="0"/>
                <a:cs typeface="Times New Roman" panose="02020603050405020304" pitchFamily="18" charset="0"/>
              </a:rPr>
              <a:t>  → </a:t>
            </a:r>
            <a:r>
              <a:rPr lang="en-US" sz="2400" b="1" dirty="0" err="1">
                <a:solidFill>
                  <a:srgbClr val="444444"/>
                </a:solidFill>
                <a:latin typeface="Calibri" panose="020F0502020204030204" pitchFamily="34" charset="0"/>
                <a:ea typeface="Calibri" panose="020F0502020204030204" pitchFamily="34" charset="0"/>
                <a:cs typeface="Times New Roman" panose="02020603050405020304" pitchFamily="18" charset="0"/>
              </a:rPr>
              <a:t>AgCl</a:t>
            </a:r>
            <a:r>
              <a:rPr lang="en-US" sz="2400" b="1" dirty="0">
                <a:solidFill>
                  <a:srgbClr val="444444"/>
                </a:solidFill>
                <a:latin typeface="Calibri" panose="020F0502020204030204" pitchFamily="34" charset="0"/>
                <a:ea typeface="Calibri" panose="020F0502020204030204" pitchFamily="34" charset="0"/>
                <a:cs typeface="Times New Roman" panose="02020603050405020304" pitchFamily="18" charset="0"/>
              </a:rPr>
              <a:t> + </a:t>
            </a:r>
            <a:r>
              <a:rPr lang="en-US" sz="2400" b="1" dirty="0" smtClean="0">
                <a:solidFill>
                  <a:srgbClr val="444444"/>
                </a:solidFill>
                <a:latin typeface="Calibri" panose="020F0502020204030204" pitchFamily="34" charset="0"/>
                <a:ea typeface="Calibri" panose="020F0502020204030204" pitchFamily="34" charset="0"/>
                <a:cs typeface="Times New Roman" panose="02020603050405020304" pitchFamily="18" charset="0"/>
              </a:rPr>
              <a:t>NaNO</a:t>
            </a:r>
            <a:r>
              <a:rPr lang="en-US" sz="2400" b="1" baseline="-25000" dirty="0" smtClean="0">
                <a:solidFill>
                  <a:srgbClr val="444444"/>
                </a:solidFill>
                <a:latin typeface="Calibri" panose="020F0502020204030204" pitchFamily="34" charset="0"/>
                <a:ea typeface="Calibri" panose="020F0502020204030204" pitchFamily="34" charset="0"/>
                <a:cs typeface="Times New Roman" panose="02020603050405020304" pitchFamily="18" charset="0"/>
              </a:rPr>
              <a:t>3</a:t>
            </a:r>
            <a:endParaRPr lang="en-US" sz="2400" dirty="0">
              <a:latin typeface="Times New Roman" panose="02020603050405020304" pitchFamily="18" charset="0"/>
              <a:ea typeface="Times New Roman" panose="02020603050405020304" pitchFamily="18" charset="0"/>
            </a:endParaRPr>
          </a:p>
          <a:p>
            <a:pPr algn="just">
              <a:lnSpc>
                <a:spcPct val="150000"/>
              </a:lnSpc>
              <a:spcAft>
                <a:spcPts val="1200"/>
              </a:spcAft>
            </a:pPr>
            <a:r>
              <a:rPr lang="en-US" sz="2400" dirty="0">
                <a:solidFill>
                  <a:srgbClr val="444444"/>
                </a:solidFill>
                <a:latin typeface="Times New Roman" panose="02020603050405020304" pitchFamily="18" charset="0"/>
                <a:ea typeface="Times New Roman" panose="02020603050405020304" pitchFamily="18" charset="0"/>
              </a:rPr>
              <a:t>Here, Silver Nitrate and Sodium Chloride undergo a double displacement reaction. Wherein Silver replaces Sodium in Sodium Chloride and Sodium joins with Nitrate becoming Sodium Nitrate along with the Silver Chloride as the product.</a:t>
            </a:r>
            <a:endParaRPr lang="en-US"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376581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9903" y="0"/>
            <a:ext cx="9984827" cy="6986849"/>
          </a:xfrm>
          <a:prstGeom prst="rect">
            <a:avLst/>
          </a:prstGeom>
        </p:spPr>
        <p:txBody>
          <a:bodyPr wrap="square">
            <a:spAutoFit/>
          </a:bodyPr>
          <a:lstStyle/>
          <a:p>
            <a:pPr algn="just">
              <a:lnSpc>
                <a:spcPct val="200000"/>
              </a:lnSpc>
              <a:spcBef>
                <a:spcPts val="750"/>
              </a:spcBef>
              <a:spcAft>
                <a:spcPts val="750"/>
              </a:spcAft>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6. Synthesis Reaction</a:t>
            </a:r>
            <a:endParaRPr lang="en-US" sz="2400" b="1" i="1" dirty="0">
              <a:latin typeface="Calibri Light" panose="020F0302020204030204" pitchFamily="34" charset="0"/>
              <a:ea typeface="Times New Roman" panose="02020603050405020304" pitchFamily="18" charset="0"/>
              <a:cs typeface="Times New Roman" panose="02020603050405020304" pitchFamily="18" charset="0"/>
            </a:endParaRPr>
          </a:p>
          <a:p>
            <a:pPr algn="just">
              <a:lnSpc>
                <a:spcPct val="200000"/>
              </a:lnSpc>
              <a:spcAft>
                <a:spcPts val="1200"/>
              </a:spcAft>
            </a:pPr>
            <a:r>
              <a:rPr lang="en-US" sz="2400" dirty="0">
                <a:solidFill>
                  <a:srgbClr val="444444"/>
                </a:solidFill>
                <a:latin typeface="Times New Roman" panose="02020603050405020304" pitchFamily="18" charset="0"/>
                <a:ea typeface="Times New Roman" panose="02020603050405020304" pitchFamily="18" charset="0"/>
              </a:rPr>
              <a:t>A Synthesis reaction is one of the most basic types of reaction wherein multiple simple compounds combine under certain physical conditions giving out a complex product. The product will always be a compound. Let us consider the Synthesis reaction of sodium chloride with reactants solid sodium and chloride gas.</a:t>
            </a:r>
            <a:endParaRPr lang="en-US" sz="2400" dirty="0">
              <a:latin typeface="Times New Roman" panose="02020603050405020304" pitchFamily="18" charset="0"/>
              <a:ea typeface="Times New Roman" panose="02020603050405020304" pitchFamily="18" charset="0"/>
            </a:endParaRPr>
          </a:p>
          <a:p>
            <a:pPr algn="just">
              <a:lnSpc>
                <a:spcPct val="200000"/>
              </a:lnSpc>
              <a:spcAft>
                <a:spcPts val="800"/>
              </a:spcAft>
            </a:pPr>
            <a:r>
              <a:rPr lang="en-US" sz="2400" b="1" dirty="0">
                <a:solidFill>
                  <a:srgbClr val="444444"/>
                </a:solidFill>
                <a:latin typeface="Calibri" panose="020F0502020204030204" pitchFamily="34" charset="0"/>
                <a:ea typeface="Calibri" panose="020F0502020204030204" pitchFamily="34" charset="0"/>
                <a:cs typeface="Times New Roman" panose="02020603050405020304" pitchFamily="18" charset="0"/>
              </a:rPr>
              <a:t>2Na(s) + Cl</a:t>
            </a:r>
            <a:r>
              <a:rPr lang="en-US" sz="2400" b="1" baseline="-25000" dirty="0">
                <a:solidFill>
                  <a:srgbClr val="444444"/>
                </a:solidFill>
                <a:latin typeface="Calibri" panose="020F0502020204030204" pitchFamily="34" charset="0"/>
                <a:ea typeface="Calibri" panose="020F0502020204030204" pitchFamily="34" charset="0"/>
                <a:cs typeface="Times New Roman" panose="02020603050405020304" pitchFamily="18" charset="0"/>
              </a:rPr>
              <a:t>2</a:t>
            </a:r>
            <a:r>
              <a:rPr lang="en-US" sz="2400" b="1" dirty="0">
                <a:solidFill>
                  <a:srgbClr val="444444"/>
                </a:solidFill>
                <a:latin typeface="Calibri" panose="020F0502020204030204" pitchFamily="34" charset="0"/>
                <a:ea typeface="Calibri" panose="020F0502020204030204" pitchFamily="34" charset="0"/>
                <a:cs typeface="Times New Roman" panose="02020603050405020304" pitchFamily="18" charset="0"/>
              </a:rPr>
              <a:t> → 2NaCl(s)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200000"/>
              </a:lnSpc>
              <a:spcAft>
                <a:spcPts val="1200"/>
              </a:spcAft>
            </a:pPr>
            <a:r>
              <a:rPr lang="en-US" sz="2400" dirty="0">
                <a:solidFill>
                  <a:srgbClr val="444444"/>
                </a:solidFill>
                <a:latin typeface="Times New Roman" panose="02020603050405020304" pitchFamily="18" charset="0"/>
                <a:ea typeface="Times New Roman" panose="02020603050405020304" pitchFamily="18" charset="0"/>
              </a:rPr>
              <a:t>Here, we have 2 Atoms of solid Sodium reacting with Chlorine gas giving out Sodium Chloride viz. Common Salt as the product.</a:t>
            </a:r>
            <a:endParaRPr lang="en-US"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113122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0110" y="1157691"/>
            <a:ext cx="11193517" cy="1323439"/>
          </a:xfrm>
          <a:prstGeom prst="rect">
            <a:avLst/>
          </a:prstGeom>
        </p:spPr>
        <p:txBody>
          <a:bodyPr wrap="square">
            <a:spAutoFit/>
          </a:bodyPr>
          <a:lstStyle/>
          <a:p>
            <a:pPr>
              <a:lnSpc>
                <a:spcPct val="200000"/>
              </a:lnSpc>
            </a:pPr>
            <a:r>
              <a:rPr lang="en-US" sz="2000" dirty="0">
                <a:solidFill>
                  <a:srgbClr val="444444"/>
                </a:solidFill>
                <a:latin typeface="Poppins"/>
              </a:rPr>
              <a:t>Chemical equations are symbolic representations of chemical reactions in which the reactants and the products are expressed in terms of their respective chemical formulae.</a:t>
            </a:r>
            <a:endParaRPr lang="en-US" sz="2000" dirty="0"/>
          </a:p>
        </p:txBody>
      </p:sp>
      <p:sp>
        <p:nvSpPr>
          <p:cNvPr id="3" name="Rectangle 2"/>
          <p:cNvSpPr/>
          <p:nvPr/>
        </p:nvSpPr>
        <p:spPr>
          <a:xfrm>
            <a:off x="3276854" y="543175"/>
            <a:ext cx="2839175" cy="369332"/>
          </a:xfrm>
          <a:prstGeom prst="rect">
            <a:avLst/>
          </a:prstGeom>
        </p:spPr>
        <p:txBody>
          <a:bodyPr wrap="none">
            <a:spAutoFit/>
          </a:bodyPr>
          <a:lstStyle/>
          <a:p>
            <a:r>
              <a:rPr lang="en-US" dirty="0" smtClean="0">
                <a:solidFill>
                  <a:srgbClr val="444444"/>
                </a:solidFill>
                <a:latin typeface="Poppins"/>
              </a:rPr>
              <a:t>CHEMICAL EQUATIONS </a:t>
            </a:r>
            <a:endParaRPr lang="en-US" dirty="0"/>
          </a:p>
        </p:txBody>
      </p:sp>
      <p:sp>
        <p:nvSpPr>
          <p:cNvPr id="4" name="Rectangle 3"/>
          <p:cNvSpPr/>
          <p:nvPr/>
        </p:nvSpPr>
        <p:spPr>
          <a:xfrm>
            <a:off x="687435" y="2726314"/>
            <a:ext cx="10857187" cy="1674946"/>
          </a:xfrm>
          <a:prstGeom prst="rect">
            <a:avLst/>
          </a:prstGeom>
        </p:spPr>
        <p:txBody>
          <a:bodyPr wrap="square">
            <a:spAutoFit/>
          </a:bodyPr>
          <a:lstStyle/>
          <a:p>
            <a:pPr>
              <a:lnSpc>
                <a:spcPct val="200000"/>
              </a:lnSpc>
            </a:pPr>
            <a:r>
              <a:rPr lang="en-US" dirty="0">
                <a:solidFill>
                  <a:srgbClr val="444444"/>
                </a:solidFill>
                <a:latin typeface="Poppins"/>
              </a:rPr>
              <a:t>Chemical equations make use of symbols to represent factors such as the direction of the reaction and the physical states of the reacting entities. Chemical equations were first formulated by the French chemist Jean </a:t>
            </a:r>
            <a:r>
              <a:rPr lang="en-US" dirty="0" err="1">
                <a:solidFill>
                  <a:srgbClr val="444444"/>
                </a:solidFill>
                <a:latin typeface="Poppins"/>
              </a:rPr>
              <a:t>Beguin</a:t>
            </a:r>
            <a:r>
              <a:rPr lang="en-US" dirty="0">
                <a:solidFill>
                  <a:srgbClr val="444444"/>
                </a:solidFill>
                <a:latin typeface="Poppins"/>
              </a:rPr>
              <a:t> in the year 1615.</a:t>
            </a:r>
            <a:endParaRPr lang="en-US" dirty="0"/>
          </a:p>
        </p:txBody>
      </p:sp>
    </p:spTree>
    <p:extLst>
      <p:ext uri="{BB962C8B-B14F-4D97-AF65-F5344CB8AC3E}">
        <p14:creationId xmlns:p14="http://schemas.microsoft.com/office/powerpoint/2010/main" val="23573752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67253" y="835766"/>
            <a:ext cx="9753599"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2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rPr>
              <a:t>Chemical reactions</a:t>
            </a:r>
            <a:r>
              <a:rPr kumimoji="0" lang="en-US" altLang="en-US" sz="2400" b="0" i="0" u="none" strike="noStrike" cap="none" normalizeH="0" dirty="0" smtClean="0">
                <a:ln>
                  <a:noFill/>
                </a:ln>
                <a:solidFill>
                  <a:schemeClr val="tx1"/>
                </a:solidFill>
                <a:effectLst/>
              </a:rPr>
              <a:t> </a:t>
            </a:r>
            <a:r>
              <a:rPr kumimoji="0" lang="en-US" altLang="en-US" sz="2400" b="0" i="0" u="none" strike="noStrike" cap="none" normalizeH="0" baseline="0" dirty="0" smtClean="0">
                <a:ln>
                  <a:noFill/>
                </a:ln>
                <a:solidFill>
                  <a:schemeClr val="tx1"/>
                </a:solidFill>
                <a:effectLst/>
              </a:rPr>
              <a:t>are represented on paper by </a:t>
            </a:r>
            <a:r>
              <a:rPr kumimoji="0" lang="en-US" altLang="en-US" sz="2400" b="1" i="1" u="none" strike="noStrike" cap="none" normalizeH="0" baseline="0" dirty="0" smtClean="0">
                <a:ln>
                  <a:noFill/>
                </a:ln>
                <a:solidFill>
                  <a:schemeClr val="tx1"/>
                </a:solidFill>
                <a:effectLst/>
              </a:rPr>
              <a:t>chemical equations</a:t>
            </a:r>
            <a:r>
              <a:rPr kumimoji="0" lang="en-US" altLang="en-US" sz="2400" b="0" i="0" u="none" strike="noStrike" cap="none" normalizeH="0" baseline="0" dirty="0" smtClean="0">
                <a:ln>
                  <a:noFill/>
                </a:ln>
                <a:solidFill>
                  <a:schemeClr val="tx1"/>
                </a:solidFill>
                <a:effectLst/>
              </a:rPr>
              <a:t>. For example, hydrogen gas (H</a:t>
            </a:r>
            <a:r>
              <a:rPr kumimoji="0" lang="en-US" altLang="en-US" sz="2400" b="0" i="0" u="none" strike="noStrike" cap="none" normalizeH="0" baseline="-30000" dirty="0" smtClean="0">
                <a:ln>
                  <a:noFill/>
                </a:ln>
                <a:solidFill>
                  <a:schemeClr val="tx1"/>
                </a:solidFill>
                <a:effectLst/>
              </a:rPr>
              <a:t>2</a:t>
            </a:r>
            <a:r>
              <a:rPr kumimoji="0" lang="en-US" altLang="en-US" sz="2400" b="0" i="0" u="none" strike="noStrike" cap="none" normalizeH="0" baseline="0" dirty="0" smtClean="0">
                <a:ln>
                  <a:noFill/>
                </a:ln>
                <a:solidFill>
                  <a:schemeClr val="tx1"/>
                </a:solidFill>
                <a:effectLst/>
              </a:rPr>
              <a:t>) can react (burn) with oxygen gas (O</a:t>
            </a:r>
            <a:r>
              <a:rPr kumimoji="0" lang="en-US" altLang="en-US" sz="2400" b="0" i="0" u="none" strike="noStrike" cap="none" normalizeH="0" baseline="-30000" dirty="0" smtClean="0">
                <a:ln>
                  <a:noFill/>
                </a:ln>
                <a:solidFill>
                  <a:schemeClr val="tx1"/>
                </a:solidFill>
                <a:effectLst/>
              </a:rPr>
              <a:t>2</a:t>
            </a:r>
            <a:r>
              <a:rPr kumimoji="0" lang="en-US" altLang="en-US" sz="2400" b="0" i="0" u="none" strike="noStrike" cap="none" normalizeH="0" baseline="0" dirty="0" smtClean="0">
                <a:ln>
                  <a:noFill/>
                </a:ln>
                <a:solidFill>
                  <a:schemeClr val="tx1"/>
                </a:solidFill>
                <a:effectLst/>
              </a:rPr>
              <a:t>) to form water (H</a:t>
            </a:r>
            <a:r>
              <a:rPr kumimoji="0" lang="en-US" altLang="en-US" sz="2400" b="0" i="0" u="none" strike="noStrike" cap="none" normalizeH="0" baseline="-30000" dirty="0" smtClean="0">
                <a:ln>
                  <a:noFill/>
                </a:ln>
                <a:solidFill>
                  <a:schemeClr val="tx1"/>
                </a:solidFill>
                <a:effectLst/>
              </a:rPr>
              <a:t>2</a:t>
            </a:r>
            <a:r>
              <a:rPr kumimoji="0" lang="en-US" altLang="en-US" sz="2400" b="0" i="0" u="none" strike="noStrike" cap="none" normalizeH="0" baseline="0" dirty="0" smtClean="0">
                <a:ln>
                  <a:noFill/>
                </a:ln>
                <a:solidFill>
                  <a:schemeClr val="tx1"/>
                </a:solidFill>
                <a:effectLst/>
              </a:rPr>
              <a:t>O). The </a:t>
            </a:r>
            <a:r>
              <a:rPr kumimoji="0" lang="en-US" altLang="en-US" sz="2400" b="0" i="1" u="none" strike="noStrike" cap="none" normalizeH="0" baseline="0" dirty="0" smtClean="0">
                <a:ln>
                  <a:noFill/>
                </a:ln>
                <a:solidFill>
                  <a:schemeClr val="tx1"/>
                </a:solidFill>
                <a:effectLst/>
              </a:rPr>
              <a:t>chemical equation</a:t>
            </a:r>
            <a:r>
              <a:rPr kumimoji="0" lang="en-US" altLang="en-US" sz="2400" b="0" i="0" u="none" strike="noStrike" cap="none" normalizeH="0" baseline="0" dirty="0" smtClean="0">
                <a:ln>
                  <a:noFill/>
                </a:ln>
                <a:solidFill>
                  <a:schemeClr val="tx1"/>
                </a:solidFill>
                <a:effectLst/>
              </a:rPr>
              <a:t> for this </a:t>
            </a:r>
            <a:r>
              <a:rPr kumimoji="0" lang="en-US" altLang="en-US" sz="2400" b="0" i="1" u="none" strike="noStrike" cap="none" normalizeH="0" baseline="0" dirty="0" smtClean="0">
                <a:ln>
                  <a:noFill/>
                </a:ln>
                <a:solidFill>
                  <a:schemeClr val="tx1"/>
                </a:solidFill>
                <a:effectLst/>
              </a:rPr>
              <a:t>reaction</a:t>
            </a:r>
            <a:r>
              <a:rPr kumimoji="0" lang="en-US" altLang="en-US" sz="2400" b="0" i="0" u="none" strike="noStrike" cap="none" normalizeH="0" baseline="0" dirty="0" smtClean="0">
                <a:ln>
                  <a:noFill/>
                </a:ln>
                <a:solidFill>
                  <a:schemeClr val="tx1"/>
                </a:solidFill>
                <a:effectLst/>
              </a:rPr>
              <a:t> is written as:</a:t>
            </a:r>
            <a:r>
              <a:rPr kumimoji="0" lang="en-US" altLang="en-US" sz="2400" b="0" i="0" u="none" strike="noStrike" cap="none" normalizeH="0" dirty="0" smtClean="0">
                <a:ln>
                  <a:noFill/>
                </a:ln>
                <a:solidFill>
                  <a:schemeClr val="tx1"/>
                </a:solidFill>
                <a:effectLst/>
              </a:rPr>
              <a:t> </a:t>
            </a:r>
            <a:r>
              <a:rPr kumimoji="0" lang="en-US" altLang="en-US" sz="2400" b="0" i="0" u="none" strike="noStrike" cap="none" normalizeH="0" baseline="0" dirty="0" smtClean="0">
                <a:ln>
                  <a:noFill/>
                </a:ln>
                <a:solidFill>
                  <a:schemeClr val="tx1"/>
                </a:solidFill>
                <a:effectLst/>
                <a:latin typeface="MathJax_Main"/>
              </a:rPr>
              <a:t>2H2+O2→2H2O</a:t>
            </a: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2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rPr>
              <a:t/>
            </a:r>
            <a:br>
              <a:rPr kumimoji="0" lang="en-US" altLang="en-US" sz="2400" b="0" i="0" u="none" strike="noStrike" cap="none" normalizeH="0" baseline="0" dirty="0" smtClean="0">
                <a:ln>
                  <a:noFill/>
                </a:ln>
                <a:solidFill>
                  <a:schemeClr val="tx1"/>
                </a:solidFill>
                <a:effectLst/>
              </a:rPr>
            </a:br>
            <a:endParaRPr kumimoji="0" lang="en-US" altLang="en-US" sz="2400" b="0" i="0" u="none" strike="noStrike" cap="none" normalizeH="0" baseline="0" dirty="0" smtClean="0">
              <a:ln>
                <a:noFill/>
              </a:ln>
              <a:solidFill>
                <a:schemeClr val="tx1"/>
              </a:solidFill>
              <a:effectLst/>
            </a:endParaRPr>
          </a:p>
        </p:txBody>
      </p:sp>
      <p:sp>
        <p:nvSpPr>
          <p:cNvPr id="3" name="Rectangle 2"/>
          <p:cNvSpPr>
            <a:spLocks noChangeArrowheads="1"/>
          </p:cNvSpPr>
          <p:nvPr/>
        </p:nvSpPr>
        <p:spPr bwMode="auto">
          <a:xfrm>
            <a:off x="767252" y="3903336"/>
            <a:ext cx="9753599" cy="1456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200000"/>
              </a:lnSpc>
              <a:spcBef>
                <a:spcPct val="0"/>
              </a:spcBef>
              <a:spcAft>
                <a:spcPct val="0"/>
              </a:spcAft>
              <a:buClrTx/>
              <a:buSzTx/>
              <a:buFontTx/>
              <a:buNone/>
              <a:tabLst/>
            </a:pPr>
            <a:r>
              <a:rPr kumimoji="0" lang="en-US" altLang="en-US" sz="24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This is an example of a , which is a concise way of representing a chemical reaction. The initial substances are called , and the final substances are called .</a:t>
            </a:r>
            <a:r>
              <a:rPr kumimoji="0" lang="en-US" altLang="en-US" sz="2400" b="0" i="0" u="none" strike="noStrike" cap="none" normalizeH="0" baseline="0" dirty="0" smtClean="0">
                <a:ln>
                  <a:noFill/>
                </a:ln>
                <a:solidFill>
                  <a:schemeClr val="tx1"/>
                </a:solidFill>
                <a:effectLst/>
              </a:rPr>
              <a:t> </a:t>
            </a:r>
          </a:p>
        </p:txBody>
      </p:sp>
    </p:spTree>
    <p:extLst>
      <p:ext uri="{BB962C8B-B14F-4D97-AF65-F5344CB8AC3E}">
        <p14:creationId xmlns:p14="http://schemas.microsoft.com/office/powerpoint/2010/main" val="28417401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9090" y="827461"/>
            <a:ext cx="10604938" cy="4921284"/>
          </a:xfrm>
          <a:prstGeom prst="rect">
            <a:avLst/>
          </a:prstGeom>
        </p:spPr>
        <p:txBody>
          <a:bodyPr wrap="square">
            <a:spAutoFit/>
          </a:bodyPr>
          <a:lstStyle/>
          <a:p>
            <a:pPr>
              <a:lnSpc>
                <a:spcPct val="200000"/>
              </a:lnSpc>
            </a:pPr>
            <a:r>
              <a:rPr lang="en-US" sz="2000" b="1" dirty="0">
                <a:solidFill>
                  <a:srgbClr val="444444"/>
                </a:solidFill>
                <a:latin typeface="Poppins"/>
              </a:rPr>
              <a:t>Representing the Direction of the Chemical Reaction</a:t>
            </a:r>
          </a:p>
          <a:p>
            <a:pPr>
              <a:lnSpc>
                <a:spcPct val="200000"/>
              </a:lnSpc>
            </a:pPr>
            <a:r>
              <a:rPr lang="en-US" sz="2000" dirty="0">
                <a:solidFill>
                  <a:srgbClr val="444444"/>
                </a:solidFill>
                <a:latin typeface="Poppins"/>
              </a:rPr>
              <a:t>The reactants and the products (for which the chemical formulae are written in chemical equations) can be separated by one of the following four symbols.</a:t>
            </a:r>
          </a:p>
          <a:p>
            <a:pPr>
              <a:lnSpc>
                <a:spcPct val="200000"/>
              </a:lnSpc>
              <a:buFont typeface="Arial" panose="020B0604020202020204" pitchFamily="34" charset="0"/>
              <a:buChar char="•"/>
            </a:pPr>
            <a:r>
              <a:rPr lang="en-US" sz="2000" dirty="0">
                <a:solidFill>
                  <a:srgbClr val="444444"/>
                </a:solidFill>
                <a:latin typeface="Poppins"/>
              </a:rPr>
              <a:t>In order to describe a net forward reaction, the symbol ‘→’ is used.</a:t>
            </a:r>
          </a:p>
          <a:p>
            <a:pPr>
              <a:lnSpc>
                <a:spcPct val="200000"/>
              </a:lnSpc>
              <a:buFont typeface="Arial" panose="020B0604020202020204" pitchFamily="34" charset="0"/>
              <a:buChar char="•"/>
            </a:pPr>
            <a:r>
              <a:rPr lang="en-US" sz="2000" dirty="0">
                <a:solidFill>
                  <a:srgbClr val="444444"/>
                </a:solidFill>
                <a:latin typeface="Poppins"/>
              </a:rPr>
              <a:t>In order to describe a state of chemical equilibrium, the symbol ‘⇌’ is used.</a:t>
            </a:r>
          </a:p>
          <a:p>
            <a:pPr>
              <a:lnSpc>
                <a:spcPct val="200000"/>
              </a:lnSpc>
              <a:buFont typeface="Arial" panose="020B0604020202020204" pitchFamily="34" charset="0"/>
              <a:buChar char="•"/>
            </a:pPr>
            <a:r>
              <a:rPr lang="en-US" sz="2000" dirty="0">
                <a:solidFill>
                  <a:srgbClr val="444444"/>
                </a:solidFill>
                <a:latin typeface="Poppins"/>
              </a:rPr>
              <a:t>To denote stoichiometric relationships, the ‘=’ symbol is used.</a:t>
            </a:r>
          </a:p>
          <a:p>
            <a:pPr>
              <a:lnSpc>
                <a:spcPct val="200000"/>
              </a:lnSpc>
              <a:buFont typeface="Arial" panose="020B0604020202020204" pitchFamily="34" charset="0"/>
              <a:buChar char="•"/>
            </a:pPr>
            <a:r>
              <a:rPr lang="en-US" sz="2000" dirty="0">
                <a:solidFill>
                  <a:srgbClr val="444444"/>
                </a:solidFill>
                <a:latin typeface="Poppins"/>
              </a:rPr>
              <a:t>In order to describe a reaction that occurs in both forward and backward directions, the symbol ‘⇄’ is used.</a:t>
            </a:r>
            <a:endParaRPr lang="en-US" sz="2000" b="0" i="0" dirty="0">
              <a:solidFill>
                <a:srgbClr val="444444"/>
              </a:solidFill>
              <a:effectLst/>
              <a:latin typeface="Poppins"/>
            </a:endParaRPr>
          </a:p>
        </p:txBody>
      </p:sp>
    </p:spTree>
    <p:extLst>
      <p:ext uri="{BB962C8B-B14F-4D97-AF65-F5344CB8AC3E}">
        <p14:creationId xmlns:p14="http://schemas.microsoft.com/office/powerpoint/2010/main" val="613302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5518" y="1444521"/>
            <a:ext cx="9995338" cy="3970318"/>
          </a:xfrm>
          <a:prstGeom prst="rect">
            <a:avLst/>
          </a:prstGeom>
        </p:spPr>
        <p:txBody>
          <a:bodyPr wrap="square">
            <a:spAutoFit/>
          </a:bodyPr>
          <a:lstStyle/>
          <a:p>
            <a:pPr algn="just" fontAlgn="base"/>
            <a:r>
              <a:rPr lang="en-US" sz="2800" dirty="0">
                <a:solidFill>
                  <a:srgbClr val="282828"/>
                </a:solidFill>
                <a:latin typeface="Times New Roman" panose="02020603050405020304" pitchFamily="18" charset="0"/>
                <a:ea typeface="Times New Roman" panose="02020603050405020304" pitchFamily="18" charset="0"/>
              </a:rPr>
              <a:t>Atoms can range in mass from 1.67 x 10</a:t>
            </a:r>
            <a:r>
              <a:rPr lang="en-US" sz="2800" baseline="30000" dirty="0">
                <a:solidFill>
                  <a:srgbClr val="282828"/>
                </a:solidFill>
                <a:latin typeface="Times New Roman" panose="02020603050405020304" pitchFamily="18" charset="0"/>
                <a:ea typeface="Times New Roman" panose="02020603050405020304" pitchFamily="18" charset="0"/>
              </a:rPr>
              <a:t>-27</a:t>
            </a:r>
            <a:r>
              <a:rPr lang="en-US" sz="2800" dirty="0">
                <a:solidFill>
                  <a:srgbClr val="282828"/>
                </a:solidFill>
                <a:latin typeface="Times New Roman" panose="02020603050405020304" pitchFamily="18" charset="0"/>
                <a:ea typeface="Times New Roman" panose="02020603050405020304" pitchFamily="18" charset="0"/>
              </a:rPr>
              <a:t> kg (for hydrogen) to 4.52 x 10</a:t>
            </a:r>
            <a:r>
              <a:rPr lang="en-US" sz="2800" baseline="30000" dirty="0">
                <a:solidFill>
                  <a:srgbClr val="282828"/>
                </a:solidFill>
                <a:latin typeface="Times New Roman" panose="02020603050405020304" pitchFamily="18" charset="0"/>
                <a:ea typeface="Times New Roman" panose="02020603050405020304" pitchFamily="18" charset="0"/>
              </a:rPr>
              <a:t>-25</a:t>
            </a:r>
            <a:r>
              <a:rPr lang="en-US" sz="2800" dirty="0">
                <a:solidFill>
                  <a:srgbClr val="282828"/>
                </a:solidFill>
                <a:latin typeface="Times New Roman" panose="02020603050405020304" pitchFamily="18" charset="0"/>
                <a:ea typeface="Times New Roman" panose="02020603050405020304" pitchFamily="18" charset="0"/>
              </a:rPr>
              <a:t> kg for </a:t>
            </a:r>
            <a:r>
              <a:rPr lang="en-US" sz="2800" dirty="0" err="1">
                <a:solidFill>
                  <a:srgbClr val="282828"/>
                </a:solidFill>
                <a:latin typeface="Times New Roman" panose="02020603050405020304" pitchFamily="18" charset="0"/>
                <a:ea typeface="Times New Roman" panose="02020603050405020304" pitchFamily="18" charset="0"/>
              </a:rPr>
              <a:t>superheavy</a:t>
            </a:r>
            <a:r>
              <a:rPr lang="en-US" sz="2800" dirty="0">
                <a:solidFill>
                  <a:srgbClr val="282828"/>
                </a:solidFill>
                <a:latin typeface="Times New Roman" panose="02020603050405020304" pitchFamily="18" charset="0"/>
                <a:ea typeface="Times New Roman" panose="02020603050405020304" pitchFamily="18" charset="0"/>
              </a:rPr>
              <a:t> radioactive nuclei. The mass is almost entirely due to protons and neutrons, as electrons contribute </a:t>
            </a:r>
            <a:r>
              <a:rPr lang="en-US" sz="2800" dirty="0">
                <a:latin typeface="Times New Roman" panose="02020603050405020304" pitchFamily="18" charset="0"/>
                <a:ea typeface="Times New Roman" panose="02020603050405020304" pitchFamily="18" charset="0"/>
                <a:hlinkClick r:id="rId2"/>
              </a:rPr>
              <a:t>negligible mass</a:t>
            </a:r>
            <a:r>
              <a:rPr lang="en-US" sz="2800" dirty="0">
                <a:solidFill>
                  <a:srgbClr val="282828"/>
                </a:solidFill>
                <a:latin typeface="Times New Roman" panose="02020603050405020304" pitchFamily="18" charset="0"/>
                <a:ea typeface="Times New Roman" panose="02020603050405020304" pitchFamily="18" charset="0"/>
              </a:rPr>
              <a:t> to an atom</a:t>
            </a:r>
            <a:r>
              <a:rPr lang="en-US" sz="2800" dirty="0" smtClean="0">
                <a:solidFill>
                  <a:srgbClr val="282828"/>
                </a:solidFill>
                <a:latin typeface="Times New Roman" panose="02020603050405020304" pitchFamily="18" charset="0"/>
                <a:ea typeface="Times New Roman" panose="02020603050405020304" pitchFamily="18" charset="0"/>
              </a:rPr>
              <a:t>.</a:t>
            </a:r>
          </a:p>
          <a:p>
            <a:pPr algn="just" fontAlgn="base"/>
            <a:endParaRPr lang="en-US" sz="2800" dirty="0">
              <a:latin typeface="Times New Roman" panose="02020603050405020304" pitchFamily="18" charset="0"/>
              <a:ea typeface="Times New Roman" panose="02020603050405020304" pitchFamily="18" charset="0"/>
            </a:endParaRPr>
          </a:p>
          <a:p>
            <a:pPr algn="just" fontAlgn="base"/>
            <a:r>
              <a:rPr lang="en-US" sz="2800" dirty="0">
                <a:solidFill>
                  <a:srgbClr val="282828"/>
                </a:solidFill>
                <a:latin typeface="Times New Roman" panose="02020603050405020304" pitchFamily="18" charset="0"/>
                <a:ea typeface="Times New Roman" panose="02020603050405020304" pitchFamily="18" charset="0"/>
              </a:rPr>
              <a:t>An atom that has an equal number of protons and electrons has no net electrical charge. An imbalance in the numbers of protons and electrons forms an atomic ion. So, atoms may be neutral, positive, or negative</a:t>
            </a:r>
            <a:r>
              <a:rPr lang="en-US" dirty="0">
                <a:solidFill>
                  <a:srgbClr val="282828"/>
                </a:solidFill>
                <a:latin typeface="Times New Roman" panose="02020603050405020304" pitchFamily="18" charset="0"/>
                <a:ea typeface="Times New Roman" panose="02020603050405020304" pitchFamily="18" charset="0"/>
              </a:rPr>
              <a:t>.</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53331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1641" y="846111"/>
            <a:ext cx="7189077" cy="369332"/>
          </a:xfrm>
          <a:prstGeom prst="rect">
            <a:avLst/>
          </a:prstGeom>
        </p:spPr>
        <p:txBody>
          <a:bodyPr wrap="square">
            <a:spAutoFit/>
          </a:bodyPr>
          <a:lstStyle/>
          <a:p>
            <a:r>
              <a:rPr lang="en-US" b="1" dirty="0">
                <a:solidFill>
                  <a:srgbClr val="444444"/>
                </a:solidFill>
                <a:latin typeface="Poppins"/>
              </a:rPr>
              <a:t>Representing the Physical States of the Reacting Entities</a:t>
            </a:r>
            <a:endParaRPr lang="en-US" b="1" i="0" dirty="0">
              <a:solidFill>
                <a:srgbClr val="444444"/>
              </a:solidFill>
              <a:effectLst/>
              <a:latin typeface="Poppins"/>
            </a:endParaRPr>
          </a:p>
        </p:txBody>
      </p:sp>
      <p:sp>
        <p:nvSpPr>
          <p:cNvPr id="3" name="Rectangle 2"/>
          <p:cNvSpPr/>
          <p:nvPr/>
        </p:nvSpPr>
        <p:spPr>
          <a:xfrm>
            <a:off x="651641" y="1521824"/>
            <a:ext cx="9249104" cy="3785652"/>
          </a:xfrm>
          <a:prstGeom prst="rect">
            <a:avLst/>
          </a:prstGeom>
        </p:spPr>
        <p:txBody>
          <a:bodyPr wrap="square">
            <a:spAutoFit/>
          </a:bodyPr>
          <a:lstStyle/>
          <a:p>
            <a:pPr>
              <a:lnSpc>
                <a:spcPct val="200000"/>
              </a:lnSpc>
              <a:buFont typeface="Arial" panose="020B0604020202020204" pitchFamily="34" charset="0"/>
              <a:buChar char="•"/>
            </a:pPr>
            <a:r>
              <a:rPr lang="en-US" sz="2400" dirty="0">
                <a:solidFill>
                  <a:srgbClr val="444444"/>
                </a:solidFill>
                <a:latin typeface="Poppins"/>
              </a:rPr>
              <a:t>The symbol (s) describes an entity in the solid state</a:t>
            </a:r>
          </a:p>
          <a:p>
            <a:pPr>
              <a:lnSpc>
                <a:spcPct val="200000"/>
              </a:lnSpc>
              <a:buFont typeface="Arial" panose="020B0604020202020204" pitchFamily="34" charset="0"/>
              <a:buChar char="•"/>
            </a:pPr>
            <a:r>
              <a:rPr lang="en-US" sz="2400" dirty="0">
                <a:solidFill>
                  <a:srgbClr val="444444"/>
                </a:solidFill>
                <a:latin typeface="Poppins"/>
              </a:rPr>
              <a:t>The symbol (l) denotes the liquid state of an entity</a:t>
            </a:r>
          </a:p>
          <a:p>
            <a:pPr>
              <a:lnSpc>
                <a:spcPct val="200000"/>
              </a:lnSpc>
              <a:buFont typeface="Arial" panose="020B0604020202020204" pitchFamily="34" charset="0"/>
              <a:buChar char="•"/>
            </a:pPr>
            <a:r>
              <a:rPr lang="en-US" sz="2400" dirty="0">
                <a:solidFill>
                  <a:srgbClr val="444444"/>
                </a:solidFill>
                <a:latin typeface="Poppins"/>
              </a:rPr>
              <a:t>The symbol (g) implies that the entity is in the gaseous state.</a:t>
            </a:r>
          </a:p>
          <a:p>
            <a:pPr>
              <a:lnSpc>
                <a:spcPct val="200000"/>
              </a:lnSpc>
              <a:buFont typeface="Arial" panose="020B0604020202020204" pitchFamily="34" charset="0"/>
              <a:buChar char="•"/>
            </a:pPr>
            <a:r>
              <a:rPr lang="en-US" sz="2400" dirty="0">
                <a:solidFill>
                  <a:srgbClr val="444444"/>
                </a:solidFill>
                <a:latin typeface="Poppins"/>
              </a:rPr>
              <a:t>The (</a:t>
            </a:r>
            <a:r>
              <a:rPr lang="en-US" sz="2400" dirty="0" err="1">
                <a:solidFill>
                  <a:srgbClr val="444444"/>
                </a:solidFill>
                <a:latin typeface="Poppins"/>
              </a:rPr>
              <a:t>aq</a:t>
            </a:r>
            <a:r>
              <a:rPr lang="en-US" sz="2400" dirty="0">
                <a:solidFill>
                  <a:srgbClr val="444444"/>
                </a:solidFill>
                <a:latin typeface="Poppins"/>
              </a:rPr>
              <a:t>) symbol corresponding to an entity in a chemical equation denotes an aqueous solution of that entity.</a:t>
            </a:r>
            <a:endParaRPr lang="en-US" sz="2400" b="0" i="0" dirty="0">
              <a:solidFill>
                <a:srgbClr val="444444"/>
              </a:solidFill>
              <a:effectLst/>
              <a:latin typeface="Poppins"/>
            </a:endParaRPr>
          </a:p>
        </p:txBody>
      </p:sp>
    </p:spTree>
    <p:extLst>
      <p:ext uri="{BB962C8B-B14F-4D97-AF65-F5344CB8AC3E}">
        <p14:creationId xmlns:p14="http://schemas.microsoft.com/office/powerpoint/2010/main" val="2299412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8068" y="931380"/>
            <a:ext cx="10468304" cy="3170099"/>
          </a:xfrm>
          <a:prstGeom prst="rect">
            <a:avLst/>
          </a:prstGeom>
        </p:spPr>
        <p:txBody>
          <a:bodyPr wrap="square">
            <a:spAutoFit/>
          </a:bodyPr>
          <a:lstStyle/>
          <a:p>
            <a:pPr>
              <a:lnSpc>
                <a:spcPct val="200000"/>
              </a:lnSpc>
            </a:pPr>
            <a:r>
              <a:rPr lang="en-US" sz="2000" b="1" dirty="0">
                <a:latin typeface="Tahoma" panose="020B0604030504040204" pitchFamily="34" charset="0"/>
              </a:rPr>
              <a:t>Balancing Simple Chemical Equations</a:t>
            </a:r>
          </a:p>
          <a:p>
            <a:pPr>
              <a:lnSpc>
                <a:spcPct val="200000"/>
              </a:lnSpc>
            </a:pPr>
            <a:r>
              <a:rPr lang="en-US" sz="2000" dirty="0">
                <a:solidFill>
                  <a:srgbClr val="000000"/>
                </a:solidFill>
                <a:latin typeface="Tahoma" panose="020B0604030504040204" pitchFamily="34" charset="0"/>
              </a:rPr>
              <a:t>When a chemist encounters a new reaction, it does not usually come with a label that shows the balanced chemical equation. Instead, the chemist must identify the reactants and products and then write them in the form of a chemical equation that may or may not be balanced as first written.</a:t>
            </a:r>
            <a:endParaRPr lang="en-US" sz="2000" b="0" i="0" dirty="0">
              <a:solidFill>
                <a:srgbClr val="000000"/>
              </a:solidFill>
              <a:effectLst/>
              <a:latin typeface="Tahoma" panose="020B0604030504040204" pitchFamily="34" charset="0"/>
            </a:endParaRPr>
          </a:p>
        </p:txBody>
      </p:sp>
    </p:spTree>
    <p:extLst>
      <p:ext uri="{BB962C8B-B14F-4D97-AF65-F5344CB8AC3E}">
        <p14:creationId xmlns:p14="http://schemas.microsoft.com/office/powerpoint/2010/main" val="2051833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78314" y="984609"/>
            <a:ext cx="1659429" cy="369332"/>
          </a:xfrm>
          <a:prstGeom prst="rect">
            <a:avLst/>
          </a:prstGeom>
        </p:spPr>
        <p:txBody>
          <a:bodyPr wrap="none">
            <a:spAutoFit/>
          </a:bodyPr>
          <a:lstStyle/>
          <a:p>
            <a:pPr algn="just" fontAlgn="base"/>
            <a:r>
              <a:rPr lang="en-US" b="1" dirty="0" smtClean="0">
                <a:solidFill>
                  <a:srgbClr val="282828"/>
                </a:solidFill>
                <a:latin typeface="Times New Roman" panose="02020603050405020304" pitchFamily="18" charset="0"/>
                <a:ea typeface="Times New Roman" panose="02020603050405020304" pitchFamily="18" charset="0"/>
              </a:rPr>
              <a:t>MOLECULES</a:t>
            </a:r>
            <a:endParaRPr lang="en-US" dirty="0">
              <a:latin typeface="Times New Roman" panose="02020603050405020304" pitchFamily="18" charset="0"/>
              <a:ea typeface="Times New Roman" panose="02020603050405020304" pitchFamily="18" charset="0"/>
            </a:endParaRPr>
          </a:p>
        </p:txBody>
      </p:sp>
      <p:sp>
        <p:nvSpPr>
          <p:cNvPr id="3" name="Rectangle 2"/>
          <p:cNvSpPr/>
          <p:nvPr/>
        </p:nvSpPr>
        <p:spPr>
          <a:xfrm>
            <a:off x="924910" y="1459045"/>
            <a:ext cx="9837683" cy="3539430"/>
          </a:xfrm>
          <a:prstGeom prst="rect">
            <a:avLst/>
          </a:prstGeom>
        </p:spPr>
        <p:txBody>
          <a:bodyPr wrap="square">
            <a:spAutoFit/>
          </a:bodyPr>
          <a:lstStyle/>
          <a:p>
            <a:pPr algn="just"/>
            <a:r>
              <a:rPr lang="en-US" sz="3200" dirty="0">
                <a:latin typeface="Calibri" panose="020F0502020204030204" pitchFamily="34" charset="0"/>
                <a:ea typeface="Calibri" panose="020F0502020204030204" pitchFamily="34" charset="0"/>
                <a:cs typeface="Times New Roman" panose="02020603050405020304" pitchFamily="18" charset="0"/>
              </a:rPr>
              <a:t>A molecule consists of more than one atom. A given molecule has a constant composition, which means the ratio of different atoms is always the same. Identical molecules also display the same chemical properties. Unlike atoms, molecules may be broken by chemical reactions. Breaking all of the chemical bonds in a molecule results in a collection of atoms</a:t>
            </a:r>
            <a:endParaRPr lang="en-US" sz="3200" dirty="0"/>
          </a:p>
        </p:txBody>
      </p:sp>
    </p:spTree>
    <p:extLst>
      <p:ext uri="{BB962C8B-B14F-4D97-AF65-F5344CB8AC3E}">
        <p14:creationId xmlns:p14="http://schemas.microsoft.com/office/powerpoint/2010/main" val="2803118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0317" y="1620813"/>
            <a:ext cx="9438290" cy="4078039"/>
          </a:xfrm>
          <a:prstGeom prst="rect">
            <a:avLst/>
          </a:prstGeom>
        </p:spPr>
        <p:txBody>
          <a:bodyPr wrap="square">
            <a:spAutoFit/>
          </a:bodyPr>
          <a:lstStyle/>
          <a:p>
            <a:pPr algn="just">
              <a:lnSpc>
                <a:spcPts val="2700"/>
              </a:lnSpc>
              <a:spcBef>
                <a:spcPts val="825"/>
              </a:spcBef>
              <a:spcAft>
                <a:spcPts val="825"/>
              </a:spcAft>
            </a:pPr>
            <a:r>
              <a:rPr lang="en-US" sz="2800" b="1" dirty="0">
                <a:ea typeface="Times New Roman" panose="02020603050405020304" pitchFamily="18" charset="0"/>
                <a:cs typeface="Times New Roman" panose="02020603050405020304" pitchFamily="18" charset="0"/>
              </a:rPr>
              <a:t>Examples of Molecules</a:t>
            </a:r>
          </a:p>
          <a:p>
            <a:pPr algn="just">
              <a:spcAft>
                <a:spcPts val="825"/>
              </a:spcAft>
            </a:pPr>
            <a:r>
              <a:rPr lang="en-US" sz="2800" dirty="0">
                <a:ea typeface="Times New Roman" panose="02020603050405020304" pitchFamily="18" charset="0"/>
              </a:rPr>
              <a:t>A molecule may consist of two or more atoms of a single element or atoms of different elements. Here are some examples of molecules:</a:t>
            </a:r>
          </a:p>
          <a:p>
            <a:pPr marL="342900" marR="0" lvl="0" indent="-342900" algn="just">
              <a:lnSpc>
                <a:spcPts val="1650"/>
              </a:lnSpc>
              <a:spcBef>
                <a:spcPts val="0"/>
              </a:spcBef>
              <a:spcAft>
                <a:spcPts val="800"/>
              </a:spcAft>
              <a:buSzPts val="1000"/>
              <a:buFont typeface="Symbol" panose="05050102010706020507" pitchFamily="18" charset="2"/>
              <a:buChar char=""/>
              <a:tabLst>
                <a:tab pos="457200" algn="l"/>
              </a:tabLst>
            </a:pPr>
            <a:r>
              <a:rPr lang="en-US" sz="2800" dirty="0">
                <a:ea typeface="Calibri" panose="020F0502020204030204" pitchFamily="34" charset="0"/>
                <a:cs typeface="Times New Roman" panose="02020603050405020304" pitchFamily="18" charset="0"/>
              </a:rPr>
              <a:t>H</a:t>
            </a:r>
            <a:r>
              <a:rPr lang="en-US" sz="2800" baseline="-25000" dirty="0">
                <a:ea typeface="Calibri" panose="020F0502020204030204" pitchFamily="34" charset="0"/>
                <a:cs typeface="Times New Roman" panose="02020603050405020304" pitchFamily="18" charset="0"/>
              </a:rPr>
              <a:t>2</a:t>
            </a:r>
            <a:r>
              <a:rPr lang="en-US" sz="2800" dirty="0">
                <a:ea typeface="Calibri" panose="020F0502020204030204" pitchFamily="34" charset="0"/>
                <a:cs typeface="Times New Roman" panose="02020603050405020304" pitchFamily="18" charset="0"/>
              </a:rPr>
              <a:t>O (water)</a:t>
            </a:r>
          </a:p>
          <a:p>
            <a:pPr marL="342900" marR="0" lvl="0" indent="-342900" algn="just">
              <a:lnSpc>
                <a:spcPts val="1650"/>
              </a:lnSpc>
              <a:spcBef>
                <a:spcPts val="0"/>
              </a:spcBef>
              <a:spcAft>
                <a:spcPts val="800"/>
              </a:spcAft>
              <a:buSzPts val="1000"/>
              <a:buFont typeface="Symbol" panose="05050102010706020507" pitchFamily="18" charset="2"/>
              <a:buChar char=""/>
              <a:tabLst>
                <a:tab pos="457200" algn="l"/>
              </a:tabLst>
            </a:pPr>
            <a:r>
              <a:rPr lang="en-US" sz="2800" dirty="0">
                <a:ea typeface="Calibri" panose="020F0502020204030204" pitchFamily="34" charset="0"/>
                <a:cs typeface="Times New Roman" panose="02020603050405020304" pitchFamily="18" charset="0"/>
              </a:rPr>
              <a:t>N</a:t>
            </a:r>
            <a:r>
              <a:rPr lang="en-US" sz="2800" baseline="-25000" dirty="0">
                <a:ea typeface="Calibri" panose="020F0502020204030204" pitchFamily="34" charset="0"/>
                <a:cs typeface="Times New Roman" panose="02020603050405020304" pitchFamily="18" charset="0"/>
              </a:rPr>
              <a:t>2</a:t>
            </a:r>
            <a:r>
              <a:rPr lang="en-US" sz="2800" dirty="0">
                <a:ea typeface="Calibri" panose="020F0502020204030204" pitchFamily="34" charset="0"/>
                <a:cs typeface="Times New Roman" panose="02020603050405020304" pitchFamily="18" charset="0"/>
              </a:rPr>
              <a:t> (nitrogen)</a:t>
            </a:r>
          </a:p>
          <a:p>
            <a:pPr marL="342900" marR="0" lvl="0" indent="-342900" algn="just">
              <a:lnSpc>
                <a:spcPts val="1650"/>
              </a:lnSpc>
              <a:spcBef>
                <a:spcPts val="0"/>
              </a:spcBef>
              <a:spcAft>
                <a:spcPts val="800"/>
              </a:spcAft>
              <a:buSzPts val="1000"/>
              <a:buFont typeface="Symbol" panose="05050102010706020507" pitchFamily="18" charset="2"/>
              <a:buChar char=""/>
              <a:tabLst>
                <a:tab pos="457200" algn="l"/>
              </a:tabLst>
            </a:pPr>
            <a:r>
              <a:rPr lang="en-US" sz="2800" dirty="0">
                <a:ea typeface="Calibri" panose="020F0502020204030204" pitchFamily="34" charset="0"/>
                <a:cs typeface="Times New Roman" panose="02020603050405020304" pitchFamily="18" charset="0"/>
              </a:rPr>
              <a:t>O</a:t>
            </a:r>
            <a:r>
              <a:rPr lang="en-US" sz="2800" baseline="-25000" dirty="0">
                <a:ea typeface="Calibri" panose="020F0502020204030204" pitchFamily="34" charset="0"/>
                <a:cs typeface="Times New Roman" panose="02020603050405020304" pitchFamily="18" charset="0"/>
              </a:rPr>
              <a:t>3</a:t>
            </a:r>
            <a:r>
              <a:rPr lang="en-US" sz="2800" dirty="0">
                <a:ea typeface="Calibri" panose="020F0502020204030204" pitchFamily="34" charset="0"/>
                <a:cs typeface="Times New Roman" panose="02020603050405020304" pitchFamily="18" charset="0"/>
              </a:rPr>
              <a:t> (ozone)</a:t>
            </a:r>
          </a:p>
          <a:p>
            <a:pPr marL="342900" marR="0" lvl="0" indent="-342900" algn="just">
              <a:lnSpc>
                <a:spcPts val="1650"/>
              </a:lnSpc>
              <a:spcBef>
                <a:spcPts val="0"/>
              </a:spcBef>
              <a:spcAft>
                <a:spcPts val="800"/>
              </a:spcAft>
              <a:buSzPts val="1000"/>
              <a:buFont typeface="Symbol" panose="05050102010706020507" pitchFamily="18" charset="2"/>
              <a:buChar char=""/>
              <a:tabLst>
                <a:tab pos="457200" algn="l"/>
              </a:tabLst>
            </a:pPr>
            <a:r>
              <a:rPr lang="en-US" sz="2800" dirty="0" err="1">
                <a:ea typeface="Calibri" panose="020F0502020204030204" pitchFamily="34" charset="0"/>
                <a:cs typeface="Times New Roman" panose="02020603050405020304" pitchFamily="18" charset="0"/>
              </a:rPr>
              <a:t>CaO</a:t>
            </a:r>
            <a:r>
              <a:rPr lang="en-US" sz="2800" dirty="0">
                <a:ea typeface="Calibri" panose="020F0502020204030204" pitchFamily="34" charset="0"/>
                <a:cs typeface="Times New Roman" panose="02020603050405020304" pitchFamily="18" charset="0"/>
              </a:rPr>
              <a:t> (calcium oxide)</a:t>
            </a:r>
          </a:p>
          <a:p>
            <a:pPr marL="342900" marR="0" lvl="0" indent="-342900" algn="just">
              <a:lnSpc>
                <a:spcPts val="1650"/>
              </a:lnSpc>
              <a:spcBef>
                <a:spcPts val="0"/>
              </a:spcBef>
              <a:spcAft>
                <a:spcPts val="800"/>
              </a:spcAft>
              <a:buSzPts val="1000"/>
              <a:buFont typeface="Symbol" panose="05050102010706020507" pitchFamily="18" charset="2"/>
              <a:buChar char=""/>
              <a:tabLst>
                <a:tab pos="457200" algn="l"/>
              </a:tabLst>
            </a:pPr>
            <a:r>
              <a:rPr lang="en-US" sz="2800" dirty="0">
                <a:ea typeface="Calibri" panose="020F0502020204030204" pitchFamily="34" charset="0"/>
                <a:cs typeface="Times New Roman" panose="02020603050405020304" pitchFamily="18" charset="0"/>
              </a:rPr>
              <a:t>CO</a:t>
            </a:r>
            <a:r>
              <a:rPr lang="en-US" sz="2800" baseline="-25000" dirty="0">
                <a:ea typeface="Calibri" panose="020F0502020204030204" pitchFamily="34" charset="0"/>
                <a:cs typeface="Times New Roman" panose="02020603050405020304" pitchFamily="18" charset="0"/>
              </a:rPr>
              <a:t>2</a:t>
            </a:r>
            <a:r>
              <a:rPr lang="en-US" sz="2800" dirty="0">
                <a:ea typeface="Calibri" panose="020F0502020204030204" pitchFamily="34" charset="0"/>
                <a:cs typeface="Times New Roman" panose="02020603050405020304" pitchFamily="18" charset="0"/>
              </a:rPr>
              <a:t> (carbon dioxide)</a:t>
            </a:r>
          </a:p>
          <a:p>
            <a:pPr marL="342900" marR="0" lvl="0" indent="-342900" algn="just">
              <a:lnSpc>
                <a:spcPts val="1650"/>
              </a:lnSpc>
              <a:spcBef>
                <a:spcPts val="0"/>
              </a:spcBef>
              <a:spcAft>
                <a:spcPts val="800"/>
              </a:spcAft>
              <a:buSzPts val="1000"/>
              <a:buFont typeface="Symbol" panose="05050102010706020507" pitchFamily="18" charset="2"/>
              <a:buChar char=""/>
              <a:tabLst>
                <a:tab pos="457200" algn="l"/>
              </a:tabLst>
            </a:pPr>
            <a:r>
              <a:rPr lang="en-US" sz="2800" dirty="0">
                <a:ea typeface="Calibri" panose="020F0502020204030204" pitchFamily="34" charset="0"/>
                <a:cs typeface="Times New Roman" panose="02020603050405020304" pitchFamily="18" charset="0"/>
              </a:rPr>
              <a:t>C</a:t>
            </a:r>
            <a:r>
              <a:rPr lang="en-US" sz="2800" baseline="-25000" dirty="0">
                <a:ea typeface="Calibri" panose="020F0502020204030204" pitchFamily="34" charset="0"/>
                <a:cs typeface="Times New Roman" panose="02020603050405020304" pitchFamily="18" charset="0"/>
              </a:rPr>
              <a:t>6</a:t>
            </a:r>
            <a:r>
              <a:rPr lang="en-US" sz="2800" dirty="0">
                <a:ea typeface="Calibri" panose="020F0502020204030204" pitchFamily="34" charset="0"/>
                <a:cs typeface="Times New Roman" panose="02020603050405020304" pitchFamily="18" charset="0"/>
              </a:rPr>
              <a:t>H</a:t>
            </a:r>
            <a:r>
              <a:rPr lang="en-US" sz="2800" baseline="-25000" dirty="0">
                <a:ea typeface="Calibri" panose="020F0502020204030204" pitchFamily="34" charset="0"/>
                <a:cs typeface="Times New Roman" panose="02020603050405020304" pitchFamily="18" charset="0"/>
              </a:rPr>
              <a:t>12</a:t>
            </a:r>
            <a:r>
              <a:rPr lang="en-US" sz="2800" dirty="0">
                <a:ea typeface="Calibri" panose="020F0502020204030204" pitchFamily="34" charset="0"/>
                <a:cs typeface="Times New Roman" panose="02020603050405020304" pitchFamily="18" charset="0"/>
              </a:rPr>
              <a:t>O</a:t>
            </a:r>
            <a:r>
              <a:rPr lang="en-US" sz="2800" baseline="-25000" dirty="0">
                <a:ea typeface="Calibri" panose="020F0502020204030204" pitchFamily="34" charset="0"/>
                <a:cs typeface="Times New Roman" panose="02020603050405020304" pitchFamily="18" charset="0"/>
              </a:rPr>
              <a:t>6</a:t>
            </a:r>
            <a:r>
              <a:rPr lang="en-US" sz="2800" dirty="0">
                <a:ea typeface="Calibri" panose="020F0502020204030204" pitchFamily="34" charset="0"/>
                <a:cs typeface="Times New Roman" panose="02020603050405020304" pitchFamily="18" charset="0"/>
              </a:rPr>
              <a:t> (glucose, a type of sugar)</a:t>
            </a:r>
          </a:p>
          <a:p>
            <a:pPr marL="342900" marR="0" lvl="0" indent="-342900" algn="just">
              <a:lnSpc>
                <a:spcPts val="1650"/>
              </a:lnSpc>
              <a:spcBef>
                <a:spcPts val="0"/>
              </a:spcBef>
              <a:spcAft>
                <a:spcPts val="800"/>
              </a:spcAft>
              <a:buSzPts val="1000"/>
              <a:buFont typeface="Symbol" panose="05050102010706020507" pitchFamily="18" charset="2"/>
              <a:buChar char=""/>
              <a:tabLst>
                <a:tab pos="457200" algn="l"/>
              </a:tabLst>
            </a:pPr>
            <a:r>
              <a:rPr lang="en-US" sz="2800" dirty="0" err="1">
                <a:ea typeface="Calibri" panose="020F0502020204030204" pitchFamily="34" charset="0"/>
                <a:cs typeface="Times New Roman" panose="02020603050405020304" pitchFamily="18" charset="0"/>
              </a:rPr>
              <a:t>NaCl</a:t>
            </a:r>
            <a:r>
              <a:rPr lang="en-US" sz="2800" dirty="0">
                <a:ea typeface="Calibri" panose="020F0502020204030204" pitchFamily="34" charset="0"/>
                <a:cs typeface="Times New Roman" panose="02020603050405020304" pitchFamily="18" charset="0"/>
              </a:rPr>
              <a:t> (table salt)</a:t>
            </a:r>
            <a:endParaRPr lang="en-US" sz="28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72268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113120" y="963589"/>
            <a:ext cx="2830647" cy="369332"/>
          </a:xfrm>
          <a:prstGeom prst="rect">
            <a:avLst/>
          </a:prstGeom>
        </p:spPr>
        <p:txBody>
          <a:bodyPr wrap="none">
            <a:spAutoFit/>
          </a:bodyPr>
          <a:lstStyle/>
          <a:p>
            <a:pPr algn="just" fontAlgn="base"/>
            <a:r>
              <a:rPr lang="en-US" b="1" dirty="0" smtClean="0">
                <a:solidFill>
                  <a:srgbClr val="282828"/>
                </a:solidFill>
                <a:latin typeface="Times New Roman" panose="02020603050405020304" pitchFamily="18" charset="0"/>
                <a:ea typeface="Times New Roman" panose="02020603050405020304" pitchFamily="18" charset="0"/>
              </a:rPr>
              <a:t>TYPES OF MOLECULES</a:t>
            </a:r>
            <a:endParaRPr lang="en-US" sz="2800" b="1" dirty="0">
              <a:effectLst/>
              <a:latin typeface="Times New Roman" panose="02020603050405020304" pitchFamily="18" charset="0"/>
              <a:ea typeface="Times New Roman" panose="02020603050405020304" pitchFamily="18" charset="0"/>
            </a:endParaRPr>
          </a:p>
        </p:txBody>
      </p:sp>
      <p:sp>
        <p:nvSpPr>
          <p:cNvPr id="4" name="Rectangle 3"/>
          <p:cNvSpPr/>
          <p:nvPr/>
        </p:nvSpPr>
        <p:spPr>
          <a:xfrm>
            <a:off x="79818" y="1161286"/>
            <a:ext cx="11288110" cy="2203167"/>
          </a:xfrm>
          <a:prstGeom prst="rect">
            <a:avLst/>
          </a:prstGeom>
        </p:spPr>
        <p:txBody>
          <a:bodyPr wrap="square">
            <a:spAutoFit/>
          </a:bodyPr>
          <a:lstStyle/>
          <a:p>
            <a:pPr algn="just">
              <a:spcAft>
                <a:spcPts val="825"/>
              </a:spcAft>
            </a:pPr>
            <a:r>
              <a:rPr lang="en-US" dirty="0">
                <a:latin typeface="Times New Roman" panose="02020603050405020304" pitchFamily="18" charset="0"/>
                <a:ea typeface="Times New Roman" panose="02020603050405020304" pitchFamily="18" charset="0"/>
              </a:rPr>
              <a:t>Molecules are classified according to their composition:</a:t>
            </a:r>
          </a:p>
          <a:p>
            <a:pPr marL="342900" marR="0" lvl="0" indent="-342900" algn="just">
              <a:lnSpc>
                <a:spcPts val="1650"/>
              </a:lnSpc>
              <a:spcBef>
                <a:spcPts val="0"/>
              </a:spcBef>
              <a:spcAft>
                <a:spcPts val="800"/>
              </a:spcAft>
              <a:buSzPts val="1000"/>
              <a:buFont typeface="Symbol" panose="05050102010706020507" pitchFamily="18" charset="2"/>
              <a:buChar char=""/>
              <a:tabLst>
                <a:tab pos="457200" algn="l"/>
              </a:tabLst>
            </a:pPr>
            <a:r>
              <a:rPr lang="en-US" b="1" dirty="0">
                <a:latin typeface="Calibri" panose="020F0502020204030204" pitchFamily="34" charset="0"/>
                <a:ea typeface="Calibri" panose="020F0502020204030204" pitchFamily="34" charset="0"/>
                <a:cs typeface="Times New Roman" panose="02020603050405020304" pitchFamily="18" charset="0"/>
              </a:rPr>
              <a:t>Diatomic molecule</a:t>
            </a:r>
            <a:r>
              <a:rPr lang="en-US" dirty="0">
                <a:latin typeface="Times New Roman" panose="02020603050405020304" pitchFamily="18" charset="0"/>
                <a:ea typeface="Calibri" panose="020F0502020204030204" pitchFamily="34" charset="0"/>
                <a:cs typeface="Times New Roman" panose="02020603050405020304" pitchFamily="18" charset="0"/>
              </a:rPr>
              <a:t> – A diatomic molecule consists of only two atoms. These may be atoms of a single element (</a:t>
            </a:r>
            <a:r>
              <a:rPr lang="en-US" u="sng" dirty="0" err="1">
                <a:latin typeface="Times New Roman" panose="02020603050405020304" pitchFamily="18" charset="0"/>
                <a:ea typeface="Calibri" panose="020F0502020204030204" pitchFamily="34" charset="0"/>
                <a:cs typeface="Times New Roman" panose="02020603050405020304" pitchFamily="18" charset="0"/>
                <a:hlinkClick r:id="rId2"/>
              </a:rPr>
              <a:t>homonuclear</a:t>
            </a:r>
            <a:r>
              <a:rPr lang="en-US" dirty="0">
                <a:latin typeface="Times New Roman" panose="02020603050405020304" pitchFamily="18" charset="0"/>
                <a:ea typeface="Calibri" panose="020F0502020204030204" pitchFamily="34" charset="0"/>
                <a:cs typeface="Times New Roman" panose="02020603050405020304" pitchFamily="18" charset="0"/>
              </a:rPr>
              <a:t>) or atoms of different elements (</a:t>
            </a:r>
            <a:r>
              <a:rPr lang="en-US" dirty="0" err="1">
                <a:latin typeface="Times New Roman" panose="02020603050405020304" pitchFamily="18" charset="0"/>
                <a:ea typeface="Calibri" panose="020F0502020204030204" pitchFamily="34" charset="0"/>
                <a:cs typeface="Times New Roman" panose="02020603050405020304" pitchFamily="18" charset="0"/>
              </a:rPr>
              <a:t>heteronuclear</a:t>
            </a:r>
            <a:r>
              <a:rPr lang="en-US" dirty="0">
                <a:latin typeface="Times New Roman" panose="02020603050405020304" pitchFamily="18" charset="0"/>
                <a:ea typeface="Calibri" panose="020F0502020204030204" pitchFamily="34" charset="0"/>
                <a:cs typeface="Times New Roman" panose="02020603050405020304" pitchFamily="18" charset="0"/>
              </a:rPr>
              <a:t>). O</a:t>
            </a:r>
            <a:r>
              <a:rPr lang="en-US"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dirty="0">
                <a:latin typeface="Times New Roman" panose="02020603050405020304" pitchFamily="18" charset="0"/>
                <a:ea typeface="Calibri" panose="020F0502020204030204" pitchFamily="34" charset="0"/>
                <a:cs typeface="Times New Roman" panose="02020603050405020304" pitchFamily="18" charset="0"/>
              </a:rPr>
              <a:t> is an example of a </a:t>
            </a:r>
            <a:r>
              <a:rPr lang="en-US" dirty="0" err="1">
                <a:latin typeface="Times New Roman" panose="02020603050405020304" pitchFamily="18" charset="0"/>
                <a:ea typeface="Calibri" panose="020F0502020204030204" pitchFamily="34" charset="0"/>
                <a:cs typeface="Times New Roman" panose="02020603050405020304" pitchFamily="18" charset="0"/>
              </a:rPr>
              <a:t>homonuclear</a:t>
            </a:r>
            <a:r>
              <a:rPr lang="en-US" dirty="0">
                <a:latin typeface="Times New Roman" panose="02020603050405020304" pitchFamily="18" charset="0"/>
                <a:ea typeface="Calibri" panose="020F0502020204030204" pitchFamily="34" charset="0"/>
                <a:cs typeface="Times New Roman" panose="02020603050405020304" pitchFamily="18" charset="0"/>
              </a:rPr>
              <a:t> diatomic </a:t>
            </a:r>
            <a:r>
              <a:rPr lang="en-US" dirty="0" err="1">
                <a:latin typeface="Times New Roman" panose="02020603050405020304" pitchFamily="18" charset="0"/>
                <a:ea typeface="Calibri" panose="020F0502020204030204" pitchFamily="34" charset="0"/>
                <a:cs typeface="Times New Roman" panose="02020603050405020304" pitchFamily="18" charset="0"/>
              </a:rPr>
              <a:t>molcule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HCl</a:t>
            </a:r>
            <a:r>
              <a:rPr lang="en-US" dirty="0">
                <a:latin typeface="Times New Roman" panose="02020603050405020304" pitchFamily="18" charset="0"/>
                <a:ea typeface="Calibri" panose="020F0502020204030204" pitchFamily="34" charset="0"/>
                <a:cs typeface="Times New Roman" panose="02020603050405020304" pitchFamily="18" charset="0"/>
              </a:rPr>
              <a:t> is an example of a </a:t>
            </a:r>
            <a:r>
              <a:rPr lang="en-US" dirty="0" err="1">
                <a:latin typeface="Times New Roman" panose="02020603050405020304" pitchFamily="18" charset="0"/>
                <a:ea typeface="Calibri" panose="020F0502020204030204" pitchFamily="34" charset="0"/>
                <a:cs typeface="Times New Roman" panose="02020603050405020304" pitchFamily="18" charset="0"/>
              </a:rPr>
              <a:t>heteronuclear</a:t>
            </a:r>
            <a:r>
              <a:rPr lang="en-US" dirty="0">
                <a:latin typeface="Times New Roman" panose="02020603050405020304" pitchFamily="18" charset="0"/>
                <a:ea typeface="Calibri" panose="020F0502020204030204" pitchFamily="34" charset="0"/>
                <a:cs typeface="Times New Roman" panose="02020603050405020304" pitchFamily="18" charset="0"/>
              </a:rPr>
              <a:t> diatomic molecule.</a:t>
            </a:r>
            <a:endParaRPr lang="en-US"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ts val="1650"/>
              </a:lnSpc>
              <a:spcBef>
                <a:spcPts val="0"/>
              </a:spcBef>
              <a:spcAft>
                <a:spcPts val="800"/>
              </a:spcAft>
              <a:buSzPts val="1000"/>
              <a:buFont typeface="Symbol" panose="05050102010706020507" pitchFamily="18" charset="2"/>
              <a:buChar char=""/>
              <a:tabLst>
                <a:tab pos="457200" algn="l"/>
              </a:tabLst>
            </a:pPr>
            <a:r>
              <a:rPr lang="en-US" b="1" dirty="0">
                <a:latin typeface="Calibri" panose="020F0502020204030204" pitchFamily="34" charset="0"/>
                <a:ea typeface="Calibri" panose="020F0502020204030204" pitchFamily="34" charset="0"/>
                <a:cs typeface="Times New Roman" panose="02020603050405020304" pitchFamily="18" charset="0"/>
              </a:rPr>
              <a:t>Polyatomic molecule</a:t>
            </a:r>
            <a:r>
              <a:rPr lang="en-US" dirty="0">
                <a:latin typeface="Times New Roman" panose="02020603050405020304" pitchFamily="18" charset="0"/>
                <a:ea typeface="Calibri" panose="020F0502020204030204" pitchFamily="34" charset="0"/>
                <a:cs typeface="Times New Roman" panose="02020603050405020304" pitchFamily="18" charset="0"/>
              </a:rPr>
              <a:t> – A polyatomic molecule consists of more than two atoms. Glucose (C</a:t>
            </a:r>
            <a:r>
              <a:rPr lang="en-US" baseline="-25000" dirty="0">
                <a:latin typeface="Times New Roman" panose="02020603050405020304" pitchFamily="18" charset="0"/>
                <a:ea typeface="Calibri" panose="020F0502020204030204" pitchFamily="34" charset="0"/>
                <a:cs typeface="Times New Roman" panose="02020603050405020304" pitchFamily="18" charset="0"/>
              </a:rPr>
              <a:t>6</a:t>
            </a:r>
            <a:r>
              <a:rPr lang="en-US" dirty="0">
                <a:latin typeface="Times New Roman" panose="02020603050405020304" pitchFamily="18" charset="0"/>
                <a:ea typeface="Calibri" panose="020F0502020204030204" pitchFamily="34" charset="0"/>
                <a:cs typeface="Times New Roman" panose="02020603050405020304" pitchFamily="18" charset="0"/>
              </a:rPr>
              <a:t>H</a:t>
            </a:r>
            <a:r>
              <a:rPr lang="en-US" baseline="-25000" dirty="0">
                <a:latin typeface="Times New Roman" panose="02020603050405020304" pitchFamily="18" charset="0"/>
                <a:ea typeface="Calibri" panose="020F0502020204030204" pitchFamily="34" charset="0"/>
                <a:cs typeface="Times New Roman" panose="02020603050405020304" pitchFamily="18" charset="0"/>
              </a:rPr>
              <a:t>12</a:t>
            </a:r>
            <a:r>
              <a:rPr lang="en-US" dirty="0">
                <a:latin typeface="Times New Roman" panose="02020603050405020304" pitchFamily="18" charset="0"/>
                <a:ea typeface="Calibri" panose="020F0502020204030204" pitchFamily="34" charset="0"/>
                <a:cs typeface="Times New Roman" panose="02020603050405020304" pitchFamily="18" charset="0"/>
              </a:rPr>
              <a:t>O</a:t>
            </a:r>
            <a:r>
              <a:rPr lang="en-US" baseline="-25000" dirty="0">
                <a:latin typeface="Times New Roman" panose="02020603050405020304" pitchFamily="18" charset="0"/>
                <a:ea typeface="Calibri" panose="020F0502020204030204" pitchFamily="34" charset="0"/>
                <a:cs typeface="Times New Roman" panose="02020603050405020304" pitchFamily="18" charset="0"/>
              </a:rPr>
              <a:t>6</a:t>
            </a:r>
            <a:r>
              <a:rPr lang="en-US" dirty="0">
                <a:latin typeface="Times New Roman" panose="02020603050405020304" pitchFamily="18" charset="0"/>
                <a:ea typeface="Calibri" panose="020F0502020204030204" pitchFamily="34" charset="0"/>
                <a:cs typeface="Times New Roman" panose="02020603050405020304" pitchFamily="18" charset="0"/>
              </a:rPr>
              <a:t>) and water (H</a:t>
            </a:r>
            <a:r>
              <a:rPr lang="en-US"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dirty="0">
                <a:latin typeface="Times New Roman" panose="02020603050405020304" pitchFamily="18" charset="0"/>
                <a:ea typeface="Calibri" panose="020F0502020204030204" pitchFamily="34" charset="0"/>
                <a:cs typeface="Times New Roman" panose="02020603050405020304" pitchFamily="18" charset="0"/>
              </a:rPr>
              <a:t>O) are examples of polyatomic molecules.</a:t>
            </a:r>
            <a:endParaRPr lang="en-US"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ts val="1650"/>
              </a:lnSpc>
              <a:spcBef>
                <a:spcPts val="0"/>
              </a:spcBef>
              <a:spcAft>
                <a:spcPts val="800"/>
              </a:spcAft>
              <a:buSzPts val="1000"/>
              <a:buFont typeface="Symbol" panose="05050102010706020507" pitchFamily="18" charset="2"/>
              <a:buChar char=""/>
              <a:tabLst>
                <a:tab pos="457200" algn="l"/>
              </a:tabLst>
            </a:pPr>
            <a:r>
              <a:rPr lang="en-US" b="1" dirty="0">
                <a:latin typeface="Calibri" panose="020F0502020204030204" pitchFamily="34" charset="0"/>
                <a:ea typeface="Calibri" panose="020F0502020204030204" pitchFamily="34" charset="0"/>
                <a:cs typeface="Times New Roman" panose="02020603050405020304" pitchFamily="18" charset="0"/>
              </a:rPr>
              <a:t>Macromolecule</a:t>
            </a:r>
            <a:r>
              <a:rPr lang="en-US" dirty="0">
                <a:latin typeface="Times New Roman" panose="02020603050405020304" pitchFamily="18" charset="0"/>
                <a:ea typeface="Calibri" panose="020F0502020204030204" pitchFamily="34" charset="0"/>
                <a:cs typeface="Times New Roman" panose="02020603050405020304" pitchFamily="18" charset="0"/>
              </a:rPr>
              <a:t> – A macromolecule is a very large molecule, often consisting of subunits. Proteins and DNA are examples of macromolecules.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32599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9706" y="690320"/>
            <a:ext cx="5089855" cy="369332"/>
          </a:xfrm>
          <a:prstGeom prst="rect">
            <a:avLst/>
          </a:prstGeom>
        </p:spPr>
        <p:txBody>
          <a:bodyPr wrap="none">
            <a:spAutoFit/>
          </a:bodyPr>
          <a:lstStyle/>
          <a:p>
            <a:pPr algn="just" fontAlgn="base"/>
            <a:r>
              <a:rPr lang="en-US" b="1" dirty="0">
                <a:solidFill>
                  <a:srgbClr val="282828"/>
                </a:solidFill>
                <a:latin typeface="Times New Roman" panose="02020603050405020304" pitchFamily="18" charset="0"/>
                <a:ea typeface="Times New Roman" panose="02020603050405020304" pitchFamily="18" charset="0"/>
              </a:rPr>
              <a:t>It can also be classified base on the chemical bond</a:t>
            </a:r>
            <a:endParaRPr lang="en-US" sz="2800" b="1" dirty="0">
              <a:latin typeface="Times New Roman" panose="02020603050405020304" pitchFamily="18" charset="0"/>
              <a:ea typeface="Times New Roman" panose="02020603050405020304" pitchFamily="18" charset="0"/>
            </a:endParaRPr>
          </a:p>
        </p:txBody>
      </p:sp>
      <p:sp>
        <p:nvSpPr>
          <p:cNvPr id="3" name="Rectangle 2"/>
          <p:cNvSpPr/>
          <p:nvPr/>
        </p:nvSpPr>
        <p:spPr>
          <a:xfrm>
            <a:off x="409902" y="1369462"/>
            <a:ext cx="11340663" cy="5360442"/>
          </a:xfrm>
          <a:prstGeom prst="rect">
            <a:avLst/>
          </a:prstGeom>
        </p:spPr>
        <p:txBody>
          <a:bodyPr wrap="square">
            <a:spAutoFit/>
          </a:bodyPr>
          <a:lstStyle/>
          <a:p>
            <a:pPr marL="342900" marR="0" lvl="0" indent="-342900" algn="just">
              <a:lnSpc>
                <a:spcPct val="150000"/>
              </a:lnSpc>
              <a:spcBef>
                <a:spcPts val="0"/>
              </a:spcBef>
              <a:spcAft>
                <a:spcPts val="800"/>
              </a:spcAft>
              <a:buSzPts val="1000"/>
              <a:buFont typeface="Symbol" panose="05050102010706020507" pitchFamily="18" charset="2"/>
              <a:buChar char=""/>
              <a:tabLst>
                <a:tab pos="457200" algn="l"/>
              </a:tabLst>
            </a:pPr>
            <a:r>
              <a:rPr lang="en-US" sz="2800" b="1" dirty="0">
                <a:ea typeface="Calibri" panose="020F0502020204030204" pitchFamily="34" charset="0"/>
                <a:cs typeface="Times New Roman" panose="02020603050405020304" pitchFamily="18" charset="0"/>
              </a:rPr>
              <a:t>Covalent molecule</a:t>
            </a:r>
            <a:r>
              <a:rPr lang="en-US" sz="2800" dirty="0">
                <a:ea typeface="Calibri" panose="020F0502020204030204" pitchFamily="34" charset="0"/>
                <a:cs typeface="Times New Roman" panose="02020603050405020304" pitchFamily="18" charset="0"/>
              </a:rPr>
              <a:t> – Covalent molecules consist of atoms connected by covalent chemical bonds. Covalent molecules consist of </a:t>
            </a:r>
            <a:r>
              <a:rPr lang="en-US" sz="2800" u="sng" dirty="0" err="1">
                <a:solidFill>
                  <a:srgbClr val="0000FF"/>
                </a:solidFill>
                <a:ea typeface="Calibri" panose="020F0502020204030204" pitchFamily="34" charset="0"/>
                <a:cs typeface="Times New Roman" panose="02020603050405020304" pitchFamily="18" charset="0"/>
                <a:hlinkClick r:id="rId2"/>
              </a:rPr>
              <a:t>nometals</a:t>
            </a:r>
            <a:r>
              <a:rPr lang="en-US" sz="2800" dirty="0">
                <a:ea typeface="Calibri" panose="020F0502020204030204" pitchFamily="34" charset="0"/>
                <a:cs typeface="Times New Roman" panose="02020603050405020304" pitchFamily="18" charset="0"/>
              </a:rPr>
              <a:t>. In a pure covalent molecule, the atoms have the same </a:t>
            </a:r>
            <a:r>
              <a:rPr lang="en-US" sz="2800" dirty="0">
                <a:solidFill>
                  <a:srgbClr val="0000FF"/>
                </a:solidFill>
                <a:ea typeface="Calibri" panose="020F0502020204030204" pitchFamily="34" charset="0"/>
                <a:cs typeface="Times New Roman" panose="02020603050405020304" pitchFamily="18" charset="0"/>
                <a:hlinkClick r:id="rId3"/>
              </a:rPr>
              <a:t>electronegativity</a:t>
            </a:r>
            <a:r>
              <a:rPr lang="en-US" sz="2800" dirty="0">
                <a:ea typeface="Calibri" panose="020F0502020204030204" pitchFamily="34" charset="0"/>
                <a:cs typeface="Times New Roman" panose="02020603050405020304" pitchFamily="18" charset="0"/>
              </a:rPr>
              <a:t> values. Examples of pure covalent molecules are H</a:t>
            </a:r>
            <a:r>
              <a:rPr lang="en-US" sz="2800" baseline="-25000" dirty="0">
                <a:ea typeface="Calibri" panose="020F0502020204030204" pitchFamily="34" charset="0"/>
                <a:cs typeface="Times New Roman" panose="02020603050405020304" pitchFamily="18" charset="0"/>
              </a:rPr>
              <a:t>2</a:t>
            </a:r>
            <a:r>
              <a:rPr lang="en-US" sz="2800" dirty="0">
                <a:ea typeface="Calibri" panose="020F0502020204030204" pitchFamily="34" charset="0"/>
                <a:cs typeface="Times New Roman" panose="02020603050405020304" pitchFamily="18" charset="0"/>
              </a:rPr>
              <a:t> and O</a:t>
            </a:r>
            <a:r>
              <a:rPr lang="en-US" sz="2800" baseline="-25000" dirty="0">
                <a:ea typeface="Calibri" panose="020F0502020204030204" pitchFamily="34" charset="0"/>
                <a:cs typeface="Times New Roman" panose="02020603050405020304" pitchFamily="18" charset="0"/>
              </a:rPr>
              <a:t>3</a:t>
            </a:r>
            <a:r>
              <a:rPr lang="en-US" sz="2800" dirty="0">
                <a:ea typeface="Calibri" panose="020F0502020204030204" pitchFamily="34" charset="0"/>
                <a:cs typeface="Times New Roman" panose="02020603050405020304" pitchFamily="18" charset="0"/>
              </a:rPr>
              <a:t>. In polar covalent molecules, the atoms have slightly different electronegativity values. Examples of polar covalent molecules are water (H</a:t>
            </a:r>
            <a:r>
              <a:rPr lang="en-US" sz="2800" baseline="-25000" dirty="0">
                <a:ea typeface="Calibri" panose="020F0502020204030204" pitchFamily="34" charset="0"/>
                <a:cs typeface="Times New Roman" panose="02020603050405020304" pitchFamily="18" charset="0"/>
              </a:rPr>
              <a:t>2</a:t>
            </a:r>
            <a:r>
              <a:rPr lang="en-US" sz="2800" dirty="0">
                <a:ea typeface="Calibri" panose="020F0502020204030204" pitchFamily="34" charset="0"/>
                <a:cs typeface="Times New Roman" panose="02020603050405020304" pitchFamily="18" charset="0"/>
              </a:rPr>
              <a:t>O) and hydrochloric acid (</a:t>
            </a:r>
            <a:r>
              <a:rPr lang="en-US" sz="2800" dirty="0" err="1">
                <a:ea typeface="Calibri" panose="020F0502020204030204" pitchFamily="34" charset="0"/>
                <a:cs typeface="Times New Roman" panose="02020603050405020304" pitchFamily="18" charset="0"/>
              </a:rPr>
              <a:t>HCl</a:t>
            </a:r>
            <a:r>
              <a:rPr lang="en-US" sz="2800" dirty="0" smtClean="0">
                <a:ea typeface="Calibri" panose="020F0502020204030204" pitchFamily="34" charset="0"/>
                <a:cs typeface="Times New Roman" panose="02020603050405020304" pitchFamily="18" charset="0"/>
              </a:rPr>
              <a:t>).</a:t>
            </a:r>
          </a:p>
          <a:p>
            <a:pPr marL="342900" marR="0" lvl="0" indent="-342900" algn="just">
              <a:lnSpc>
                <a:spcPts val="1650"/>
              </a:lnSpc>
              <a:spcBef>
                <a:spcPts val="0"/>
              </a:spcBef>
              <a:spcAft>
                <a:spcPts val="800"/>
              </a:spcAft>
              <a:buSzPts val="1000"/>
              <a:buFont typeface="Symbol" panose="05050102010706020507" pitchFamily="18" charset="2"/>
              <a:buChar char=""/>
              <a:tabLst>
                <a:tab pos="457200" algn="l"/>
              </a:tabLst>
            </a:pPr>
            <a:endParaRPr lang="en-US" sz="2800" dirty="0" smtClean="0">
              <a:ea typeface="Calibri" panose="020F0502020204030204" pitchFamily="34" charset="0"/>
              <a:cs typeface="Times New Roman" panose="02020603050405020304" pitchFamily="18" charset="0"/>
            </a:endParaRPr>
          </a:p>
          <a:p>
            <a:pPr marL="342900" marR="0" lvl="0" indent="-342900" algn="just">
              <a:lnSpc>
                <a:spcPts val="1650"/>
              </a:lnSpc>
              <a:spcBef>
                <a:spcPts val="0"/>
              </a:spcBef>
              <a:spcAft>
                <a:spcPts val="800"/>
              </a:spcAft>
              <a:buSzPts val="1000"/>
              <a:buFont typeface="Symbol" panose="05050102010706020507" pitchFamily="18" charset="2"/>
              <a:buChar char=""/>
              <a:tabLst>
                <a:tab pos="457200" algn="l"/>
              </a:tabLst>
            </a:pPr>
            <a:endParaRPr lang="en-US" sz="28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9671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9807" y="1068168"/>
            <a:ext cx="10163504" cy="5159554"/>
          </a:xfrm>
          <a:prstGeom prst="rect">
            <a:avLst/>
          </a:prstGeom>
        </p:spPr>
        <p:txBody>
          <a:bodyPr wrap="square">
            <a:spAutoFit/>
          </a:bodyPr>
          <a:lstStyle/>
          <a:p>
            <a:pPr marL="342900" marR="0" lvl="0" indent="-342900" algn="just">
              <a:lnSpc>
                <a:spcPct val="200000"/>
              </a:lnSpc>
              <a:spcBef>
                <a:spcPts val="0"/>
              </a:spcBef>
              <a:spcAft>
                <a:spcPts val="800"/>
              </a:spcAft>
              <a:buSzPts val="1000"/>
              <a:buFont typeface="Symbol" panose="05050102010706020507" pitchFamily="18" charset="2"/>
              <a:buChar char=""/>
              <a:tabLst>
                <a:tab pos="457200" algn="l"/>
              </a:tabLst>
            </a:pPr>
            <a:r>
              <a:rPr lang="en-US" sz="2400" b="1" dirty="0">
                <a:ea typeface="Calibri" panose="020F0502020204030204" pitchFamily="34" charset="0"/>
                <a:cs typeface="Times New Roman" panose="02020603050405020304" pitchFamily="18" charset="0"/>
              </a:rPr>
              <a:t>Ionic molecule</a:t>
            </a:r>
            <a:r>
              <a:rPr lang="en-US" sz="2400" dirty="0">
                <a:ea typeface="Calibri" panose="020F0502020204030204" pitchFamily="34" charset="0"/>
                <a:cs typeface="Times New Roman" panose="02020603050405020304" pitchFamily="18" charset="0"/>
              </a:rPr>
              <a:t> – Ionic molecules consist of both metals and </a:t>
            </a:r>
            <a:r>
              <a:rPr lang="en-US" sz="2400" dirty="0" smtClean="0">
                <a:ea typeface="Calibri" panose="020F0502020204030204" pitchFamily="34" charset="0"/>
                <a:cs typeface="Times New Roman" panose="02020603050405020304" pitchFamily="18" charset="0"/>
              </a:rPr>
              <a:t>nonmetals </a:t>
            </a:r>
            <a:r>
              <a:rPr lang="en-US" sz="2400" dirty="0">
                <a:ea typeface="Calibri" panose="020F0502020204030204" pitchFamily="34" charset="0"/>
                <a:cs typeface="Times New Roman" panose="02020603050405020304" pitchFamily="18" charset="0"/>
              </a:rPr>
              <a:t>(with a few exceptions). The cation (first part of the molecule) and </a:t>
            </a:r>
            <a:r>
              <a:rPr lang="en-US" sz="2400" dirty="0" smtClean="0">
                <a:ea typeface="Calibri" panose="020F0502020204030204" pitchFamily="34" charset="0"/>
                <a:cs typeface="Times New Roman" panose="02020603050405020304" pitchFamily="18" charset="0"/>
              </a:rPr>
              <a:t>anion (second </a:t>
            </a:r>
            <a:r>
              <a:rPr lang="en-US" sz="2400" dirty="0">
                <a:ea typeface="Calibri" panose="020F0502020204030204" pitchFamily="34" charset="0"/>
                <a:cs typeface="Times New Roman" panose="02020603050405020304" pitchFamily="18" charset="0"/>
              </a:rPr>
              <a:t>part of the molecule) have very different electronegativity </a:t>
            </a:r>
            <a:r>
              <a:rPr lang="en-US" sz="2400" dirty="0" smtClean="0">
                <a:ea typeface="Calibri" panose="020F0502020204030204" pitchFamily="34" charset="0"/>
                <a:cs typeface="Times New Roman" panose="02020603050405020304" pitchFamily="18" charset="0"/>
              </a:rPr>
              <a:t>values. Ionic </a:t>
            </a:r>
            <a:r>
              <a:rPr lang="en-US" sz="2400" dirty="0">
                <a:ea typeface="Calibri" panose="020F0502020204030204" pitchFamily="34" charset="0"/>
                <a:cs typeface="Times New Roman" panose="02020603050405020304" pitchFamily="18" charset="0"/>
              </a:rPr>
              <a:t>molecules display extreme polarity, but usually when someone </a:t>
            </a:r>
            <a:r>
              <a:rPr lang="en-US" sz="2400" dirty="0" smtClean="0">
                <a:ea typeface="Calibri" panose="020F0502020204030204" pitchFamily="34" charset="0"/>
                <a:cs typeface="Times New Roman" panose="02020603050405020304" pitchFamily="18" charset="0"/>
              </a:rPr>
              <a:t>talks about </a:t>
            </a:r>
            <a:r>
              <a:rPr lang="en-US" sz="2400" dirty="0">
                <a:ea typeface="Calibri" panose="020F0502020204030204" pitchFamily="34" charset="0"/>
                <a:cs typeface="Times New Roman" panose="02020603050405020304" pitchFamily="18" charset="0"/>
              </a:rPr>
              <a:t>a polar molecule, they mean a polar covalent molecule. Examples </a:t>
            </a:r>
            <a:r>
              <a:rPr lang="en-US" sz="2400" dirty="0" smtClean="0">
                <a:ea typeface="Calibri" panose="020F0502020204030204" pitchFamily="34" charset="0"/>
                <a:cs typeface="Times New Roman" panose="02020603050405020304" pitchFamily="18" charset="0"/>
              </a:rPr>
              <a:t>of ionic </a:t>
            </a:r>
            <a:r>
              <a:rPr lang="en-US" sz="2400" dirty="0">
                <a:ea typeface="Calibri" panose="020F0502020204030204" pitchFamily="34" charset="0"/>
                <a:cs typeface="Times New Roman" panose="02020603050405020304" pitchFamily="18" charset="0"/>
              </a:rPr>
              <a:t>molecules include salt (</a:t>
            </a:r>
            <a:r>
              <a:rPr lang="en-US" sz="2400" dirty="0" err="1">
                <a:ea typeface="Calibri" panose="020F0502020204030204" pitchFamily="34" charset="0"/>
                <a:cs typeface="Times New Roman" panose="02020603050405020304" pitchFamily="18" charset="0"/>
              </a:rPr>
              <a:t>NaCl</a:t>
            </a:r>
            <a:r>
              <a:rPr lang="en-US" sz="2400" dirty="0">
                <a:ea typeface="Calibri" panose="020F0502020204030204" pitchFamily="34" charset="0"/>
                <a:cs typeface="Times New Roman" panose="02020603050405020304" pitchFamily="18" charset="0"/>
              </a:rPr>
              <a:t>), ammonium acetate (NH</a:t>
            </a:r>
            <a:r>
              <a:rPr lang="en-US" sz="2400" baseline="-25000" dirty="0">
                <a:ea typeface="Calibri" panose="020F0502020204030204" pitchFamily="34" charset="0"/>
                <a:cs typeface="Times New Roman" panose="02020603050405020304" pitchFamily="18" charset="0"/>
              </a:rPr>
              <a:t>4</a:t>
            </a:r>
            <a:r>
              <a:rPr lang="en-US" sz="2400" dirty="0">
                <a:ea typeface="Calibri" panose="020F0502020204030204" pitchFamily="34" charset="0"/>
                <a:cs typeface="Times New Roman" panose="02020603050405020304" pitchFamily="18" charset="0"/>
              </a:rPr>
              <a:t>CH</a:t>
            </a:r>
            <a:r>
              <a:rPr lang="en-US" sz="2400" baseline="-25000" dirty="0">
                <a:ea typeface="Calibri" panose="020F0502020204030204" pitchFamily="34" charset="0"/>
                <a:cs typeface="Times New Roman" panose="02020603050405020304" pitchFamily="18" charset="0"/>
              </a:rPr>
              <a:t>3</a:t>
            </a:r>
            <a:r>
              <a:rPr lang="en-US" sz="2400" dirty="0">
                <a:ea typeface="Calibri" panose="020F0502020204030204" pitchFamily="34" charset="0"/>
                <a:cs typeface="Times New Roman" panose="02020603050405020304" pitchFamily="18" charset="0"/>
              </a:rPr>
              <a:t>CO</a:t>
            </a:r>
            <a:r>
              <a:rPr lang="en-US" sz="2400" baseline="-25000" dirty="0">
                <a:ea typeface="Calibri" panose="020F0502020204030204" pitchFamily="34" charset="0"/>
                <a:cs typeface="Times New Roman" panose="02020603050405020304" pitchFamily="18" charset="0"/>
              </a:rPr>
              <a:t>2</a:t>
            </a:r>
            <a:r>
              <a:rPr lang="en-US" sz="2400" dirty="0">
                <a:ea typeface="Calibri" panose="020F0502020204030204" pitchFamily="34" charset="0"/>
                <a:cs typeface="Times New Roman" panose="02020603050405020304" pitchFamily="18" charset="0"/>
              </a:rPr>
              <a:t> – an ionic compound consisting only of nonmetals), and sodium hydroxide (</a:t>
            </a:r>
            <a:r>
              <a:rPr lang="en-US" sz="2400" dirty="0" err="1">
                <a:ea typeface="Calibri" panose="020F0502020204030204" pitchFamily="34" charset="0"/>
                <a:cs typeface="Times New Roman" panose="02020603050405020304" pitchFamily="18" charset="0"/>
              </a:rPr>
              <a:t>NaOH</a:t>
            </a:r>
            <a:r>
              <a:rPr lang="en-US" sz="2400" dirty="0">
                <a:ea typeface="Calibri" panose="020F0502020204030204" pitchFamily="34" charset="0"/>
                <a:cs typeface="Times New Roman" panose="02020603050405020304" pitchFamily="18" charset="0"/>
              </a:rPr>
              <a:t>).</a:t>
            </a:r>
            <a:endParaRPr lang="en-US" sz="24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7603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7863" y="749000"/>
            <a:ext cx="10762592" cy="6106672"/>
          </a:xfrm>
          <a:prstGeom prst="rect">
            <a:avLst/>
          </a:prstGeom>
        </p:spPr>
        <p:txBody>
          <a:bodyPr wrap="square">
            <a:spAutoFit/>
          </a:bodyPr>
          <a:lstStyle/>
          <a:p>
            <a:pPr algn="just">
              <a:lnSpc>
                <a:spcPct val="200000"/>
              </a:lnSpc>
              <a:spcBef>
                <a:spcPts val="825"/>
              </a:spcBef>
              <a:spcAft>
                <a:spcPts val="825"/>
              </a:spcAft>
            </a:pPr>
            <a:r>
              <a:rPr lang="en-US" sz="2800" b="1" dirty="0">
                <a:ea typeface="Times New Roman" panose="02020603050405020304" pitchFamily="18" charset="0"/>
                <a:cs typeface="Times New Roman" panose="02020603050405020304" pitchFamily="18" charset="0"/>
              </a:rPr>
              <a:t>Difference Between a Molecule and an Ion</a:t>
            </a:r>
          </a:p>
          <a:p>
            <a:pPr algn="just">
              <a:lnSpc>
                <a:spcPct val="200000"/>
              </a:lnSpc>
              <a:spcAft>
                <a:spcPts val="825"/>
              </a:spcAft>
            </a:pPr>
            <a:r>
              <a:rPr lang="en-US" sz="2800" dirty="0">
                <a:ea typeface="Times New Roman" panose="02020603050405020304" pitchFamily="18" charset="0"/>
              </a:rPr>
              <a:t>A molecule is electrically neutral. The total number of protons and electrons is the same. An ion contains a different number of protons and electrons. If there are more protons, the ion carries a positive charge. If there are more electrons, the ion carries a negative charge. An ion can start as an atom (O</a:t>
            </a:r>
            <a:r>
              <a:rPr lang="en-US" sz="2800" baseline="30000" dirty="0">
                <a:ea typeface="Times New Roman" panose="02020603050405020304" pitchFamily="18" charset="0"/>
              </a:rPr>
              <a:t>2-</a:t>
            </a:r>
            <a:r>
              <a:rPr lang="en-US" sz="2800" dirty="0">
                <a:ea typeface="Times New Roman" panose="02020603050405020304" pitchFamily="18" charset="0"/>
              </a:rPr>
              <a:t>) or a molecule (H</a:t>
            </a:r>
            <a:r>
              <a:rPr lang="en-US" sz="2800" baseline="-25000" dirty="0">
                <a:ea typeface="Times New Roman" panose="02020603050405020304" pitchFamily="18" charset="0"/>
              </a:rPr>
              <a:t>3</a:t>
            </a:r>
            <a:r>
              <a:rPr lang="en-US" sz="2800" dirty="0">
                <a:ea typeface="Times New Roman" panose="02020603050405020304" pitchFamily="18" charset="0"/>
              </a:rPr>
              <a:t>O</a:t>
            </a:r>
            <a:r>
              <a:rPr lang="en-US" sz="2800" baseline="30000" dirty="0">
                <a:ea typeface="Times New Roman" panose="02020603050405020304" pitchFamily="18" charset="0"/>
              </a:rPr>
              <a:t>+</a:t>
            </a:r>
            <a:r>
              <a:rPr lang="en-US" sz="2800" dirty="0">
                <a:ea typeface="Times New Roman" panose="02020603050405020304" pitchFamily="18" charset="0"/>
              </a:rPr>
              <a:t>). You can tell it apart from a molecule because it always has a + or – superscript for its charge.</a:t>
            </a:r>
          </a:p>
        </p:txBody>
      </p:sp>
    </p:spTree>
    <p:extLst>
      <p:ext uri="{BB962C8B-B14F-4D97-AF65-F5344CB8AC3E}">
        <p14:creationId xmlns:p14="http://schemas.microsoft.com/office/powerpoint/2010/main" val="4011574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TotalTime>
  <Words>1621</Words>
  <Application>Microsoft Office PowerPoint</Application>
  <PresentationFormat>Widescreen</PresentationFormat>
  <Paragraphs>135</Paragraphs>
  <Slides>31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31</vt:i4>
      </vt:variant>
    </vt:vector>
  </HeadingPairs>
  <TitlesOfParts>
    <vt:vector size="41" baseType="lpstr">
      <vt:lpstr>SimSun</vt:lpstr>
      <vt:lpstr>Arial</vt:lpstr>
      <vt:lpstr>Calibri</vt:lpstr>
      <vt:lpstr>Calibri Light</vt:lpstr>
      <vt:lpstr>MathJax_Main</vt:lpstr>
      <vt:lpstr>Poppins</vt:lpstr>
      <vt:lpstr>Symbol</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14</cp:revision>
  <dcterms:created xsi:type="dcterms:W3CDTF">2023-11-22T19:22:05Z</dcterms:created>
  <dcterms:modified xsi:type="dcterms:W3CDTF">2023-11-26T18:51:30Z</dcterms:modified>
</cp:coreProperties>
</file>