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3" r:id="rId10"/>
    <p:sldId id="279" r:id="rId11"/>
    <p:sldId id="280" r:id="rId12"/>
    <p:sldId id="282" r:id="rId13"/>
    <p:sldId id="281" r:id="rId14"/>
    <p:sldId id="283" r:id="rId15"/>
    <p:sldId id="284" r:id="rId16"/>
    <p:sldId id="285" r:id="rId17"/>
    <p:sldId id="265" r:id="rId18"/>
    <p:sldId id="272" r:id="rId19"/>
    <p:sldId id="266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8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44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6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6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5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7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7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7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52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4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2AE92-383C-4988-8FAC-BD5A920FDDA3}" type="datetimeFigureOut">
              <a:rPr lang="en-US" smtClean="0"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DF61-83E3-4F50-B1FD-8FD3FFCDB8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4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CHM 101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ACIDS, BASES AND </a:t>
            </a:r>
            <a:r>
              <a:rPr lang="en-US" dirty="0" smtClean="0"/>
              <a:t>SALTS.</a:t>
            </a:r>
            <a:endParaRPr lang="en-US" dirty="0"/>
          </a:p>
          <a:p>
            <a:r>
              <a:rPr lang="en-US" dirty="0"/>
              <a:t>REDOX REACTIONS</a:t>
            </a:r>
          </a:p>
          <a:p>
            <a:r>
              <a:rPr lang="en-US" dirty="0" smtClean="0"/>
              <a:t>BY</a:t>
            </a:r>
            <a:endParaRPr lang="en-US" dirty="0" smtClean="0"/>
          </a:p>
          <a:p>
            <a:r>
              <a:rPr lang="en-US" dirty="0" smtClean="0"/>
              <a:t>MR ADENIYI TAYO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60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/>
          <a:lstStyle/>
          <a:p>
            <a:r>
              <a:rPr lang="en-US" b="1" dirty="0"/>
              <a:t>Salts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Salts composed of small ions, and typically have high melting and boiling points, and are hard and brittle.</a:t>
            </a:r>
          </a:p>
          <a:p>
            <a:pPr marL="0" indent="0">
              <a:buNone/>
            </a:pPr>
            <a:r>
              <a:rPr lang="en-US" dirty="0"/>
              <a:t>They are usually derivatives if acids</a:t>
            </a:r>
          </a:p>
          <a:p>
            <a:pPr marL="0" indent="0">
              <a:buNone/>
            </a:pPr>
            <a:r>
              <a:rPr lang="en-US" dirty="0"/>
              <a:t>Salts are compounds because they contain </a:t>
            </a:r>
            <a:r>
              <a:rPr lang="en-US" dirty="0" err="1"/>
              <a:t>atleast</a:t>
            </a:r>
            <a:r>
              <a:rPr lang="en-US" dirty="0"/>
              <a:t> two elements chemically combined together.</a:t>
            </a:r>
          </a:p>
          <a:p>
            <a:pPr marL="0" indent="0">
              <a:buNone/>
            </a:pPr>
            <a:r>
              <a:rPr lang="en-US" dirty="0"/>
              <a:t>They are ionic compound </a:t>
            </a:r>
            <a:r>
              <a:rPr lang="en-US" dirty="0" err="1"/>
              <a:t>i.e</a:t>
            </a:r>
            <a:r>
              <a:rPr lang="en-US" dirty="0"/>
              <a:t> they are made of ions which are atoms or group of atoms that have either a positive or negative charge.</a:t>
            </a:r>
          </a:p>
          <a:p>
            <a:pPr marL="0" indent="0">
              <a:buNone/>
            </a:pPr>
            <a:r>
              <a:rPr lang="en-US" dirty="0"/>
              <a:t>Ions bear a charge due to either loss or gain of one or more of their valence electrons.</a:t>
            </a:r>
          </a:p>
          <a:p>
            <a:pPr marL="0" indent="0">
              <a:buNone/>
            </a:pPr>
            <a:r>
              <a:rPr lang="en-US" dirty="0"/>
              <a:t>Negatively charged ions have gained additional electros in their outer shell; they are called </a:t>
            </a:r>
            <a:r>
              <a:rPr lang="en-US" b="1" dirty="0"/>
              <a:t>anions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97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2276"/>
            <a:ext cx="10515600" cy="56746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Positively charged ions have lost electrons; they are called </a:t>
            </a:r>
            <a:r>
              <a:rPr lang="en-US" dirty="0" err="1"/>
              <a:t>cations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Metals such as sodium, magnesium and calcium have tendency to donate their electrons which makes them to be </a:t>
            </a:r>
            <a:r>
              <a:rPr lang="en-US" dirty="0" err="1"/>
              <a:t>cations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Non metal like chlorine and most of the halogens readily accept electrons which makes them to be anions</a:t>
            </a:r>
          </a:p>
          <a:p>
            <a:pPr marL="0" indent="0">
              <a:buNone/>
            </a:pPr>
            <a:r>
              <a:rPr lang="en-US" dirty="0"/>
              <a:t>In order to derive any salt chemical formula, the </a:t>
            </a:r>
            <a:r>
              <a:rPr lang="en-US" dirty="0" err="1"/>
              <a:t>cation</a:t>
            </a:r>
            <a:r>
              <a:rPr lang="en-US" dirty="0"/>
              <a:t> and anion must be identified.</a:t>
            </a:r>
          </a:p>
          <a:p>
            <a:pPr marL="0" indent="0">
              <a:buNone/>
            </a:pPr>
            <a:r>
              <a:rPr lang="en-US" dirty="0"/>
              <a:t>For example; table salt </a:t>
            </a:r>
            <a:r>
              <a:rPr lang="en-US" dirty="0" err="1"/>
              <a:t>NaCl</a:t>
            </a:r>
            <a:r>
              <a:rPr lang="en-US" dirty="0"/>
              <a:t>; the salt molecule is comprised of a sodium </a:t>
            </a:r>
            <a:r>
              <a:rPr lang="en-US" dirty="0" err="1"/>
              <a:t>cation</a:t>
            </a:r>
            <a:r>
              <a:rPr lang="en-US" dirty="0"/>
              <a:t> Na</a:t>
            </a:r>
            <a:r>
              <a:rPr lang="en-US" baseline="30000" dirty="0"/>
              <a:t>+</a:t>
            </a:r>
            <a:r>
              <a:rPr lang="en-US" dirty="0"/>
              <a:t> and a chloride anion </a:t>
            </a:r>
            <a:r>
              <a:rPr lang="en-US" dirty="0" err="1"/>
              <a:t>Cl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The sodium </a:t>
            </a:r>
            <a:r>
              <a:rPr lang="en-US" dirty="0" err="1"/>
              <a:t>cation</a:t>
            </a:r>
            <a:r>
              <a:rPr lang="en-US" dirty="0"/>
              <a:t> and chloride anion are combined together through an ionic bond.</a:t>
            </a:r>
          </a:p>
          <a:p>
            <a:pPr marL="0" indent="0">
              <a:buNone/>
            </a:pPr>
            <a:r>
              <a:rPr lang="en-US" dirty="0"/>
              <a:t>Salt has a very high solubility in water which is due to high polarity.</a:t>
            </a:r>
          </a:p>
          <a:p>
            <a:pPr marL="0" indent="0">
              <a:buNone/>
            </a:pPr>
            <a:r>
              <a:rPr lang="en-US" dirty="0"/>
              <a:t>Water molecules pull apart the salt </a:t>
            </a:r>
            <a:r>
              <a:rPr lang="en-US" dirty="0" err="1"/>
              <a:t>cations</a:t>
            </a:r>
            <a:r>
              <a:rPr lang="en-US" dirty="0"/>
              <a:t> and anions breaking their ionic bonds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282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3516" y="1027906"/>
            <a:ext cx="3524250" cy="276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0760"/>
            <a:ext cx="10515600" cy="853371"/>
          </a:xfrm>
        </p:spPr>
        <p:txBody>
          <a:bodyPr/>
          <a:lstStyle/>
          <a:p>
            <a:r>
              <a:rPr lang="en-US" dirty="0" smtClean="0"/>
              <a:t>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Properties of salt</a:t>
            </a:r>
            <a:endParaRPr lang="en-US" dirty="0"/>
          </a:p>
          <a:p>
            <a:r>
              <a:rPr lang="en-US" dirty="0"/>
              <a:t>Salt has a crystalline structure and often appears in different </a:t>
            </a:r>
            <a:r>
              <a:rPr lang="en-US" dirty="0" err="1"/>
              <a:t>colours</a:t>
            </a:r>
            <a:endParaRPr lang="en-US" dirty="0"/>
          </a:p>
          <a:p>
            <a:r>
              <a:rPr lang="en-US" dirty="0"/>
              <a:t>Calcium is white</a:t>
            </a:r>
          </a:p>
          <a:p>
            <a:r>
              <a:rPr lang="en-US" dirty="0"/>
              <a:t>Copper </a:t>
            </a:r>
            <a:r>
              <a:rPr lang="en-US" dirty="0" err="1"/>
              <a:t>sulphate</a:t>
            </a:r>
            <a:r>
              <a:rPr lang="en-US" dirty="0"/>
              <a:t> is blue</a:t>
            </a:r>
          </a:p>
          <a:p>
            <a:r>
              <a:rPr lang="en-US" dirty="0"/>
              <a:t>Sodium chloride ranges from transparent to white</a:t>
            </a:r>
          </a:p>
          <a:p>
            <a:r>
              <a:rPr lang="en-US" dirty="0"/>
              <a:t>The melting and boiling points of salt are extremely high and excess amount of energy is required to break the ionic bonds of salt</a:t>
            </a:r>
          </a:p>
          <a:p>
            <a:r>
              <a:rPr lang="en-US" dirty="0"/>
              <a:t>Salts are polar which makes them water soluble and excellent electricity conductors.</a:t>
            </a:r>
          </a:p>
          <a:p>
            <a:r>
              <a:rPr lang="en-US" dirty="0"/>
              <a:t>They are good electrolytes because they completely dissociate in water forming ions swimming in water solution.</a:t>
            </a:r>
          </a:p>
          <a:p>
            <a:r>
              <a:rPr lang="en-US" dirty="0"/>
              <a:t>Salts taste well and they don’t have any odor.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02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673" y="1622739"/>
            <a:ext cx="9478851" cy="352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1376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Salts often form crystal structure or crystal lattice </a:t>
            </a:r>
            <a:r>
              <a:rPr lang="en-US" dirty="0" err="1"/>
              <a:t>i.e</a:t>
            </a:r>
            <a:r>
              <a:rPr lang="en-US" dirty="0"/>
              <a:t> a highly ordered formation of molecules.</a:t>
            </a:r>
          </a:p>
          <a:p>
            <a:pPr marL="0" indent="0">
              <a:buNone/>
            </a:pPr>
            <a:r>
              <a:rPr lang="en-US" b="1" dirty="0"/>
              <a:t>Gases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Gas is one of the three classical states of matter</a:t>
            </a:r>
          </a:p>
          <a:p>
            <a:pPr marL="0" indent="0">
              <a:buNone/>
            </a:pPr>
            <a:r>
              <a:rPr lang="en-US" b="1" dirty="0"/>
              <a:t>Properties of gases</a:t>
            </a:r>
            <a:endParaRPr lang="en-US" dirty="0"/>
          </a:p>
          <a:p>
            <a:r>
              <a:rPr lang="en-US" dirty="0"/>
              <a:t>A gas has no definite shape or volume of it own </a:t>
            </a:r>
            <a:r>
              <a:rPr lang="en-US" dirty="0" err="1"/>
              <a:t>i.e</a:t>
            </a:r>
            <a:r>
              <a:rPr lang="en-US" dirty="0"/>
              <a:t> it acquires the shape of the container and intermolecular attraction is weakest in gases</a:t>
            </a:r>
          </a:p>
          <a:p>
            <a:r>
              <a:rPr lang="en-US" dirty="0"/>
              <a:t>A gas has no surface of its own</a:t>
            </a:r>
          </a:p>
          <a:p>
            <a:r>
              <a:rPr lang="en-US" dirty="0"/>
              <a:t>A gas is not rigid and is easily compressed</a:t>
            </a:r>
          </a:p>
          <a:p>
            <a:r>
              <a:rPr lang="en-US" dirty="0"/>
              <a:t>A gas can diffuse into another gas</a:t>
            </a:r>
          </a:p>
          <a:p>
            <a:r>
              <a:rPr lang="en-US" dirty="0"/>
              <a:t>A gas on cooling changes into liquid state</a:t>
            </a:r>
          </a:p>
          <a:p>
            <a:r>
              <a:rPr lang="en-US" dirty="0"/>
              <a:t>A gas can flow in all directions</a:t>
            </a:r>
          </a:p>
          <a:p>
            <a:r>
              <a:rPr lang="en-US" dirty="0"/>
              <a:t>The molecules are very loosely packed in gases</a:t>
            </a:r>
          </a:p>
          <a:p>
            <a:r>
              <a:rPr lang="en-US" dirty="0"/>
              <a:t>Gases are not visible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559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/>
          <a:lstStyle/>
          <a:p>
            <a:r>
              <a:rPr lang="en-US" dirty="0"/>
              <a:t>Some gases are air; carbon-dioxide, oxygen etc.</a:t>
            </a:r>
          </a:p>
          <a:p>
            <a:r>
              <a:rPr lang="en-US" dirty="0"/>
              <a:t>The state of a gas can be completely defined by specifying its </a:t>
            </a:r>
            <a:r>
              <a:rPr lang="en-US" dirty="0" err="1"/>
              <a:t>temperature,volume,number</a:t>
            </a:r>
            <a:r>
              <a:rPr lang="en-US" dirty="0"/>
              <a:t> of moles and pressure.</a:t>
            </a:r>
          </a:p>
          <a:p>
            <a:pPr marL="0" indent="0">
              <a:buNone/>
            </a:pPr>
            <a:r>
              <a:rPr lang="en-US" b="1" dirty="0"/>
              <a:t>Redox Reaction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redox reaction is a reaction in which both oxidation and reduction occur. It involves the transfer of electrons.</a:t>
            </a:r>
          </a:p>
          <a:p>
            <a:pPr marL="0" indent="0">
              <a:buNone/>
            </a:pPr>
            <a:r>
              <a:rPr lang="en-US" dirty="0"/>
              <a:t>The number of electrons lost in oxidation is equal to the </a:t>
            </a:r>
            <a:r>
              <a:rPr lang="en-US" dirty="0" err="1"/>
              <a:t>nmber</a:t>
            </a:r>
            <a:r>
              <a:rPr lang="en-US" dirty="0"/>
              <a:t> of electrons gained in reduction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262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Example;</a:t>
            </a:r>
          </a:p>
          <a:p>
            <a:pPr marL="0" indent="0">
              <a:buNone/>
            </a:pPr>
            <a:r>
              <a:rPr lang="en-US" dirty="0" smtClean="0"/>
              <a:t>Cu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  Zn</a:t>
            </a:r>
            <a:r>
              <a:rPr lang="en-US" baseline="-25000" dirty="0"/>
              <a:t>(s)</a:t>
            </a:r>
            <a:r>
              <a:rPr lang="en-US" dirty="0"/>
              <a:t> → Zn</a:t>
            </a:r>
            <a:r>
              <a:rPr lang="en-US" baseline="30000" dirty="0"/>
              <a:t>2+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Cu(s)</a:t>
            </a:r>
          </a:p>
          <a:p>
            <a:pPr marL="0" indent="0">
              <a:buNone/>
            </a:pPr>
            <a:r>
              <a:rPr lang="en-US" dirty="0"/>
              <a:t>Reduction half reaction;- Cu</a:t>
            </a:r>
            <a:r>
              <a:rPr lang="en-US" baseline="30000" dirty="0"/>
              <a:t>2+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 +  2e-  → Cu(s) </a:t>
            </a:r>
          </a:p>
          <a:p>
            <a:pPr marL="0" indent="0">
              <a:buNone/>
            </a:pPr>
            <a:r>
              <a:rPr lang="en-US" dirty="0"/>
              <a:t>Oxidation half reaction;- Zn(s)  - 2e-   → Zn</a:t>
            </a:r>
            <a:r>
              <a:rPr lang="en-US" baseline="30000" dirty="0"/>
              <a:t>2+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b="1" dirty="0"/>
              <a:t>Oxidation</a:t>
            </a:r>
            <a:r>
              <a:rPr lang="en-US" dirty="0"/>
              <a:t> is therefore the addition of oxygen and loss of electron</a:t>
            </a:r>
          </a:p>
          <a:p>
            <a:pPr marL="0" indent="0">
              <a:buNone/>
            </a:pPr>
            <a:r>
              <a:rPr lang="en-US" b="1" dirty="0"/>
              <a:t>Reduction</a:t>
            </a:r>
            <a:r>
              <a:rPr lang="en-US" dirty="0"/>
              <a:t> is therefore the addition of hydrogen and gain of electron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918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66652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Oxidizing agent</a:t>
            </a:r>
            <a:r>
              <a:rPr lang="en-US" dirty="0"/>
              <a:t> [oxidant] is a substance which bring about oxidation; acceptor of electrons and become reduced</a:t>
            </a:r>
          </a:p>
          <a:p>
            <a:pPr marL="0" indent="0">
              <a:buNone/>
            </a:pPr>
            <a:r>
              <a:rPr lang="en-US" b="1" dirty="0"/>
              <a:t>Reducing agent</a:t>
            </a:r>
            <a:r>
              <a:rPr lang="en-US" dirty="0"/>
              <a:t> [</a:t>
            </a:r>
            <a:r>
              <a:rPr lang="en-US" dirty="0" err="1"/>
              <a:t>reductant</a:t>
            </a:r>
            <a:r>
              <a:rPr lang="en-US" dirty="0"/>
              <a:t>] is a substance which brings about reduction; donor of electrons and become oxidized</a:t>
            </a:r>
          </a:p>
          <a:p>
            <a:pPr marL="0" indent="0">
              <a:buNone/>
            </a:pPr>
            <a:r>
              <a:rPr lang="en-US" dirty="0"/>
              <a:t>Cu</a:t>
            </a:r>
            <a:r>
              <a:rPr lang="en-US" baseline="30000" dirty="0"/>
              <a:t>2+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  Zn</a:t>
            </a:r>
            <a:r>
              <a:rPr lang="en-US" baseline="-25000" dirty="0"/>
              <a:t>(s)</a:t>
            </a:r>
            <a:r>
              <a:rPr lang="en-US" dirty="0"/>
              <a:t> → Zn</a:t>
            </a:r>
            <a:r>
              <a:rPr lang="en-US" baseline="30000" dirty="0"/>
              <a:t>2+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Cu(s)</a:t>
            </a:r>
          </a:p>
          <a:p>
            <a:pPr marL="0" indent="0">
              <a:buNone/>
            </a:pPr>
            <a:r>
              <a:rPr lang="en-US" dirty="0"/>
              <a:t>Cu</a:t>
            </a:r>
            <a:r>
              <a:rPr lang="en-US" baseline="30000" dirty="0"/>
              <a:t>2+</a:t>
            </a:r>
            <a:r>
              <a:rPr lang="en-US" dirty="0"/>
              <a:t>   ;- oxidizing agent</a:t>
            </a:r>
          </a:p>
          <a:p>
            <a:pPr marL="0" indent="0">
              <a:buNone/>
            </a:pPr>
            <a:r>
              <a:rPr lang="en-US" dirty="0"/>
              <a:t>Zn</a:t>
            </a:r>
            <a:r>
              <a:rPr lang="en-US" baseline="-25000" dirty="0"/>
              <a:t>(s)</a:t>
            </a:r>
            <a:r>
              <a:rPr lang="en-US" dirty="0"/>
              <a:t>  ;- reducing agent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Balancing redox reactions in acidic medium</a:t>
            </a:r>
            <a:endParaRPr lang="en-US" dirty="0"/>
          </a:p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 is added to the side that is deficient in oxygen</a:t>
            </a:r>
          </a:p>
          <a:p>
            <a:r>
              <a:rPr lang="en-US" dirty="0"/>
              <a:t>Then H</a:t>
            </a:r>
            <a:r>
              <a:rPr lang="en-US" baseline="30000" dirty="0"/>
              <a:t>+</a:t>
            </a:r>
            <a:r>
              <a:rPr lang="en-US" dirty="0"/>
              <a:t> is used to make it up</a:t>
            </a:r>
          </a:p>
          <a:p>
            <a:pPr marL="0" indent="0">
              <a:buNone/>
            </a:pPr>
            <a:r>
              <a:rPr lang="en-US" b="1" dirty="0"/>
              <a:t>Example 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r>
              <a:rPr lang="en-US" dirty="0"/>
              <a:t>   + MnO</a:t>
            </a:r>
            <a:r>
              <a:rPr lang="en-US" baseline="-25000" dirty="0"/>
              <a:t>4</a:t>
            </a:r>
            <a:r>
              <a:rPr lang="en-US" baseline="30000" dirty="0"/>
              <a:t>- </a:t>
            </a:r>
            <a:r>
              <a:rPr lang="en-US" dirty="0"/>
              <a:t>  → Mn</a:t>
            </a:r>
            <a:r>
              <a:rPr lang="en-US" baseline="30000" dirty="0"/>
              <a:t>2+</a:t>
            </a:r>
            <a:r>
              <a:rPr lang="en-US" dirty="0"/>
              <a:t> +  CO2</a:t>
            </a:r>
          </a:p>
          <a:p>
            <a:pPr marL="0" indent="0">
              <a:buNone/>
            </a:pPr>
            <a:r>
              <a:rPr lang="en-US" dirty="0"/>
              <a:t>Balanced equation</a:t>
            </a:r>
          </a:p>
          <a:p>
            <a:pPr marL="0" indent="0">
              <a:buNone/>
            </a:pPr>
            <a:r>
              <a:rPr lang="en-US" dirty="0"/>
              <a:t>5C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r>
              <a:rPr lang="en-US" dirty="0"/>
              <a:t>  +  2MnO</a:t>
            </a:r>
            <a:r>
              <a:rPr lang="en-US" baseline="30000" dirty="0"/>
              <a:t>4-</a:t>
            </a:r>
            <a:r>
              <a:rPr lang="en-US" dirty="0"/>
              <a:t> + 16H</a:t>
            </a:r>
            <a:r>
              <a:rPr lang="en-US" baseline="30000" dirty="0"/>
              <a:t>+</a:t>
            </a:r>
            <a:r>
              <a:rPr lang="en-US" dirty="0"/>
              <a:t>  → 2Mn</a:t>
            </a:r>
            <a:r>
              <a:rPr lang="en-US" baseline="30000" dirty="0"/>
              <a:t>2+</a:t>
            </a:r>
            <a:r>
              <a:rPr lang="en-US" dirty="0"/>
              <a:t>  +  10CO</a:t>
            </a:r>
            <a:r>
              <a:rPr lang="en-US" baseline="-25000" dirty="0"/>
              <a:t>2</a:t>
            </a:r>
            <a:r>
              <a:rPr lang="en-US" dirty="0"/>
              <a:t> + 8H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r>
              <a:rPr lang="en-US" b="1" dirty="0"/>
              <a:t>Example 2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MnO4-   +  Fe</a:t>
            </a:r>
            <a:r>
              <a:rPr lang="en-US" baseline="30000" dirty="0"/>
              <a:t>2+</a:t>
            </a:r>
            <a:r>
              <a:rPr lang="en-US" dirty="0"/>
              <a:t>  →   Mn2+   +  Fe3+</a:t>
            </a:r>
          </a:p>
          <a:p>
            <a:pPr marL="0" indent="0">
              <a:buNone/>
            </a:pPr>
            <a:r>
              <a:rPr lang="en-US" dirty="0"/>
              <a:t>Balanced equation</a:t>
            </a:r>
          </a:p>
          <a:p>
            <a:pPr marL="0" indent="0">
              <a:buNone/>
            </a:pPr>
            <a:r>
              <a:rPr lang="en-US" dirty="0"/>
              <a:t>MnO</a:t>
            </a:r>
            <a:r>
              <a:rPr lang="en-US" baseline="30000" dirty="0"/>
              <a:t>4-</a:t>
            </a:r>
            <a:r>
              <a:rPr lang="en-US" dirty="0"/>
              <a:t>  +  5Fe</a:t>
            </a:r>
            <a:r>
              <a:rPr lang="en-US" baseline="30000" dirty="0"/>
              <a:t>2+</a:t>
            </a:r>
            <a:r>
              <a:rPr lang="en-US" dirty="0"/>
              <a:t> +  8H</a:t>
            </a:r>
            <a:r>
              <a:rPr lang="en-US" baseline="30000" dirty="0"/>
              <a:t>+</a:t>
            </a:r>
            <a:r>
              <a:rPr lang="en-US" dirty="0"/>
              <a:t>   →  Mn</a:t>
            </a:r>
            <a:r>
              <a:rPr lang="en-US" baseline="30000" dirty="0"/>
              <a:t>2+</a:t>
            </a:r>
            <a:r>
              <a:rPr lang="en-US" dirty="0"/>
              <a:t>  +  5Fe</a:t>
            </a:r>
            <a:r>
              <a:rPr lang="en-US" baseline="30000" dirty="0"/>
              <a:t>3+</a:t>
            </a:r>
            <a:r>
              <a:rPr lang="en-US" dirty="0"/>
              <a:t>  +4H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435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0761"/>
            <a:ext cx="10515600" cy="572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Balancing redox reactions in basic medium</a:t>
            </a:r>
            <a:endParaRPr lang="en-US" dirty="0"/>
          </a:p>
          <a:p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 is added to the side that is rich in oxygen</a:t>
            </a:r>
          </a:p>
          <a:p>
            <a:r>
              <a:rPr lang="en-US" dirty="0"/>
              <a:t>OH</a:t>
            </a:r>
            <a:r>
              <a:rPr lang="en-US" baseline="30000" dirty="0"/>
              <a:t>-</a:t>
            </a:r>
            <a:r>
              <a:rPr lang="en-US" dirty="0"/>
              <a:t> is used to make it up</a:t>
            </a:r>
          </a:p>
          <a:p>
            <a:pPr marL="0" indent="0">
              <a:buNone/>
            </a:pPr>
            <a:r>
              <a:rPr lang="en-US" dirty="0"/>
              <a:t>Example 1</a:t>
            </a:r>
          </a:p>
          <a:p>
            <a:pPr marL="0" indent="0">
              <a:buNone/>
            </a:pPr>
            <a:r>
              <a:rPr lang="en-US" dirty="0"/>
              <a:t>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4</a:t>
            </a:r>
            <a:r>
              <a:rPr lang="en-US" dirty="0"/>
              <a:t> </a:t>
            </a:r>
            <a:r>
              <a:rPr lang="en-US" baseline="-25000" dirty="0"/>
              <a:t>(g)</a:t>
            </a:r>
            <a:r>
              <a:rPr lang="en-US" dirty="0"/>
              <a:t>  +  Br</a:t>
            </a:r>
            <a:r>
              <a:rPr lang="en-US" baseline="30000" dirty="0"/>
              <a:t>-</a:t>
            </a:r>
            <a:r>
              <a:rPr lang="en-US" dirty="0"/>
              <a:t>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→  NO</a:t>
            </a:r>
            <a:r>
              <a:rPr lang="en-US" baseline="-25000" dirty="0"/>
              <a:t>2</a:t>
            </a:r>
            <a:r>
              <a:rPr lang="en-US" baseline="30000" dirty="0"/>
              <a:t>-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 +   BrO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Balanced </a:t>
            </a:r>
            <a:r>
              <a:rPr lang="en-US" dirty="0"/>
              <a:t>equation</a:t>
            </a:r>
          </a:p>
          <a:p>
            <a:pPr marL="0" indent="0">
              <a:buNone/>
            </a:pPr>
            <a:r>
              <a:rPr lang="en-US" dirty="0"/>
              <a:t>3N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4 </a:t>
            </a:r>
            <a:r>
              <a:rPr lang="en-US" dirty="0"/>
              <a:t> + Br</a:t>
            </a:r>
            <a:r>
              <a:rPr lang="en-US" baseline="30000" dirty="0"/>
              <a:t>-</a:t>
            </a:r>
            <a:r>
              <a:rPr lang="en-US" dirty="0"/>
              <a:t>  +  6OH</a:t>
            </a:r>
            <a:r>
              <a:rPr lang="en-US" baseline="30000" dirty="0"/>
              <a:t>- </a:t>
            </a:r>
            <a:r>
              <a:rPr lang="en-US" dirty="0"/>
              <a:t> → 6NO</a:t>
            </a:r>
            <a:r>
              <a:rPr lang="en-US" baseline="-25000" dirty="0"/>
              <a:t>2</a:t>
            </a:r>
            <a:r>
              <a:rPr lang="en-US" baseline="30000" dirty="0"/>
              <a:t>-</a:t>
            </a:r>
            <a:r>
              <a:rPr lang="en-US" dirty="0"/>
              <a:t>  +   BrO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dirty="0"/>
              <a:t>  +  3H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r>
              <a:rPr lang="en-US" dirty="0"/>
              <a:t>Example 2</a:t>
            </a:r>
          </a:p>
          <a:p>
            <a:pPr marL="0" indent="0">
              <a:buNone/>
            </a:pPr>
            <a:r>
              <a:rPr lang="en-US" dirty="0"/>
              <a:t>CN</a:t>
            </a:r>
            <a:r>
              <a:rPr lang="en-US" baseline="30000" dirty="0"/>
              <a:t>-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 </a:t>
            </a:r>
            <a:r>
              <a:rPr lang="en-US" dirty="0"/>
              <a:t>+  MnO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dirty="0"/>
              <a:t>   →   CNO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 +   MnO</a:t>
            </a:r>
            <a:r>
              <a:rPr lang="en-US" baseline="-25000" dirty="0"/>
              <a:t>2(s)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Balanced equation</a:t>
            </a:r>
          </a:p>
          <a:p>
            <a:pPr marL="0" indent="0">
              <a:buNone/>
            </a:pPr>
            <a:r>
              <a:rPr lang="en-US" dirty="0"/>
              <a:t>3CN</a:t>
            </a:r>
            <a:r>
              <a:rPr lang="en-US" baseline="30000" dirty="0"/>
              <a:t>-</a:t>
            </a:r>
            <a:r>
              <a:rPr lang="en-US" dirty="0"/>
              <a:t>  +   2MnO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dirty="0"/>
              <a:t>   + H</a:t>
            </a:r>
            <a:r>
              <a:rPr lang="en-US" baseline="-25000" dirty="0"/>
              <a:t>2</a:t>
            </a:r>
            <a:r>
              <a:rPr lang="en-US" dirty="0"/>
              <a:t>O  → 3CNO</a:t>
            </a:r>
            <a:r>
              <a:rPr lang="en-US" baseline="30000" dirty="0"/>
              <a:t>-</a:t>
            </a:r>
            <a:r>
              <a:rPr lang="en-US" dirty="0"/>
              <a:t>  +  2MnO</a:t>
            </a:r>
            <a:r>
              <a:rPr lang="en-US" baseline="-25000" dirty="0"/>
              <a:t>2</a:t>
            </a:r>
            <a:r>
              <a:rPr lang="en-US" dirty="0"/>
              <a:t>  +  2OH</a:t>
            </a:r>
            <a:r>
              <a:rPr lang="en-US" baseline="30000" dirty="0"/>
              <a:t>-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66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3784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Acids generally have a sour taste and react strongly with a wide variety of substances such as metals.</a:t>
            </a:r>
          </a:p>
          <a:p>
            <a:r>
              <a:rPr lang="en-US" dirty="0"/>
              <a:t>Bases are known to react with acids.</a:t>
            </a:r>
          </a:p>
          <a:p>
            <a:r>
              <a:rPr lang="en-US" dirty="0"/>
              <a:t>Early chemists found it difficult to decide a reason why acids had a set of properties in common </a:t>
            </a:r>
          </a:p>
          <a:p>
            <a:r>
              <a:rPr lang="en-US" dirty="0"/>
              <a:t>According to the idea from a French chemist “</a:t>
            </a:r>
            <a:r>
              <a:rPr lang="en-US" b="1" dirty="0"/>
              <a:t>Antoine Lavoisier</a:t>
            </a:r>
            <a:r>
              <a:rPr lang="en-US" dirty="0"/>
              <a:t>” he described “acids as substances that contain oxygen” </a:t>
            </a:r>
          </a:p>
          <a:p>
            <a:r>
              <a:rPr lang="en-US" dirty="0"/>
              <a:t>This was valid for a number of common acids such as </a:t>
            </a:r>
            <a:r>
              <a:rPr lang="en-US" dirty="0" err="1"/>
              <a:t>sulphuric</a:t>
            </a:r>
            <a:r>
              <a:rPr lang="en-US" dirty="0"/>
              <a:t> acid [H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] and nitric acid [HNO</a:t>
            </a:r>
            <a:r>
              <a:rPr lang="en-US" baseline="-25000" dirty="0"/>
              <a:t>3</a:t>
            </a:r>
            <a:r>
              <a:rPr lang="en-US" dirty="0"/>
              <a:t>] but does not fit hydrochloric acid [</a:t>
            </a:r>
            <a:r>
              <a:rPr lang="en-US" dirty="0" err="1"/>
              <a:t>HCl</a:t>
            </a:r>
            <a:r>
              <a:rPr lang="en-US" dirty="0"/>
              <a:t>]</a:t>
            </a:r>
          </a:p>
          <a:p>
            <a:r>
              <a:rPr lang="en-US" dirty="0"/>
              <a:t>The search for common factor in acids came to a head during 1830’s when a </a:t>
            </a:r>
            <a:r>
              <a:rPr lang="en-US" dirty="0" err="1"/>
              <a:t>german</a:t>
            </a:r>
            <a:r>
              <a:rPr lang="en-US" dirty="0"/>
              <a:t> Chemist “</a:t>
            </a:r>
            <a:r>
              <a:rPr lang="en-US" b="1" dirty="0"/>
              <a:t>Justus Von Liebig</a:t>
            </a:r>
            <a:r>
              <a:rPr lang="en-US" dirty="0"/>
              <a:t>” wrote that “Acids are hydrogen compounds in which the hydrogen may be replaced by metals.</a:t>
            </a:r>
          </a:p>
          <a:p>
            <a:r>
              <a:rPr lang="en-US" dirty="0"/>
              <a:t>All the work on acids has led to the following standard definition of an acid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266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442" y="111728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Thank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     you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for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						listening</a:t>
            </a:r>
          </a:p>
        </p:txBody>
      </p:sp>
    </p:spTree>
    <p:extLst>
      <p:ext uri="{BB962C8B-B14F-4D97-AF65-F5344CB8AC3E}">
        <p14:creationId xmlns:p14="http://schemas.microsoft.com/office/powerpoint/2010/main" val="294828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865" y="486222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Acid will;</a:t>
            </a:r>
          </a:p>
          <a:p>
            <a:pPr lvl="0"/>
            <a:r>
              <a:rPr lang="en-US" dirty="0"/>
              <a:t>Give out hydrogen with a metal; a derivative of salt</a:t>
            </a:r>
          </a:p>
          <a:p>
            <a:pPr lvl="0"/>
            <a:r>
              <a:rPr lang="en-US" dirty="0"/>
              <a:t>Neutralize a base to give a salt and water only</a:t>
            </a:r>
          </a:p>
          <a:p>
            <a:pPr lvl="0"/>
            <a:r>
              <a:rPr lang="en-US" dirty="0"/>
              <a:t>Give carbon-dioxide with carbonate </a:t>
            </a:r>
          </a:p>
          <a:p>
            <a:r>
              <a:rPr lang="en-US" dirty="0"/>
              <a:t>This summary gives a great information about the properties of acids but does not tell us anything about the chemical structure except that they contain hydrogen as one of their elements.</a:t>
            </a:r>
          </a:p>
          <a:p>
            <a:r>
              <a:rPr lang="en-US" dirty="0"/>
              <a:t>In the study of acids; it was noted that when acids was found in solutions, it conducted electricity extremely well. This experimental evidence tells us that acid contains ions</a:t>
            </a:r>
          </a:p>
          <a:p>
            <a:r>
              <a:rPr lang="en-US" dirty="0"/>
              <a:t>“Acids give hydrogen ions in solution”</a:t>
            </a:r>
          </a:p>
          <a:p>
            <a:r>
              <a:rPr lang="en-US" dirty="0"/>
              <a:t>When a molecule like hydrogen chloride dissolves in water, it dissociates into ions;</a:t>
            </a:r>
          </a:p>
          <a:p>
            <a:r>
              <a:rPr lang="en-US" dirty="0"/>
              <a:t>             </a:t>
            </a:r>
            <a:r>
              <a:rPr lang="en-US" dirty="0" err="1"/>
              <a:t>HCl</a:t>
            </a:r>
            <a:r>
              <a:rPr lang="en-US" dirty="0"/>
              <a:t> +  H</a:t>
            </a:r>
            <a:r>
              <a:rPr lang="en-US" baseline="-25000" dirty="0"/>
              <a:t>2</a:t>
            </a:r>
            <a:r>
              <a:rPr lang="en-US" dirty="0"/>
              <a:t>O → H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</a:t>
            </a:r>
            <a:r>
              <a:rPr lang="en-US" dirty="0" err="1"/>
              <a:t>Cl</a:t>
            </a:r>
            <a:r>
              <a:rPr lang="en-US" baseline="30000" dirty="0"/>
              <a:t>-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76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048" y="473343"/>
            <a:ext cx="10515600" cy="54638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Experimental evidence showed that the active ingredient of an acidic solution is not a simple hydrogen ion, H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rather, it is the </a:t>
            </a:r>
            <a:r>
              <a:rPr lang="en-US" dirty="0" err="1"/>
              <a:t>oxonium</a:t>
            </a:r>
            <a:r>
              <a:rPr lang="en-US" dirty="0"/>
              <a:t> ion,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{</a:t>
            </a:r>
            <a:r>
              <a:rPr lang="en-US" dirty="0" err="1"/>
              <a:t>oxonium</a:t>
            </a:r>
            <a:r>
              <a:rPr lang="en-US" dirty="0"/>
              <a:t> ions are also known as hydronium ion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Hence when hydrogen chloride dissolves in water, there is a chemical reaction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/>
              <a:t>HCl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r>
              <a:rPr lang="en-US" dirty="0"/>
              <a:t> →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</a:t>
            </a:r>
            <a:r>
              <a:rPr lang="en-US" dirty="0" err="1"/>
              <a:t>Cl</a:t>
            </a:r>
            <a:r>
              <a:rPr lang="en-US" baseline="30000" dirty="0"/>
              <a:t>-</a:t>
            </a:r>
            <a:r>
              <a:rPr lang="en-US" dirty="0"/>
              <a:t>(</a:t>
            </a:r>
            <a:r>
              <a:rPr lang="en-US" dirty="0" err="1"/>
              <a:t>aq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SO</a:t>
            </a:r>
            <a:r>
              <a:rPr lang="en-US" baseline="-25000" dirty="0"/>
              <a:t>4</a:t>
            </a:r>
            <a:r>
              <a:rPr lang="en-US" dirty="0"/>
              <a:t> + 2H</a:t>
            </a:r>
            <a:r>
              <a:rPr lang="en-US" baseline="-25000" dirty="0"/>
              <a:t>2</a:t>
            </a:r>
            <a:r>
              <a:rPr lang="en-US" dirty="0"/>
              <a:t>O → SO</a:t>
            </a:r>
            <a:r>
              <a:rPr lang="en-US" baseline="-25000" dirty="0"/>
              <a:t>4</a:t>
            </a:r>
            <a:r>
              <a:rPr lang="en-US" baseline="30000" dirty="0"/>
              <a:t>2-</a:t>
            </a:r>
            <a:r>
              <a:rPr lang="en-US" dirty="0"/>
              <a:t> + 2H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/>
              <a:t>HNO</a:t>
            </a:r>
            <a:r>
              <a:rPr lang="en-US" baseline="-25000" dirty="0"/>
              <a:t>3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 →NO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dirty="0"/>
              <a:t> +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/>
              <a:t>HClO</a:t>
            </a:r>
            <a:r>
              <a:rPr lang="en-US" baseline="-25000" dirty="0"/>
              <a:t>4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 → ClO</a:t>
            </a:r>
            <a:r>
              <a:rPr lang="en-US" baseline="-25000" dirty="0"/>
              <a:t>4</a:t>
            </a:r>
            <a:r>
              <a:rPr lang="en-US" baseline="30000" dirty="0"/>
              <a:t>-</a:t>
            </a:r>
            <a:r>
              <a:rPr lang="en-US" dirty="0"/>
              <a:t> +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/>
              <a:t>{Chloric (vii) acid}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574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515155"/>
            <a:ext cx="10851524" cy="5661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</a:t>
            </a:r>
            <a:r>
              <a:rPr lang="en-US" b="1" dirty="0" err="1"/>
              <a:t>Bronsted</a:t>
            </a:r>
            <a:r>
              <a:rPr lang="en-US" b="1" dirty="0"/>
              <a:t> theory of acids and bases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Due to the restriction of the previous definition of acids, </a:t>
            </a:r>
            <a:r>
              <a:rPr lang="en-US" dirty="0" err="1"/>
              <a:t>bronsted</a:t>
            </a:r>
            <a:r>
              <a:rPr lang="en-US" dirty="0"/>
              <a:t> brought out his own theory having noted that some chemist carry out </a:t>
            </a:r>
            <a:r>
              <a:rPr lang="en-US" dirty="0" err="1"/>
              <a:t>reacton</a:t>
            </a:r>
            <a:r>
              <a:rPr lang="en-US" dirty="0"/>
              <a:t> in non-aqueous solvent such as liquid ammonia and liquid </a:t>
            </a:r>
            <a:r>
              <a:rPr lang="en-US" dirty="0" err="1"/>
              <a:t>sulphur</a:t>
            </a:r>
            <a:r>
              <a:rPr lang="en-US" dirty="0"/>
              <a:t> dioxide.</a:t>
            </a:r>
          </a:p>
          <a:p>
            <a:pPr marL="0" indent="0">
              <a:buNone/>
            </a:pPr>
            <a:r>
              <a:rPr lang="en-US" dirty="0"/>
              <a:t>He stated that;</a:t>
            </a:r>
          </a:p>
          <a:p>
            <a:pPr marL="0" indent="0">
              <a:buNone/>
            </a:pPr>
            <a:r>
              <a:rPr lang="en-US" b="1" dirty="0"/>
              <a:t>Acids</a:t>
            </a:r>
            <a:r>
              <a:rPr lang="en-US" dirty="0"/>
              <a:t> are proton donors</a:t>
            </a:r>
          </a:p>
          <a:p>
            <a:pPr marL="0" indent="0">
              <a:buNone/>
            </a:pPr>
            <a:r>
              <a:rPr lang="en-US" b="1" dirty="0"/>
              <a:t>Bases </a:t>
            </a:r>
            <a:r>
              <a:rPr lang="en-US" dirty="0"/>
              <a:t>are proton acceptors</a:t>
            </a:r>
          </a:p>
          <a:p>
            <a:pPr marL="0" indent="0">
              <a:buNone/>
            </a:pPr>
            <a:r>
              <a:rPr lang="en-US" dirty="0"/>
              <a:t>Example</a:t>
            </a:r>
          </a:p>
          <a:p>
            <a:pPr marL="0" indent="0">
              <a:buNone/>
            </a:pPr>
            <a:r>
              <a:rPr lang="en-US" dirty="0" err="1"/>
              <a:t>HCl</a:t>
            </a:r>
            <a:r>
              <a:rPr lang="en-US" baseline="-25000" dirty="0"/>
              <a:t>(a)</a:t>
            </a:r>
            <a:r>
              <a:rPr lang="en-US" dirty="0"/>
              <a:t>  +  NH</a:t>
            </a:r>
            <a:r>
              <a:rPr lang="en-US" baseline="-25000" dirty="0"/>
              <a:t>3(a)</a:t>
            </a:r>
            <a:r>
              <a:rPr lang="en-US" dirty="0"/>
              <a:t>  →  NH</a:t>
            </a:r>
            <a:r>
              <a:rPr lang="en-US" baseline="-25000" dirty="0"/>
              <a:t>4</a:t>
            </a:r>
            <a:r>
              <a:rPr lang="en-US" baseline="30000" dirty="0"/>
              <a:t>+</a:t>
            </a:r>
            <a:r>
              <a:rPr lang="en-US" baseline="-25000" dirty="0"/>
              <a:t>(a) </a:t>
            </a:r>
            <a:r>
              <a:rPr lang="en-US" dirty="0"/>
              <a:t>+ </a:t>
            </a:r>
            <a:r>
              <a:rPr lang="en-US" dirty="0" err="1"/>
              <a:t>Cl</a:t>
            </a:r>
            <a:r>
              <a:rPr lang="en-US" baseline="30000" dirty="0"/>
              <a:t>-</a:t>
            </a:r>
            <a:r>
              <a:rPr lang="en-US" dirty="0"/>
              <a:t>(a)</a:t>
            </a:r>
          </a:p>
          <a:p>
            <a:pPr marL="0" indent="0">
              <a:buNone/>
            </a:pPr>
            <a:r>
              <a:rPr lang="en-US" dirty="0"/>
              <a:t>“a” – shows that different ions and molecules are surrounded  by solvent molecules, ammonia rather than water.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816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751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Another reaction is the neutralization of acids with base</a:t>
            </a:r>
          </a:p>
          <a:p>
            <a:pPr marL="0" indent="0">
              <a:buNone/>
            </a:pPr>
            <a:r>
              <a:rPr lang="en-US" dirty="0" smtClean="0"/>
              <a:t>   HNO</a:t>
            </a:r>
            <a:r>
              <a:rPr lang="en-US" baseline="-25000" dirty="0" smtClean="0"/>
              <a:t>3(</a:t>
            </a:r>
            <a:r>
              <a:rPr lang="en-US" baseline="-25000" dirty="0" err="1" smtClean="0"/>
              <a:t>aq</a:t>
            </a:r>
            <a:r>
              <a:rPr lang="en-US" baseline="-25000" dirty="0"/>
              <a:t>)</a:t>
            </a:r>
            <a:r>
              <a:rPr lang="en-US" dirty="0"/>
              <a:t> + </a:t>
            </a:r>
            <a:r>
              <a:rPr lang="en-US" dirty="0" err="1"/>
              <a:t>NaOH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→ NaNO</a:t>
            </a:r>
            <a:r>
              <a:rPr lang="en-US" baseline="-25000" dirty="0"/>
              <a:t>3(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Nitric </a:t>
            </a:r>
            <a:r>
              <a:rPr lang="en-US" dirty="0"/>
              <a:t>acid solution is a mixture of </a:t>
            </a:r>
            <a:r>
              <a:rPr lang="en-US" dirty="0" err="1"/>
              <a:t>oxonium</a:t>
            </a:r>
            <a:r>
              <a:rPr lang="en-US" dirty="0"/>
              <a:t> ions and nitrate ions;</a:t>
            </a:r>
          </a:p>
          <a:p>
            <a:pPr marL="0" indent="0">
              <a:buNone/>
            </a:pPr>
            <a:r>
              <a:rPr lang="en-US" dirty="0" smtClean="0"/>
              <a:t>   HNO</a:t>
            </a:r>
            <a:r>
              <a:rPr lang="en-US" baseline="-25000" dirty="0" smtClean="0"/>
              <a:t>3(</a:t>
            </a:r>
            <a:r>
              <a:rPr lang="en-US" baseline="-25000" dirty="0" err="1" smtClean="0"/>
              <a:t>aq</a:t>
            </a:r>
            <a:r>
              <a:rPr lang="en-US" baseline="-25000" dirty="0"/>
              <a:t>)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 → 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30000" dirty="0"/>
              <a:t>+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NO</a:t>
            </a:r>
            <a:r>
              <a:rPr lang="en-US" baseline="-25000" dirty="0"/>
              <a:t>3</a:t>
            </a:r>
            <a:r>
              <a:rPr lang="en-US" baseline="30000" dirty="0"/>
              <a:t>-</a:t>
            </a:r>
            <a:r>
              <a:rPr lang="en-US" dirty="0"/>
              <a:t>(</a:t>
            </a:r>
            <a:r>
              <a:rPr lang="en-US" dirty="0" err="1" smtClean="0"/>
              <a:t>aq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Sodium hydrogen solution is a </a:t>
            </a:r>
            <a:r>
              <a:rPr lang="en-US" dirty="0" err="1" smtClean="0"/>
              <a:t>micture</a:t>
            </a:r>
            <a:r>
              <a:rPr lang="en-US" dirty="0" smtClean="0"/>
              <a:t> of sodium ions and hydroxide       	ions.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NaOH</a:t>
            </a:r>
            <a:r>
              <a:rPr lang="en-US" dirty="0" smtClean="0"/>
              <a:t>(</a:t>
            </a:r>
            <a:r>
              <a:rPr lang="en-US" dirty="0" err="1" smtClean="0"/>
              <a:t>aq</a:t>
            </a:r>
            <a:r>
              <a:rPr lang="en-US" dirty="0"/>
              <a:t>)  → Na+ (</a:t>
            </a:r>
            <a:r>
              <a:rPr lang="en-US" dirty="0" err="1"/>
              <a:t>aq</a:t>
            </a:r>
            <a:r>
              <a:rPr lang="en-US" dirty="0"/>
              <a:t>) + OH-(</a:t>
            </a:r>
            <a:r>
              <a:rPr lang="en-US" dirty="0" err="1"/>
              <a:t>aq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>   H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30000" dirty="0"/>
              <a:t>+</a:t>
            </a:r>
            <a:r>
              <a:rPr lang="en-US" dirty="0"/>
              <a:t> + OH</a:t>
            </a:r>
            <a:r>
              <a:rPr lang="en-US" baseline="30000" dirty="0"/>
              <a:t>-</a:t>
            </a:r>
            <a:r>
              <a:rPr lang="en-US" dirty="0"/>
              <a:t> (</a:t>
            </a:r>
            <a:r>
              <a:rPr lang="en-US" dirty="0" err="1"/>
              <a:t>aq</a:t>
            </a:r>
            <a:r>
              <a:rPr lang="en-US" dirty="0"/>
              <a:t>) → H</a:t>
            </a:r>
            <a:r>
              <a:rPr lang="en-US" baseline="-25000" dirty="0"/>
              <a:t>2</a:t>
            </a:r>
            <a:r>
              <a:rPr lang="en-US" dirty="0"/>
              <a:t>O +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Oxonium</a:t>
            </a:r>
            <a:r>
              <a:rPr lang="en-US" dirty="0" smtClean="0"/>
              <a:t> </a:t>
            </a:r>
            <a:r>
              <a:rPr lang="en-US" dirty="0"/>
              <a:t>ion donates a proton to the hydroxide ion</a:t>
            </a:r>
          </a:p>
          <a:p>
            <a:pPr marL="0" indent="0">
              <a:buNone/>
            </a:pPr>
            <a:r>
              <a:rPr lang="en-US" dirty="0" smtClean="0"/>
              <a:t>   In </a:t>
            </a:r>
            <a:r>
              <a:rPr lang="en-US" dirty="0"/>
              <a:t>the reaction of hydride ion and water</a:t>
            </a:r>
          </a:p>
          <a:p>
            <a:pPr marL="0" indent="0">
              <a:buNone/>
            </a:pPr>
            <a:r>
              <a:rPr lang="en-US" dirty="0" smtClean="0"/>
              <a:t>   H</a:t>
            </a:r>
            <a:r>
              <a:rPr lang="en-US" baseline="30000" dirty="0" smtClean="0"/>
              <a:t>-</a:t>
            </a:r>
            <a:r>
              <a:rPr lang="en-US" baseline="-25000" dirty="0"/>
              <a:t>(</a:t>
            </a:r>
            <a:r>
              <a:rPr lang="en-US" baseline="-25000" dirty="0" err="1"/>
              <a:t>aq</a:t>
            </a:r>
            <a:r>
              <a:rPr lang="en-US" baseline="-25000" dirty="0"/>
              <a:t>)</a:t>
            </a:r>
            <a:r>
              <a:rPr lang="en-US" dirty="0"/>
              <a:t> + 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(l)</a:t>
            </a:r>
            <a:r>
              <a:rPr lang="en-US" dirty="0"/>
              <a:t>  →   OH</a:t>
            </a:r>
            <a:r>
              <a:rPr lang="en-US" baseline="30000" dirty="0"/>
              <a:t>-</a:t>
            </a:r>
            <a:r>
              <a:rPr lang="en-US" dirty="0"/>
              <a:t> (</a:t>
            </a:r>
            <a:r>
              <a:rPr lang="en-US" dirty="0" err="1"/>
              <a:t>aq</a:t>
            </a:r>
            <a:r>
              <a:rPr lang="en-US" dirty="0"/>
              <a:t>)   +    H</a:t>
            </a:r>
            <a:r>
              <a:rPr lang="en-US" baseline="-25000" dirty="0"/>
              <a:t>2</a:t>
            </a:r>
            <a:r>
              <a:rPr lang="en-US" dirty="0"/>
              <a:t> (g)</a:t>
            </a:r>
          </a:p>
          <a:p>
            <a:pPr marL="0" indent="0">
              <a:buNone/>
            </a:pPr>
            <a:r>
              <a:rPr lang="en-US" dirty="0" smtClean="0"/>
              <a:t>   H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baseline="-25000" dirty="0"/>
              <a:t>(l)</a:t>
            </a:r>
            <a:r>
              <a:rPr lang="en-US" dirty="0"/>
              <a:t> loses proton; so it is </a:t>
            </a:r>
            <a:r>
              <a:rPr lang="en-US" dirty="0" err="1"/>
              <a:t>bronsted</a:t>
            </a:r>
            <a:r>
              <a:rPr lang="en-US" dirty="0"/>
              <a:t> acid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768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321" y="730919"/>
            <a:ext cx="10515600" cy="54123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The Lewis theory of acids and bases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American chemist decided that more general theory of acids and bases was possible</a:t>
            </a:r>
          </a:p>
          <a:p>
            <a:pPr marL="0" indent="0">
              <a:buNone/>
            </a:pPr>
            <a:r>
              <a:rPr lang="en-US" dirty="0"/>
              <a:t>He stated that;</a:t>
            </a:r>
          </a:p>
          <a:p>
            <a:pPr marL="0" indent="0">
              <a:buNone/>
            </a:pPr>
            <a:r>
              <a:rPr lang="en-US" b="1" dirty="0"/>
              <a:t>Acids</a:t>
            </a:r>
            <a:r>
              <a:rPr lang="en-US" dirty="0"/>
              <a:t> are electron pair acceptors</a:t>
            </a:r>
          </a:p>
          <a:p>
            <a:pPr marL="0" indent="0">
              <a:buNone/>
            </a:pPr>
            <a:r>
              <a:rPr lang="en-US" b="1" dirty="0"/>
              <a:t>Bases</a:t>
            </a:r>
            <a:r>
              <a:rPr lang="en-US" dirty="0"/>
              <a:t> are electron pair donors</a:t>
            </a:r>
          </a:p>
          <a:p>
            <a:pPr marL="0" indent="0">
              <a:buNone/>
            </a:pPr>
            <a:r>
              <a:rPr lang="en-US" dirty="0"/>
              <a:t>This theory was seen to fit with a reaction of ammonia with boron </a:t>
            </a:r>
            <a:r>
              <a:rPr lang="en-US" dirty="0" err="1"/>
              <a:t>trifluoride</a:t>
            </a:r>
            <a:r>
              <a:rPr lang="en-US" dirty="0"/>
              <a:t> in which ammonia function as </a:t>
            </a:r>
            <a:r>
              <a:rPr lang="en-US" dirty="0" err="1"/>
              <a:t>lewis</a:t>
            </a:r>
            <a:r>
              <a:rPr lang="en-US" dirty="0"/>
              <a:t> base</a:t>
            </a:r>
          </a:p>
          <a:p>
            <a:pPr marL="0" indent="0">
              <a:buNone/>
            </a:pP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  + BF</a:t>
            </a:r>
            <a:r>
              <a:rPr lang="en-US" baseline="-25000" dirty="0"/>
              <a:t>3 </a:t>
            </a:r>
            <a:r>
              <a:rPr lang="en-US" dirty="0"/>
              <a:t> →  NH</a:t>
            </a:r>
            <a:r>
              <a:rPr lang="en-US" baseline="-25000" dirty="0"/>
              <a:t>3</a:t>
            </a:r>
            <a:r>
              <a:rPr lang="en-US" dirty="0"/>
              <a:t>----&gt;BF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 donates a lone pair of electron</a:t>
            </a:r>
          </a:p>
          <a:p>
            <a:pPr marL="0" indent="0">
              <a:buNone/>
            </a:pPr>
            <a:r>
              <a:rPr lang="en-US" dirty="0"/>
              <a:t>BF</a:t>
            </a:r>
            <a:r>
              <a:rPr lang="en-US" baseline="-25000" dirty="0"/>
              <a:t>3</a:t>
            </a:r>
            <a:r>
              <a:rPr lang="en-US" dirty="0"/>
              <a:t> has empty 2p orbital</a:t>
            </a:r>
          </a:p>
          <a:p>
            <a:pPr marL="0" indent="0">
              <a:buNone/>
            </a:pPr>
            <a:r>
              <a:rPr lang="en-US" dirty="0"/>
              <a:t>4NH</a:t>
            </a:r>
            <a:r>
              <a:rPr lang="en-US" baseline="-25000" dirty="0"/>
              <a:t>3</a:t>
            </a:r>
            <a:r>
              <a:rPr lang="en-US" dirty="0"/>
              <a:t>   + CU</a:t>
            </a:r>
            <a:r>
              <a:rPr lang="en-US" baseline="30000" dirty="0"/>
              <a:t>2+</a:t>
            </a:r>
            <a:r>
              <a:rPr lang="en-US" dirty="0"/>
              <a:t>  → [CU(NH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]</a:t>
            </a:r>
            <a:r>
              <a:rPr lang="en-US" baseline="30000" dirty="0"/>
              <a:t>2+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NH</a:t>
            </a:r>
            <a:r>
              <a:rPr lang="en-US" baseline="-25000" dirty="0"/>
              <a:t>3</a:t>
            </a:r>
            <a:r>
              <a:rPr lang="en-US" dirty="0"/>
              <a:t> donate lone to the CU2+ ion</a:t>
            </a:r>
          </a:p>
          <a:p>
            <a:pPr marL="0" indent="0">
              <a:buNone/>
            </a:pPr>
            <a:r>
              <a:rPr lang="en-US" dirty="0"/>
              <a:t>[CU(NH</a:t>
            </a:r>
            <a:r>
              <a:rPr lang="en-US" baseline="-25000" dirty="0"/>
              <a:t>3</a:t>
            </a:r>
            <a:r>
              <a:rPr lang="en-US" dirty="0"/>
              <a:t>)</a:t>
            </a:r>
            <a:r>
              <a:rPr lang="en-US" baseline="-25000" dirty="0"/>
              <a:t>4</a:t>
            </a:r>
            <a:r>
              <a:rPr lang="en-US" dirty="0"/>
              <a:t>]</a:t>
            </a:r>
            <a:r>
              <a:rPr lang="en-US" baseline="30000" dirty="0"/>
              <a:t>2+ </a:t>
            </a:r>
            <a:r>
              <a:rPr lang="en-US" dirty="0"/>
              <a:t>  </a:t>
            </a:r>
            <a:r>
              <a:rPr lang="en-US" dirty="0" err="1"/>
              <a:t>Tetraammine</a:t>
            </a:r>
            <a:r>
              <a:rPr lang="en-US" dirty="0"/>
              <a:t> copper(ii)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89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611" y="914399"/>
            <a:ext cx="10689465" cy="517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812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806" y="579549"/>
            <a:ext cx="10515600" cy="5692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terms used in describing acids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Strong acids </a:t>
            </a:r>
            <a:r>
              <a:rPr lang="en-US" dirty="0"/>
              <a:t>are acids that completely dissociate into ions</a:t>
            </a:r>
          </a:p>
          <a:p>
            <a:pPr marL="0" indent="0">
              <a:buNone/>
            </a:pPr>
            <a:r>
              <a:rPr lang="en-US" b="1" dirty="0"/>
              <a:t>Weak acids</a:t>
            </a:r>
            <a:r>
              <a:rPr lang="en-US" dirty="0"/>
              <a:t> are acids that partially dissociate into ions</a:t>
            </a:r>
          </a:p>
          <a:p>
            <a:pPr marL="0" indent="0">
              <a:buNone/>
            </a:pPr>
            <a:r>
              <a:rPr lang="en-US" b="1" dirty="0"/>
              <a:t>Concentrated acids</a:t>
            </a:r>
            <a:r>
              <a:rPr lang="en-US" dirty="0"/>
              <a:t> are acids that have many moles of acid in a </a:t>
            </a:r>
            <a:r>
              <a:rPr lang="en-US" dirty="0" err="1"/>
              <a:t>litre</a:t>
            </a:r>
            <a:r>
              <a:rPr lang="en-US" dirty="0"/>
              <a:t> of solution</a:t>
            </a:r>
          </a:p>
          <a:p>
            <a:pPr marL="0" indent="0">
              <a:buNone/>
            </a:pPr>
            <a:r>
              <a:rPr lang="en-US" b="1" dirty="0"/>
              <a:t>Dilute acids</a:t>
            </a:r>
            <a:r>
              <a:rPr lang="en-US" dirty="0"/>
              <a:t> are acids that have few moles of acid in a </a:t>
            </a:r>
            <a:r>
              <a:rPr lang="en-US" dirty="0" err="1"/>
              <a:t>litre</a:t>
            </a:r>
            <a:r>
              <a:rPr lang="en-US" dirty="0"/>
              <a:t> of solution</a:t>
            </a:r>
          </a:p>
          <a:p>
            <a:pPr marL="0" indent="0">
              <a:buNone/>
            </a:pPr>
            <a:r>
              <a:rPr lang="en-US" b="1" dirty="0"/>
              <a:t>Note</a:t>
            </a:r>
            <a:r>
              <a:rPr lang="en-US" dirty="0"/>
              <a:t>;- For acid to be strong, the ion it makes must be energetically stable that is it must not easily change back into molecule from which it came.</a:t>
            </a:r>
          </a:p>
          <a:p>
            <a:pPr marL="0" indent="0">
              <a:buNone/>
            </a:pPr>
            <a:r>
              <a:rPr lang="en-US" dirty="0"/>
              <a:t>The pH of a solution does not necessarily determine the strength of an acid because a solution of high pH may be highly diluted.</a:t>
            </a:r>
          </a:p>
          <a:p>
            <a:pPr marL="0" indent="0">
              <a:buNone/>
            </a:pPr>
            <a:r>
              <a:rPr lang="en-US" dirty="0"/>
              <a:t>pH = -Log</a:t>
            </a:r>
            <a:r>
              <a:rPr lang="en-US" baseline="-25000" dirty="0"/>
              <a:t>10</a:t>
            </a:r>
            <a:r>
              <a:rPr lang="en-US" dirty="0"/>
              <a:t> [H</a:t>
            </a:r>
            <a:r>
              <a:rPr lang="en-US" baseline="30000" dirty="0"/>
              <a:t>+</a:t>
            </a:r>
            <a:r>
              <a:rPr lang="en-US" dirty="0"/>
              <a:t>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29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1575</Words>
  <Application>Microsoft Office PowerPoint</Application>
  <PresentationFormat>Widescreen</PresentationFormat>
  <Paragraphs>151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CHM 101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CHM 101</dc:title>
  <dc:creator>ADENIYI</dc:creator>
  <cp:lastModifiedBy>ADENIYI</cp:lastModifiedBy>
  <cp:revision>24</cp:revision>
  <dcterms:created xsi:type="dcterms:W3CDTF">2023-12-14T14:33:50Z</dcterms:created>
  <dcterms:modified xsi:type="dcterms:W3CDTF">2025-01-03T09:37:26Z</dcterms:modified>
</cp:coreProperties>
</file>