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66" d="100"/>
          <a:sy n="66" d="100"/>
        </p:scale>
        <p:origin x="5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E1F1D4-CDC3-42C1-9067-787807F81968}"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6437-71CC-4E9E-9B2F-45D5866EA648}" type="slidenum">
              <a:rPr lang="en-US" smtClean="0"/>
              <a:t>‹#›</a:t>
            </a:fld>
            <a:endParaRPr lang="en-US"/>
          </a:p>
        </p:txBody>
      </p:sp>
    </p:spTree>
    <p:extLst>
      <p:ext uri="{BB962C8B-B14F-4D97-AF65-F5344CB8AC3E}">
        <p14:creationId xmlns:p14="http://schemas.microsoft.com/office/powerpoint/2010/main" val="350447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1F1D4-CDC3-42C1-9067-787807F81968}"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6437-71CC-4E9E-9B2F-45D5866EA648}" type="slidenum">
              <a:rPr lang="en-US" smtClean="0"/>
              <a:t>‹#›</a:t>
            </a:fld>
            <a:endParaRPr lang="en-US"/>
          </a:p>
        </p:txBody>
      </p:sp>
    </p:spTree>
    <p:extLst>
      <p:ext uri="{BB962C8B-B14F-4D97-AF65-F5344CB8AC3E}">
        <p14:creationId xmlns:p14="http://schemas.microsoft.com/office/powerpoint/2010/main" val="245705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1F1D4-CDC3-42C1-9067-787807F81968}"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6437-71CC-4E9E-9B2F-45D5866EA648}" type="slidenum">
              <a:rPr lang="en-US" smtClean="0"/>
              <a:t>‹#›</a:t>
            </a:fld>
            <a:endParaRPr lang="en-US"/>
          </a:p>
        </p:txBody>
      </p:sp>
    </p:spTree>
    <p:extLst>
      <p:ext uri="{BB962C8B-B14F-4D97-AF65-F5344CB8AC3E}">
        <p14:creationId xmlns:p14="http://schemas.microsoft.com/office/powerpoint/2010/main" val="19072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1F1D4-CDC3-42C1-9067-787807F81968}"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6437-71CC-4E9E-9B2F-45D5866EA648}" type="slidenum">
              <a:rPr lang="en-US" smtClean="0"/>
              <a:t>‹#›</a:t>
            </a:fld>
            <a:endParaRPr lang="en-US"/>
          </a:p>
        </p:txBody>
      </p:sp>
    </p:spTree>
    <p:extLst>
      <p:ext uri="{BB962C8B-B14F-4D97-AF65-F5344CB8AC3E}">
        <p14:creationId xmlns:p14="http://schemas.microsoft.com/office/powerpoint/2010/main" val="127969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1F1D4-CDC3-42C1-9067-787807F81968}"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6437-71CC-4E9E-9B2F-45D5866EA648}" type="slidenum">
              <a:rPr lang="en-US" smtClean="0"/>
              <a:t>‹#›</a:t>
            </a:fld>
            <a:endParaRPr lang="en-US"/>
          </a:p>
        </p:txBody>
      </p:sp>
    </p:spTree>
    <p:extLst>
      <p:ext uri="{BB962C8B-B14F-4D97-AF65-F5344CB8AC3E}">
        <p14:creationId xmlns:p14="http://schemas.microsoft.com/office/powerpoint/2010/main" val="263344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E1F1D4-CDC3-42C1-9067-787807F81968}"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6437-71CC-4E9E-9B2F-45D5866EA648}" type="slidenum">
              <a:rPr lang="en-US" smtClean="0"/>
              <a:t>‹#›</a:t>
            </a:fld>
            <a:endParaRPr lang="en-US"/>
          </a:p>
        </p:txBody>
      </p:sp>
    </p:spTree>
    <p:extLst>
      <p:ext uri="{BB962C8B-B14F-4D97-AF65-F5344CB8AC3E}">
        <p14:creationId xmlns:p14="http://schemas.microsoft.com/office/powerpoint/2010/main" val="63421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E1F1D4-CDC3-42C1-9067-787807F81968}"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06437-71CC-4E9E-9B2F-45D5866EA648}" type="slidenum">
              <a:rPr lang="en-US" smtClean="0"/>
              <a:t>‹#›</a:t>
            </a:fld>
            <a:endParaRPr lang="en-US"/>
          </a:p>
        </p:txBody>
      </p:sp>
    </p:spTree>
    <p:extLst>
      <p:ext uri="{BB962C8B-B14F-4D97-AF65-F5344CB8AC3E}">
        <p14:creationId xmlns:p14="http://schemas.microsoft.com/office/powerpoint/2010/main" val="367443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E1F1D4-CDC3-42C1-9067-787807F81968}"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06437-71CC-4E9E-9B2F-45D5866EA648}" type="slidenum">
              <a:rPr lang="en-US" smtClean="0"/>
              <a:t>‹#›</a:t>
            </a:fld>
            <a:endParaRPr lang="en-US"/>
          </a:p>
        </p:txBody>
      </p:sp>
    </p:spTree>
    <p:extLst>
      <p:ext uri="{BB962C8B-B14F-4D97-AF65-F5344CB8AC3E}">
        <p14:creationId xmlns:p14="http://schemas.microsoft.com/office/powerpoint/2010/main" val="185694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1F1D4-CDC3-42C1-9067-787807F81968}"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06437-71CC-4E9E-9B2F-45D5866EA648}" type="slidenum">
              <a:rPr lang="en-US" smtClean="0"/>
              <a:t>‹#›</a:t>
            </a:fld>
            <a:endParaRPr lang="en-US"/>
          </a:p>
        </p:txBody>
      </p:sp>
    </p:spTree>
    <p:extLst>
      <p:ext uri="{BB962C8B-B14F-4D97-AF65-F5344CB8AC3E}">
        <p14:creationId xmlns:p14="http://schemas.microsoft.com/office/powerpoint/2010/main" val="335931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1F1D4-CDC3-42C1-9067-787807F81968}"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6437-71CC-4E9E-9B2F-45D5866EA648}" type="slidenum">
              <a:rPr lang="en-US" smtClean="0"/>
              <a:t>‹#›</a:t>
            </a:fld>
            <a:endParaRPr lang="en-US"/>
          </a:p>
        </p:txBody>
      </p:sp>
    </p:spTree>
    <p:extLst>
      <p:ext uri="{BB962C8B-B14F-4D97-AF65-F5344CB8AC3E}">
        <p14:creationId xmlns:p14="http://schemas.microsoft.com/office/powerpoint/2010/main" val="299657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1F1D4-CDC3-42C1-9067-787807F81968}"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6437-71CC-4E9E-9B2F-45D5866EA648}" type="slidenum">
              <a:rPr lang="en-US" smtClean="0"/>
              <a:t>‹#›</a:t>
            </a:fld>
            <a:endParaRPr lang="en-US"/>
          </a:p>
        </p:txBody>
      </p:sp>
    </p:spTree>
    <p:extLst>
      <p:ext uri="{BB962C8B-B14F-4D97-AF65-F5344CB8AC3E}">
        <p14:creationId xmlns:p14="http://schemas.microsoft.com/office/powerpoint/2010/main" val="112919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1F1D4-CDC3-42C1-9067-787807F81968}"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06437-71CC-4E9E-9B2F-45D5866EA648}" type="slidenum">
              <a:rPr lang="en-US" smtClean="0"/>
              <a:t>‹#›</a:t>
            </a:fld>
            <a:endParaRPr lang="en-US"/>
          </a:p>
        </p:txBody>
      </p:sp>
    </p:spTree>
    <p:extLst>
      <p:ext uri="{BB962C8B-B14F-4D97-AF65-F5344CB8AC3E}">
        <p14:creationId xmlns:p14="http://schemas.microsoft.com/office/powerpoint/2010/main" val="2180427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search?sca_esv=600400644&amp;q=asisat+oshoala&amp;stick=H4sIAAAAAAAAAONgFuLWz9U3MDRMTrbMLlGCcopz07KMtBSzk630E8sTi1IgZHxyYklqen5RpVVefm5mXmpq8SJWvsTizOLEEoX84oz8xJxEAG293BtQAAAA&amp;sa=X&amp;ved=2ahUKEwjG04zr4_GDAxWlQkEAHcAKA-0QxA16BAgdEA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919" y="384561"/>
            <a:ext cx="11579551" cy="6152972"/>
          </a:xfrm>
        </p:spPr>
        <p:txBody>
          <a:bodyPr>
            <a:noAutofit/>
          </a:bodyPr>
          <a:lstStyle/>
          <a:p>
            <a:pPr>
              <a:lnSpc>
                <a:spcPct val="100000"/>
              </a:lnSpc>
            </a:pPr>
            <a:r>
              <a:rPr lang="en-GB" sz="2000" b="1" dirty="0">
                <a:latin typeface="Times New Roman" panose="02020603050405020304" pitchFamily="18" charset="0"/>
                <a:cs typeface="Times New Roman" panose="02020603050405020304" pitchFamily="18" charset="0"/>
              </a:rPr>
              <a:t>OSUN STATE UNIVERSITY</a:t>
            </a:r>
            <a:br>
              <a:rPr lang="en-GB" sz="2000" b="1" dirty="0">
                <a:latin typeface="Times New Roman" panose="02020603050405020304" pitchFamily="18" charset="0"/>
                <a:cs typeface="Times New Roman" panose="02020603050405020304" pitchFamily="18" charset="0"/>
              </a:rPr>
            </a:br>
            <a:br>
              <a:rPr lang="en-GB" sz="2000" b="1" dirty="0">
                <a:latin typeface="Times New Roman" panose="02020603050405020304" pitchFamily="18" charset="0"/>
                <a:cs typeface="Times New Roman" panose="02020603050405020304" pitchFamily="18" charset="0"/>
              </a:rPr>
            </a:br>
            <a:r>
              <a:rPr lang="en-GB" sz="2000" b="1" dirty="0">
                <a:latin typeface="Times New Roman" panose="02020603050405020304" pitchFamily="18" charset="0"/>
                <a:cs typeface="Times New Roman" panose="02020603050405020304" pitchFamily="18" charset="0"/>
              </a:rPr>
              <a:t>COLLEGE OF SCIENCE, ENGINEERING AND TECHNOLOGY</a:t>
            </a:r>
            <a:br>
              <a:rPr lang="en-GB" sz="2000" b="1" dirty="0">
                <a:latin typeface="Times New Roman" panose="02020603050405020304" pitchFamily="18" charset="0"/>
                <a:cs typeface="Times New Roman" panose="02020603050405020304" pitchFamily="18" charset="0"/>
              </a:rPr>
            </a:br>
            <a:br>
              <a:rPr lang="en-GB" sz="2000" b="1" dirty="0">
                <a:latin typeface="Times New Roman" panose="02020603050405020304" pitchFamily="18" charset="0"/>
                <a:cs typeface="Times New Roman" panose="02020603050405020304" pitchFamily="18" charset="0"/>
              </a:rPr>
            </a:br>
            <a:r>
              <a:rPr lang="en-GB" sz="2000" b="1" dirty="0">
                <a:latin typeface="Times New Roman" panose="02020603050405020304" pitchFamily="18" charset="0"/>
                <a:cs typeface="Times New Roman" panose="02020603050405020304" pitchFamily="18" charset="0"/>
              </a:rPr>
              <a:t>FACULTY OF BASIC AND APPLIED SCIENCES</a:t>
            </a:r>
            <a:br>
              <a:rPr lang="en-GB" sz="2000" b="1" dirty="0">
                <a:latin typeface="Times New Roman" panose="02020603050405020304" pitchFamily="18" charset="0"/>
                <a:cs typeface="Times New Roman" panose="02020603050405020304" pitchFamily="18" charset="0"/>
              </a:rPr>
            </a:br>
            <a:br>
              <a:rPr lang="en-GB" sz="2000" b="1" dirty="0">
                <a:latin typeface="Times New Roman" panose="02020603050405020304" pitchFamily="18" charset="0"/>
                <a:cs typeface="Times New Roman" panose="02020603050405020304" pitchFamily="18" charset="0"/>
              </a:rPr>
            </a:br>
            <a:r>
              <a:rPr lang="en-GB" sz="2000" b="1" dirty="0">
                <a:latin typeface="Times New Roman" panose="02020603050405020304" pitchFamily="18" charset="0"/>
                <a:cs typeface="Times New Roman" panose="02020603050405020304" pitchFamily="18" charset="0"/>
              </a:rPr>
              <a:t>DEPARTMENT OF PHYSICS</a:t>
            </a:r>
            <a:br>
              <a:rPr lang="en-GB" sz="2000" b="1" dirty="0">
                <a:latin typeface="Times New Roman" panose="02020603050405020304" pitchFamily="18" charset="0"/>
                <a:cs typeface="Times New Roman" panose="02020603050405020304" pitchFamily="18" charset="0"/>
              </a:rPr>
            </a:br>
            <a:br>
              <a:rPr lang="en-GB" sz="2000" b="1" dirty="0">
                <a:latin typeface="Times New Roman" panose="02020603050405020304" pitchFamily="18" charset="0"/>
                <a:cs typeface="Times New Roman" panose="02020603050405020304" pitchFamily="18" charset="0"/>
              </a:rPr>
            </a:br>
            <a:r>
              <a:rPr lang="en-GB" sz="2000" b="1" dirty="0">
                <a:latin typeface="Times New Roman" panose="02020603050405020304" pitchFamily="18" charset="0"/>
                <a:cs typeface="Times New Roman" panose="02020603050405020304" pitchFamily="18" charset="0"/>
              </a:rPr>
              <a:t>2023/2024 HARMATTAN SEMESTER </a:t>
            </a:r>
            <a:br>
              <a:rPr lang="en-GB" sz="2000" b="1" dirty="0">
                <a:latin typeface="Times New Roman" panose="02020603050405020304" pitchFamily="18" charset="0"/>
                <a:cs typeface="Times New Roman" panose="02020603050405020304" pitchFamily="18" charset="0"/>
              </a:rPr>
            </a:br>
            <a:br>
              <a:rPr lang="en-GB" sz="2000" b="1" dirty="0">
                <a:latin typeface="Times New Roman" panose="02020603050405020304" pitchFamily="18" charset="0"/>
                <a:cs typeface="Times New Roman" panose="02020603050405020304" pitchFamily="18" charset="0"/>
              </a:rPr>
            </a:br>
            <a:r>
              <a:rPr lang="en-GB" sz="2000" b="1" dirty="0">
                <a:latin typeface="Times New Roman" panose="02020603050405020304" pitchFamily="18" charset="0"/>
                <a:cs typeface="Times New Roman" panose="02020603050405020304" pitchFamily="18" charset="0"/>
              </a:rPr>
              <a:t>COURSE CODE: PHY 101  COURSE: GENERAL PHYSICS 1      UNIT: 3</a:t>
            </a:r>
            <a:br>
              <a:rPr lang="en-GB" sz="2000" b="1" dirty="0">
                <a:latin typeface="Times New Roman" panose="02020603050405020304" pitchFamily="18" charset="0"/>
                <a:cs typeface="Times New Roman" panose="02020603050405020304" pitchFamily="18" charset="0"/>
              </a:rPr>
            </a:br>
            <a:br>
              <a:rPr lang="en-GB" sz="2000" b="1" dirty="0">
                <a:latin typeface="Times New Roman" panose="02020603050405020304" pitchFamily="18" charset="0"/>
                <a:cs typeface="Times New Roman" panose="02020603050405020304" pitchFamily="18" charset="0"/>
              </a:rPr>
            </a:br>
            <a:br>
              <a:rPr lang="en-GB" sz="2000" b="1" dirty="0">
                <a:latin typeface="Times New Roman" panose="02020603050405020304" pitchFamily="18" charset="0"/>
                <a:cs typeface="Times New Roman" panose="02020603050405020304" pitchFamily="18" charset="0"/>
              </a:rPr>
            </a:br>
            <a:r>
              <a:rPr lang="en-GB" sz="2000" b="1" dirty="0">
                <a:latin typeface="Times New Roman" panose="02020603050405020304" pitchFamily="18" charset="0"/>
                <a:cs typeface="Times New Roman" panose="02020603050405020304" pitchFamily="18" charset="0"/>
              </a:rPr>
              <a:t>LECTURERS:  DR. J.T. ADELEKE </a:t>
            </a:r>
            <a:endParaRPr lang="en-US" sz="20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5293075" y="927461"/>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85629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3297" y="1347015"/>
            <a:ext cx="9951308" cy="2565959"/>
          </a:xfrm>
          <a:prstGeom prst="rect">
            <a:avLst/>
          </a:prstGeom>
        </p:spPr>
        <p:txBody>
          <a:bodyPr wrap="square">
            <a:spAutoFit/>
          </a:bodyPr>
          <a:lstStyle/>
          <a:p>
            <a:pPr>
              <a:lnSpc>
                <a:spcPct val="107000"/>
              </a:lnSpc>
              <a:spcAft>
                <a:spcPts val="80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Class work 1:</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student representative, drags a public address (PA) system weighing 7000 N through a distance of 20 m to the PHY 101 lecture theater. The student rep exerts a force of 3000 N at an angle of 40</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the horizontal. If a 2000 N frictional force opposes the motion of the public address system, find the work done by each force acting on the PA and the total work done by all the forces.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p:cNvSpPr>
            <a:spLocks noGrp="1"/>
          </p:cNvSpPr>
          <p:nvPr>
            <p:ph type="title"/>
          </p:nvPr>
        </p:nvSpPr>
        <p:spPr>
          <a:xfrm>
            <a:off x="3410465" y="285493"/>
            <a:ext cx="4852088" cy="845837"/>
          </a:xfrm>
        </p:spPr>
        <p:txBody>
          <a:bodyPr/>
          <a:lstStyle/>
          <a:p>
            <a:r>
              <a:rPr lang="en-US" b="1" dirty="0">
                <a:solidFill>
                  <a:srgbClr val="FF0000"/>
                </a:solidFill>
              </a:rPr>
              <a:t>CLASS WORK</a:t>
            </a:r>
            <a:endParaRPr lang="en-US" dirty="0">
              <a:solidFill>
                <a:srgbClr val="FF0000"/>
              </a:solidFill>
            </a:endParaRPr>
          </a:p>
        </p:txBody>
      </p:sp>
      <p:grpSp>
        <p:nvGrpSpPr>
          <p:cNvPr id="6" name="Group 5"/>
          <p:cNvGrpSpPr/>
          <p:nvPr/>
        </p:nvGrpSpPr>
        <p:grpSpPr>
          <a:xfrm>
            <a:off x="317043" y="205863"/>
            <a:ext cx="992886" cy="1005099"/>
            <a:chOff x="1840574" y="3315767"/>
            <a:chExt cx="992886" cy="1005099"/>
          </a:xfrm>
        </p:grpSpPr>
        <p:pic>
          <p:nvPicPr>
            <p:cNvPr id="7" name="Picture 6"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9" name="Rectangle 8"/>
              <p:cNvSpPr/>
              <p:nvPr/>
            </p:nvSpPr>
            <p:spPr>
              <a:xfrm>
                <a:off x="1375832" y="3959066"/>
                <a:ext cx="7603412" cy="2463367"/>
              </a:xfrm>
              <a:prstGeom prst="rect">
                <a:avLst/>
              </a:prstGeom>
            </p:spPr>
            <p:txBody>
              <a:bodyPr wrap="square">
                <a:spAutoFit/>
              </a:bodyPr>
              <a:lstStyle/>
              <a:p>
                <a:pPr>
                  <a:lnSpc>
                    <a:spcPct val="107000"/>
                  </a:lnSpc>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Class work 2:</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particle is acted upon by the forces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effectLst/>
                        <a:latin typeface="Cambria Math" panose="02040503050406030204" pitchFamily="18" charset="0"/>
                        <a:ea typeface="Calibri" panose="020F0502020204030204" pitchFamily="34" charset="0"/>
                        <a:cs typeface="Times New Roman" panose="02020603050405020304" pitchFamily="18" charset="0"/>
                      </a:rPr>
                      <m:t>−10</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𝑗</m:t>
                    </m:r>
                    <m:r>
                      <a:rPr lang="en-US" sz="2400" i="1">
                        <a:effectLst/>
                        <a:latin typeface="Cambria Math" panose="02040503050406030204" pitchFamily="18" charset="0"/>
                        <a:ea typeface="Calibri" panose="020F0502020204030204" pitchFamily="34" charset="0"/>
                        <a:cs typeface="Times New Roman" panose="02020603050405020304" pitchFamily="18" charset="0"/>
                      </a:rPr>
                      <m:t>+15</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=10</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effectLst/>
                        <a:latin typeface="Cambria Math" panose="02040503050406030204" pitchFamily="18" charset="0"/>
                        <a:ea typeface="Calibri" panose="020F0502020204030204" pitchFamily="34" charset="0"/>
                        <a:cs typeface="Times New Roman" panose="02020603050405020304" pitchFamily="18" charset="0"/>
                      </a:rPr>
                      <m:t>−25</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𝑗</m:t>
                    </m:r>
                    <m:r>
                      <a:rPr lang="en-US" sz="2400" i="1">
                        <a:effectLst/>
                        <a:latin typeface="Cambria Math" panose="02040503050406030204" pitchFamily="18" charset="0"/>
                        <a:ea typeface="Calibri" panose="020F0502020204030204" pitchFamily="34" charset="0"/>
                        <a:cs typeface="Times New Roman" panose="02020603050405020304" pitchFamily="18" charset="0"/>
                      </a:rPr>
                      <m:t>−20</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𝑎𝑛𝑑</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=15</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effectLst/>
                        <a:latin typeface="Cambria Math" panose="02040503050406030204" pitchFamily="18" charset="0"/>
                        <a:ea typeface="Calibri" panose="020F0502020204030204" pitchFamily="34" charset="0"/>
                        <a:cs typeface="Times New Roman" panose="02020603050405020304" pitchFamily="18" charset="0"/>
                      </a:rPr>
                      <m:t>−20</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𝑗</m:t>
                    </m:r>
                    <m:r>
                      <a:rPr lang="en-US" sz="2400" i="1">
                        <a:effectLst/>
                        <a:latin typeface="Cambria Math" panose="02040503050406030204" pitchFamily="18" charset="0"/>
                        <a:ea typeface="Calibri" panose="020F0502020204030204" pitchFamily="34" charset="0"/>
                        <a:cs typeface="Times New Roman" panose="02020603050405020304" pitchFamily="18" charset="0"/>
                      </a:rPr>
                      <m:t>+10</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Find the force needed to keep the particles in equilibrium.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75832" y="3959066"/>
                <a:ext cx="7603412" cy="2463367"/>
              </a:xfrm>
              <a:prstGeom prst="rect">
                <a:avLst/>
              </a:prstGeom>
              <a:blipFill rotWithShape="0">
                <a:blip r:embed="rId3"/>
                <a:stretch>
                  <a:fillRect l="-1283" t="-1975" b="-3457"/>
                </a:stretch>
              </a:blipFill>
            </p:spPr>
            <p:txBody>
              <a:bodyPr/>
              <a:lstStyle/>
              <a:p>
                <a:r>
                  <a:rPr lang="en-US">
                    <a:noFill/>
                  </a:rPr>
                  <a:t> </a:t>
                </a:r>
              </a:p>
            </p:txBody>
          </p:sp>
        </mc:Fallback>
      </mc:AlternateContent>
    </p:spTree>
    <p:extLst>
      <p:ext uri="{BB962C8B-B14F-4D97-AF65-F5344CB8AC3E}">
        <p14:creationId xmlns:p14="http://schemas.microsoft.com/office/powerpoint/2010/main" val="2899651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140" y="304717"/>
            <a:ext cx="992886" cy="1005099"/>
            <a:chOff x="1840574" y="3315767"/>
            <a:chExt cx="992886" cy="1005099"/>
          </a:xfrm>
        </p:grpSpPr>
        <p:pic>
          <p:nvPicPr>
            <p:cNvPr id="6" name="Picture 5"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
        <p:nvSpPr>
          <p:cNvPr id="8" name="Title 1"/>
          <p:cNvSpPr>
            <a:spLocks noGrp="1"/>
          </p:cNvSpPr>
          <p:nvPr>
            <p:ph type="title"/>
          </p:nvPr>
        </p:nvSpPr>
        <p:spPr>
          <a:xfrm>
            <a:off x="2191265" y="285493"/>
            <a:ext cx="6071288" cy="845837"/>
          </a:xfrm>
        </p:spPr>
        <p:txBody>
          <a:bodyPr>
            <a:normAutofit fontScale="90000"/>
          </a:bodyPr>
          <a:lstStyle/>
          <a:p>
            <a:r>
              <a:rPr lang="en-US" b="1" dirty="0">
                <a:solidFill>
                  <a:srgbClr val="FF0000"/>
                </a:solidFill>
              </a:rPr>
              <a:t>SOLUTION TO CLASS WORKS</a:t>
            </a:r>
            <a:endParaRPr lang="en-US"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1396426" y="1020024"/>
                <a:ext cx="8957250" cy="3181384"/>
              </a:xfrm>
              <a:prstGeom prst="rect">
                <a:avLst/>
              </a:prstGeom>
            </p:spPr>
            <p:txBody>
              <a:bodyPr wrap="square">
                <a:spAutoFit/>
              </a:bodyPr>
              <a:lstStyle/>
              <a:p>
                <a:pPr>
                  <a:lnSpc>
                    <a:spcPct val="107000"/>
                  </a:lnSpc>
                  <a:spcAft>
                    <a:spcPts val="800"/>
                  </a:spcAft>
                </a:pPr>
                <a:r>
                  <a:rPr lang="en-US"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Class work 1 solution</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Work done by the weight is zero, Work done by normal force is also zero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It remains work done by the force exerted by the student rep and the work done by the friction.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Thus, the total active force acting on the PA 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𝐹</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i="1">
                        <a:effectLst/>
                        <a:latin typeface="Cambria Math" panose="02040503050406030204" pitchFamily="18" charset="0"/>
                        <a:ea typeface="Calibri" panose="020F0502020204030204" pitchFamily="34" charset="0"/>
                        <a:cs typeface="Times New Roman" panose="02020603050405020304" pitchFamily="18" charset="0"/>
                      </a:rPr>
                      <m:t>𝜃</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 Frictional force)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3000 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cos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40</a:t>
                </a:r>
                <a:r>
                  <a:rPr lang="en-US"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- 2000 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298.13 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total work done is </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𝑊</m:t>
                    </m:r>
                    <m:r>
                      <a:rPr lang="en-US"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𝑥</m:t>
                            </m:r>
                          </m:sub>
                        </m:sSub>
                      </m:e>
                    </m:nary>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i="1">
                        <a:effectLst/>
                        <a:latin typeface="Cambria Math" panose="02040503050406030204" pitchFamily="18" charset="0"/>
                        <a:ea typeface="Calibri" panose="020F0502020204030204" pitchFamily="34" charset="0"/>
                        <a:cs typeface="Times New Roman" panose="02020603050405020304" pitchFamily="18" charset="0"/>
                      </a:rPr>
                      <m:t>𝜃</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(298.13 N)(20 m)        = 5962.6 J</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96426" y="1020024"/>
                <a:ext cx="8957250" cy="3181384"/>
              </a:xfrm>
              <a:prstGeom prst="rect">
                <a:avLst/>
              </a:prstGeom>
              <a:blipFill rotWithShape="0">
                <a:blip r:embed="rId3"/>
                <a:stretch>
                  <a:fillRect l="-545" t="-958" b="-203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66850" y="4430008"/>
                <a:ext cx="7181850" cy="2166875"/>
              </a:xfrm>
              <a:prstGeom prst="rect">
                <a:avLst/>
              </a:prstGeom>
            </p:spPr>
            <p:txBody>
              <a:bodyPr wrap="square">
                <a:spAutoFit/>
              </a:bodyPr>
              <a:lstStyle/>
              <a:p>
                <a:pPr marL="228600">
                  <a:lnSpc>
                    <a:spcPct val="107000"/>
                  </a:lnSpc>
                </a:pPr>
                <a:r>
                  <a:rPr lang="en-US"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Class work 2 solution</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resultant force is 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R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3</m:t>
                        </m:r>
                      </m:sub>
                    </m:sSub>
                  </m:oMath>
                </a14:m>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5</m:t>
                        </m:r>
                        <m:r>
                          <a:rPr lang="en-US" i="1">
                            <a:effectLst/>
                            <a:latin typeface="Cambria Math" panose="02040503050406030204" pitchFamily="18" charset="0"/>
                            <a:ea typeface="Calibri" panose="020F0502020204030204" pitchFamily="34" charset="0"/>
                            <a:cs typeface="Times New Roman" panose="02020603050405020304" pitchFamily="18" charset="0"/>
                          </a:rPr>
                          <m:t>𝑖</m:t>
                        </m:r>
                        <m:r>
                          <a:rPr lang="en-US" i="1">
                            <a:effectLst/>
                            <a:latin typeface="Cambria Math" panose="02040503050406030204" pitchFamily="18" charset="0"/>
                            <a:ea typeface="Calibri" panose="020F0502020204030204" pitchFamily="34" charset="0"/>
                            <a:cs typeface="Times New Roman" panose="02020603050405020304" pitchFamily="18" charset="0"/>
                          </a:rPr>
                          <m:t>−10</m:t>
                        </m:r>
                        <m:r>
                          <a:rPr lang="en-US" i="1">
                            <a:effectLst/>
                            <a:latin typeface="Cambria Math" panose="02040503050406030204" pitchFamily="18" charset="0"/>
                            <a:ea typeface="Calibri" panose="020F0502020204030204" pitchFamily="34" charset="0"/>
                            <a:cs typeface="Times New Roman" panose="02020603050405020304" pitchFamily="18" charset="0"/>
                          </a:rPr>
                          <m:t>𝑗</m:t>
                        </m:r>
                        <m:r>
                          <a:rPr lang="en-US" i="1">
                            <a:effectLst/>
                            <a:latin typeface="Cambria Math" panose="02040503050406030204" pitchFamily="18" charset="0"/>
                            <a:ea typeface="Calibri" panose="020F0502020204030204" pitchFamily="34" charset="0"/>
                            <a:cs typeface="Times New Roman" panose="02020603050405020304" pitchFamily="18" charset="0"/>
                          </a:rPr>
                          <m:t>+15</m:t>
                        </m:r>
                        <m:r>
                          <a:rPr lang="en-US" i="1">
                            <a:effectLst/>
                            <a:latin typeface="Cambria Math" panose="02040503050406030204" pitchFamily="18" charset="0"/>
                            <a:ea typeface="Calibri" panose="020F0502020204030204" pitchFamily="34" charset="0"/>
                            <a:cs typeface="Times New Roman" panose="02020603050405020304" pitchFamily="18" charset="0"/>
                          </a:rPr>
                          <m:t>𝑘</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10</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i="1">
                            <a:effectLst/>
                            <a:latin typeface="Cambria Math" panose="02040503050406030204" pitchFamily="18" charset="0"/>
                            <a:ea typeface="Times New Roman" panose="02020603050405020304" pitchFamily="18" charset="0"/>
                            <a:cs typeface="Times New Roman" panose="02020603050405020304" pitchFamily="18" charset="0"/>
                          </a:rPr>
                          <m:t>+25</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i="1">
                            <a:effectLst/>
                            <a:latin typeface="Cambria Math" panose="02040503050406030204" pitchFamily="18" charset="0"/>
                            <a:ea typeface="Times New Roman" panose="02020603050405020304" pitchFamily="18" charset="0"/>
                            <a:cs typeface="Times New Roman" panose="02020603050405020304" pitchFamily="18" charset="0"/>
                          </a:rPr>
                          <m:t>−20</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𝑘</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+(15</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i="1">
                        <a:effectLst/>
                        <a:latin typeface="Cambria Math" panose="02040503050406030204" pitchFamily="18" charset="0"/>
                        <a:ea typeface="Times New Roman" panose="02020603050405020304" pitchFamily="18" charset="0"/>
                        <a:cs typeface="Times New Roman" panose="02020603050405020304" pitchFamily="18" charset="0"/>
                      </a:rPr>
                      <m:t>−20</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i="1">
                        <a:effectLst/>
                        <a:latin typeface="Cambria Math" panose="02040503050406030204" pitchFamily="18" charset="0"/>
                        <a:ea typeface="Times New Roman" panose="02020603050405020304" pitchFamily="18" charset="0"/>
                        <a:cs typeface="Times New Roman" panose="02020603050405020304" pitchFamily="18" charset="0"/>
                      </a:rPr>
                      <m:t>+5</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30</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i="1">
                        <a:effectLst/>
                        <a:latin typeface="Cambria Math" panose="02040503050406030204" pitchFamily="18" charset="0"/>
                        <a:ea typeface="Calibri" panose="020F0502020204030204" pitchFamily="34" charset="0"/>
                        <a:cs typeface="Times New Roman" panose="02020603050405020304" pitchFamily="18" charset="0"/>
                      </a:rPr>
                      <m:t>−5</m:t>
                    </m:r>
                    <m:r>
                      <a:rPr lang="en-US" i="1">
                        <a:effectLst/>
                        <a:latin typeface="Cambria Math" panose="02040503050406030204" pitchFamily="18" charset="0"/>
                        <a:ea typeface="Calibri" panose="020F0502020204030204" pitchFamily="34" charset="0"/>
                        <a:cs typeface="Times New Roman" panose="02020603050405020304" pitchFamily="18" charset="0"/>
                      </a:rPr>
                      <m:t>𝑗</m:t>
                    </m:r>
                    <m:r>
                      <a:rPr lang="en-US" i="1">
                        <a:effectLst/>
                        <a:latin typeface="Cambria Math" panose="02040503050406030204" pitchFamily="18" charset="0"/>
                        <a:ea typeface="Calibri" panose="020F0502020204030204" pitchFamily="34" charset="0"/>
                        <a:cs typeface="Times New Roman" panose="02020603050405020304" pitchFamily="18" charset="0"/>
                      </a:rPr>
                      <m:t>+5</m:t>
                    </m:r>
                    <m:r>
                      <a:rPr lang="en-US" i="1">
                        <a:effectLst/>
                        <a:latin typeface="Cambria Math" panose="02040503050406030204" pitchFamily="18" charset="0"/>
                        <a:ea typeface="Calibri" panose="020F0502020204030204" pitchFamily="34" charset="0"/>
                        <a:cs typeface="Times New Roman" panose="02020603050405020304" pitchFamily="18" charset="0"/>
                      </a:rPr>
                      <m:t>𝑘</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force to keep this in equilibrium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US" i="1">
                        <a:effectLst/>
                        <a:latin typeface="Cambria Math" panose="02040503050406030204" pitchFamily="18" charset="0"/>
                        <a:ea typeface="Times New Roman" panose="02020603050405020304" pitchFamily="18" charset="0"/>
                        <a:cs typeface="Times New Roman" panose="02020603050405020304" pitchFamily="18" charset="0"/>
                      </a:rPr>
                      <m:t>=−30</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i="1">
                        <a:effectLst/>
                        <a:latin typeface="Cambria Math" panose="02040503050406030204" pitchFamily="18" charset="0"/>
                        <a:ea typeface="Times New Roman" panose="02020603050405020304" pitchFamily="18" charset="0"/>
                        <a:cs typeface="Times New Roman" panose="02020603050405020304" pitchFamily="18" charset="0"/>
                      </a:rPr>
                      <m:t>+5</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i="1">
                        <a:effectLst/>
                        <a:latin typeface="Cambria Math" panose="02040503050406030204" pitchFamily="18" charset="0"/>
                        <a:ea typeface="Times New Roman" panose="02020603050405020304" pitchFamily="18" charset="0"/>
                        <a:cs typeface="Times New Roman" panose="02020603050405020304" pitchFamily="18" charset="0"/>
                      </a:rPr>
                      <m:t>−5</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𝑘</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66850" y="4430008"/>
                <a:ext cx="7181850" cy="2166875"/>
              </a:xfrm>
              <a:prstGeom prst="rect">
                <a:avLst/>
              </a:prstGeom>
              <a:blipFill rotWithShape="0">
                <a:blip r:embed="rId4"/>
                <a:stretch>
                  <a:fillRect t="-1690" b="-2817"/>
                </a:stretch>
              </a:blipFill>
            </p:spPr>
            <p:txBody>
              <a:bodyPr/>
              <a:lstStyle/>
              <a:p>
                <a:r>
                  <a:rPr lang="en-US">
                    <a:noFill/>
                  </a:rPr>
                  <a:t> </a:t>
                </a:r>
              </a:p>
            </p:txBody>
          </p:sp>
        </mc:Fallback>
      </mc:AlternateContent>
    </p:spTree>
    <p:extLst>
      <p:ext uri="{BB962C8B-B14F-4D97-AF65-F5344CB8AC3E}">
        <p14:creationId xmlns:p14="http://schemas.microsoft.com/office/powerpoint/2010/main" val="1750449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082" y="175656"/>
            <a:ext cx="5634682" cy="722270"/>
          </a:xfrm>
        </p:spPr>
        <p:txBody>
          <a:bodyPr/>
          <a:lstStyle/>
          <a:p>
            <a:r>
              <a:rPr lang="en-US" b="1" dirty="0" err="1">
                <a:solidFill>
                  <a:srgbClr val="FF0000"/>
                </a:solidFill>
              </a:rPr>
              <a:t>Nonconservative</a:t>
            </a:r>
            <a:r>
              <a:rPr lang="en-US" b="1" dirty="0">
                <a:solidFill>
                  <a:srgbClr val="FF0000"/>
                </a:solidFill>
              </a:rPr>
              <a:t> Forces</a:t>
            </a:r>
            <a:endParaRPr lang="en-US" dirty="0">
              <a:solidFill>
                <a:srgbClr val="FF0000"/>
              </a:solidFill>
            </a:endParaRPr>
          </a:p>
        </p:txBody>
      </p:sp>
      <p:grpSp>
        <p:nvGrpSpPr>
          <p:cNvPr id="4" name="Group 3"/>
          <p:cNvGrpSpPr/>
          <p:nvPr/>
        </p:nvGrpSpPr>
        <p:grpSpPr>
          <a:xfrm>
            <a:off x="498275" y="175656"/>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
        <p:nvSpPr>
          <p:cNvPr id="7" name="Rectangle 6"/>
          <p:cNvSpPr/>
          <p:nvPr/>
        </p:nvSpPr>
        <p:spPr>
          <a:xfrm>
            <a:off x="1631091" y="991798"/>
            <a:ext cx="9094573" cy="1938992"/>
          </a:xfrm>
          <a:prstGeom prst="rect">
            <a:avLst/>
          </a:prstGeom>
        </p:spPr>
        <p:txBody>
          <a:bodyPr wrap="square">
            <a:spAutoFit/>
          </a:bodyPr>
          <a:lstStyle/>
          <a:p>
            <a:pPr marL="285750" indent="-285750">
              <a:buFont typeface="Wingdings" panose="05000000000000000000" pitchFamily="2" charset="2"/>
              <a:buChar char="q"/>
            </a:pPr>
            <a:r>
              <a:rPr lang="en-US" sz="2000" dirty="0">
                <a:latin typeface="LiberationSans"/>
              </a:rPr>
              <a:t>A </a:t>
            </a:r>
            <a:r>
              <a:rPr lang="en-US" sz="2000" b="1" dirty="0" err="1">
                <a:latin typeface="LiberationSans,Bold"/>
              </a:rPr>
              <a:t>nonconservative</a:t>
            </a:r>
            <a:r>
              <a:rPr lang="en-US" sz="2000" b="1" dirty="0">
                <a:latin typeface="LiberationSans,Bold"/>
              </a:rPr>
              <a:t> force </a:t>
            </a:r>
            <a:r>
              <a:rPr lang="en-US" sz="2000" dirty="0">
                <a:latin typeface="LiberationSans"/>
              </a:rPr>
              <a:t>is one for which work depends on the path taken. </a:t>
            </a:r>
          </a:p>
          <a:p>
            <a:pPr marL="285750" indent="-285750">
              <a:buFont typeface="Wingdings" panose="05000000000000000000" pitchFamily="2" charset="2"/>
              <a:buChar char="q"/>
            </a:pPr>
            <a:r>
              <a:rPr lang="en-US" sz="2000" dirty="0">
                <a:latin typeface="LiberationSans"/>
              </a:rPr>
              <a:t>Friction is a good example of a </a:t>
            </a:r>
            <a:r>
              <a:rPr lang="en-US" sz="2000" dirty="0" err="1">
                <a:latin typeface="LiberationSans"/>
              </a:rPr>
              <a:t>nonconservative</a:t>
            </a:r>
            <a:r>
              <a:rPr lang="en-US" sz="2000" dirty="0">
                <a:latin typeface="LiberationSans"/>
              </a:rPr>
              <a:t> force.</a:t>
            </a:r>
          </a:p>
          <a:p>
            <a:pPr marL="285750" indent="-285750">
              <a:buFont typeface="Wingdings" panose="05000000000000000000" pitchFamily="2" charset="2"/>
              <a:buChar char="q"/>
            </a:pPr>
            <a:r>
              <a:rPr lang="en-US" sz="2000" dirty="0"/>
              <a:t>An important characteristic is that the work done by a </a:t>
            </a:r>
            <a:r>
              <a:rPr lang="en-US" sz="2000" dirty="0" err="1"/>
              <a:t>nonconservative</a:t>
            </a:r>
            <a:r>
              <a:rPr lang="en-US" sz="2000" dirty="0"/>
              <a:t> force </a:t>
            </a:r>
            <a:r>
              <a:rPr lang="en-US" sz="2000" i="1" dirty="0"/>
              <a:t>adds or removes mechanical energy from a system</a:t>
            </a:r>
            <a:r>
              <a:rPr lang="en-US" sz="2000" dirty="0"/>
              <a:t>. </a:t>
            </a:r>
          </a:p>
          <a:p>
            <a:pPr marL="285750" indent="-285750">
              <a:buFont typeface="Wingdings" panose="05000000000000000000" pitchFamily="2" charset="2"/>
              <a:buChar char="q"/>
            </a:pPr>
            <a:r>
              <a:rPr lang="en-US" sz="2000" b="1" dirty="0"/>
              <a:t>Friction</a:t>
            </a:r>
            <a:r>
              <a:rPr lang="en-US" sz="2000" dirty="0"/>
              <a:t>, for example, creates </a:t>
            </a:r>
            <a:r>
              <a:rPr lang="en-US" sz="2000" b="1" dirty="0"/>
              <a:t>thermal energy </a:t>
            </a:r>
            <a:r>
              <a:rPr lang="en-US" sz="2000" dirty="0"/>
              <a:t>that dissipates, removing energy from the system.</a:t>
            </a:r>
          </a:p>
        </p:txBody>
      </p:sp>
      <p:pic>
        <p:nvPicPr>
          <p:cNvPr id="8" name="Picture 7"/>
          <p:cNvPicPr>
            <a:picLocks noChangeAspect="1"/>
          </p:cNvPicPr>
          <p:nvPr/>
        </p:nvPicPr>
        <p:blipFill>
          <a:blip r:embed="rId3"/>
          <a:stretch>
            <a:fillRect/>
          </a:stretch>
        </p:blipFill>
        <p:spPr>
          <a:xfrm>
            <a:off x="1631091" y="3024662"/>
            <a:ext cx="8358445" cy="1964725"/>
          </a:xfrm>
          <a:prstGeom prst="rect">
            <a:avLst/>
          </a:prstGeom>
        </p:spPr>
      </p:pic>
      <p:sp>
        <p:nvSpPr>
          <p:cNvPr id="9" name="Rectangle 8"/>
          <p:cNvSpPr/>
          <p:nvPr/>
        </p:nvSpPr>
        <p:spPr>
          <a:xfrm>
            <a:off x="683742" y="5142754"/>
            <a:ext cx="11294074" cy="1477328"/>
          </a:xfrm>
          <a:prstGeom prst="rect">
            <a:avLst/>
          </a:prstGeom>
        </p:spPr>
        <p:txBody>
          <a:bodyPr wrap="square">
            <a:spAutoFit/>
          </a:bodyPr>
          <a:lstStyle/>
          <a:p>
            <a:r>
              <a:rPr lang="en-US" b="1" dirty="0">
                <a:latin typeface="LiberationSans"/>
              </a:rPr>
              <a:t>The amount of the happy face erased depends on the path taken by the eraser between points A and B, as does the work done against friction. Less work is done and less of the face is erased for the path in (a) than for the path in (b). The force here is friction, and most of the work goes into thermal energy that subsequently leaves the system (the happy face plus the eraser). The energy expended cannot be fully recovered.</a:t>
            </a:r>
            <a:endParaRPr lang="en-US" sz="4800" b="1" dirty="0"/>
          </a:p>
        </p:txBody>
      </p:sp>
    </p:spTree>
    <p:extLst>
      <p:ext uri="{BB962C8B-B14F-4D97-AF65-F5344CB8AC3E}">
        <p14:creationId xmlns:p14="http://schemas.microsoft.com/office/powerpoint/2010/main" val="138975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941" y="355333"/>
            <a:ext cx="10515600" cy="516324"/>
          </a:xfrm>
        </p:spPr>
        <p:txBody>
          <a:bodyPr>
            <a:noAutofit/>
          </a:bodyPr>
          <a:lstStyle/>
          <a:p>
            <a:r>
              <a:rPr lang="en-US" sz="3600" b="1" dirty="0">
                <a:solidFill>
                  <a:srgbClr val="FF0000"/>
                </a:solidFill>
              </a:rPr>
              <a:t>How </a:t>
            </a:r>
            <a:r>
              <a:rPr lang="en-US" sz="3600" b="1" dirty="0" err="1">
                <a:solidFill>
                  <a:srgbClr val="FF0000"/>
                </a:solidFill>
              </a:rPr>
              <a:t>Nonconservative</a:t>
            </a:r>
            <a:r>
              <a:rPr lang="en-US" sz="3600" b="1" dirty="0">
                <a:solidFill>
                  <a:srgbClr val="FF0000"/>
                </a:solidFill>
              </a:rPr>
              <a:t> Forces Affect Mechanical Energy</a:t>
            </a:r>
          </a:p>
        </p:txBody>
      </p:sp>
      <p:grpSp>
        <p:nvGrpSpPr>
          <p:cNvPr id="4" name="Group 3"/>
          <p:cNvGrpSpPr/>
          <p:nvPr/>
        </p:nvGrpSpPr>
        <p:grpSpPr>
          <a:xfrm>
            <a:off x="222421" y="110945"/>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
        <p:nvSpPr>
          <p:cNvPr id="7" name="Rectangle 6"/>
          <p:cNvSpPr/>
          <p:nvPr/>
        </p:nvSpPr>
        <p:spPr>
          <a:xfrm>
            <a:off x="354228" y="952152"/>
            <a:ext cx="11615351" cy="1569660"/>
          </a:xfrm>
          <a:prstGeom prst="rect">
            <a:avLst/>
          </a:prstGeom>
        </p:spPr>
        <p:txBody>
          <a:bodyPr wrap="square">
            <a:spAutoFit/>
          </a:bodyPr>
          <a:lstStyle/>
          <a:p>
            <a:pPr marL="342900" indent="-342900">
              <a:buFont typeface="Wingdings" panose="05000000000000000000" pitchFamily="2" charset="2"/>
              <a:buChar char="q"/>
            </a:pPr>
            <a:r>
              <a:rPr lang="en-US" sz="2400" i="1" dirty="0">
                <a:latin typeface="LiberationSans,Italic"/>
              </a:rPr>
              <a:t>Mechanical </a:t>
            </a:r>
            <a:r>
              <a:rPr lang="en-US" sz="2400" dirty="0">
                <a:latin typeface="LiberationSans"/>
              </a:rPr>
              <a:t>energy </a:t>
            </a:r>
            <a:r>
              <a:rPr lang="en-US" sz="2400" i="1" dirty="0">
                <a:latin typeface="LiberationSans,Italic"/>
              </a:rPr>
              <a:t>may </a:t>
            </a:r>
            <a:r>
              <a:rPr lang="en-US" sz="2400" dirty="0">
                <a:latin typeface="LiberationSans"/>
              </a:rPr>
              <a:t>not be conserved when </a:t>
            </a:r>
            <a:r>
              <a:rPr lang="en-US" sz="2400" dirty="0" err="1">
                <a:latin typeface="LiberationSans"/>
              </a:rPr>
              <a:t>nonconservative</a:t>
            </a:r>
            <a:r>
              <a:rPr lang="en-US" sz="2400" dirty="0">
                <a:latin typeface="LiberationSans"/>
              </a:rPr>
              <a:t> forces act. </a:t>
            </a:r>
          </a:p>
          <a:p>
            <a:pPr marL="342900" indent="-342900">
              <a:buFont typeface="Wingdings" panose="05000000000000000000" pitchFamily="2" charset="2"/>
              <a:buChar char="q"/>
            </a:pPr>
            <a:r>
              <a:rPr lang="en-US" sz="2400" dirty="0">
                <a:latin typeface="LiberationSans"/>
              </a:rPr>
              <a:t>For example, when a car is brought to a stop by friction on level ground, it loses kinetic energy, which is dissipated as thermal energy, reducing its mechanical energy.</a:t>
            </a:r>
            <a:endParaRPr lang="en-US" sz="2400" dirty="0"/>
          </a:p>
        </p:txBody>
      </p:sp>
      <p:pic>
        <p:nvPicPr>
          <p:cNvPr id="8" name="Picture 7"/>
          <p:cNvPicPr>
            <a:picLocks noChangeAspect="1"/>
          </p:cNvPicPr>
          <p:nvPr/>
        </p:nvPicPr>
        <p:blipFill>
          <a:blip r:embed="rId3"/>
          <a:stretch>
            <a:fillRect/>
          </a:stretch>
        </p:blipFill>
        <p:spPr>
          <a:xfrm>
            <a:off x="1955199" y="2240693"/>
            <a:ext cx="8613947" cy="2542016"/>
          </a:xfrm>
          <a:prstGeom prst="rect">
            <a:avLst/>
          </a:prstGeom>
        </p:spPr>
      </p:pic>
      <p:sp>
        <p:nvSpPr>
          <p:cNvPr id="9" name="Rectangle 8"/>
          <p:cNvSpPr/>
          <p:nvPr/>
        </p:nvSpPr>
        <p:spPr>
          <a:xfrm>
            <a:off x="476241" y="4782709"/>
            <a:ext cx="11427435" cy="2031325"/>
          </a:xfrm>
          <a:prstGeom prst="rect">
            <a:avLst/>
          </a:prstGeom>
        </p:spPr>
        <p:txBody>
          <a:bodyPr wrap="square">
            <a:spAutoFit/>
          </a:bodyPr>
          <a:lstStyle/>
          <a:p>
            <a:r>
              <a:rPr lang="en-US" b="1" dirty="0">
                <a:latin typeface="LiberationSans"/>
              </a:rPr>
              <a:t>Comparison of the effects of conservative and </a:t>
            </a:r>
            <a:r>
              <a:rPr lang="en-US" b="1" dirty="0" err="1">
                <a:latin typeface="LiberationSans"/>
              </a:rPr>
              <a:t>nonconservative</a:t>
            </a:r>
            <a:r>
              <a:rPr lang="en-US" b="1" dirty="0">
                <a:latin typeface="LiberationSans"/>
              </a:rPr>
              <a:t> forces on the mechanical energy of a system. (a) A system with only conservative forces. When a rock is dropped onto a spring, its mechanical energy remains constant (neglecting air resistance) because the force in the spring is conservative. The spring can propel the rock back to its original height, where it once again has only potential energy due to gravity. (b) A system with </a:t>
            </a:r>
            <a:r>
              <a:rPr lang="en-US" b="1" dirty="0" err="1">
                <a:latin typeface="LiberationSans"/>
              </a:rPr>
              <a:t>nonconservative</a:t>
            </a:r>
            <a:r>
              <a:rPr lang="en-US" b="1" dirty="0">
                <a:latin typeface="LiberationSans"/>
              </a:rPr>
              <a:t> forces. When the same rock is dropped onto the ground, it is stopped by </a:t>
            </a:r>
            <a:r>
              <a:rPr lang="en-US" b="1" dirty="0" err="1">
                <a:latin typeface="LiberationSans"/>
              </a:rPr>
              <a:t>nonconservative</a:t>
            </a:r>
            <a:r>
              <a:rPr lang="en-US" b="1" dirty="0">
                <a:latin typeface="LiberationSans"/>
              </a:rPr>
              <a:t> forces that dissipate its mechanical energy as thermal energy, sound, and surface distortion. The rock has lost mechanical energy.</a:t>
            </a:r>
            <a:endParaRPr lang="en-US" b="1" dirty="0"/>
          </a:p>
        </p:txBody>
      </p:sp>
    </p:spTree>
    <p:extLst>
      <p:ext uri="{BB962C8B-B14F-4D97-AF65-F5344CB8AC3E}">
        <p14:creationId xmlns:p14="http://schemas.microsoft.com/office/powerpoint/2010/main" val="290548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211" y="174101"/>
            <a:ext cx="6979508" cy="714032"/>
          </a:xfrm>
        </p:spPr>
        <p:txBody>
          <a:bodyPr/>
          <a:lstStyle/>
          <a:p>
            <a:r>
              <a:rPr lang="en-US" b="1" dirty="0">
                <a:solidFill>
                  <a:srgbClr val="FF0000"/>
                </a:solidFill>
              </a:rPr>
              <a:t>Linear Momentum and Force</a:t>
            </a:r>
            <a:endParaRPr lang="en-US" dirty="0">
              <a:solidFill>
                <a:srgbClr val="FF0000"/>
              </a:solidFill>
            </a:endParaRPr>
          </a:p>
        </p:txBody>
      </p:sp>
      <p:grpSp>
        <p:nvGrpSpPr>
          <p:cNvPr id="4" name="Group 3"/>
          <p:cNvGrpSpPr/>
          <p:nvPr/>
        </p:nvGrpSpPr>
        <p:grpSpPr>
          <a:xfrm>
            <a:off x="214183" y="219592"/>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
        <p:nvSpPr>
          <p:cNvPr id="7" name="Rectangle 6"/>
          <p:cNvSpPr/>
          <p:nvPr/>
        </p:nvSpPr>
        <p:spPr>
          <a:xfrm>
            <a:off x="1272971" y="888133"/>
            <a:ext cx="10338486" cy="1200329"/>
          </a:xfrm>
          <a:prstGeom prst="rect">
            <a:avLst/>
          </a:prstGeom>
        </p:spPr>
        <p:txBody>
          <a:bodyPr wrap="square">
            <a:spAutoFit/>
          </a:bodyPr>
          <a:lstStyle/>
          <a:p>
            <a:r>
              <a:rPr lang="en-US" sz="2400" b="1" dirty="0">
                <a:latin typeface="LiberationSans,Bold"/>
              </a:rPr>
              <a:t>Linear momentum </a:t>
            </a:r>
            <a:r>
              <a:rPr lang="en-US" sz="2400" dirty="0">
                <a:latin typeface="LiberationSans"/>
              </a:rPr>
              <a:t>is defined as the product of a system’s mass multiplied by its velocity. In symbols, linear momentum is expressed as </a:t>
            </a:r>
            <a:r>
              <a:rPr lang="en-US" sz="2400" b="1" dirty="0"/>
              <a:t>p </a:t>
            </a:r>
            <a:r>
              <a:rPr lang="en-US" sz="2400" dirty="0"/>
              <a:t>= </a:t>
            </a:r>
            <a:r>
              <a:rPr lang="en-US" sz="2400" i="1" dirty="0"/>
              <a:t>m</a:t>
            </a:r>
            <a:r>
              <a:rPr lang="en-US" sz="2400" b="1" dirty="0"/>
              <a:t>v</a:t>
            </a:r>
            <a:r>
              <a:rPr lang="en-US" sz="2400" dirty="0"/>
              <a:t>. </a:t>
            </a:r>
          </a:p>
          <a:p>
            <a:r>
              <a:rPr lang="en-US" sz="2400" dirty="0"/>
              <a:t>The SI unit for momentum is kg · m/s</a:t>
            </a:r>
          </a:p>
        </p:txBody>
      </p:sp>
      <p:sp>
        <p:nvSpPr>
          <p:cNvPr id="8" name="Rectangle 7"/>
          <p:cNvSpPr/>
          <p:nvPr/>
        </p:nvSpPr>
        <p:spPr>
          <a:xfrm>
            <a:off x="550382" y="2202761"/>
            <a:ext cx="11501575" cy="646331"/>
          </a:xfrm>
          <a:prstGeom prst="rect">
            <a:avLst/>
          </a:prstGeom>
        </p:spPr>
        <p:txBody>
          <a:bodyPr wrap="square">
            <a:spAutoFit/>
          </a:bodyPr>
          <a:lstStyle/>
          <a:p>
            <a:r>
              <a:rPr lang="en-US" dirty="0">
                <a:solidFill>
                  <a:srgbClr val="FF0000"/>
                </a:solidFill>
                <a:latin typeface="LiberationSans"/>
              </a:rPr>
              <a:t>Example</a:t>
            </a:r>
            <a:r>
              <a:rPr lang="en-US" dirty="0">
                <a:latin typeface="LiberationSans"/>
              </a:rPr>
              <a:t>: (a) Calculate the momentum of a 110-kg football player running at 8.00 m/s. (b) Compare the player’s momentum with the momentum of a </a:t>
            </a:r>
            <a:r>
              <a:rPr lang="en-US" dirty="0" err="1">
                <a:latin typeface="LiberationSans"/>
              </a:rPr>
              <a:t>hardthrown</a:t>
            </a:r>
            <a:r>
              <a:rPr lang="en-US" dirty="0">
                <a:latin typeface="LiberationSans"/>
              </a:rPr>
              <a:t> 0.410-kg football that has a speed of 25.0 m/s.</a:t>
            </a:r>
            <a:endParaRPr lang="en-US" dirty="0"/>
          </a:p>
        </p:txBody>
      </p:sp>
      <p:sp>
        <p:nvSpPr>
          <p:cNvPr id="9" name="Rectangle 8"/>
          <p:cNvSpPr/>
          <p:nvPr/>
        </p:nvSpPr>
        <p:spPr>
          <a:xfrm>
            <a:off x="468003" y="2802494"/>
            <a:ext cx="11221488" cy="1292662"/>
          </a:xfrm>
          <a:prstGeom prst="rect">
            <a:avLst/>
          </a:prstGeom>
        </p:spPr>
        <p:txBody>
          <a:bodyPr wrap="square">
            <a:spAutoFit/>
          </a:bodyPr>
          <a:lstStyle/>
          <a:p>
            <a:r>
              <a:rPr lang="en-US" b="1" dirty="0">
                <a:solidFill>
                  <a:srgbClr val="FF0000"/>
                </a:solidFill>
                <a:latin typeface="LiberationSans,Bold"/>
              </a:rPr>
              <a:t>Solution for (a)</a:t>
            </a:r>
          </a:p>
          <a:p>
            <a:r>
              <a:rPr lang="en-US" dirty="0">
                <a:latin typeface="LiberationSans"/>
              </a:rPr>
              <a:t>To determine the momentum of the player, substitute the known values for the player’s mass and speed into the equation. </a:t>
            </a:r>
            <a:r>
              <a:rPr lang="en-US" b="1" dirty="0"/>
              <a:t>p </a:t>
            </a:r>
            <a:r>
              <a:rPr lang="en-US" dirty="0"/>
              <a:t>= </a:t>
            </a:r>
            <a:r>
              <a:rPr lang="en-US" i="1" dirty="0"/>
              <a:t>m</a:t>
            </a:r>
            <a:r>
              <a:rPr lang="en-US" b="1" dirty="0"/>
              <a:t>v</a:t>
            </a:r>
            <a:endParaRPr lang="en-US" dirty="0">
              <a:latin typeface="LiberationSans"/>
            </a:endParaRPr>
          </a:p>
          <a:p>
            <a:r>
              <a:rPr lang="en-US" dirty="0">
                <a:latin typeface="LiberationSans"/>
              </a:rPr>
              <a:t> </a:t>
            </a:r>
            <a:r>
              <a:rPr lang="en-US" sz="2400" i="1" dirty="0" err="1">
                <a:latin typeface="STIXGeneral-Italic"/>
              </a:rPr>
              <a:t>p</a:t>
            </a:r>
            <a:r>
              <a:rPr lang="en-US" dirty="0" err="1">
                <a:latin typeface="STIXGeneral-Regular"/>
              </a:rPr>
              <a:t>player</a:t>
            </a:r>
            <a:r>
              <a:rPr lang="en-US" dirty="0">
                <a:latin typeface="STIXGeneral-Regular"/>
              </a:rPr>
              <a:t> </a:t>
            </a:r>
            <a:r>
              <a:rPr lang="en-US" sz="2400" dirty="0">
                <a:latin typeface="STIXGeneral-Regular"/>
              </a:rPr>
              <a:t>= (110 kg)(8.00 m/s) = 880 kg ·m/s</a:t>
            </a:r>
            <a:endParaRPr lang="en-US" dirty="0"/>
          </a:p>
        </p:txBody>
      </p:sp>
      <p:sp>
        <p:nvSpPr>
          <p:cNvPr id="10" name="Rectangle 9"/>
          <p:cNvSpPr/>
          <p:nvPr/>
        </p:nvSpPr>
        <p:spPr>
          <a:xfrm>
            <a:off x="476241" y="3967729"/>
            <a:ext cx="11213250" cy="1292662"/>
          </a:xfrm>
          <a:prstGeom prst="rect">
            <a:avLst/>
          </a:prstGeom>
        </p:spPr>
        <p:txBody>
          <a:bodyPr wrap="square">
            <a:spAutoFit/>
          </a:bodyPr>
          <a:lstStyle/>
          <a:p>
            <a:r>
              <a:rPr lang="en-US" b="1" dirty="0">
                <a:latin typeface="LiberationSans,Bold"/>
              </a:rPr>
              <a:t>Solution for (b)</a:t>
            </a:r>
          </a:p>
          <a:p>
            <a:r>
              <a:rPr lang="en-US" dirty="0">
                <a:latin typeface="LiberationSans"/>
              </a:rPr>
              <a:t>To determine the momentum of the ball, substitute the known values for the ball’s mass and speed into the equation. </a:t>
            </a:r>
            <a:r>
              <a:rPr lang="en-US" b="1" dirty="0"/>
              <a:t>p </a:t>
            </a:r>
            <a:r>
              <a:rPr lang="en-US" dirty="0"/>
              <a:t>= </a:t>
            </a:r>
            <a:r>
              <a:rPr lang="en-US" i="1" dirty="0"/>
              <a:t>m</a:t>
            </a:r>
            <a:r>
              <a:rPr lang="en-US" b="1" dirty="0"/>
              <a:t>v</a:t>
            </a:r>
            <a:endParaRPr lang="en-US" dirty="0">
              <a:latin typeface="LiberationSans"/>
            </a:endParaRPr>
          </a:p>
          <a:p>
            <a:r>
              <a:rPr lang="en-US" sz="2400" i="1" dirty="0" err="1">
                <a:latin typeface="STIXGeneral-Italic"/>
              </a:rPr>
              <a:t>p</a:t>
            </a:r>
            <a:r>
              <a:rPr lang="en-US" dirty="0" err="1">
                <a:latin typeface="STIXGeneral-Regular"/>
              </a:rPr>
              <a:t>ball</a:t>
            </a:r>
            <a:r>
              <a:rPr lang="en-US" dirty="0">
                <a:latin typeface="STIXGeneral-Regular"/>
              </a:rPr>
              <a:t> </a:t>
            </a:r>
            <a:r>
              <a:rPr lang="en-US" sz="2400" dirty="0">
                <a:latin typeface="STIXGeneral-Regular"/>
              </a:rPr>
              <a:t>= (0.410 kg)(25.0 m/s) = 10.3 kg ·m/s</a:t>
            </a:r>
            <a:endParaRPr lang="en-US" dirty="0"/>
          </a:p>
        </p:txBody>
      </p:sp>
      <p:sp>
        <p:nvSpPr>
          <p:cNvPr id="11" name="Rectangle 10"/>
          <p:cNvSpPr/>
          <p:nvPr/>
        </p:nvSpPr>
        <p:spPr>
          <a:xfrm>
            <a:off x="353450" y="5380672"/>
            <a:ext cx="11450594" cy="1477328"/>
          </a:xfrm>
          <a:prstGeom prst="rect">
            <a:avLst/>
          </a:prstGeom>
        </p:spPr>
        <p:txBody>
          <a:bodyPr wrap="square">
            <a:spAutoFit/>
          </a:bodyPr>
          <a:lstStyle/>
          <a:p>
            <a:r>
              <a:rPr lang="en-US" b="1" dirty="0">
                <a:latin typeface="LiberationSans,Bold"/>
              </a:rPr>
              <a:t>Discussion</a:t>
            </a:r>
          </a:p>
          <a:p>
            <a:r>
              <a:rPr lang="en-US" dirty="0">
                <a:latin typeface="LiberationSans"/>
              </a:rPr>
              <a:t>Although the ball has greater velocity, the player has a much greater mass. Thus the momentum of the player is much greater than the momentum of the football, as you might guess. As a result, the player’s motion is only slightly affected if he catches the ball. We shall quantify what happens in such collisions in terms of momentum in later sections.</a:t>
            </a:r>
            <a:endParaRPr lang="en-US" dirty="0"/>
          </a:p>
        </p:txBody>
      </p:sp>
    </p:spTree>
    <p:extLst>
      <p:ext uri="{BB962C8B-B14F-4D97-AF65-F5344CB8AC3E}">
        <p14:creationId xmlns:p14="http://schemas.microsoft.com/office/powerpoint/2010/main" val="13581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15" y="345148"/>
            <a:ext cx="8462319" cy="483372"/>
          </a:xfrm>
        </p:spPr>
        <p:txBody>
          <a:bodyPr>
            <a:normAutofit fontScale="90000"/>
          </a:bodyPr>
          <a:lstStyle/>
          <a:p>
            <a:r>
              <a:rPr lang="en-US" dirty="0">
                <a:solidFill>
                  <a:srgbClr val="FF0000"/>
                </a:solidFill>
              </a:rPr>
              <a:t>Momentum and Newton’s Second Law</a:t>
            </a:r>
          </a:p>
        </p:txBody>
      </p:sp>
      <p:grpSp>
        <p:nvGrpSpPr>
          <p:cNvPr id="4" name="Group 3"/>
          <p:cNvGrpSpPr/>
          <p:nvPr/>
        </p:nvGrpSpPr>
        <p:grpSpPr>
          <a:xfrm>
            <a:off x="214183" y="219592"/>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
        <p:nvSpPr>
          <p:cNvPr id="7" name="Rectangle 6"/>
          <p:cNvSpPr/>
          <p:nvPr/>
        </p:nvSpPr>
        <p:spPr>
          <a:xfrm>
            <a:off x="1120346" y="996084"/>
            <a:ext cx="10939849" cy="1384995"/>
          </a:xfrm>
          <a:prstGeom prst="rect">
            <a:avLst/>
          </a:prstGeom>
        </p:spPr>
        <p:txBody>
          <a:bodyPr wrap="square">
            <a:spAutoFit/>
          </a:bodyPr>
          <a:lstStyle/>
          <a:p>
            <a:r>
              <a:rPr lang="en-US" dirty="0">
                <a:latin typeface="LiberationSans"/>
              </a:rPr>
              <a:t>Newton stated his </a:t>
            </a:r>
            <a:r>
              <a:rPr lang="en-US" b="1" dirty="0">
                <a:latin typeface="LiberationSans,Bold"/>
              </a:rPr>
              <a:t>second law of motion </a:t>
            </a:r>
            <a:r>
              <a:rPr lang="en-US" dirty="0">
                <a:latin typeface="LiberationSans"/>
              </a:rPr>
              <a:t>in terms of momentum: The net external force equals the change in momentum of a system divided by the time over which it changes. Using symbols, this law is</a:t>
            </a:r>
          </a:p>
          <a:p>
            <a:r>
              <a:rPr lang="en-US" sz="2400" b="1" dirty="0" err="1">
                <a:latin typeface="STIXGeneral-Bold"/>
              </a:rPr>
              <a:t>F</a:t>
            </a:r>
            <a:r>
              <a:rPr lang="en-US" dirty="0" err="1">
                <a:latin typeface="STIXGeneral-Regular"/>
              </a:rPr>
              <a:t>net</a:t>
            </a:r>
            <a:r>
              <a:rPr lang="en-US" dirty="0">
                <a:latin typeface="STIXGeneral-Regular"/>
              </a:rPr>
              <a:t> </a:t>
            </a:r>
            <a:r>
              <a:rPr lang="en-US" sz="2400" dirty="0">
                <a:latin typeface="STIXGeneral-Regular"/>
              </a:rPr>
              <a:t>= </a:t>
            </a:r>
            <a:r>
              <a:rPr lang="el-GR" sz="2400" dirty="0">
                <a:latin typeface="STIXGeneral-Regular"/>
              </a:rPr>
              <a:t>Δ</a:t>
            </a:r>
            <a:r>
              <a:rPr lang="en-US" sz="2400" b="1" dirty="0">
                <a:latin typeface="STIXGeneral-Bold"/>
              </a:rPr>
              <a:t>p/</a:t>
            </a:r>
            <a:r>
              <a:rPr lang="el-GR" sz="2400" dirty="0">
                <a:latin typeface="STIXGeneral-Regular"/>
              </a:rPr>
              <a:t>Δ</a:t>
            </a:r>
            <a:r>
              <a:rPr lang="en-US" sz="2400" i="1" dirty="0">
                <a:latin typeface="STIXGeneral-Italic"/>
              </a:rPr>
              <a:t>t , </a:t>
            </a:r>
          </a:p>
          <a:p>
            <a:r>
              <a:rPr lang="en-US" dirty="0">
                <a:latin typeface="LiberationSans"/>
              </a:rPr>
              <a:t>where </a:t>
            </a:r>
            <a:r>
              <a:rPr lang="en-US" sz="2400" b="1" dirty="0" err="1">
                <a:latin typeface="STIXGeneral-Bold"/>
              </a:rPr>
              <a:t>F</a:t>
            </a:r>
            <a:r>
              <a:rPr lang="en-US" dirty="0" err="1">
                <a:latin typeface="STIXGeneral-Regular"/>
              </a:rPr>
              <a:t>net</a:t>
            </a:r>
            <a:r>
              <a:rPr lang="en-US" dirty="0">
                <a:latin typeface="STIXGeneral-Regular"/>
              </a:rPr>
              <a:t> </a:t>
            </a:r>
            <a:r>
              <a:rPr lang="en-US" dirty="0">
                <a:latin typeface="LiberationSans"/>
              </a:rPr>
              <a:t>is the net external force, </a:t>
            </a:r>
            <a:r>
              <a:rPr lang="en-US" sz="2400" dirty="0" err="1">
                <a:latin typeface="STIXGeneral-Regular"/>
              </a:rPr>
              <a:t>Δ</a:t>
            </a:r>
            <a:r>
              <a:rPr lang="en-US" sz="2400" b="1" dirty="0" err="1">
                <a:latin typeface="STIXGeneral-Bold"/>
              </a:rPr>
              <a:t>p</a:t>
            </a:r>
            <a:r>
              <a:rPr lang="en-US" sz="2400" b="1" dirty="0">
                <a:latin typeface="STIXGeneral-Bold"/>
              </a:rPr>
              <a:t> </a:t>
            </a:r>
            <a:r>
              <a:rPr lang="en-US" dirty="0">
                <a:latin typeface="LiberationSans"/>
              </a:rPr>
              <a:t>is the change in momentum, and </a:t>
            </a:r>
            <a:r>
              <a:rPr lang="en-US" sz="2400" dirty="0" err="1">
                <a:latin typeface="STIXGeneral-Regular"/>
              </a:rPr>
              <a:t>Δ</a:t>
            </a:r>
            <a:r>
              <a:rPr lang="en-US" sz="2400" i="1" dirty="0" err="1">
                <a:latin typeface="STIXGeneral-Italic"/>
              </a:rPr>
              <a:t>t</a:t>
            </a:r>
            <a:r>
              <a:rPr lang="en-US" sz="2400" i="1" dirty="0">
                <a:latin typeface="STIXGeneral-Italic"/>
              </a:rPr>
              <a:t> </a:t>
            </a:r>
            <a:r>
              <a:rPr lang="en-US" dirty="0">
                <a:latin typeface="LiberationSans"/>
              </a:rPr>
              <a:t>is the change in time.</a:t>
            </a:r>
            <a:endParaRPr lang="en-US" dirty="0"/>
          </a:p>
        </p:txBody>
      </p:sp>
      <p:sp>
        <p:nvSpPr>
          <p:cNvPr id="8" name="Rectangle 7"/>
          <p:cNvSpPr/>
          <p:nvPr/>
        </p:nvSpPr>
        <p:spPr>
          <a:xfrm>
            <a:off x="867144" y="2548643"/>
            <a:ext cx="10610335" cy="1846659"/>
          </a:xfrm>
          <a:prstGeom prst="rect">
            <a:avLst/>
          </a:prstGeom>
        </p:spPr>
        <p:txBody>
          <a:bodyPr wrap="square">
            <a:spAutoFit/>
          </a:bodyPr>
          <a:lstStyle/>
          <a:p>
            <a:r>
              <a:rPr lang="en-US" b="1" dirty="0">
                <a:solidFill>
                  <a:srgbClr val="FF0000"/>
                </a:solidFill>
              </a:rPr>
              <a:t>Linear Momentum and Force</a:t>
            </a:r>
            <a:endParaRPr lang="en-US" dirty="0">
              <a:solidFill>
                <a:srgbClr val="FF0000"/>
              </a:solidFill>
              <a:latin typeface="LiberationSans"/>
            </a:endParaRPr>
          </a:p>
          <a:p>
            <a:r>
              <a:rPr lang="en-US" dirty="0">
                <a:latin typeface="LiberationSans"/>
              </a:rPr>
              <a:t>Change in momentum </a:t>
            </a:r>
            <a:r>
              <a:rPr lang="en-US" sz="2400" dirty="0" err="1">
                <a:latin typeface="STIXGeneral-Regular"/>
              </a:rPr>
              <a:t>Δ</a:t>
            </a:r>
            <a:r>
              <a:rPr lang="en-US" sz="2400" b="1" dirty="0" err="1">
                <a:latin typeface="STIXGeneral-Bold"/>
              </a:rPr>
              <a:t>p</a:t>
            </a:r>
            <a:r>
              <a:rPr lang="en-US" sz="2400" b="1" dirty="0">
                <a:latin typeface="STIXGeneral-Bold"/>
              </a:rPr>
              <a:t> </a:t>
            </a:r>
            <a:r>
              <a:rPr lang="en-US" dirty="0">
                <a:latin typeface="LiberationSans"/>
              </a:rPr>
              <a:t>is given by </a:t>
            </a:r>
            <a:r>
              <a:rPr lang="el-GR" sz="2400" dirty="0">
                <a:latin typeface="STIXGeneral-Regular"/>
              </a:rPr>
              <a:t>Δ</a:t>
            </a:r>
            <a:r>
              <a:rPr lang="en-US" sz="2400" b="1" dirty="0">
                <a:latin typeface="STIXGeneral-Bold"/>
              </a:rPr>
              <a:t>p </a:t>
            </a:r>
            <a:r>
              <a:rPr lang="en-US" sz="2400" dirty="0">
                <a:latin typeface="STIXGeneral-Regular"/>
              </a:rPr>
              <a:t>= </a:t>
            </a:r>
            <a:r>
              <a:rPr lang="el-GR" sz="2400" dirty="0">
                <a:latin typeface="STIXGeneral-Regular"/>
              </a:rPr>
              <a:t>Δ</a:t>
            </a:r>
            <a:r>
              <a:rPr lang="en-US" sz="2400" dirty="0">
                <a:latin typeface="STIXGeneral-Regular"/>
              </a:rPr>
              <a:t>(</a:t>
            </a:r>
            <a:r>
              <a:rPr lang="en-US" sz="2400" i="1" dirty="0">
                <a:latin typeface="STIXGeneral-Italic"/>
              </a:rPr>
              <a:t>m</a:t>
            </a:r>
            <a:r>
              <a:rPr lang="en-US" sz="2400" b="1" dirty="0">
                <a:latin typeface="STIXGeneral-Bold"/>
              </a:rPr>
              <a:t>v)</a:t>
            </a:r>
            <a:r>
              <a:rPr lang="en-US" sz="2400" dirty="0">
                <a:latin typeface="STIXGeneral-Regular"/>
              </a:rPr>
              <a:t>.</a:t>
            </a:r>
          </a:p>
          <a:p>
            <a:r>
              <a:rPr lang="en-US" dirty="0">
                <a:latin typeface="LiberationSans"/>
              </a:rPr>
              <a:t>If the mass of the system is constant, then </a:t>
            </a:r>
            <a:r>
              <a:rPr lang="el-GR" sz="2400" dirty="0">
                <a:latin typeface="STIXGeneral-Regular"/>
              </a:rPr>
              <a:t>Δ(</a:t>
            </a:r>
            <a:r>
              <a:rPr lang="en-US" sz="2400" i="1" dirty="0">
                <a:latin typeface="STIXGeneral-Italic"/>
              </a:rPr>
              <a:t>m</a:t>
            </a:r>
            <a:r>
              <a:rPr lang="en-US" sz="2400" b="1" dirty="0">
                <a:latin typeface="STIXGeneral-Bold"/>
              </a:rPr>
              <a:t>v</a:t>
            </a:r>
            <a:r>
              <a:rPr lang="en-US" sz="2400" dirty="0">
                <a:latin typeface="STIXGeneral-Regular"/>
              </a:rPr>
              <a:t>) = </a:t>
            </a:r>
            <a:r>
              <a:rPr lang="en-US" sz="2400" i="1" dirty="0">
                <a:latin typeface="STIXGeneral-Italic"/>
              </a:rPr>
              <a:t>m</a:t>
            </a:r>
            <a:r>
              <a:rPr lang="el-GR" sz="2400" dirty="0">
                <a:latin typeface="STIXGeneral-Regular"/>
              </a:rPr>
              <a:t>Δ</a:t>
            </a:r>
            <a:r>
              <a:rPr lang="en-US" sz="2400" b="1" dirty="0">
                <a:latin typeface="STIXGeneral-Bold"/>
              </a:rPr>
              <a:t>v</a:t>
            </a:r>
            <a:r>
              <a:rPr lang="en-US" sz="2400" dirty="0">
                <a:latin typeface="STIXGeneral-Regular"/>
              </a:rPr>
              <a:t>. </a:t>
            </a:r>
            <a:endParaRPr lang="en-US" dirty="0">
              <a:latin typeface="LiberationSans"/>
            </a:endParaRPr>
          </a:p>
          <a:p>
            <a:r>
              <a:rPr lang="en-US" dirty="0">
                <a:latin typeface="LiberationSans"/>
              </a:rPr>
              <a:t>So that for constant mass, Newton’s second law of motion becomes  </a:t>
            </a:r>
            <a:r>
              <a:rPr lang="en-US" sz="2400" b="1" dirty="0" err="1">
                <a:latin typeface="STIXGeneral-Bold"/>
              </a:rPr>
              <a:t>F</a:t>
            </a:r>
            <a:r>
              <a:rPr lang="en-US" dirty="0" err="1">
                <a:latin typeface="STIXGeneral-Regular"/>
              </a:rPr>
              <a:t>net</a:t>
            </a:r>
            <a:r>
              <a:rPr lang="en-US" dirty="0">
                <a:latin typeface="STIXGeneral-Regular"/>
              </a:rPr>
              <a:t> </a:t>
            </a:r>
            <a:r>
              <a:rPr lang="en-US" sz="2400" dirty="0">
                <a:latin typeface="STIXGeneral-Regular"/>
              </a:rPr>
              <a:t>= </a:t>
            </a:r>
            <a:r>
              <a:rPr lang="el-GR" sz="2400" dirty="0">
                <a:latin typeface="STIXGeneral-Regular"/>
              </a:rPr>
              <a:t>Δ</a:t>
            </a:r>
            <a:r>
              <a:rPr lang="en-US" sz="2400" b="1" dirty="0">
                <a:latin typeface="STIXGeneral-Bold"/>
              </a:rPr>
              <a:t>p/</a:t>
            </a:r>
            <a:r>
              <a:rPr lang="el-GR" sz="2400" dirty="0">
                <a:latin typeface="STIXGeneral-Regular"/>
              </a:rPr>
              <a:t>Δ</a:t>
            </a:r>
            <a:r>
              <a:rPr lang="en-US" sz="2400" i="1" dirty="0">
                <a:latin typeface="STIXGeneral-Italic"/>
              </a:rPr>
              <a:t>t </a:t>
            </a:r>
            <a:r>
              <a:rPr lang="en-US" sz="2400" dirty="0">
                <a:latin typeface="STIXGeneral-Regular"/>
              </a:rPr>
              <a:t>= </a:t>
            </a:r>
            <a:r>
              <a:rPr lang="en-US" sz="2400" i="1" dirty="0">
                <a:latin typeface="STIXGeneral-Italic"/>
              </a:rPr>
              <a:t>m</a:t>
            </a:r>
            <a:r>
              <a:rPr lang="el-GR" sz="2400" dirty="0">
                <a:latin typeface="STIXGeneral-Regular"/>
              </a:rPr>
              <a:t>Δ</a:t>
            </a:r>
            <a:r>
              <a:rPr lang="en-US" sz="2400" b="1" dirty="0">
                <a:latin typeface="STIXGeneral-Bold"/>
              </a:rPr>
              <a:t>v/</a:t>
            </a:r>
            <a:r>
              <a:rPr lang="el-GR" sz="2400" dirty="0">
                <a:latin typeface="STIXGeneral-Regular"/>
              </a:rPr>
              <a:t>Δ</a:t>
            </a:r>
            <a:r>
              <a:rPr lang="en-US" sz="2400" i="1" dirty="0">
                <a:latin typeface="STIXGeneral-Italic"/>
              </a:rPr>
              <a:t>t </a:t>
            </a:r>
            <a:r>
              <a:rPr lang="en-US" sz="2400" dirty="0">
                <a:latin typeface="STIXGeneral-Regular"/>
              </a:rPr>
              <a:t>.</a:t>
            </a:r>
          </a:p>
          <a:p>
            <a:r>
              <a:rPr lang="en-US" dirty="0">
                <a:latin typeface="LiberationSans"/>
              </a:rPr>
              <a:t>Because </a:t>
            </a:r>
            <a:r>
              <a:rPr lang="el-GR" sz="2400" dirty="0">
                <a:latin typeface="STIXGeneral-Regular"/>
              </a:rPr>
              <a:t>Δ</a:t>
            </a:r>
            <a:r>
              <a:rPr lang="en-US" sz="2400" b="1" dirty="0">
                <a:latin typeface="STIXGeneral-Bold"/>
              </a:rPr>
              <a:t>v/</a:t>
            </a:r>
            <a:r>
              <a:rPr lang="en-US" sz="2400" dirty="0" err="1">
                <a:latin typeface="STIXGeneral-Regular"/>
              </a:rPr>
              <a:t>Δ</a:t>
            </a:r>
            <a:r>
              <a:rPr lang="en-US" sz="2400" i="1" dirty="0" err="1">
                <a:latin typeface="STIXGeneral-Italic"/>
              </a:rPr>
              <a:t>t</a:t>
            </a:r>
            <a:r>
              <a:rPr lang="en-US" sz="2400" i="1" dirty="0">
                <a:latin typeface="STIXGeneral-Italic"/>
              </a:rPr>
              <a:t> </a:t>
            </a:r>
            <a:r>
              <a:rPr lang="en-US" sz="2400" dirty="0">
                <a:latin typeface="STIXGeneral-Regular"/>
              </a:rPr>
              <a:t>= </a:t>
            </a:r>
            <a:r>
              <a:rPr lang="en-US" sz="2400" b="1" dirty="0">
                <a:latin typeface="STIXGeneral-Bold"/>
              </a:rPr>
              <a:t>a </a:t>
            </a:r>
            <a:r>
              <a:rPr lang="en-US" dirty="0">
                <a:latin typeface="LiberationSans"/>
              </a:rPr>
              <a:t>, :. </a:t>
            </a:r>
            <a:r>
              <a:rPr lang="en-US" sz="2400" b="1" dirty="0" err="1">
                <a:latin typeface="STIXGeneral-Bold"/>
              </a:rPr>
              <a:t>F</a:t>
            </a:r>
            <a:r>
              <a:rPr lang="en-US" dirty="0" err="1">
                <a:latin typeface="STIXGeneral-Regular"/>
              </a:rPr>
              <a:t>net</a:t>
            </a:r>
            <a:r>
              <a:rPr lang="en-US" sz="2400" dirty="0">
                <a:latin typeface="STIXGeneral-Regular"/>
              </a:rPr>
              <a:t>=</a:t>
            </a:r>
            <a:r>
              <a:rPr lang="en-US" sz="2400" i="1" dirty="0">
                <a:latin typeface="STIXGeneral-Italic"/>
              </a:rPr>
              <a:t>m</a:t>
            </a:r>
            <a:r>
              <a:rPr lang="en-US" sz="2400" b="1" dirty="0">
                <a:latin typeface="STIXGeneral-Bold"/>
              </a:rPr>
              <a:t>a</a:t>
            </a:r>
            <a:endParaRPr lang="en-US" dirty="0"/>
          </a:p>
        </p:txBody>
      </p:sp>
    </p:spTree>
    <p:extLst>
      <p:ext uri="{BB962C8B-B14F-4D97-AF65-F5344CB8AC3E}">
        <p14:creationId xmlns:p14="http://schemas.microsoft.com/office/powerpoint/2010/main" val="322687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454" y="377482"/>
            <a:ext cx="4464908" cy="689318"/>
          </a:xfrm>
        </p:spPr>
        <p:txBody>
          <a:bodyPr>
            <a:normAutofit fontScale="90000"/>
          </a:bodyPr>
          <a:lstStyle/>
          <a:p>
            <a:r>
              <a:rPr lang="en-US" b="1" dirty="0">
                <a:solidFill>
                  <a:srgbClr val="FF0000"/>
                </a:solidFill>
              </a:rPr>
              <a:t>WORKED EXAMPLES</a:t>
            </a:r>
          </a:p>
        </p:txBody>
      </p:sp>
      <p:grpSp>
        <p:nvGrpSpPr>
          <p:cNvPr id="4" name="Group 3"/>
          <p:cNvGrpSpPr/>
          <p:nvPr/>
        </p:nvGrpSpPr>
        <p:grpSpPr>
          <a:xfrm>
            <a:off x="214183" y="219592"/>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1444716409"/>
              </p:ext>
            </p:extLst>
          </p:nvPr>
        </p:nvGraphicFramePr>
        <p:xfrm>
          <a:off x="560173" y="1224691"/>
          <a:ext cx="11079891" cy="1463040"/>
        </p:xfrm>
        <a:graphic>
          <a:graphicData uri="http://schemas.openxmlformats.org/drawingml/2006/table">
            <a:tbl>
              <a:tblPr/>
              <a:tblGrid>
                <a:gridCol w="11079891">
                  <a:extLst>
                    <a:ext uri="{9D8B030D-6E8A-4147-A177-3AD203B41FA5}">
                      <a16:colId xmlns:a16="http://schemas.microsoft.com/office/drawing/2014/main" val="20000"/>
                    </a:ext>
                  </a:extLst>
                </a:gridCol>
              </a:tblGrid>
              <a:tr h="381000">
                <a:tc>
                  <a:txBody>
                    <a:bodyPr/>
                    <a:lstStyle/>
                    <a:p>
                      <a:r>
                        <a:rPr lang="en-US" sz="1800" b="0" i="0" u="none" strike="noStrike" kern="1200" baseline="0" dirty="0">
                          <a:solidFill>
                            <a:srgbClr val="FF0000"/>
                          </a:solidFill>
                          <a:latin typeface="+mn-lt"/>
                          <a:ea typeface="+mn-ea"/>
                          <a:cs typeface="+mn-cs"/>
                        </a:rPr>
                        <a:t>Example 1: </a:t>
                      </a:r>
                      <a:r>
                        <a:rPr lang="en-US" sz="1800" b="0" i="0" u="none" strike="noStrike" kern="1200" baseline="0" dirty="0">
                          <a:solidFill>
                            <a:schemeClr val="tx1"/>
                          </a:solidFill>
                          <a:latin typeface="+mn-lt"/>
                          <a:ea typeface="+mn-ea"/>
                          <a:cs typeface="+mn-cs"/>
                        </a:rPr>
                        <a:t>During the </a:t>
                      </a:r>
                      <a:r>
                        <a:rPr lang="en-US" sz="1800" b="0" i="0" kern="1200" dirty="0">
                          <a:solidFill>
                            <a:schemeClr val="tx1"/>
                          </a:solidFill>
                          <a:effectLst/>
                          <a:latin typeface="+mn-lt"/>
                          <a:ea typeface="+mn-ea"/>
                          <a:cs typeface="+mn-cs"/>
                        </a:rPr>
                        <a:t> in the US Open at USTA Billie Jean King National Tennis Center on September 8, 2022</a:t>
                      </a:r>
                      <a:r>
                        <a:rPr lang="en-US" sz="1800" b="0" i="0" u="none" strike="noStrike" kern="1200" baseline="0" dirty="0">
                          <a:solidFill>
                            <a:schemeClr val="tx1"/>
                          </a:solidFill>
                          <a:latin typeface="+mn-lt"/>
                          <a:ea typeface="+mn-ea"/>
                          <a:cs typeface="+mn-cs"/>
                        </a:rPr>
                        <a:t>, </a:t>
                      </a:r>
                      <a:r>
                        <a:rPr lang="en-US" sz="1800" b="0" i="0" kern="1200" dirty="0" err="1">
                          <a:solidFill>
                            <a:schemeClr val="tx1"/>
                          </a:solidFill>
                          <a:effectLst/>
                          <a:latin typeface="+mn-lt"/>
                          <a:ea typeface="+mn-ea"/>
                          <a:cs typeface="+mn-cs"/>
                        </a:rPr>
                        <a:t>Ons</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Jabeur</a:t>
                      </a:r>
                      <a:r>
                        <a:rPr lang="en-US" sz="1800" b="0" i="0" kern="1200" dirty="0">
                          <a:solidFill>
                            <a:schemeClr val="tx1"/>
                          </a:solidFill>
                          <a:effectLst/>
                          <a:latin typeface="+mn-lt"/>
                          <a:ea typeface="+mn-ea"/>
                          <a:cs typeface="+mn-cs"/>
                        </a:rPr>
                        <a:t> of Tunisia </a:t>
                      </a:r>
                      <a:r>
                        <a:rPr lang="en-US" sz="1800" b="0" i="0" u="none" strike="noStrike" kern="1200" baseline="0" dirty="0">
                          <a:solidFill>
                            <a:schemeClr val="tx1"/>
                          </a:solidFill>
                          <a:latin typeface="+mn-lt"/>
                          <a:ea typeface="+mn-ea"/>
                          <a:cs typeface="+mn-cs"/>
                        </a:rPr>
                        <a:t>hit the fastest recorded serve in a premier women’s match, reaching a speed of 58 m/s (209 km/h). What is the average force exerted on the 0.057-kg tennis ball by </a:t>
                      </a:r>
                      <a:r>
                        <a:rPr lang="en-US" sz="1800" b="0" i="0" kern="1200" dirty="0" err="1">
                          <a:solidFill>
                            <a:schemeClr val="tx1"/>
                          </a:solidFill>
                          <a:effectLst/>
                          <a:latin typeface="+mn-lt"/>
                          <a:ea typeface="+mn-ea"/>
                          <a:cs typeface="+mn-cs"/>
                        </a:rPr>
                        <a:t>Ons</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Jabeur</a:t>
                      </a:r>
                      <a:r>
                        <a:rPr lang="en-US" sz="1800" b="0" i="0" u="none" strike="noStrike" kern="1200" baseline="0" dirty="0" err="1">
                          <a:solidFill>
                            <a:schemeClr val="tx1"/>
                          </a:solidFill>
                          <a:latin typeface="+mn-lt"/>
                          <a:ea typeface="+mn-ea"/>
                          <a:cs typeface="+mn-cs"/>
                        </a:rPr>
                        <a:t>’s</a:t>
                      </a:r>
                      <a:r>
                        <a:rPr lang="en-US" sz="1800" b="0" i="0" u="none" strike="noStrike" kern="1200" baseline="0" dirty="0">
                          <a:solidFill>
                            <a:schemeClr val="tx1"/>
                          </a:solidFill>
                          <a:latin typeface="+mn-lt"/>
                          <a:ea typeface="+mn-ea"/>
                          <a:cs typeface="+mn-cs"/>
                        </a:rPr>
                        <a:t> racquet, assuming that the ball’s speed just after impact is 58 m/s, that the initial horizontal component of the velocity before impact is negligible, and that the ball remained in contact with the racquet for 5.0 </a:t>
                      </a:r>
                      <a:r>
                        <a:rPr lang="en-US" sz="1800" b="0" i="0" u="none" strike="noStrike" kern="1200" baseline="0" dirty="0" err="1">
                          <a:solidFill>
                            <a:schemeClr val="tx1"/>
                          </a:solidFill>
                          <a:latin typeface="+mn-lt"/>
                          <a:ea typeface="+mn-ea"/>
                          <a:cs typeface="+mn-cs"/>
                        </a:rPr>
                        <a:t>ms</a:t>
                      </a:r>
                      <a:r>
                        <a:rPr lang="en-US" sz="1800" b="0" i="0" u="none" strike="noStrike" kern="1200" baseline="0" dirty="0">
                          <a:solidFill>
                            <a:schemeClr val="tx1"/>
                          </a:solidFill>
                          <a:latin typeface="+mn-lt"/>
                          <a:ea typeface="+mn-ea"/>
                          <a:cs typeface="+mn-cs"/>
                        </a:rPr>
                        <a:t> (milliseconds)?</a:t>
                      </a:r>
                      <a:endParaRPr lang="en-US" u="sng" strike="noStrike" dirty="0">
                        <a:solidFill>
                          <a:srgbClr val="202124"/>
                        </a:solidFill>
                        <a:effectLst/>
                        <a:hlinkClick r:id="rId3"/>
                      </a:endParaRPr>
                    </a:p>
                  </a:txBody>
                  <a:tcPr marR="95250"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782594" y="2808630"/>
            <a:ext cx="10882184" cy="3262432"/>
          </a:xfrm>
          <a:prstGeom prst="rect">
            <a:avLst/>
          </a:prstGeom>
        </p:spPr>
        <p:txBody>
          <a:bodyPr wrap="square">
            <a:spAutoFit/>
          </a:bodyPr>
          <a:lstStyle/>
          <a:p>
            <a:r>
              <a:rPr lang="en-US" b="1" dirty="0">
                <a:latin typeface="LiberationSans,Bold"/>
              </a:rPr>
              <a:t>Solution</a:t>
            </a:r>
          </a:p>
          <a:p>
            <a:r>
              <a:rPr lang="en-US" dirty="0"/>
              <a:t>When mass is constant, the change in momentum is given by </a:t>
            </a:r>
            <a:r>
              <a:rPr lang="el-GR" dirty="0"/>
              <a:t>Δ</a:t>
            </a:r>
            <a:r>
              <a:rPr lang="en-US" i="1" dirty="0"/>
              <a:t>p </a:t>
            </a:r>
            <a:r>
              <a:rPr lang="en-US" dirty="0"/>
              <a:t>= </a:t>
            </a:r>
            <a:r>
              <a:rPr lang="en-US" i="1" dirty="0"/>
              <a:t>m</a:t>
            </a:r>
            <a:r>
              <a:rPr lang="el-GR" dirty="0"/>
              <a:t>Δ</a:t>
            </a:r>
            <a:r>
              <a:rPr lang="en-US" i="1" dirty="0"/>
              <a:t>v </a:t>
            </a:r>
            <a:r>
              <a:rPr lang="en-US" dirty="0"/>
              <a:t>= </a:t>
            </a:r>
            <a:r>
              <a:rPr lang="en-US" i="1" dirty="0"/>
              <a:t>m</a:t>
            </a:r>
            <a:r>
              <a:rPr lang="en-US" dirty="0"/>
              <a:t>(</a:t>
            </a:r>
            <a:r>
              <a:rPr lang="en-US" i="1" dirty="0" err="1"/>
              <a:t>v</a:t>
            </a:r>
            <a:r>
              <a:rPr lang="en-US" dirty="0" err="1"/>
              <a:t>f</a:t>
            </a:r>
            <a:r>
              <a:rPr lang="en-US" dirty="0"/>
              <a:t> − </a:t>
            </a:r>
            <a:r>
              <a:rPr lang="en-US" i="1" dirty="0"/>
              <a:t>v</a:t>
            </a:r>
            <a:r>
              <a:rPr lang="en-US" dirty="0"/>
              <a:t>i).</a:t>
            </a:r>
            <a:endParaRPr lang="en-US" dirty="0">
              <a:latin typeface="LiberationSans"/>
            </a:endParaRPr>
          </a:p>
          <a:p>
            <a:r>
              <a:rPr lang="en-US" dirty="0">
                <a:latin typeface="LiberationSans"/>
              </a:rPr>
              <a:t>To determine the change in momentum, substitute the values for the initial and final velocities into the equation,  </a:t>
            </a:r>
            <a:r>
              <a:rPr lang="el-GR" sz="2400" dirty="0">
                <a:latin typeface="STIXGeneral-Regular"/>
              </a:rPr>
              <a:t>Δ</a:t>
            </a:r>
            <a:r>
              <a:rPr lang="en-US" sz="2400" i="1" dirty="0">
                <a:latin typeface="STIXGeneral-Italic"/>
              </a:rPr>
              <a:t>p </a:t>
            </a:r>
            <a:r>
              <a:rPr lang="en-US" sz="2400" dirty="0">
                <a:latin typeface="STIXGeneral-Regular"/>
              </a:rPr>
              <a:t>= </a:t>
            </a:r>
            <a:r>
              <a:rPr lang="en-US" sz="2400" i="1" dirty="0">
                <a:latin typeface="STIXGeneral-Italic"/>
              </a:rPr>
              <a:t>m</a:t>
            </a:r>
            <a:r>
              <a:rPr lang="en-US" sz="2400" dirty="0">
                <a:latin typeface="STIXGeneral-Regular"/>
              </a:rPr>
              <a:t>(</a:t>
            </a:r>
            <a:r>
              <a:rPr lang="en-US" sz="2400" i="1" dirty="0" err="1">
                <a:latin typeface="STIXGeneral-Italic"/>
              </a:rPr>
              <a:t>v</a:t>
            </a:r>
            <a:r>
              <a:rPr lang="en-US" dirty="0" err="1">
                <a:latin typeface="STIXGeneral-Regular"/>
              </a:rPr>
              <a:t>f</a:t>
            </a:r>
            <a:r>
              <a:rPr lang="en-US" dirty="0">
                <a:latin typeface="STIXGeneral-Regular"/>
              </a:rPr>
              <a:t> </a:t>
            </a:r>
            <a:r>
              <a:rPr lang="en-US" sz="2400" dirty="0">
                <a:latin typeface="STIXGeneral-Regular"/>
              </a:rPr>
              <a:t>– </a:t>
            </a:r>
            <a:r>
              <a:rPr lang="en-US" sz="2400" i="1" dirty="0">
                <a:latin typeface="STIXGeneral-Italic"/>
              </a:rPr>
              <a:t>v</a:t>
            </a:r>
            <a:r>
              <a:rPr lang="en-US" dirty="0">
                <a:latin typeface="STIXGeneral-Regular"/>
              </a:rPr>
              <a:t>i</a:t>
            </a:r>
            <a:r>
              <a:rPr lang="en-US" sz="2400" dirty="0">
                <a:latin typeface="STIXGeneral-Regular"/>
              </a:rPr>
              <a:t>)</a:t>
            </a:r>
            <a:endParaRPr lang="en-US" sz="800" dirty="0">
              <a:latin typeface="STIXSizeOneSym-Regular"/>
            </a:endParaRPr>
          </a:p>
          <a:p>
            <a:r>
              <a:rPr lang="en-US" sz="800" dirty="0">
                <a:latin typeface="STIXSizeOneSym-Regular"/>
              </a:rPr>
              <a:t>                                                     </a:t>
            </a:r>
            <a:r>
              <a:rPr lang="en-US" sz="2400" dirty="0">
                <a:latin typeface="STIXGeneral-Regular"/>
              </a:rPr>
              <a:t>= (0.057 kg)(58 m/s – 0 m/s)</a:t>
            </a:r>
          </a:p>
          <a:p>
            <a:r>
              <a:rPr lang="en-US" sz="2400" dirty="0">
                <a:latin typeface="STIXGeneral-Regular"/>
              </a:rPr>
              <a:t>                  = 3.306 kg · m/s ≈ 3.3 kg · m/s</a:t>
            </a:r>
          </a:p>
          <a:p>
            <a:r>
              <a:rPr lang="en-US" dirty="0">
                <a:latin typeface="LiberationSans"/>
              </a:rPr>
              <a:t>Now the magnitude of the net external force can determined by using </a:t>
            </a:r>
            <a:r>
              <a:rPr lang="en-US" sz="2400" i="1" dirty="0" err="1">
                <a:latin typeface="STIXGeneral-Italic"/>
              </a:rPr>
              <a:t>F</a:t>
            </a:r>
            <a:r>
              <a:rPr lang="en-US" dirty="0" err="1">
                <a:latin typeface="STIXGeneral-Regular"/>
              </a:rPr>
              <a:t>net</a:t>
            </a:r>
            <a:r>
              <a:rPr lang="en-US" dirty="0">
                <a:latin typeface="STIXGeneral-Regular"/>
              </a:rPr>
              <a:t> </a:t>
            </a:r>
            <a:r>
              <a:rPr lang="en-US" sz="2400" dirty="0">
                <a:latin typeface="STIXGeneral-Regular"/>
              </a:rPr>
              <a:t>= </a:t>
            </a:r>
            <a:r>
              <a:rPr lang="en-US" sz="2400" dirty="0" err="1">
                <a:latin typeface="STIXGeneral-Regular"/>
              </a:rPr>
              <a:t>Δ</a:t>
            </a:r>
            <a:r>
              <a:rPr lang="en-US" sz="2400" i="1" dirty="0" err="1">
                <a:latin typeface="STIXGeneral-Italic"/>
              </a:rPr>
              <a:t>p</a:t>
            </a:r>
            <a:r>
              <a:rPr lang="en-US" sz="2400" i="1" dirty="0">
                <a:latin typeface="STIXGeneral-Italic"/>
              </a:rPr>
              <a:t>/</a:t>
            </a:r>
            <a:r>
              <a:rPr lang="el-GR" sz="2400" dirty="0">
                <a:latin typeface="STIXGeneral-Regular"/>
              </a:rPr>
              <a:t>Δ</a:t>
            </a:r>
            <a:r>
              <a:rPr lang="en-US" sz="2400" i="1" dirty="0">
                <a:latin typeface="STIXGeneral-Italic"/>
              </a:rPr>
              <a:t>t </a:t>
            </a:r>
            <a:r>
              <a:rPr lang="en-US" dirty="0">
                <a:latin typeface="LiberationSans"/>
              </a:rPr>
              <a:t>:</a:t>
            </a:r>
          </a:p>
          <a:p>
            <a:r>
              <a:rPr lang="en-US" dirty="0">
                <a:latin typeface="LiberationSans"/>
              </a:rPr>
              <a:t>                 </a:t>
            </a:r>
            <a:r>
              <a:rPr lang="en-US" sz="2400" i="1" dirty="0" err="1">
                <a:latin typeface="STIXGeneral-Italic"/>
              </a:rPr>
              <a:t>F</a:t>
            </a:r>
            <a:r>
              <a:rPr lang="en-US" dirty="0" err="1">
                <a:latin typeface="STIXGeneral-Regular"/>
              </a:rPr>
              <a:t>net</a:t>
            </a:r>
            <a:r>
              <a:rPr lang="en-US" dirty="0">
                <a:latin typeface="STIXGeneral-Regular"/>
              </a:rPr>
              <a:t> </a:t>
            </a:r>
            <a:r>
              <a:rPr lang="en-US" sz="2400" dirty="0">
                <a:latin typeface="STIXGeneral-Regular"/>
              </a:rPr>
              <a:t>= </a:t>
            </a:r>
            <a:r>
              <a:rPr lang="el-GR" sz="2400" dirty="0">
                <a:latin typeface="STIXGeneral-Regular"/>
              </a:rPr>
              <a:t>Δ</a:t>
            </a:r>
            <a:r>
              <a:rPr lang="en-US" sz="2400" i="1" dirty="0">
                <a:latin typeface="STIXGeneral-Italic"/>
              </a:rPr>
              <a:t>p/</a:t>
            </a:r>
            <a:r>
              <a:rPr lang="el-GR" sz="2400" dirty="0">
                <a:latin typeface="STIXGeneral-Regular"/>
              </a:rPr>
              <a:t>Δ</a:t>
            </a:r>
            <a:r>
              <a:rPr lang="en-US" sz="2400" i="1" dirty="0">
                <a:latin typeface="STIXGeneral-Italic"/>
              </a:rPr>
              <a:t>t </a:t>
            </a:r>
            <a:r>
              <a:rPr lang="en-US" sz="2400" dirty="0">
                <a:latin typeface="STIXGeneral-Regular"/>
              </a:rPr>
              <a:t>= 3.306 (</a:t>
            </a:r>
            <a:r>
              <a:rPr lang="en-US" sz="2400" dirty="0" err="1">
                <a:latin typeface="STIXGeneral-Regular"/>
              </a:rPr>
              <a:t>kg⋅m</a:t>
            </a:r>
            <a:r>
              <a:rPr lang="en-US" sz="2400" dirty="0">
                <a:latin typeface="STIXGeneral-Regular"/>
              </a:rPr>
              <a:t>/s)/5.0×10</a:t>
            </a:r>
            <a:r>
              <a:rPr lang="en-US" baseline="30000" dirty="0">
                <a:latin typeface="STIXGeneral-Regular"/>
              </a:rPr>
              <a:t>−3 </a:t>
            </a:r>
            <a:r>
              <a:rPr lang="en-US" sz="2400" dirty="0">
                <a:latin typeface="STIXGeneral-Regular"/>
              </a:rPr>
              <a:t>s  </a:t>
            </a:r>
          </a:p>
          <a:p>
            <a:r>
              <a:rPr lang="en-US" sz="2400" dirty="0">
                <a:latin typeface="STIXGeneral-Regular"/>
              </a:rPr>
              <a:t>                    = 661 N ≈ 660 N</a:t>
            </a:r>
          </a:p>
        </p:txBody>
      </p:sp>
    </p:spTree>
    <p:extLst>
      <p:ext uri="{BB962C8B-B14F-4D97-AF65-F5344CB8AC3E}">
        <p14:creationId xmlns:p14="http://schemas.microsoft.com/office/powerpoint/2010/main" val="190751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709" y="226358"/>
            <a:ext cx="6353432" cy="689318"/>
          </a:xfrm>
        </p:spPr>
        <p:txBody>
          <a:bodyPr>
            <a:normAutofit fontScale="90000"/>
          </a:bodyPr>
          <a:lstStyle/>
          <a:p>
            <a:r>
              <a:rPr lang="en-US" b="1" dirty="0">
                <a:solidFill>
                  <a:srgbClr val="FF0000"/>
                </a:solidFill>
              </a:rPr>
              <a:t>Conservation of Momentum</a:t>
            </a:r>
            <a:endParaRPr lang="en-US" dirty="0">
              <a:solidFill>
                <a:srgbClr val="FF0000"/>
              </a:solidFill>
            </a:endParaRPr>
          </a:p>
        </p:txBody>
      </p:sp>
      <p:grpSp>
        <p:nvGrpSpPr>
          <p:cNvPr id="4" name="Group 3"/>
          <p:cNvGrpSpPr/>
          <p:nvPr/>
        </p:nvGrpSpPr>
        <p:grpSpPr>
          <a:xfrm>
            <a:off x="341757" y="200369"/>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
        <p:nvSpPr>
          <p:cNvPr id="7" name="Rectangle 6"/>
          <p:cNvSpPr/>
          <p:nvPr/>
        </p:nvSpPr>
        <p:spPr>
          <a:xfrm>
            <a:off x="1458097" y="915676"/>
            <a:ext cx="10116065" cy="646331"/>
          </a:xfrm>
          <a:prstGeom prst="rect">
            <a:avLst/>
          </a:prstGeom>
        </p:spPr>
        <p:txBody>
          <a:bodyPr wrap="square">
            <a:spAutoFit/>
          </a:bodyPr>
          <a:lstStyle/>
          <a:p>
            <a:r>
              <a:rPr lang="en-US" dirty="0">
                <a:latin typeface="LiberationSans"/>
              </a:rPr>
              <a:t>Consider what happens if the masses of two colliding objects are more similar than the masses of a football player and Earth—for example, one car bumping into another</a:t>
            </a:r>
            <a:endParaRPr lang="en-US" dirty="0"/>
          </a:p>
        </p:txBody>
      </p:sp>
      <p:pic>
        <p:nvPicPr>
          <p:cNvPr id="8" name="Picture 7"/>
          <p:cNvPicPr>
            <a:picLocks noChangeAspect="1"/>
          </p:cNvPicPr>
          <p:nvPr/>
        </p:nvPicPr>
        <p:blipFill>
          <a:blip r:embed="rId3"/>
          <a:stretch>
            <a:fillRect/>
          </a:stretch>
        </p:blipFill>
        <p:spPr>
          <a:xfrm>
            <a:off x="988540" y="1708017"/>
            <a:ext cx="8987481" cy="3160545"/>
          </a:xfrm>
          <a:prstGeom prst="rect">
            <a:avLst/>
          </a:prstGeom>
        </p:spPr>
      </p:pic>
      <p:sp>
        <p:nvSpPr>
          <p:cNvPr id="9" name="Rectangle 8"/>
          <p:cNvSpPr/>
          <p:nvPr/>
        </p:nvSpPr>
        <p:spPr>
          <a:xfrm>
            <a:off x="189471" y="5163362"/>
            <a:ext cx="11705967" cy="1200329"/>
          </a:xfrm>
          <a:prstGeom prst="rect">
            <a:avLst/>
          </a:prstGeom>
        </p:spPr>
        <p:txBody>
          <a:bodyPr wrap="square">
            <a:spAutoFit/>
          </a:bodyPr>
          <a:lstStyle/>
          <a:p>
            <a:r>
              <a:rPr lang="en-US" dirty="0"/>
              <a:t>A car of mass </a:t>
            </a:r>
            <a:r>
              <a:rPr lang="en-US" b="1" i="1" dirty="0"/>
              <a:t>m</a:t>
            </a:r>
            <a:r>
              <a:rPr lang="en-US" b="1" baseline="-25000" dirty="0"/>
              <a:t>1</a:t>
            </a:r>
            <a:r>
              <a:rPr lang="en-US" dirty="0"/>
              <a:t> moving with a velocity of </a:t>
            </a:r>
            <a:r>
              <a:rPr lang="en-US" b="1" i="1" dirty="0"/>
              <a:t>v</a:t>
            </a:r>
            <a:r>
              <a:rPr lang="en-US" b="1" i="1" baseline="-25000" dirty="0"/>
              <a:t>1</a:t>
            </a:r>
            <a:r>
              <a:rPr lang="en-US" dirty="0"/>
              <a:t> bumps into another car of mass </a:t>
            </a:r>
            <a:r>
              <a:rPr lang="en-US" b="1" i="1" dirty="0"/>
              <a:t>m</a:t>
            </a:r>
            <a:r>
              <a:rPr lang="en-US" b="1" baseline="-25000" dirty="0"/>
              <a:t>2</a:t>
            </a:r>
            <a:r>
              <a:rPr lang="en-US" dirty="0"/>
              <a:t> and velocity </a:t>
            </a:r>
            <a:r>
              <a:rPr lang="en-US" b="1" i="1" dirty="0"/>
              <a:t>v</a:t>
            </a:r>
            <a:r>
              <a:rPr lang="en-US" b="1" baseline="-25000" dirty="0"/>
              <a:t>2</a:t>
            </a:r>
            <a:r>
              <a:rPr lang="en-US" dirty="0"/>
              <a:t> that it is following. As a result, the first car slows down to a velocity of v′1 and the second speeds up to a velocity of v′2 . The momentum of each car is changed, but the total momentum </a:t>
            </a:r>
            <a:r>
              <a:rPr lang="en-US" i="1" dirty="0" err="1"/>
              <a:t>p</a:t>
            </a:r>
            <a:r>
              <a:rPr lang="en-US" dirty="0" err="1"/>
              <a:t>tot</a:t>
            </a:r>
            <a:r>
              <a:rPr lang="en-US" dirty="0"/>
              <a:t> of the two cars is the same before and after the collision (if you assume friction is negligible).</a:t>
            </a:r>
          </a:p>
        </p:txBody>
      </p:sp>
    </p:spTree>
    <p:extLst>
      <p:ext uri="{BB962C8B-B14F-4D97-AF65-F5344CB8AC3E}">
        <p14:creationId xmlns:p14="http://schemas.microsoft.com/office/powerpoint/2010/main" val="133629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157" y="233319"/>
            <a:ext cx="5406081" cy="565751"/>
          </a:xfrm>
        </p:spPr>
        <p:txBody>
          <a:bodyPr>
            <a:normAutofit fontScale="90000"/>
          </a:bodyPr>
          <a:lstStyle/>
          <a:p>
            <a:r>
              <a:rPr lang="en-US" b="1" dirty="0">
                <a:solidFill>
                  <a:srgbClr val="FF0000"/>
                </a:solidFill>
              </a:rPr>
              <a:t>Change in Momentum</a:t>
            </a:r>
          </a:p>
        </p:txBody>
      </p:sp>
      <p:grpSp>
        <p:nvGrpSpPr>
          <p:cNvPr id="4" name="Group 3"/>
          <p:cNvGrpSpPr/>
          <p:nvPr/>
        </p:nvGrpSpPr>
        <p:grpSpPr>
          <a:xfrm>
            <a:off x="341757" y="200369"/>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
        <p:nvSpPr>
          <p:cNvPr id="7" name="Rectangle 6"/>
          <p:cNvSpPr/>
          <p:nvPr/>
        </p:nvSpPr>
        <p:spPr>
          <a:xfrm>
            <a:off x="1400546" y="915676"/>
            <a:ext cx="9622173" cy="3139321"/>
          </a:xfrm>
          <a:prstGeom prst="rect">
            <a:avLst/>
          </a:prstGeom>
        </p:spPr>
        <p:txBody>
          <a:bodyPr wrap="square">
            <a:spAutoFit/>
          </a:bodyPr>
          <a:lstStyle/>
          <a:p>
            <a:r>
              <a:rPr lang="el-GR" dirty="0">
                <a:latin typeface="STIXGeneral-Regular"/>
              </a:rPr>
              <a:t>Δ</a:t>
            </a:r>
            <a:r>
              <a:rPr lang="en-US" i="1" dirty="0">
                <a:latin typeface="STIXGeneral-Italic"/>
              </a:rPr>
              <a:t>p</a:t>
            </a:r>
            <a:r>
              <a:rPr lang="en-US" sz="1400" dirty="0">
                <a:latin typeface="STIXGeneral-Regular"/>
              </a:rPr>
              <a:t>1 </a:t>
            </a:r>
            <a:r>
              <a:rPr lang="en-US" dirty="0">
                <a:latin typeface="STIXGeneral-Regular"/>
              </a:rPr>
              <a:t>= </a:t>
            </a:r>
            <a:r>
              <a:rPr lang="en-US" i="1" dirty="0">
                <a:latin typeface="STIXGeneral-Italic"/>
              </a:rPr>
              <a:t>F</a:t>
            </a:r>
            <a:r>
              <a:rPr lang="en-US" sz="1400" dirty="0">
                <a:latin typeface="STIXGeneral-Regular"/>
              </a:rPr>
              <a:t>1</a:t>
            </a:r>
            <a:r>
              <a:rPr lang="el-GR" dirty="0">
                <a:latin typeface="STIXGeneral-Regular"/>
              </a:rPr>
              <a:t>Δ</a:t>
            </a:r>
            <a:r>
              <a:rPr lang="en-US" i="1" dirty="0">
                <a:latin typeface="STIXGeneral-Italic"/>
              </a:rPr>
              <a:t>t</a:t>
            </a:r>
            <a:r>
              <a:rPr lang="en-US" dirty="0">
                <a:latin typeface="STIXGeneral-Regular"/>
              </a:rPr>
              <a:t>,</a:t>
            </a:r>
          </a:p>
          <a:p>
            <a:r>
              <a:rPr lang="el-GR" dirty="0"/>
              <a:t>Δ</a:t>
            </a:r>
            <a:r>
              <a:rPr lang="en-US" i="1" dirty="0"/>
              <a:t>p</a:t>
            </a:r>
            <a:r>
              <a:rPr lang="en-US" dirty="0"/>
              <a:t>2 = </a:t>
            </a:r>
            <a:r>
              <a:rPr lang="en-US" i="1" dirty="0"/>
              <a:t>F</a:t>
            </a:r>
            <a:r>
              <a:rPr lang="en-US" dirty="0"/>
              <a:t>2</a:t>
            </a:r>
            <a:r>
              <a:rPr lang="el-GR" dirty="0"/>
              <a:t>Δ</a:t>
            </a:r>
            <a:r>
              <a:rPr lang="en-US" i="1" dirty="0"/>
              <a:t>t</a:t>
            </a:r>
          </a:p>
          <a:p>
            <a:r>
              <a:rPr lang="en-US" dirty="0"/>
              <a:t>where </a:t>
            </a:r>
            <a:r>
              <a:rPr lang="en-US" i="1" dirty="0"/>
              <a:t>F</a:t>
            </a:r>
            <a:r>
              <a:rPr lang="en-US" dirty="0"/>
              <a:t>2 is the force on car 2 due to car 1, and we assume the duration of the collision </a:t>
            </a:r>
            <a:r>
              <a:rPr lang="en-US" dirty="0" err="1"/>
              <a:t>Δ</a:t>
            </a:r>
            <a:r>
              <a:rPr lang="en-US" i="1" dirty="0" err="1"/>
              <a:t>t</a:t>
            </a:r>
            <a:r>
              <a:rPr lang="en-US" i="1" dirty="0"/>
              <a:t> </a:t>
            </a:r>
            <a:r>
              <a:rPr lang="en-US" dirty="0"/>
              <a:t>is the same for both cars. </a:t>
            </a:r>
          </a:p>
          <a:p>
            <a:r>
              <a:rPr lang="en-US" dirty="0"/>
              <a:t>We know from Newton’s third law that </a:t>
            </a:r>
            <a:r>
              <a:rPr lang="en-US" i="1" dirty="0"/>
              <a:t>F</a:t>
            </a:r>
            <a:r>
              <a:rPr lang="en-US" dirty="0"/>
              <a:t>2 = – </a:t>
            </a:r>
            <a:r>
              <a:rPr lang="en-US" i="1" dirty="0"/>
              <a:t>F</a:t>
            </a:r>
            <a:r>
              <a:rPr lang="en-US" dirty="0"/>
              <a:t>1 , </a:t>
            </a:r>
          </a:p>
          <a:p>
            <a:r>
              <a:rPr lang="en-US" dirty="0"/>
              <a:t>and so </a:t>
            </a:r>
            <a:r>
              <a:rPr lang="el-GR" dirty="0"/>
              <a:t>Δ</a:t>
            </a:r>
            <a:r>
              <a:rPr lang="en-US" i="1" dirty="0"/>
              <a:t>p</a:t>
            </a:r>
            <a:r>
              <a:rPr lang="en-US" dirty="0"/>
              <a:t>2 = −</a:t>
            </a:r>
            <a:r>
              <a:rPr lang="en-US" i="1" dirty="0"/>
              <a:t>F</a:t>
            </a:r>
            <a:r>
              <a:rPr lang="en-US" dirty="0"/>
              <a:t>1</a:t>
            </a:r>
            <a:r>
              <a:rPr lang="el-GR" dirty="0"/>
              <a:t>Δ</a:t>
            </a:r>
            <a:r>
              <a:rPr lang="en-US" i="1" dirty="0"/>
              <a:t>t </a:t>
            </a:r>
            <a:r>
              <a:rPr lang="en-US" dirty="0"/>
              <a:t>= −</a:t>
            </a:r>
            <a:r>
              <a:rPr lang="el-GR" dirty="0"/>
              <a:t>Δ</a:t>
            </a:r>
            <a:r>
              <a:rPr lang="en-US" i="1" dirty="0"/>
              <a:t>p</a:t>
            </a:r>
            <a:r>
              <a:rPr lang="en-US" dirty="0"/>
              <a:t>1</a:t>
            </a:r>
          </a:p>
          <a:p>
            <a:r>
              <a:rPr lang="en-US" dirty="0"/>
              <a:t>Thus, the changes in momentum are equal and opposite, and </a:t>
            </a:r>
            <a:r>
              <a:rPr lang="el-GR" dirty="0"/>
              <a:t>Δ</a:t>
            </a:r>
            <a:r>
              <a:rPr lang="en-US" i="1" dirty="0"/>
              <a:t>p</a:t>
            </a:r>
            <a:r>
              <a:rPr lang="en-US" dirty="0"/>
              <a:t>1 + </a:t>
            </a:r>
            <a:r>
              <a:rPr lang="el-GR" dirty="0"/>
              <a:t>Δ</a:t>
            </a:r>
            <a:r>
              <a:rPr lang="en-US" i="1" dirty="0"/>
              <a:t>p</a:t>
            </a:r>
            <a:r>
              <a:rPr lang="en-US" dirty="0"/>
              <a:t>2 = 0. </a:t>
            </a:r>
          </a:p>
          <a:p>
            <a:r>
              <a:rPr lang="en-US" dirty="0"/>
              <a:t>Because the changes in momentum add to zero, the total momentum of the two-car system is constant. That is,</a:t>
            </a:r>
          </a:p>
          <a:p>
            <a:r>
              <a:rPr lang="en-US" i="1" dirty="0"/>
              <a:t>p</a:t>
            </a:r>
            <a:r>
              <a:rPr lang="en-US" dirty="0"/>
              <a:t>1 + </a:t>
            </a:r>
            <a:r>
              <a:rPr lang="en-US" i="1" dirty="0"/>
              <a:t>p</a:t>
            </a:r>
            <a:r>
              <a:rPr lang="en-US" dirty="0"/>
              <a:t>2 = constant, </a:t>
            </a:r>
          </a:p>
          <a:p>
            <a:r>
              <a:rPr lang="en-US" i="1" dirty="0"/>
              <a:t>p</a:t>
            </a:r>
            <a:r>
              <a:rPr lang="en-US" dirty="0"/>
              <a:t>1 + </a:t>
            </a:r>
            <a:r>
              <a:rPr lang="en-US" i="1" dirty="0"/>
              <a:t>p</a:t>
            </a:r>
            <a:r>
              <a:rPr lang="en-US" dirty="0"/>
              <a:t>2 = </a:t>
            </a:r>
            <a:r>
              <a:rPr lang="en-US" i="1" dirty="0"/>
              <a:t>p</a:t>
            </a:r>
            <a:r>
              <a:rPr lang="en-US" dirty="0"/>
              <a:t>′1 + </a:t>
            </a:r>
            <a:r>
              <a:rPr lang="en-US" i="1" dirty="0"/>
              <a:t>p</a:t>
            </a:r>
            <a:r>
              <a:rPr lang="en-US" dirty="0"/>
              <a:t>′2,</a:t>
            </a:r>
          </a:p>
        </p:txBody>
      </p:sp>
      <p:sp>
        <p:nvSpPr>
          <p:cNvPr id="8" name="Rectangle 7"/>
          <p:cNvSpPr/>
          <p:nvPr/>
        </p:nvSpPr>
        <p:spPr>
          <a:xfrm>
            <a:off x="1223621" y="4171603"/>
            <a:ext cx="9976021" cy="2215991"/>
          </a:xfrm>
          <a:prstGeom prst="rect">
            <a:avLst/>
          </a:prstGeom>
        </p:spPr>
        <p:txBody>
          <a:bodyPr wrap="square">
            <a:spAutoFit/>
          </a:bodyPr>
          <a:lstStyle/>
          <a:p>
            <a:r>
              <a:rPr lang="en-US" dirty="0">
                <a:latin typeface="LiberationSans"/>
              </a:rPr>
              <a:t>where </a:t>
            </a:r>
            <a:r>
              <a:rPr lang="en-US" sz="2400" i="1" dirty="0">
                <a:latin typeface="STIXGeneral-Italic"/>
              </a:rPr>
              <a:t>p</a:t>
            </a:r>
            <a:r>
              <a:rPr lang="en-US" sz="2400" dirty="0">
                <a:latin typeface="STIXGeneral-Regular"/>
              </a:rPr>
              <a:t>′</a:t>
            </a:r>
            <a:r>
              <a:rPr lang="en-US" dirty="0">
                <a:latin typeface="STIXGeneral-Regular"/>
              </a:rPr>
              <a:t>1 </a:t>
            </a:r>
            <a:r>
              <a:rPr lang="en-US" dirty="0">
                <a:latin typeface="LiberationSans"/>
              </a:rPr>
              <a:t>and </a:t>
            </a:r>
            <a:r>
              <a:rPr lang="en-US" sz="2400" i="1" dirty="0">
                <a:latin typeface="STIXGeneral-Italic"/>
              </a:rPr>
              <a:t>p</a:t>
            </a:r>
            <a:r>
              <a:rPr lang="en-US" sz="2400" dirty="0">
                <a:latin typeface="STIXGeneral-Regular"/>
              </a:rPr>
              <a:t>′</a:t>
            </a:r>
            <a:r>
              <a:rPr lang="en-US" dirty="0">
                <a:latin typeface="STIXGeneral-Regular"/>
              </a:rPr>
              <a:t>2 </a:t>
            </a:r>
            <a:r>
              <a:rPr lang="en-US" dirty="0">
                <a:latin typeface="LiberationSans"/>
              </a:rPr>
              <a:t>are the momenta of cars 1 and 2 after the collision. </a:t>
            </a:r>
          </a:p>
          <a:p>
            <a:r>
              <a:rPr lang="en-US" dirty="0">
                <a:latin typeface="LiberationSans"/>
              </a:rPr>
              <a:t>In equation form, the </a:t>
            </a:r>
            <a:r>
              <a:rPr lang="en-US" b="1" dirty="0">
                <a:latin typeface="LiberationSans,Bold"/>
              </a:rPr>
              <a:t>conservation of momentum principle </a:t>
            </a:r>
            <a:r>
              <a:rPr lang="en-US" dirty="0">
                <a:latin typeface="LiberationSans"/>
              </a:rPr>
              <a:t>for an isolated system is written</a:t>
            </a:r>
          </a:p>
          <a:p>
            <a:r>
              <a:rPr lang="en-US" sz="2400" b="1" dirty="0" err="1">
                <a:latin typeface="STIXGeneral-Bold"/>
              </a:rPr>
              <a:t>p</a:t>
            </a:r>
            <a:r>
              <a:rPr lang="en-US" dirty="0" err="1">
                <a:latin typeface="STIXGeneral-Regular"/>
              </a:rPr>
              <a:t>tot</a:t>
            </a:r>
            <a:r>
              <a:rPr lang="en-US" dirty="0">
                <a:latin typeface="STIXGeneral-Regular"/>
              </a:rPr>
              <a:t> </a:t>
            </a:r>
            <a:r>
              <a:rPr lang="en-US" sz="2400" dirty="0">
                <a:latin typeface="STIXGeneral-Regular"/>
              </a:rPr>
              <a:t>= constant, </a:t>
            </a:r>
            <a:endParaRPr lang="en-US" dirty="0">
              <a:latin typeface="LiberationSans"/>
            </a:endParaRPr>
          </a:p>
          <a:p>
            <a:r>
              <a:rPr lang="en-US" dirty="0">
                <a:latin typeface="LiberationSans"/>
              </a:rPr>
              <a:t>Or </a:t>
            </a:r>
            <a:r>
              <a:rPr lang="en-US" sz="2400" b="1" dirty="0" err="1">
                <a:latin typeface="STIXGeneral-Bold"/>
              </a:rPr>
              <a:t>p</a:t>
            </a:r>
            <a:r>
              <a:rPr lang="en-US" dirty="0" err="1">
                <a:latin typeface="STIXGeneral-Regular"/>
              </a:rPr>
              <a:t>tot</a:t>
            </a:r>
            <a:r>
              <a:rPr lang="en-US" dirty="0">
                <a:latin typeface="STIXGeneral-Regular"/>
              </a:rPr>
              <a:t> </a:t>
            </a:r>
            <a:r>
              <a:rPr lang="en-US" sz="2400" dirty="0">
                <a:latin typeface="STIXGeneral-Regular"/>
              </a:rPr>
              <a:t>= </a:t>
            </a:r>
            <a:r>
              <a:rPr lang="en-US" sz="2400" b="1" dirty="0" err="1">
                <a:latin typeface="STIXGeneral-Bold"/>
              </a:rPr>
              <a:t>p</a:t>
            </a:r>
            <a:r>
              <a:rPr lang="en-US" sz="2400" dirty="0" err="1">
                <a:latin typeface="STIXGeneral-Regular"/>
              </a:rPr>
              <a:t>′</a:t>
            </a:r>
            <a:r>
              <a:rPr lang="en-US" dirty="0" err="1">
                <a:latin typeface="STIXGeneral-Regular"/>
              </a:rPr>
              <a:t>tot</a:t>
            </a:r>
            <a:r>
              <a:rPr lang="en-US" sz="2400" dirty="0">
                <a:latin typeface="STIXGeneral-Regular"/>
              </a:rPr>
              <a:t>, </a:t>
            </a:r>
            <a:endParaRPr lang="en-US" dirty="0">
              <a:latin typeface="LiberationSans"/>
            </a:endParaRPr>
          </a:p>
          <a:p>
            <a:r>
              <a:rPr lang="en-US" dirty="0">
                <a:latin typeface="LiberationSans"/>
              </a:rPr>
              <a:t>where </a:t>
            </a:r>
            <a:r>
              <a:rPr lang="en-US" sz="2400" b="1" dirty="0" err="1">
                <a:latin typeface="STIXGeneral-Bold"/>
              </a:rPr>
              <a:t>p</a:t>
            </a:r>
            <a:r>
              <a:rPr lang="en-US" dirty="0" err="1">
                <a:latin typeface="STIXGeneral-Regular"/>
              </a:rPr>
              <a:t>tot</a:t>
            </a:r>
            <a:r>
              <a:rPr lang="en-US" dirty="0">
                <a:latin typeface="STIXGeneral-Regular"/>
              </a:rPr>
              <a:t> </a:t>
            </a:r>
            <a:r>
              <a:rPr lang="en-US" dirty="0">
                <a:latin typeface="LiberationSans"/>
              </a:rPr>
              <a:t>is the total momentum and </a:t>
            </a:r>
            <a:r>
              <a:rPr lang="en-US" sz="2400" b="1" dirty="0" err="1">
                <a:latin typeface="STIXGeneral-Bold"/>
              </a:rPr>
              <a:t>p</a:t>
            </a:r>
            <a:r>
              <a:rPr lang="en-US" sz="2400" dirty="0" err="1">
                <a:latin typeface="STIXGeneral-Regular"/>
              </a:rPr>
              <a:t>′</a:t>
            </a:r>
            <a:r>
              <a:rPr lang="en-US" dirty="0" err="1">
                <a:latin typeface="STIXGeneral-Regular"/>
              </a:rPr>
              <a:t>tot</a:t>
            </a:r>
            <a:r>
              <a:rPr lang="en-US" dirty="0">
                <a:latin typeface="STIXGeneral-Regular"/>
              </a:rPr>
              <a:t> </a:t>
            </a:r>
            <a:r>
              <a:rPr lang="en-US" dirty="0">
                <a:latin typeface="LiberationSans"/>
              </a:rPr>
              <a:t>is the total momentum some time later. An </a:t>
            </a:r>
            <a:r>
              <a:rPr lang="en-US" b="1" dirty="0">
                <a:latin typeface="LiberationSans,Bold"/>
              </a:rPr>
              <a:t>isolated system </a:t>
            </a:r>
            <a:r>
              <a:rPr lang="en-US" dirty="0">
                <a:latin typeface="LiberationSans"/>
              </a:rPr>
              <a:t>is defined to be one for which the net external force is zero </a:t>
            </a:r>
            <a:r>
              <a:rPr lang="en-US" sz="2400" b="1" dirty="0" err="1">
                <a:latin typeface="STIXGeneral-Bold"/>
              </a:rPr>
              <a:t>F</a:t>
            </a:r>
            <a:r>
              <a:rPr lang="en-US" dirty="0" err="1">
                <a:latin typeface="STIXGeneral-Regular"/>
              </a:rPr>
              <a:t>net</a:t>
            </a:r>
            <a:r>
              <a:rPr lang="en-US" dirty="0">
                <a:latin typeface="STIXGeneral-Regular"/>
              </a:rPr>
              <a:t> </a:t>
            </a:r>
            <a:r>
              <a:rPr lang="en-US" sz="2400" dirty="0">
                <a:latin typeface="STIXGeneral-Regular"/>
              </a:rPr>
              <a:t>= 0.</a:t>
            </a:r>
            <a:endParaRPr lang="en-US" dirty="0"/>
          </a:p>
        </p:txBody>
      </p:sp>
    </p:spTree>
    <p:extLst>
      <p:ext uri="{BB962C8B-B14F-4D97-AF65-F5344CB8AC3E}">
        <p14:creationId xmlns:p14="http://schemas.microsoft.com/office/powerpoint/2010/main" val="192905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080" y="183892"/>
            <a:ext cx="3781169" cy="639891"/>
          </a:xfrm>
        </p:spPr>
        <p:txBody>
          <a:bodyPr>
            <a:normAutofit fontScale="90000"/>
          </a:bodyPr>
          <a:lstStyle/>
          <a:p>
            <a:r>
              <a:rPr lang="en-US" b="1" dirty="0">
                <a:solidFill>
                  <a:srgbClr val="FF0000"/>
                </a:solidFill>
              </a:rPr>
              <a:t>Elastic Collision</a:t>
            </a:r>
          </a:p>
        </p:txBody>
      </p:sp>
      <p:grpSp>
        <p:nvGrpSpPr>
          <p:cNvPr id="4" name="Group 3"/>
          <p:cNvGrpSpPr/>
          <p:nvPr/>
        </p:nvGrpSpPr>
        <p:grpSpPr>
          <a:xfrm>
            <a:off x="407659" y="319605"/>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
        <p:nvSpPr>
          <p:cNvPr id="7" name="Rectangle 6"/>
          <p:cNvSpPr/>
          <p:nvPr/>
        </p:nvSpPr>
        <p:spPr>
          <a:xfrm>
            <a:off x="2108886" y="955372"/>
            <a:ext cx="7241060" cy="369332"/>
          </a:xfrm>
          <a:prstGeom prst="rect">
            <a:avLst/>
          </a:prstGeom>
        </p:spPr>
        <p:txBody>
          <a:bodyPr wrap="square">
            <a:spAutoFit/>
          </a:bodyPr>
          <a:lstStyle/>
          <a:p>
            <a:r>
              <a:rPr lang="en-US" dirty="0">
                <a:latin typeface="LiberationSans"/>
              </a:rPr>
              <a:t>An </a:t>
            </a:r>
            <a:r>
              <a:rPr lang="en-US" b="1" dirty="0">
                <a:latin typeface="LiberationSans,Bold"/>
              </a:rPr>
              <a:t>elastic collision </a:t>
            </a:r>
            <a:r>
              <a:rPr lang="en-US" dirty="0">
                <a:latin typeface="LiberationSans"/>
              </a:rPr>
              <a:t>is one that conserves internal kinetic energy.</a:t>
            </a:r>
            <a:endParaRPr lang="en-US" dirty="0"/>
          </a:p>
        </p:txBody>
      </p:sp>
      <p:sp>
        <p:nvSpPr>
          <p:cNvPr id="8" name="Rectangle 7"/>
          <p:cNvSpPr/>
          <p:nvPr/>
        </p:nvSpPr>
        <p:spPr>
          <a:xfrm>
            <a:off x="407659" y="1643896"/>
            <a:ext cx="11199455" cy="1692771"/>
          </a:xfrm>
          <a:prstGeom prst="rect">
            <a:avLst/>
          </a:prstGeom>
        </p:spPr>
        <p:txBody>
          <a:bodyPr wrap="square">
            <a:spAutoFit/>
          </a:bodyPr>
          <a:lstStyle/>
          <a:p>
            <a:r>
              <a:rPr lang="en-US" sz="3200" b="1" dirty="0">
                <a:solidFill>
                  <a:srgbClr val="0033FF"/>
                </a:solidFill>
                <a:latin typeface="Frutiger-Black"/>
              </a:rPr>
              <a:t>CONSERVATION OF MOMENTUM</a:t>
            </a:r>
          </a:p>
          <a:p>
            <a:r>
              <a:rPr lang="en-US" dirty="0">
                <a:solidFill>
                  <a:srgbClr val="000000"/>
                </a:solidFill>
                <a:latin typeface="NewBaskerville-Roman"/>
              </a:rPr>
              <a:t>When a collision occurs in an isolated system, the total momentum of the system doesn’t change with the passage of time. Instead, it remains constant both in magnitude and in direction. The momenta of the individual objects in the system may change, but the vector sum of </a:t>
            </a:r>
            <a:r>
              <a:rPr lang="en-US" i="1" dirty="0">
                <a:solidFill>
                  <a:srgbClr val="000000"/>
                </a:solidFill>
                <a:latin typeface="NewBaskerville-Italic"/>
              </a:rPr>
              <a:t>all </a:t>
            </a:r>
            <a:r>
              <a:rPr lang="en-US" dirty="0">
                <a:solidFill>
                  <a:srgbClr val="000000"/>
                </a:solidFill>
                <a:latin typeface="NewBaskerville-Roman"/>
              </a:rPr>
              <a:t>the momenta will not change. The total momentum, therefore, is said to be </a:t>
            </a:r>
            <a:r>
              <a:rPr lang="en-US" i="1" dirty="0">
                <a:solidFill>
                  <a:srgbClr val="000000"/>
                </a:solidFill>
                <a:latin typeface="NewBaskerville-Italic"/>
              </a:rPr>
              <a:t>conserved</a:t>
            </a:r>
            <a:r>
              <a:rPr lang="en-US" dirty="0">
                <a:solidFill>
                  <a:srgbClr val="000000"/>
                </a:solidFill>
                <a:latin typeface="NewBaskerville-Roman"/>
              </a:rPr>
              <a:t>.</a:t>
            </a:r>
            <a:endParaRPr lang="en-US" dirty="0"/>
          </a:p>
        </p:txBody>
      </p:sp>
      <p:pic>
        <p:nvPicPr>
          <p:cNvPr id="9" name="Picture 8"/>
          <p:cNvPicPr>
            <a:picLocks noChangeAspect="1"/>
          </p:cNvPicPr>
          <p:nvPr/>
        </p:nvPicPr>
        <p:blipFill>
          <a:blip r:embed="rId3"/>
          <a:stretch>
            <a:fillRect/>
          </a:stretch>
        </p:blipFill>
        <p:spPr>
          <a:xfrm>
            <a:off x="3501080" y="3336667"/>
            <a:ext cx="5024540" cy="769655"/>
          </a:xfrm>
          <a:prstGeom prst="rect">
            <a:avLst/>
          </a:prstGeom>
        </p:spPr>
      </p:pic>
      <p:sp>
        <p:nvSpPr>
          <p:cNvPr id="10" name="Rectangle 9"/>
          <p:cNvSpPr/>
          <p:nvPr/>
        </p:nvSpPr>
        <p:spPr>
          <a:xfrm>
            <a:off x="502507" y="3945576"/>
            <a:ext cx="10915136" cy="369332"/>
          </a:xfrm>
          <a:prstGeom prst="rect">
            <a:avLst/>
          </a:prstGeom>
        </p:spPr>
        <p:txBody>
          <a:bodyPr wrap="square">
            <a:spAutoFit/>
          </a:bodyPr>
          <a:lstStyle/>
          <a:p>
            <a:r>
              <a:rPr lang="en-US" dirty="0">
                <a:latin typeface="NewBaskerville-Roman"/>
              </a:rPr>
              <a:t>When no net external force acts on a system, the total momentum of the system remains constant in time.</a:t>
            </a:r>
            <a:endParaRPr lang="en-US" dirty="0"/>
          </a:p>
        </p:txBody>
      </p:sp>
    </p:spTree>
    <p:extLst>
      <p:ext uri="{BB962C8B-B14F-4D97-AF65-F5344CB8AC3E}">
        <p14:creationId xmlns:p14="http://schemas.microsoft.com/office/powerpoint/2010/main" val="221795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1081" y="143794"/>
            <a:ext cx="3691042" cy="877698"/>
          </a:xfrm>
        </p:spPr>
        <p:txBody>
          <a:bodyPr>
            <a:noAutofit/>
          </a:bodyPr>
          <a:lstStyle/>
          <a:p>
            <a:r>
              <a:rPr lang="en-US" sz="4800" b="1" dirty="0">
                <a:solidFill>
                  <a:srgbClr val="FF0000"/>
                </a:solidFill>
              </a:rPr>
              <a:t>WORK</a:t>
            </a:r>
            <a:endParaRPr lang="en-US" sz="4800" dirty="0">
              <a:solidFill>
                <a:srgbClr val="FF0000"/>
              </a:solidFill>
            </a:endParaRPr>
          </a:p>
        </p:txBody>
      </p:sp>
      <p:grpSp>
        <p:nvGrpSpPr>
          <p:cNvPr id="4" name="Group 3"/>
          <p:cNvGrpSpPr/>
          <p:nvPr/>
        </p:nvGrpSpPr>
        <p:grpSpPr>
          <a:xfrm>
            <a:off x="193853" y="143794"/>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
        <p:nvSpPr>
          <p:cNvPr id="16" name="Rectangle 15"/>
          <p:cNvSpPr/>
          <p:nvPr/>
        </p:nvSpPr>
        <p:spPr>
          <a:xfrm>
            <a:off x="1021492" y="1082415"/>
            <a:ext cx="10239632" cy="1815882"/>
          </a:xfrm>
          <a:prstGeom prst="rect">
            <a:avLst/>
          </a:prstGeom>
        </p:spPr>
        <p:txBody>
          <a:bodyPr wrap="square">
            <a:spAutoFit/>
          </a:bodyPr>
          <a:lstStyle/>
          <a:p>
            <a:pPr marL="457200" indent="-457200">
              <a:buFont typeface="Wingdings" panose="05000000000000000000" pitchFamily="2" charset="2"/>
              <a:buChar char="q"/>
            </a:pPr>
            <a:r>
              <a:rPr lang="en-US" sz="2800" b="1" dirty="0">
                <a:effectLst/>
                <a:latin typeface="Times New Roman" panose="02020603050405020304" pitchFamily="18" charset="0"/>
                <a:ea typeface="Calibri" panose="020F0502020204030204" pitchFamily="34" charset="0"/>
              </a:rPr>
              <a:t>Work </a:t>
            </a:r>
            <a:r>
              <a:rPr lang="en-US" sz="2800" b="1" i="1" dirty="0">
                <a:effectLst/>
                <a:latin typeface="Times New Roman" panose="02020603050405020304" pitchFamily="18" charset="0"/>
                <a:ea typeface="Calibri" panose="020F0502020204030204" pitchFamily="34" charset="0"/>
              </a:rPr>
              <a:t>W</a:t>
            </a:r>
            <a:r>
              <a:rPr lang="en-US" sz="2800" b="1" dirty="0">
                <a:effectLst/>
                <a:latin typeface="Times New Roman" panose="02020603050405020304" pitchFamily="18" charset="0"/>
                <a:ea typeface="Calibri" panose="020F0502020204030204" pitchFamily="34" charset="0"/>
              </a:rPr>
              <a:t> is the energy transferred to or from an object by means of a force acting on the object. Energy transferred to the object is positive work, and energy transferred from the object is negative work. It is a scalar quantity</a:t>
            </a:r>
            <a:endParaRPr lang="en-US" sz="2800" b="1" dirty="0"/>
          </a:p>
        </p:txBody>
      </p:sp>
      <p:sp>
        <p:nvSpPr>
          <p:cNvPr id="17" name="Rectangle 16"/>
          <p:cNvSpPr/>
          <p:nvPr/>
        </p:nvSpPr>
        <p:spPr>
          <a:xfrm>
            <a:off x="932918" y="2898297"/>
            <a:ext cx="9800985" cy="2246769"/>
          </a:xfrm>
          <a:prstGeom prst="rect">
            <a:avLst/>
          </a:prstGeom>
        </p:spPr>
        <p:txBody>
          <a:bodyPr wrap="square">
            <a:spAutoFit/>
          </a:bodyPr>
          <a:lstStyle/>
          <a:p>
            <a:pPr marL="457200" indent="-457200">
              <a:buFont typeface="Wingdings" panose="05000000000000000000" pitchFamily="2" charset="2"/>
              <a:buChar char="q"/>
            </a:pPr>
            <a:r>
              <a:rPr lang="en-US" sz="2800" b="1" dirty="0">
                <a:effectLst/>
                <a:latin typeface="Times New Roman" panose="02020603050405020304" pitchFamily="18" charset="0"/>
                <a:ea typeface="Calibri" panose="020F0502020204030204" pitchFamily="34" charset="0"/>
              </a:rPr>
              <a:t>The work done by a force can be defined as the product of the magnitude of the displacement and the component of the force in the direction of the displacement. The unit of work in S.I. is the Joule (J). 1 J = 1 </a:t>
            </a:r>
            <a:r>
              <a:rPr lang="en-US" sz="2800" b="1" dirty="0" err="1">
                <a:effectLst/>
                <a:latin typeface="Times New Roman" panose="02020603050405020304" pitchFamily="18" charset="0"/>
                <a:ea typeface="Calibri" panose="020F0502020204030204" pitchFamily="34" charset="0"/>
              </a:rPr>
              <a:t>N.m</a:t>
            </a:r>
            <a:r>
              <a:rPr lang="en-US" sz="2800" b="1" dirty="0">
                <a:effectLst/>
                <a:latin typeface="Times New Roman" panose="02020603050405020304" pitchFamily="18" charset="0"/>
                <a:ea typeface="Calibri" panose="020F0502020204030204" pitchFamily="34" charset="0"/>
              </a:rPr>
              <a:t> other unit of work is foot-pound (ft.lb), although old use. </a:t>
            </a:r>
            <a:endParaRPr lang="en-US" sz="2800" b="1" dirty="0"/>
          </a:p>
        </p:txBody>
      </p:sp>
    </p:spTree>
    <p:extLst>
      <p:ext uri="{BB962C8B-B14F-4D97-AF65-F5344CB8AC3E}">
        <p14:creationId xmlns:p14="http://schemas.microsoft.com/office/powerpoint/2010/main" val="3101792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795" y="134466"/>
            <a:ext cx="4261022" cy="606940"/>
          </a:xfrm>
        </p:spPr>
        <p:txBody>
          <a:bodyPr>
            <a:normAutofit fontScale="90000"/>
          </a:bodyPr>
          <a:lstStyle/>
          <a:p>
            <a:r>
              <a:rPr lang="en-US" b="1" dirty="0">
                <a:solidFill>
                  <a:srgbClr val="FF0000"/>
                </a:solidFill>
              </a:rPr>
              <a:t>WORKED EXAMPLE</a:t>
            </a:r>
          </a:p>
        </p:txBody>
      </p:sp>
      <p:sp>
        <p:nvSpPr>
          <p:cNvPr id="4" name="Rectangle 3"/>
          <p:cNvSpPr/>
          <p:nvPr/>
        </p:nvSpPr>
        <p:spPr>
          <a:xfrm>
            <a:off x="1194598" y="637015"/>
            <a:ext cx="5224849" cy="2308324"/>
          </a:xfrm>
          <a:prstGeom prst="rect">
            <a:avLst/>
          </a:prstGeom>
        </p:spPr>
        <p:txBody>
          <a:bodyPr wrap="square">
            <a:spAutoFit/>
          </a:bodyPr>
          <a:lstStyle/>
          <a:p>
            <a:r>
              <a:rPr lang="en-US" dirty="0">
                <a:latin typeface="NewBaskerville-Roman"/>
              </a:rPr>
              <a:t>A 0.150-kg baseball, thrown with a speed of 40.0 m/s, is hit straight back at the pitcher with a speed of 50.0 m/s.</a:t>
            </a:r>
          </a:p>
          <a:p>
            <a:pPr marL="342900" indent="-342900">
              <a:buAutoNum type="alphaLcParenBoth"/>
            </a:pPr>
            <a:r>
              <a:rPr lang="en-US" dirty="0">
                <a:latin typeface="NewBaskerville-Roman"/>
              </a:rPr>
              <a:t>What is the impulse delivered by the bat to the baseball? </a:t>
            </a:r>
          </a:p>
          <a:p>
            <a:pPr marL="342900" indent="-342900">
              <a:buAutoNum type="alphaLcParenBoth"/>
            </a:pPr>
            <a:r>
              <a:rPr lang="en-US" dirty="0">
                <a:latin typeface="NewBaskerville-Roman"/>
              </a:rPr>
              <a:t>(b) Find the magnitude of the average force exerted by the bat on the ball if the two are in contact for 2.00 </a:t>
            </a:r>
            <a:r>
              <a:rPr lang="en-US" dirty="0">
                <a:latin typeface="MathematicalPi-One"/>
              </a:rPr>
              <a:t> </a:t>
            </a:r>
            <a:r>
              <a:rPr lang="en-US" dirty="0">
                <a:latin typeface="NewBaskerville-Roman"/>
              </a:rPr>
              <a:t>10</a:t>
            </a:r>
            <a:r>
              <a:rPr lang="en-US" sz="800" dirty="0">
                <a:latin typeface="NewBaskerville-Roman"/>
              </a:rPr>
              <a:t>3 </a:t>
            </a:r>
            <a:r>
              <a:rPr lang="en-US" dirty="0">
                <a:latin typeface="NewBaskerville-Roman"/>
              </a:rPr>
              <a:t>s.</a:t>
            </a:r>
            <a:endParaRPr lang="en-US" dirty="0"/>
          </a:p>
        </p:txBody>
      </p:sp>
      <p:pic>
        <p:nvPicPr>
          <p:cNvPr id="5" name="Picture 4"/>
          <p:cNvPicPr>
            <a:picLocks noChangeAspect="1"/>
          </p:cNvPicPr>
          <p:nvPr/>
        </p:nvPicPr>
        <p:blipFill>
          <a:blip r:embed="rId2"/>
          <a:stretch>
            <a:fillRect/>
          </a:stretch>
        </p:blipFill>
        <p:spPr>
          <a:xfrm>
            <a:off x="6590271" y="588046"/>
            <a:ext cx="2873544" cy="2579219"/>
          </a:xfrm>
          <a:prstGeom prst="rect">
            <a:avLst/>
          </a:prstGeom>
        </p:spPr>
      </p:pic>
      <p:grpSp>
        <p:nvGrpSpPr>
          <p:cNvPr id="7" name="Group 6"/>
          <p:cNvGrpSpPr/>
          <p:nvPr/>
        </p:nvGrpSpPr>
        <p:grpSpPr>
          <a:xfrm>
            <a:off x="201713" y="134466"/>
            <a:ext cx="992886" cy="1005099"/>
            <a:chOff x="1840574" y="3315767"/>
            <a:chExt cx="992886" cy="1005099"/>
          </a:xfrm>
        </p:grpSpPr>
        <p:pic>
          <p:nvPicPr>
            <p:cNvPr id="8" name="Picture 7" descr="OSUN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
        <p:nvSpPr>
          <p:cNvPr id="11" name="Rectangle 10"/>
          <p:cNvSpPr/>
          <p:nvPr/>
        </p:nvSpPr>
        <p:spPr>
          <a:xfrm>
            <a:off x="455533" y="2844100"/>
            <a:ext cx="5634682" cy="646331"/>
          </a:xfrm>
          <a:prstGeom prst="rect">
            <a:avLst/>
          </a:prstGeom>
        </p:spPr>
        <p:txBody>
          <a:bodyPr wrap="square">
            <a:spAutoFit/>
          </a:bodyPr>
          <a:lstStyle/>
          <a:p>
            <a:r>
              <a:rPr lang="en-US" b="1" dirty="0">
                <a:latin typeface="Frutiger-Bold"/>
              </a:rPr>
              <a:t>Solution </a:t>
            </a:r>
            <a:r>
              <a:rPr lang="en-US" b="1" dirty="0">
                <a:latin typeface="NewBaskerville-Bold"/>
              </a:rPr>
              <a:t>(a) </a:t>
            </a:r>
            <a:r>
              <a:rPr lang="en-US" dirty="0">
                <a:latin typeface="NewBaskerville-Roman"/>
              </a:rPr>
              <a:t>Find the impulse delivered to the car. Calculate the initial and final momenta of the car:</a:t>
            </a:r>
            <a:endParaRPr lang="en-US" dirty="0"/>
          </a:p>
        </p:txBody>
      </p:sp>
      <p:pic>
        <p:nvPicPr>
          <p:cNvPr id="12" name="Picture 11"/>
          <p:cNvPicPr>
            <a:picLocks noChangeAspect="1"/>
          </p:cNvPicPr>
          <p:nvPr/>
        </p:nvPicPr>
        <p:blipFill>
          <a:blip r:embed="rId4"/>
          <a:stretch>
            <a:fillRect/>
          </a:stretch>
        </p:blipFill>
        <p:spPr>
          <a:xfrm>
            <a:off x="1194598" y="3504022"/>
            <a:ext cx="3196170" cy="1164241"/>
          </a:xfrm>
          <a:prstGeom prst="rect">
            <a:avLst/>
          </a:prstGeom>
        </p:spPr>
      </p:pic>
      <p:sp>
        <p:nvSpPr>
          <p:cNvPr id="13" name="Rectangle 12"/>
          <p:cNvSpPr/>
          <p:nvPr/>
        </p:nvSpPr>
        <p:spPr>
          <a:xfrm>
            <a:off x="560172" y="4681855"/>
            <a:ext cx="4069493" cy="646331"/>
          </a:xfrm>
          <a:prstGeom prst="rect">
            <a:avLst/>
          </a:prstGeom>
        </p:spPr>
        <p:txBody>
          <a:bodyPr wrap="square">
            <a:spAutoFit/>
          </a:bodyPr>
          <a:lstStyle/>
          <a:p>
            <a:r>
              <a:rPr lang="en-US" dirty="0">
                <a:latin typeface="NewBaskerville-Roman"/>
              </a:rPr>
              <a:t>The impulse is just the difference between the final and initial momenta:</a:t>
            </a:r>
            <a:endParaRPr lang="en-US" dirty="0"/>
          </a:p>
        </p:txBody>
      </p:sp>
      <p:pic>
        <p:nvPicPr>
          <p:cNvPr id="14" name="Picture 13"/>
          <p:cNvPicPr>
            <a:picLocks noChangeAspect="1"/>
          </p:cNvPicPr>
          <p:nvPr/>
        </p:nvPicPr>
        <p:blipFill>
          <a:blip r:embed="rId5"/>
          <a:stretch>
            <a:fillRect/>
          </a:stretch>
        </p:blipFill>
        <p:spPr>
          <a:xfrm>
            <a:off x="560172" y="5341778"/>
            <a:ext cx="4788987" cy="1177832"/>
          </a:xfrm>
          <a:prstGeom prst="rect">
            <a:avLst/>
          </a:prstGeom>
        </p:spPr>
      </p:pic>
      <p:sp>
        <p:nvSpPr>
          <p:cNvPr id="15" name="Rectangle 14"/>
          <p:cNvSpPr/>
          <p:nvPr/>
        </p:nvSpPr>
        <p:spPr>
          <a:xfrm>
            <a:off x="6170141" y="3244841"/>
            <a:ext cx="6096000" cy="646331"/>
          </a:xfrm>
          <a:prstGeom prst="rect">
            <a:avLst/>
          </a:prstGeom>
        </p:spPr>
        <p:txBody>
          <a:bodyPr>
            <a:spAutoFit/>
          </a:bodyPr>
          <a:lstStyle/>
          <a:p>
            <a:r>
              <a:rPr lang="en-US" b="1" dirty="0">
                <a:latin typeface="NewBaskerville-Bold"/>
              </a:rPr>
              <a:t>(b) </a:t>
            </a:r>
            <a:r>
              <a:rPr lang="en-US" dirty="0">
                <a:latin typeface="NewBaskerville-Roman"/>
              </a:rPr>
              <a:t>Find the average force exerted on the car.</a:t>
            </a:r>
          </a:p>
          <a:p>
            <a:r>
              <a:rPr lang="en-US" dirty="0">
                <a:latin typeface="NewBaskerville-Roman"/>
              </a:rPr>
              <a:t>Apply Equation 6.6, the impulse–momentum theorem:</a:t>
            </a:r>
            <a:endParaRPr lang="en-US" dirty="0"/>
          </a:p>
        </p:txBody>
      </p:sp>
      <p:pic>
        <p:nvPicPr>
          <p:cNvPr id="16" name="Picture 15"/>
          <p:cNvPicPr>
            <a:picLocks noChangeAspect="1"/>
          </p:cNvPicPr>
          <p:nvPr/>
        </p:nvPicPr>
        <p:blipFill>
          <a:blip r:embed="rId6"/>
          <a:stretch>
            <a:fillRect/>
          </a:stretch>
        </p:blipFill>
        <p:spPr>
          <a:xfrm>
            <a:off x="6641868" y="3928427"/>
            <a:ext cx="3245209" cy="882469"/>
          </a:xfrm>
          <a:prstGeom prst="rect">
            <a:avLst/>
          </a:prstGeom>
        </p:spPr>
      </p:pic>
      <p:pic>
        <p:nvPicPr>
          <p:cNvPr id="17" name="Picture 16"/>
          <p:cNvPicPr>
            <a:picLocks noChangeAspect="1"/>
          </p:cNvPicPr>
          <p:nvPr/>
        </p:nvPicPr>
        <p:blipFill>
          <a:blip r:embed="rId7"/>
          <a:stretch>
            <a:fillRect/>
          </a:stretch>
        </p:blipFill>
        <p:spPr>
          <a:xfrm>
            <a:off x="6892872" y="4848151"/>
            <a:ext cx="2421192" cy="605298"/>
          </a:xfrm>
          <a:prstGeom prst="rect">
            <a:avLst/>
          </a:prstGeom>
        </p:spPr>
      </p:pic>
    </p:spTree>
    <p:extLst>
      <p:ext uri="{BB962C8B-B14F-4D97-AF65-F5344CB8AC3E}">
        <p14:creationId xmlns:p14="http://schemas.microsoft.com/office/powerpoint/2010/main" val="1765834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064" y="175655"/>
            <a:ext cx="3165389" cy="615178"/>
          </a:xfrm>
        </p:spPr>
        <p:txBody>
          <a:bodyPr>
            <a:normAutofit fontScale="90000"/>
          </a:bodyPr>
          <a:lstStyle/>
          <a:p>
            <a:r>
              <a:rPr lang="en-US" b="1" dirty="0">
                <a:solidFill>
                  <a:srgbClr val="FF0000"/>
                </a:solidFill>
              </a:rPr>
              <a:t>CLASS WORK</a:t>
            </a:r>
          </a:p>
        </p:txBody>
      </p:sp>
      <p:grpSp>
        <p:nvGrpSpPr>
          <p:cNvPr id="4" name="Group 3"/>
          <p:cNvGrpSpPr/>
          <p:nvPr/>
        </p:nvGrpSpPr>
        <p:grpSpPr>
          <a:xfrm>
            <a:off x="201713" y="134466"/>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p:sp>
        <p:nvSpPr>
          <p:cNvPr id="7" name="Rectangle 6"/>
          <p:cNvSpPr/>
          <p:nvPr/>
        </p:nvSpPr>
        <p:spPr>
          <a:xfrm>
            <a:off x="1301578" y="1034531"/>
            <a:ext cx="5329881" cy="1477328"/>
          </a:xfrm>
          <a:prstGeom prst="rect">
            <a:avLst/>
          </a:prstGeom>
        </p:spPr>
        <p:txBody>
          <a:bodyPr wrap="square">
            <a:spAutoFit/>
          </a:bodyPr>
          <a:lstStyle/>
          <a:p>
            <a:r>
              <a:rPr lang="en-US" dirty="0">
                <a:latin typeface="NewBaskerville-Roman"/>
              </a:rPr>
              <a:t>1. An archer stands at rest on frictionless ice and fires a 0.500-kg arrow horizontally at 50.0 m/s.</a:t>
            </a:r>
          </a:p>
          <a:p>
            <a:r>
              <a:rPr lang="en-US" dirty="0">
                <a:latin typeface="NewBaskerville-Roman"/>
              </a:rPr>
              <a:t>(See Fig.6) The combined mass of the archer and bow is 60.0 kg. With what velocity does the archer move across the ice after firing the arrow?</a:t>
            </a:r>
            <a:endParaRPr lang="en-US" dirty="0"/>
          </a:p>
        </p:txBody>
      </p:sp>
      <p:pic>
        <p:nvPicPr>
          <p:cNvPr id="8" name="Picture 7"/>
          <p:cNvPicPr>
            <a:picLocks noChangeAspect="1"/>
          </p:cNvPicPr>
          <p:nvPr/>
        </p:nvPicPr>
        <p:blipFill>
          <a:blip r:embed="rId3"/>
          <a:stretch>
            <a:fillRect/>
          </a:stretch>
        </p:blipFill>
        <p:spPr>
          <a:xfrm>
            <a:off x="7282120" y="0"/>
            <a:ext cx="1647825" cy="2466975"/>
          </a:xfrm>
          <a:prstGeom prst="rect">
            <a:avLst/>
          </a:prstGeom>
        </p:spPr>
      </p:pic>
      <p:sp>
        <p:nvSpPr>
          <p:cNvPr id="9" name="Rectangle 8"/>
          <p:cNvSpPr/>
          <p:nvPr/>
        </p:nvSpPr>
        <p:spPr>
          <a:xfrm>
            <a:off x="6443429" y="2097643"/>
            <a:ext cx="915635" cy="369332"/>
          </a:xfrm>
          <a:prstGeom prst="rect">
            <a:avLst/>
          </a:prstGeom>
        </p:spPr>
        <p:txBody>
          <a:bodyPr wrap="none">
            <a:spAutoFit/>
          </a:bodyPr>
          <a:lstStyle/>
          <a:p>
            <a:r>
              <a:rPr lang="en-US" dirty="0">
                <a:latin typeface="NewBaskerville-Roman"/>
              </a:rPr>
              <a:t>(Fig.6) </a:t>
            </a:r>
            <a:endParaRPr lang="en-US" dirty="0"/>
          </a:p>
        </p:txBody>
      </p:sp>
      <p:sp>
        <p:nvSpPr>
          <p:cNvPr id="10" name="Rectangle 9"/>
          <p:cNvSpPr/>
          <p:nvPr/>
        </p:nvSpPr>
        <p:spPr>
          <a:xfrm>
            <a:off x="1089453" y="2836307"/>
            <a:ext cx="5715001" cy="1200329"/>
          </a:xfrm>
          <a:prstGeom prst="rect">
            <a:avLst/>
          </a:prstGeom>
        </p:spPr>
        <p:txBody>
          <a:bodyPr wrap="square">
            <a:spAutoFit/>
          </a:bodyPr>
          <a:lstStyle/>
          <a:p>
            <a:r>
              <a:rPr lang="en-US" dirty="0">
                <a:latin typeface="NewBaskerville-Roman"/>
              </a:rPr>
              <a:t>2. A 70.0-kg man and a 55.0-kg woman on ice skates stand facing each other. If the woman pushes the man backwards so that his final speed is 1.50 m/s, at what speed does she recoil? </a:t>
            </a:r>
            <a:endParaRPr lang="en-US" dirty="0"/>
          </a:p>
        </p:txBody>
      </p:sp>
      <p:sp>
        <p:nvSpPr>
          <p:cNvPr id="11" name="Rectangle 10"/>
          <p:cNvSpPr/>
          <p:nvPr/>
        </p:nvSpPr>
        <p:spPr>
          <a:xfrm>
            <a:off x="1089453" y="4036636"/>
            <a:ext cx="6096000" cy="1754326"/>
          </a:xfrm>
          <a:prstGeom prst="rect">
            <a:avLst/>
          </a:prstGeom>
        </p:spPr>
        <p:txBody>
          <a:bodyPr>
            <a:spAutoFit/>
          </a:bodyPr>
          <a:lstStyle/>
          <a:p>
            <a:r>
              <a:rPr lang="en-US" dirty="0">
                <a:latin typeface="NewBaskerville-Roman"/>
              </a:rPr>
              <a:t>3. A car and a large truck traveling at the same speed collide head-on and stick together. Which vehicle experiences the larger change in the magnitude of its momentum? (a) the car (b) the truck (c) the change in the magnitude of momentum is the same for both (d) impossible to determine</a:t>
            </a:r>
            <a:endParaRPr lang="en-US" dirty="0"/>
          </a:p>
        </p:txBody>
      </p:sp>
      <p:pic>
        <p:nvPicPr>
          <p:cNvPr id="12" name="Picture 11"/>
          <p:cNvPicPr>
            <a:picLocks noChangeAspect="1"/>
          </p:cNvPicPr>
          <p:nvPr/>
        </p:nvPicPr>
        <p:blipFill>
          <a:blip r:embed="rId4"/>
          <a:stretch>
            <a:fillRect/>
          </a:stretch>
        </p:blipFill>
        <p:spPr>
          <a:xfrm>
            <a:off x="7707140" y="2636107"/>
            <a:ext cx="2233251" cy="2372498"/>
          </a:xfrm>
          <a:prstGeom prst="rect">
            <a:avLst/>
          </a:prstGeom>
        </p:spPr>
      </p:pic>
      <p:sp>
        <p:nvSpPr>
          <p:cNvPr id="13" name="Rectangle 12"/>
          <p:cNvSpPr/>
          <p:nvPr/>
        </p:nvSpPr>
        <p:spPr>
          <a:xfrm>
            <a:off x="7185453" y="4913799"/>
            <a:ext cx="4693358" cy="923330"/>
          </a:xfrm>
          <a:prstGeom prst="rect">
            <a:avLst/>
          </a:prstGeom>
        </p:spPr>
        <p:txBody>
          <a:bodyPr wrap="square">
            <a:spAutoFit/>
          </a:bodyPr>
          <a:lstStyle/>
          <a:p>
            <a:r>
              <a:rPr lang="en-US" b="1" dirty="0">
                <a:latin typeface="Frutiger-Black"/>
              </a:rPr>
              <a:t>FIG. 7 </a:t>
            </a:r>
            <a:r>
              <a:rPr lang="en-US" dirty="0">
                <a:solidFill>
                  <a:srgbClr val="000000"/>
                </a:solidFill>
                <a:latin typeface="NewBaskerville-Roman"/>
              </a:rPr>
              <a:t>(a) Before and (b) after a perfectly inelastic head-on collision between two objects.</a:t>
            </a:r>
            <a:endParaRPr lang="en-US" dirty="0"/>
          </a:p>
        </p:txBody>
      </p:sp>
    </p:spTree>
    <p:extLst>
      <p:ext uri="{BB962C8B-B14F-4D97-AF65-F5344CB8AC3E}">
        <p14:creationId xmlns:p14="http://schemas.microsoft.com/office/powerpoint/2010/main" val="2794078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1792B2-0EC9-D683-6479-F91FC4C172FE}"/>
              </a:ext>
            </a:extLst>
          </p:cNvPr>
          <p:cNvSpPr txBox="1"/>
          <p:nvPr/>
        </p:nvSpPr>
        <p:spPr>
          <a:xfrm>
            <a:off x="657546" y="313057"/>
            <a:ext cx="10335802" cy="419282"/>
          </a:xfrm>
          <a:prstGeom prst="rect">
            <a:avLst/>
          </a:prstGeom>
          <a:noFill/>
        </p:spPr>
        <p:txBody>
          <a:bodyPr wrap="square">
            <a:spAutoFit/>
          </a:bodyPr>
          <a:lstStyle/>
          <a:p>
            <a:pPr>
              <a:lnSpc>
                <a:spcPts val="2250"/>
              </a:lnSpc>
              <a:spcBef>
                <a:spcPts val="1500"/>
              </a:spcBef>
              <a:spcAft>
                <a:spcPts val="750"/>
              </a:spcAft>
            </a:pPr>
            <a:r>
              <a:rPr lang="en-US" sz="3200" b="1" i="0" dirty="0">
                <a:solidFill>
                  <a:srgbClr val="FF0000"/>
                </a:solidFill>
                <a:effectLst/>
                <a:latin typeface="Times New Roman" panose="02020603050405020304" pitchFamily="18" charset="0"/>
                <a:cs typeface="Times New Roman" panose="02020603050405020304" pitchFamily="18" charset="0"/>
              </a:rPr>
              <a:t>CENTER OF MASS </a:t>
            </a:r>
            <a:r>
              <a:rPr lang="en-US" sz="3200" b="1" dirty="0">
                <a:solidFill>
                  <a:srgbClr val="FF0000"/>
                </a:solidFill>
                <a:latin typeface="Times New Roman" panose="02020603050405020304" pitchFamily="18" charset="0"/>
                <a:cs typeface="Times New Roman" panose="02020603050405020304" pitchFamily="18" charset="0"/>
              </a:rPr>
              <a:t>AND </a:t>
            </a:r>
            <a:r>
              <a:rPr lang="en-US" sz="3200" b="1" i="0" dirty="0">
                <a:solidFill>
                  <a:srgbClr val="FF0000"/>
                </a:solidFill>
                <a:effectLst/>
                <a:latin typeface="Times New Roman" panose="02020603050405020304" pitchFamily="18" charset="0"/>
              </a:rPr>
              <a:t>SYSTEMS OF PARTICLES</a:t>
            </a:r>
            <a:endParaRPr lang="en-US" sz="3200" b="0" i="0" dirty="0">
              <a:solidFill>
                <a:srgbClr val="FF0000"/>
              </a:solidFill>
              <a:effectLst/>
              <a:latin typeface="TundraWeb"/>
            </a:endParaRPr>
          </a:p>
        </p:txBody>
      </p:sp>
      <p:sp>
        <p:nvSpPr>
          <p:cNvPr id="5" name="TextBox 4">
            <a:extLst>
              <a:ext uri="{FF2B5EF4-FFF2-40B4-BE49-F238E27FC236}">
                <a16:creationId xmlns:a16="http://schemas.microsoft.com/office/drawing/2014/main" id="{F6CC2E72-868F-7C60-0855-7F1178884704}"/>
              </a:ext>
            </a:extLst>
          </p:cNvPr>
          <p:cNvSpPr txBox="1"/>
          <p:nvPr/>
        </p:nvSpPr>
        <p:spPr>
          <a:xfrm>
            <a:off x="531686" y="1069184"/>
            <a:ext cx="11406883" cy="1569660"/>
          </a:xfrm>
          <a:prstGeom prst="rect">
            <a:avLst/>
          </a:prstGeom>
          <a:noFill/>
        </p:spPr>
        <p:txBody>
          <a:bodyPr wrap="square">
            <a:spAutoFit/>
          </a:bodyPr>
          <a:lstStyle/>
          <a:p>
            <a:pPr marL="571500" indent="-571500">
              <a:buFont typeface="Wingdings" panose="05000000000000000000" pitchFamily="2" charset="2"/>
              <a:buChar char="q"/>
            </a:pPr>
            <a:r>
              <a:rPr lang="en-US" sz="3200" b="0" i="1" dirty="0">
                <a:solidFill>
                  <a:srgbClr val="333333"/>
                </a:solidFill>
                <a:effectLst/>
                <a:latin typeface="Times New Roman" panose="02020603050405020304" pitchFamily="18" charset="0"/>
              </a:rPr>
              <a:t>The</a:t>
            </a:r>
            <a:r>
              <a:rPr lang="en-US" sz="3200" b="0" i="0" dirty="0">
                <a:solidFill>
                  <a:srgbClr val="333333"/>
                </a:solidFill>
                <a:effectLst/>
                <a:latin typeface="Times New Roman" panose="02020603050405020304" pitchFamily="18" charset="0"/>
              </a:rPr>
              <a:t> </a:t>
            </a:r>
            <a:r>
              <a:rPr lang="en-US" sz="3200" b="0" i="1" dirty="0">
                <a:solidFill>
                  <a:srgbClr val="333333"/>
                </a:solidFill>
                <a:effectLst/>
                <a:latin typeface="Times New Roman" panose="02020603050405020304" pitchFamily="18" charset="0"/>
              </a:rPr>
              <a:t>center of mass of a body is defined as a point where the entire mass of the body appears to be concentrated</a:t>
            </a:r>
            <a:r>
              <a:rPr lang="en-US" sz="3200" b="0" i="0" dirty="0">
                <a:solidFill>
                  <a:srgbClr val="333333"/>
                </a:solidFill>
                <a:effectLst/>
                <a:latin typeface="Times New Roman" panose="02020603050405020304" pitchFamily="18" charset="0"/>
              </a:rPr>
              <a:t>. </a:t>
            </a:r>
          </a:p>
          <a:p>
            <a:pPr marL="571500" indent="-571500">
              <a:buFont typeface="Wingdings" panose="05000000000000000000" pitchFamily="2" charset="2"/>
              <a:buChar char="q"/>
            </a:pPr>
            <a:r>
              <a:rPr lang="en-US" sz="3200" b="0" i="0" dirty="0">
                <a:solidFill>
                  <a:srgbClr val="333333"/>
                </a:solidFill>
                <a:effectLst/>
                <a:latin typeface="Times New Roman" panose="02020603050405020304" pitchFamily="18" charset="0"/>
              </a:rPr>
              <a:t>Therefore, this point can</a:t>
            </a:r>
            <a:r>
              <a:rPr lang="en-US" sz="3200" b="0" i="1" dirty="0">
                <a:solidFill>
                  <a:srgbClr val="333333"/>
                </a:solidFill>
                <a:effectLst/>
                <a:latin typeface="Times New Roman" panose="02020603050405020304" pitchFamily="18" charset="0"/>
              </a:rPr>
              <a:t> </a:t>
            </a:r>
            <a:r>
              <a:rPr lang="en-US" sz="3200" b="0" i="0" dirty="0">
                <a:solidFill>
                  <a:srgbClr val="333333"/>
                </a:solidFill>
                <a:effectLst/>
                <a:latin typeface="Times New Roman" panose="02020603050405020304" pitchFamily="18" charset="0"/>
              </a:rPr>
              <a:t>represent the entire body.</a:t>
            </a:r>
            <a:endParaRPr lang="en-US" sz="3200" dirty="0"/>
          </a:p>
        </p:txBody>
      </p:sp>
      <p:sp>
        <p:nvSpPr>
          <p:cNvPr id="9" name="TextBox 8">
            <a:extLst>
              <a:ext uri="{FF2B5EF4-FFF2-40B4-BE49-F238E27FC236}">
                <a16:creationId xmlns:a16="http://schemas.microsoft.com/office/drawing/2014/main" id="{6CDCABEF-127B-A69A-7739-6E3E126D62C7}"/>
              </a:ext>
            </a:extLst>
          </p:cNvPr>
          <p:cNvSpPr txBox="1"/>
          <p:nvPr/>
        </p:nvSpPr>
        <p:spPr>
          <a:xfrm>
            <a:off x="531686" y="2638844"/>
            <a:ext cx="10790436" cy="1454950"/>
          </a:xfrm>
          <a:prstGeom prst="rect">
            <a:avLst/>
          </a:prstGeom>
          <a:noFill/>
        </p:spPr>
        <p:txBody>
          <a:bodyPr wrap="square">
            <a:spAutoFit/>
          </a:bodyPr>
          <a:lstStyle/>
          <a:p>
            <a:pPr marL="457200" marR="0" indent="-457200">
              <a:lnSpc>
                <a:spcPct val="107000"/>
              </a:lnSpc>
              <a:spcAft>
                <a:spcPts val="800"/>
              </a:spcAft>
              <a:buFont typeface="Wingdings" panose="05000000000000000000" pitchFamily="2"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For bodies of regular shape and uniform mass distribution, the center of mass is at the geometric center of the body. Some examples are tabulated below:</a:t>
            </a:r>
          </a:p>
        </p:txBody>
      </p:sp>
      <p:graphicFrame>
        <p:nvGraphicFramePr>
          <p:cNvPr id="11" name="Table 10">
            <a:extLst>
              <a:ext uri="{FF2B5EF4-FFF2-40B4-BE49-F238E27FC236}">
                <a16:creationId xmlns:a16="http://schemas.microsoft.com/office/drawing/2014/main" id="{DEF867AD-E934-1436-3E9E-862121173B19}"/>
              </a:ext>
            </a:extLst>
          </p:cNvPr>
          <p:cNvGraphicFramePr>
            <a:graphicFrameLocks noGrp="1"/>
          </p:cNvGraphicFramePr>
          <p:nvPr/>
        </p:nvGraphicFramePr>
        <p:xfrm>
          <a:off x="1195653" y="4093794"/>
          <a:ext cx="10078948" cy="2510073"/>
        </p:xfrm>
        <a:graphic>
          <a:graphicData uri="http://schemas.openxmlformats.org/drawingml/2006/table">
            <a:tbl>
              <a:tblPr firstRow="1" firstCol="1" bandRow="1">
                <a:tableStyleId>{5940675A-B579-460E-94D1-54222C63F5DA}</a:tableStyleId>
              </a:tblPr>
              <a:tblGrid>
                <a:gridCol w="4567125">
                  <a:extLst>
                    <a:ext uri="{9D8B030D-6E8A-4147-A177-3AD203B41FA5}">
                      <a16:colId xmlns:a16="http://schemas.microsoft.com/office/drawing/2014/main" val="2931710159"/>
                    </a:ext>
                  </a:extLst>
                </a:gridCol>
                <a:gridCol w="5511823">
                  <a:extLst>
                    <a:ext uri="{9D8B030D-6E8A-4147-A177-3AD203B41FA5}">
                      <a16:colId xmlns:a16="http://schemas.microsoft.com/office/drawing/2014/main" val="2200832198"/>
                    </a:ext>
                  </a:extLst>
                </a:gridCol>
              </a:tblGrid>
              <a:tr h="605326">
                <a:tc>
                  <a:txBody>
                    <a:bodyPr/>
                    <a:lstStyle/>
                    <a:p>
                      <a:pPr marL="0" marR="0">
                        <a:lnSpc>
                          <a:spcPct val="107000"/>
                        </a:lnSpc>
                        <a:spcAft>
                          <a:spcPts val="800"/>
                        </a:spcAft>
                      </a:pPr>
                      <a:r>
                        <a:rPr lang="en-US" sz="2400" kern="100" dirty="0">
                          <a:effectLst/>
                        </a:rPr>
                        <a:t>Bodies of regular shape and uniform mass distribution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nSpc>
                          <a:spcPct val="107000"/>
                        </a:lnSpc>
                        <a:spcAft>
                          <a:spcPts val="800"/>
                        </a:spcAft>
                      </a:pPr>
                      <a:r>
                        <a:rPr lang="en-US" sz="2400" kern="100" dirty="0">
                          <a:effectLst/>
                        </a:rPr>
                        <a:t>Geometric center of the body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31222858"/>
                  </a:ext>
                </a:extLst>
              </a:tr>
              <a:tr h="295819">
                <a:tc>
                  <a:txBody>
                    <a:bodyPr/>
                    <a:lstStyle/>
                    <a:p>
                      <a:pPr marL="0" marR="0">
                        <a:lnSpc>
                          <a:spcPct val="107000"/>
                        </a:lnSpc>
                        <a:spcAft>
                          <a:spcPts val="800"/>
                        </a:spcAft>
                      </a:pPr>
                      <a:r>
                        <a:rPr lang="en-US" sz="2400" kern="100" dirty="0">
                          <a:effectLst/>
                        </a:rPr>
                        <a:t>circle and sphere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2400" kern="100">
                          <a:effectLst/>
                        </a:rPr>
                        <a:t>Centers of the circle and sphere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8673858"/>
                  </a:ext>
                </a:extLst>
              </a:tr>
              <a:tr h="605326">
                <a:tc>
                  <a:txBody>
                    <a:bodyPr/>
                    <a:lstStyle/>
                    <a:p>
                      <a:pPr marL="0" marR="0">
                        <a:lnSpc>
                          <a:spcPct val="107000"/>
                        </a:lnSpc>
                        <a:spcAft>
                          <a:spcPts val="800"/>
                        </a:spcAft>
                      </a:pPr>
                      <a:r>
                        <a:rPr lang="en-US" sz="2400" kern="100" dirty="0">
                          <a:effectLst/>
                        </a:rPr>
                        <a:t>square and rectangle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2400" kern="100">
                          <a:effectLst/>
                        </a:rPr>
                        <a:t>Point of intersection of  their diagonals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7247489"/>
                  </a:ext>
                </a:extLst>
              </a:tr>
              <a:tr h="605326">
                <a:tc>
                  <a:txBody>
                    <a:bodyPr/>
                    <a:lstStyle/>
                    <a:p>
                      <a:pPr marL="0" marR="0">
                        <a:lnSpc>
                          <a:spcPct val="107000"/>
                        </a:lnSpc>
                        <a:spcAft>
                          <a:spcPts val="800"/>
                        </a:spcAft>
                      </a:pPr>
                      <a:r>
                        <a:rPr lang="en-US" sz="2400" kern="100" dirty="0">
                          <a:effectLst/>
                        </a:rPr>
                        <a:t>cube and cuboid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2400" kern="100" dirty="0">
                          <a:effectLst/>
                        </a:rPr>
                        <a:t>Point of intersection of their body diagonals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6060626"/>
                  </a:ext>
                </a:extLst>
              </a:tr>
            </a:tbl>
          </a:graphicData>
        </a:graphic>
      </p:graphicFrame>
    </p:spTree>
    <p:extLst>
      <p:ext uri="{BB962C8B-B14F-4D97-AF65-F5344CB8AC3E}">
        <p14:creationId xmlns:p14="http://schemas.microsoft.com/office/powerpoint/2010/main" val="275131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B679DE-888C-FDD5-4654-F4AA30B9F934}"/>
              </a:ext>
            </a:extLst>
          </p:cNvPr>
          <p:cNvGrpSpPr/>
          <p:nvPr/>
        </p:nvGrpSpPr>
        <p:grpSpPr>
          <a:xfrm>
            <a:off x="184935" y="390418"/>
            <a:ext cx="11567641" cy="5695470"/>
            <a:chOff x="184935" y="390418"/>
            <a:chExt cx="11567641" cy="5695470"/>
          </a:xfrm>
        </p:grpSpPr>
        <p:sp>
          <p:nvSpPr>
            <p:cNvPr id="3" name="TextBox 2">
              <a:extLst>
                <a:ext uri="{FF2B5EF4-FFF2-40B4-BE49-F238E27FC236}">
                  <a16:creationId xmlns:a16="http://schemas.microsoft.com/office/drawing/2014/main" id="{4D630ED2-D2DD-2EB8-7400-E3DE4A7E9715}"/>
                </a:ext>
              </a:extLst>
            </p:cNvPr>
            <p:cNvSpPr txBox="1"/>
            <p:nvPr/>
          </p:nvSpPr>
          <p:spPr>
            <a:xfrm>
              <a:off x="1119883" y="390418"/>
              <a:ext cx="8876872" cy="432491"/>
            </a:xfrm>
            <a:prstGeom prst="rect">
              <a:avLst/>
            </a:prstGeom>
            <a:noFill/>
          </p:spPr>
          <p:txBody>
            <a:bodyPr wrap="square">
              <a:spAutoFit/>
            </a:bodyPr>
            <a:lstStyle/>
            <a:p>
              <a:pPr algn="just">
                <a:lnSpc>
                  <a:spcPts val="2250"/>
                </a:lnSpc>
                <a:spcBef>
                  <a:spcPts val="1500"/>
                </a:spcBef>
                <a:spcAft>
                  <a:spcPts val="1200"/>
                </a:spcAft>
              </a:pPr>
              <a:r>
                <a:rPr lang="en-US" sz="3600" b="1" i="0" dirty="0">
                  <a:solidFill>
                    <a:srgbClr val="C00000"/>
                  </a:solidFill>
                  <a:effectLst/>
                  <a:latin typeface="Times New Roman" panose="02020603050405020304" pitchFamily="18" charset="0"/>
                </a:rPr>
                <a:t>Center of Mass for Distributed Point Masses</a:t>
              </a:r>
              <a:endParaRPr lang="en-US" sz="3600" b="0" i="0" dirty="0">
                <a:solidFill>
                  <a:srgbClr val="282828"/>
                </a:solidFill>
                <a:effectLst/>
                <a:latin typeface="TundraWeb"/>
              </a:endParaRPr>
            </a:p>
          </p:txBody>
        </p:sp>
        <p:sp>
          <p:nvSpPr>
            <p:cNvPr id="5" name="TextBox 4">
              <a:extLst>
                <a:ext uri="{FF2B5EF4-FFF2-40B4-BE49-F238E27FC236}">
                  <a16:creationId xmlns:a16="http://schemas.microsoft.com/office/drawing/2014/main" id="{4D3BB587-36A9-98FF-FC84-98C2ECBD8941}"/>
                </a:ext>
              </a:extLst>
            </p:cNvPr>
            <p:cNvSpPr txBox="1"/>
            <p:nvPr/>
          </p:nvSpPr>
          <p:spPr>
            <a:xfrm>
              <a:off x="184935" y="822909"/>
              <a:ext cx="6359703" cy="5262979"/>
            </a:xfrm>
            <a:prstGeom prst="rect">
              <a:avLst/>
            </a:prstGeom>
            <a:noFill/>
          </p:spPr>
          <p:txBody>
            <a:bodyPr wrap="square">
              <a:spAutoFit/>
            </a:bodyPr>
            <a:lstStyle/>
            <a:p>
              <a:pPr marL="457200" indent="-457200">
                <a:buFont typeface="Wingdings" panose="05000000000000000000" pitchFamily="2" charset="2"/>
                <a:buChar char="§"/>
              </a:pPr>
              <a:r>
                <a:rPr lang="en-US" sz="2800" b="0" i="1" dirty="0">
                  <a:solidFill>
                    <a:srgbClr val="333333"/>
                  </a:solidFill>
                  <a:effectLst/>
                  <a:latin typeface="Times New Roman" panose="02020603050405020304" pitchFamily="18" charset="0"/>
                </a:rPr>
                <a:t>A point mass is a hypothetical point particle which has nonzero mass and no size or shape</a:t>
              </a:r>
              <a:r>
                <a:rPr lang="en-US" sz="2800" b="0" i="0" dirty="0">
                  <a:solidFill>
                    <a:srgbClr val="333333"/>
                  </a:solidFill>
                  <a:effectLst/>
                  <a:latin typeface="Times New Roman" panose="02020603050405020304" pitchFamily="18" charset="0"/>
                </a:rPr>
                <a:t>.</a:t>
              </a:r>
              <a:r>
                <a:rPr lang="en-US" sz="2800" b="0" i="1" dirty="0">
                  <a:solidFill>
                    <a:srgbClr val="333333"/>
                  </a:solidFill>
                  <a:effectLst/>
                  <a:latin typeface="Times New Roman" panose="02020603050405020304" pitchFamily="18" charset="0"/>
                </a:rPr>
                <a:t> </a:t>
              </a:r>
            </a:p>
            <a:p>
              <a:pPr marL="457200" indent="-457200">
                <a:buFont typeface="Arial" panose="020B0604020202020204" pitchFamily="34" charset="0"/>
                <a:buChar char="•"/>
              </a:pPr>
              <a:r>
                <a:rPr lang="en-US" sz="2800" b="0" i="0" dirty="0">
                  <a:solidFill>
                    <a:srgbClr val="333333"/>
                  </a:solidFill>
                  <a:effectLst/>
                  <a:latin typeface="Times New Roman" panose="02020603050405020304" pitchFamily="18" charset="0"/>
                </a:rPr>
                <a:t>To find the center of mass for a collection of n point masses, say, m</a:t>
              </a:r>
              <a:r>
                <a:rPr lang="en-US" sz="2800" b="0" i="0" baseline="-25000" dirty="0">
                  <a:solidFill>
                    <a:srgbClr val="333333"/>
                  </a:solidFill>
                  <a:effectLst/>
                  <a:latin typeface="Times New Roman" panose="02020603050405020304" pitchFamily="18" charset="0"/>
                </a:rPr>
                <a:t>1</a:t>
              </a:r>
              <a:r>
                <a:rPr lang="en-US" sz="2800" b="0" i="0" dirty="0">
                  <a:solidFill>
                    <a:srgbClr val="333333"/>
                  </a:solidFill>
                  <a:effectLst/>
                  <a:latin typeface="Times New Roman" panose="02020603050405020304" pitchFamily="18" charset="0"/>
                </a:rPr>
                <a:t>, m</a:t>
              </a:r>
              <a:r>
                <a:rPr lang="en-US" sz="2800" b="0" i="0" baseline="-25000" dirty="0">
                  <a:solidFill>
                    <a:srgbClr val="333333"/>
                  </a:solidFill>
                  <a:effectLst/>
                  <a:latin typeface="Times New Roman" panose="02020603050405020304" pitchFamily="18" charset="0"/>
                </a:rPr>
                <a:t>2</a:t>
              </a:r>
              <a:r>
                <a:rPr lang="en-US" sz="2800" b="0" i="0" dirty="0">
                  <a:solidFill>
                    <a:srgbClr val="333333"/>
                  </a:solidFill>
                  <a:effectLst/>
                  <a:latin typeface="Times New Roman" panose="02020603050405020304" pitchFamily="18" charset="0"/>
                </a:rPr>
                <a:t>, m</a:t>
              </a:r>
              <a:r>
                <a:rPr lang="en-US" sz="2800" b="0" i="0" baseline="-25000" dirty="0">
                  <a:solidFill>
                    <a:srgbClr val="333333"/>
                  </a:solidFill>
                  <a:effectLst/>
                  <a:latin typeface="Times New Roman" panose="02020603050405020304" pitchFamily="18" charset="0"/>
                </a:rPr>
                <a:t>3</a:t>
              </a:r>
              <a:r>
                <a:rPr lang="en-US" sz="2800" b="0" i="0" dirty="0">
                  <a:solidFill>
                    <a:srgbClr val="333333"/>
                  </a:solidFill>
                  <a:effectLst/>
                  <a:latin typeface="Times New Roman" panose="02020603050405020304" pitchFamily="18" charset="0"/>
                </a:rPr>
                <a:t> . . . </a:t>
              </a:r>
              <a:r>
                <a:rPr lang="en-US" sz="2800" b="0" i="0" dirty="0" err="1">
                  <a:solidFill>
                    <a:srgbClr val="333333"/>
                  </a:solidFill>
                  <a:effectLst/>
                  <a:latin typeface="Times New Roman" panose="02020603050405020304" pitchFamily="18" charset="0"/>
                </a:rPr>
                <a:t>m</a:t>
              </a:r>
              <a:r>
                <a:rPr lang="en-US" sz="2800" b="0" i="0" baseline="-25000" dirty="0" err="1">
                  <a:solidFill>
                    <a:srgbClr val="333333"/>
                  </a:solidFill>
                  <a:effectLst/>
                  <a:latin typeface="Times New Roman" panose="02020603050405020304" pitchFamily="18" charset="0"/>
                </a:rPr>
                <a:t>n</a:t>
              </a:r>
              <a:r>
                <a:rPr lang="en-US" sz="2800" b="0" i="0" dirty="0">
                  <a:solidFill>
                    <a:srgbClr val="333333"/>
                  </a:solidFill>
                  <a:effectLst/>
                  <a:latin typeface="Times New Roman" panose="02020603050405020304" pitchFamily="18" charset="0"/>
                </a:rPr>
                <a:t> we have to first choose an origin and an appropriate coordinate system as shown in </a:t>
              </a:r>
              <a:r>
                <a:rPr lang="en-US" sz="2800" b="1" i="0" dirty="0">
                  <a:solidFill>
                    <a:srgbClr val="333333"/>
                  </a:solidFill>
                  <a:effectLst/>
                  <a:latin typeface="Times New Roman" panose="02020603050405020304" pitchFamily="18" charset="0"/>
                </a:rPr>
                <a:t>Fig. C1 </a:t>
              </a:r>
            </a:p>
            <a:p>
              <a:pPr marL="457200" indent="-457200">
                <a:buFont typeface="Arial" panose="020B0604020202020204" pitchFamily="34" charset="0"/>
                <a:buChar char="•"/>
              </a:pPr>
              <a:r>
                <a:rPr lang="en-US" sz="2800" b="0" i="0" dirty="0">
                  <a:solidFill>
                    <a:srgbClr val="333333"/>
                  </a:solidFill>
                  <a:effectLst/>
                  <a:latin typeface="Times New Roman" panose="02020603050405020304" pitchFamily="18" charset="0"/>
                </a:rPr>
                <a:t>Let, x</a:t>
              </a:r>
              <a:r>
                <a:rPr lang="en-US" sz="2800" b="0" i="0" baseline="-25000" dirty="0">
                  <a:solidFill>
                    <a:srgbClr val="333333"/>
                  </a:solidFill>
                  <a:effectLst/>
                  <a:latin typeface="Times New Roman" panose="02020603050405020304" pitchFamily="18" charset="0"/>
                </a:rPr>
                <a:t>1</a:t>
              </a:r>
              <a:r>
                <a:rPr lang="en-US" sz="2800" b="0" i="0" dirty="0">
                  <a:solidFill>
                    <a:srgbClr val="333333"/>
                  </a:solidFill>
                  <a:effectLst/>
                  <a:latin typeface="Times New Roman" panose="02020603050405020304" pitchFamily="18" charset="0"/>
                </a:rPr>
                <a:t>, x</a:t>
              </a:r>
              <a:r>
                <a:rPr lang="en-US" sz="2800" b="0" i="0" baseline="-25000" dirty="0">
                  <a:solidFill>
                    <a:srgbClr val="333333"/>
                  </a:solidFill>
                  <a:effectLst/>
                  <a:latin typeface="Times New Roman" panose="02020603050405020304" pitchFamily="18" charset="0"/>
                </a:rPr>
                <a:t>2</a:t>
              </a:r>
              <a:r>
                <a:rPr lang="en-US" sz="2800" b="0" i="0" dirty="0">
                  <a:solidFill>
                    <a:srgbClr val="333333"/>
                  </a:solidFill>
                  <a:effectLst/>
                  <a:latin typeface="Times New Roman" panose="02020603050405020304" pitchFamily="18" charset="0"/>
                </a:rPr>
                <a:t>, x</a:t>
              </a:r>
              <a:r>
                <a:rPr lang="en-US" sz="2800" b="0" i="0" baseline="-25000" dirty="0">
                  <a:solidFill>
                    <a:srgbClr val="333333"/>
                  </a:solidFill>
                  <a:effectLst/>
                  <a:latin typeface="Times New Roman" panose="02020603050405020304" pitchFamily="18" charset="0"/>
                </a:rPr>
                <a:t>3</a:t>
              </a:r>
              <a:r>
                <a:rPr lang="en-US" sz="2800" b="0" i="0" dirty="0">
                  <a:solidFill>
                    <a:srgbClr val="333333"/>
                  </a:solidFill>
                  <a:effectLst/>
                  <a:latin typeface="Times New Roman" panose="02020603050405020304" pitchFamily="18" charset="0"/>
                </a:rPr>
                <a:t> . . . </a:t>
              </a:r>
              <a:r>
                <a:rPr lang="en-US" sz="2800" b="0" i="0" dirty="0" err="1">
                  <a:solidFill>
                    <a:srgbClr val="333333"/>
                  </a:solidFill>
                  <a:effectLst/>
                  <a:latin typeface="Times New Roman" panose="02020603050405020304" pitchFamily="18" charset="0"/>
                </a:rPr>
                <a:t>x</a:t>
              </a:r>
              <a:r>
                <a:rPr lang="en-US" sz="2800" b="0" i="0" baseline="-25000" dirty="0" err="1">
                  <a:solidFill>
                    <a:srgbClr val="333333"/>
                  </a:solidFill>
                  <a:effectLst/>
                  <a:latin typeface="Times New Roman" panose="02020603050405020304" pitchFamily="18" charset="0"/>
                </a:rPr>
                <a:t>n</a:t>
              </a:r>
              <a:r>
                <a:rPr lang="en-US" sz="2800" b="0" i="0" dirty="0">
                  <a:solidFill>
                    <a:srgbClr val="333333"/>
                  </a:solidFill>
                  <a:effectLst/>
                  <a:latin typeface="Times New Roman" panose="02020603050405020304" pitchFamily="18" charset="0"/>
                </a:rPr>
                <a:t> be the X-coordinates of the positions of these point masses in the X direction from the origin.</a:t>
              </a:r>
              <a:endParaRPr lang="en-US" sz="2800" dirty="0"/>
            </a:p>
          </p:txBody>
        </p:sp>
        <p:pic>
          <p:nvPicPr>
            <p:cNvPr id="7" name="Picture 6">
              <a:extLst>
                <a:ext uri="{FF2B5EF4-FFF2-40B4-BE49-F238E27FC236}">
                  <a16:creationId xmlns:a16="http://schemas.microsoft.com/office/drawing/2014/main" id="{9A521393-181C-5186-62CC-8A2665535E4E}"/>
                </a:ext>
              </a:extLst>
            </p:cNvPr>
            <p:cNvPicPr>
              <a:picLocks noChangeAspect="1"/>
            </p:cNvPicPr>
            <p:nvPr/>
          </p:nvPicPr>
          <p:blipFill>
            <a:blip r:embed="rId2"/>
            <a:stretch>
              <a:fillRect/>
            </a:stretch>
          </p:blipFill>
          <p:spPr>
            <a:xfrm>
              <a:off x="7506614" y="1190583"/>
              <a:ext cx="4245962" cy="3854027"/>
            </a:xfrm>
            <a:prstGeom prst="rect">
              <a:avLst/>
            </a:prstGeom>
          </p:spPr>
        </p:pic>
        <p:sp>
          <p:nvSpPr>
            <p:cNvPr id="10" name="TextBox 9">
              <a:extLst>
                <a:ext uri="{FF2B5EF4-FFF2-40B4-BE49-F238E27FC236}">
                  <a16:creationId xmlns:a16="http://schemas.microsoft.com/office/drawing/2014/main" id="{61101D3D-A998-036E-A989-DCAFE5F5778A}"/>
                </a:ext>
              </a:extLst>
            </p:cNvPr>
            <p:cNvSpPr txBox="1"/>
            <p:nvPr/>
          </p:nvSpPr>
          <p:spPr>
            <a:xfrm>
              <a:off x="7506614" y="5251918"/>
              <a:ext cx="3757773" cy="830997"/>
            </a:xfrm>
            <a:prstGeom prst="rect">
              <a:avLst/>
            </a:prstGeom>
            <a:noFill/>
          </p:spPr>
          <p:txBody>
            <a:bodyPr wrap="square">
              <a:spAutoFit/>
            </a:bodyPr>
            <a:lstStyle/>
            <a:p>
              <a:r>
                <a:rPr lang="en-US" sz="2400" b="1" i="0" dirty="0">
                  <a:solidFill>
                    <a:srgbClr val="333333"/>
                  </a:solidFill>
                  <a:effectLst/>
                  <a:latin typeface="Times New Roman" panose="02020603050405020304" pitchFamily="18" charset="0"/>
                </a:rPr>
                <a:t>Fig. C1:</a:t>
              </a:r>
              <a:r>
                <a:rPr lang="en-US" sz="2400" b="0" i="0" dirty="0">
                  <a:solidFill>
                    <a:srgbClr val="333333"/>
                  </a:solidFill>
                  <a:effectLst/>
                  <a:latin typeface="Times New Roman" panose="02020603050405020304" pitchFamily="18" charset="0"/>
                </a:rPr>
                <a:t> center of mass for a collection of n point masses</a:t>
              </a:r>
              <a:r>
                <a:rPr lang="en-US" sz="2400" b="1" i="0" dirty="0">
                  <a:solidFill>
                    <a:srgbClr val="333333"/>
                  </a:solidFill>
                  <a:effectLst/>
                  <a:latin typeface="Times New Roman" panose="02020603050405020304" pitchFamily="18" charset="0"/>
                </a:rPr>
                <a:t> </a:t>
              </a:r>
              <a:r>
                <a:rPr lang="en-US" sz="1800" b="1" i="0" dirty="0">
                  <a:solidFill>
                    <a:srgbClr val="333333"/>
                  </a:solidFill>
                  <a:effectLst/>
                  <a:latin typeface="Times New Roman" panose="02020603050405020304" pitchFamily="18" charset="0"/>
                </a:rPr>
                <a:t> </a:t>
              </a:r>
              <a:endParaRPr lang="en-US" dirty="0"/>
            </a:p>
          </p:txBody>
        </p:sp>
      </p:grpSp>
    </p:spTree>
    <p:extLst>
      <p:ext uri="{BB962C8B-B14F-4D97-AF65-F5344CB8AC3E}">
        <p14:creationId xmlns:p14="http://schemas.microsoft.com/office/powerpoint/2010/main" val="417305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54553A3-1F77-8380-CE29-2670390F053F}"/>
              </a:ext>
            </a:extLst>
          </p:cNvPr>
          <p:cNvGrpSpPr/>
          <p:nvPr/>
        </p:nvGrpSpPr>
        <p:grpSpPr>
          <a:xfrm>
            <a:off x="983751" y="347763"/>
            <a:ext cx="10410289" cy="6352490"/>
            <a:chOff x="983751" y="347763"/>
            <a:chExt cx="10410289" cy="6352490"/>
          </a:xfrm>
        </p:grpSpPr>
        <p:sp>
          <p:nvSpPr>
            <p:cNvPr id="3" name="TextBox 2">
              <a:extLst>
                <a:ext uri="{FF2B5EF4-FFF2-40B4-BE49-F238E27FC236}">
                  <a16:creationId xmlns:a16="http://schemas.microsoft.com/office/drawing/2014/main" id="{3538B070-5E7A-CC88-3614-CBD5A73D78A1}"/>
                </a:ext>
              </a:extLst>
            </p:cNvPr>
            <p:cNvSpPr txBox="1"/>
            <p:nvPr/>
          </p:nvSpPr>
          <p:spPr>
            <a:xfrm>
              <a:off x="983751" y="922712"/>
              <a:ext cx="7420510"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rPr>
                <a:t>The equation for the X coordinate of the center of mass is,</a:t>
              </a:r>
              <a:endParaRPr lang="en-US" sz="2400" dirty="0"/>
            </a:p>
          </p:txBody>
        </p:sp>
        <p:sp>
          <p:nvSpPr>
            <p:cNvPr id="5" name="TextBox 4">
              <a:extLst>
                <a:ext uri="{FF2B5EF4-FFF2-40B4-BE49-F238E27FC236}">
                  <a16:creationId xmlns:a16="http://schemas.microsoft.com/office/drawing/2014/main" id="{65C878E0-46D6-DFBD-E460-7CB93B23DE4D}"/>
                </a:ext>
              </a:extLst>
            </p:cNvPr>
            <p:cNvSpPr txBox="1"/>
            <p:nvPr/>
          </p:nvSpPr>
          <p:spPr>
            <a:xfrm>
              <a:off x="1539411" y="347763"/>
              <a:ext cx="9113177" cy="419282"/>
            </a:xfrm>
            <a:prstGeom prst="rect">
              <a:avLst/>
            </a:prstGeom>
            <a:noFill/>
          </p:spPr>
          <p:txBody>
            <a:bodyPr wrap="square">
              <a:spAutoFit/>
            </a:bodyPr>
            <a:lstStyle/>
            <a:p>
              <a:pPr algn="just">
                <a:lnSpc>
                  <a:spcPts val="2250"/>
                </a:lnSpc>
                <a:spcBef>
                  <a:spcPts val="1500"/>
                </a:spcBef>
                <a:spcAft>
                  <a:spcPts val="1200"/>
                </a:spcAft>
              </a:pPr>
              <a:r>
                <a:rPr lang="en-US" sz="3200" b="1" i="0" dirty="0">
                  <a:solidFill>
                    <a:srgbClr val="C00000"/>
                  </a:solidFill>
                  <a:effectLst/>
                  <a:latin typeface="Times New Roman" panose="02020603050405020304" pitchFamily="18" charset="0"/>
                </a:rPr>
                <a:t>Center of Mass for Distributed Point Masses Cont.</a:t>
              </a:r>
              <a:endParaRPr lang="en-US" sz="1800" b="0" i="0" dirty="0">
                <a:solidFill>
                  <a:srgbClr val="282828"/>
                </a:solidFill>
                <a:effectLst/>
                <a:latin typeface="TundraWeb"/>
              </a:endParaRPr>
            </a:p>
          </p:txBody>
        </p:sp>
        <p:pic>
          <p:nvPicPr>
            <p:cNvPr id="7" name="Picture 6">
              <a:extLst>
                <a:ext uri="{FF2B5EF4-FFF2-40B4-BE49-F238E27FC236}">
                  <a16:creationId xmlns:a16="http://schemas.microsoft.com/office/drawing/2014/main" id="{DEB9006D-AB78-32D9-8433-20C1684085EC}"/>
                </a:ext>
              </a:extLst>
            </p:cNvPr>
            <p:cNvPicPr>
              <a:picLocks noChangeAspect="1"/>
            </p:cNvPicPr>
            <p:nvPr/>
          </p:nvPicPr>
          <p:blipFill>
            <a:blip r:embed="rId2">
              <a:biLevel thresh="75000"/>
            </a:blip>
            <a:stretch>
              <a:fillRect/>
            </a:stretch>
          </p:blipFill>
          <p:spPr>
            <a:xfrm>
              <a:off x="4503506" y="1614822"/>
              <a:ext cx="1434957" cy="827859"/>
            </a:xfrm>
            <a:prstGeom prst="rect">
              <a:avLst/>
            </a:prstGeom>
          </p:spPr>
        </p:pic>
        <p:pic>
          <p:nvPicPr>
            <p:cNvPr id="9" name="Picture 8">
              <a:extLst>
                <a:ext uri="{FF2B5EF4-FFF2-40B4-BE49-F238E27FC236}">
                  <a16:creationId xmlns:a16="http://schemas.microsoft.com/office/drawing/2014/main" id="{B43D771D-00B8-E013-6EF0-C23FF924C9A4}"/>
                </a:ext>
              </a:extLst>
            </p:cNvPr>
            <p:cNvPicPr>
              <a:picLocks noChangeAspect="1"/>
            </p:cNvPicPr>
            <p:nvPr/>
          </p:nvPicPr>
          <p:blipFill>
            <a:blip r:embed="rId3">
              <a:biLevel thresh="75000"/>
            </a:blip>
            <a:stretch>
              <a:fillRect/>
            </a:stretch>
          </p:blipFill>
          <p:spPr>
            <a:xfrm>
              <a:off x="2919241" y="2496845"/>
              <a:ext cx="5485020" cy="1073390"/>
            </a:xfrm>
            <a:prstGeom prst="rect">
              <a:avLst/>
            </a:prstGeom>
          </p:spPr>
        </p:pic>
        <p:pic>
          <p:nvPicPr>
            <p:cNvPr id="11" name="Picture 10">
              <a:extLst>
                <a:ext uri="{FF2B5EF4-FFF2-40B4-BE49-F238E27FC236}">
                  <a16:creationId xmlns:a16="http://schemas.microsoft.com/office/drawing/2014/main" id="{04825017-D5A0-AEF6-5545-4B20491BFF2A}"/>
                </a:ext>
              </a:extLst>
            </p:cNvPr>
            <p:cNvPicPr>
              <a:picLocks noChangeAspect="1"/>
            </p:cNvPicPr>
            <p:nvPr/>
          </p:nvPicPr>
          <p:blipFill>
            <a:blip r:embed="rId4">
              <a:biLevel thresh="75000"/>
            </a:blip>
            <a:stretch>
              <a:fillRect/>
            </a:stretch>
          </p:blipFill>
          <p:spPr>
            <a:xfrm>
              <a:off x="4176454" y="3742137"/>
              <a:ext cx="1762009" cy="843169"/>
            </a:xfrm>
            <a:prstGeom prst="rect">
              <a:avLst/>
            </a:prstGeom>
          </p:spPr>
        </p:pic>
        <p:pic>
          <p:nvPicPr>
            <p:cNvPr id="13" name="Picture 12">
              <a:extLst>
                <a:ext uri="{FF2B5EF4-FFF2-40B4-BE49-F238E27FC236}">
                  <a16:creationId xmlns:a16="http://schemas.microsoft.com/office/drawing/2014/main" id="{96A5E689-3BAB-BD58-4131-BCE1C0D86B91}"/>
                </a:ext>
              </a:extLst>
            </p:cNvPr>
            <p:cNvPicPr>
              <a:picLocks noChangeAspect="1"/>
            </p:cNvPicPr>
            <p:nvPr/>
          </p:nvPicPr>
          <p:blipFill>
            <a:blip r:embed="rId5">
              <a:biLevel thresh="75000"/>
            </a:blip>
            <a:stretch>
              <a:fillRect/>
            </a:stretch>
          </p:blipFill>
          <p:spPr>
            <a:xfrm>
              <a:off x="4176454" y="4626123"/>
              <a:ext cx="1762009" cy="1752793"/>
            </a:xfrm>
            <a:prstGeom prst="rect">
              <a:avLst/>
            </a:prstGeom>
          </p:spPr>
        </p:pic>
        <p:sp>
          <p:nvSpPr>
            <p:cNvPr id="15" name="TextBox 14">
              <a:extLst>
                <a:ext uri="{FF2B5EF4-FFF2-40B4-BE49-F238E27FC236}">
                  <a16:creationId xmlns:a16="http://schemas.microsoft.com/office/drawing/2014/main" id="{FDE1EF4F-84AC-5C8B-8722-48E13E271995}"/>
                </a:ext>
              </a:extLst>
            </p:cNvPr>
            <p:cNvSpPr txBox="1"/>
            <p:nvPr/>
          </p:nvSpPr>
          <p:spPr>
            <a:xfrm>
              <a:off x="7376845" y="4453484"/>
              <a:ext cx="4017195" cy="2246769"/>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rPr>
                <a:t>Hence, the position of center of mass of these point masses in a Cartesian coordinate system is (</a:t>
              </a:r>
              <a:r>
                <a:rPr lang="en-US" sz="2800" b="0" i="0" dirty="0" err="1">
                  <a:solidFill>
                    <a:srgbClr val="333333"/>
                  </a:solidFill>
                  <a:effectLst/>
                  <a:latin typeface="Times New Roman" panose="02020603050405020304" pitchFamily="18" charset="0"/>
                </a:rPr>
                <a:t>x</a:t>
              </a:r>
              <a:r>
                <a:rPr lang="en-US" sz="2800" b="0" i="0" baseline="-25000" dirty="0" err="1">
                  <a:solidFill>
                    <a:srgbClr val="333333"/>
                  </a:solidFill>
                  <a:effectLst/>
                  <a:latin typeface="Times New Roman" panose="02020603050405020304" pitchFamily="18" charset="0"/>
                </a:rPr>
                <a:t>CM</a:t>
              </a:r>
              <a:r>
                <a:rPr lang="en-US" sz="2800" b="0" i="0" dirty="0">
                  <a:solidFill>
                    <a:srgbClr val="333333"/>
                  </a:solidFill>
                  <a:effectLst/>
                  <a:latin typeface="Times New Roman" panose="02020603050405020304" pitchFamily="18" charset="0"/>
                </a:rPr>
                <a:t>, </a:t>
              </a:r>
              <a:r>
                <a:rPr lang="en-US" sz="2800" b="0" i="0" dirty="0" err="1">
                  <a:solidFill>
                    <a:srgbClr val="333333"/>
                  </a:solidFill>
                  <a:effectLst/>
                  <a:latin typeface="Times New Roman" panose="02020603050405020304" pitchFamily="18" charset="0"/>
                </a:rPr>
                <a:t>y</a:t>
              </a:r>
              <a:r>
                <a:rPr lang="en-US" sz="2800" b="0" i="0" baseline="-25000" dirty="0" err="1">
                  <a:solidFill>
                    <a:srgbClr val="333333"/>
                  </a:solidFill>
                  <a:effectLst/>
                  <a:latin typeface="Times New Roman" panose="02020603050405020304" pitchFamily="18" charset="0"/>
                </a:rPr>
                <a:t>CM</a:t>
              </a:r>
              <a:r>
                <a:rPr lang="en-US" sz="2800" b="0" i="0" dirty="0">
                  <a:solidFill>
                    <a:srgbClr val="333333"/>
                  </a:solidFill>
                  <a:effectLst/>
                  <a:latin typeface="Times New Roman" panose="02020603050405020304" pitchFamily="18" charset="0"/>
                </a:rPr>
                <a:t>, </a:t>
              </a:r>
              <a:r>
                <a:rPr lang="en-US" sz="2800" b="0" i="0" dirty="0" err="1">
                  <a:solidFill>
                    <a:srgbClr val="333333"/>
                  </a:solidFill>
                  <a:effectLst/>
                  <a:latin typeface="Times New Roman" panose="02020603050405020304" pitchFamily="18" charset="0"/>
                </a:rPr>
                <a:t>z</a:t>
              </a:r>
              <a:r>
                <a:rPr lang="en-US" sz="2800" b="0" i="0" baseline="-25000" dirty="0" err="1">
                  <a:solidFill>
                    <a:srgbClr val="333333"/>
                  </a:solidFill>
                  <a:effectLst/>
                  <a:latin typeface="Times New Roman" panose="02020603050405020304" pitchFamily="18" charset="0"/>
                </a:rPr>
                <a:t>CM</a:t>
              </a:r>
              <a:r>
                <a:rPr lang="en-US" sz="2800" b="0" i="0" dirty="0">
                  <a:solidFill>
                    <a:srgbClr val="333333"/>
                  </a:solidFill>
                  <a:effectLst/>
                  <a:latin typeface="Times New Roman" panose="02020603050405020304" pitchFamily="18" charset="0"/>
                </a:rPr>
                <a:t>).</a:t>
              </a:r>
              <a:endParaRPr lang="en-US" sz="2800" dirty="0"/>
            </a:p>
          </p:txBody>
        </p:sp>
      </p:grpSp>
    </p:spTree>
    <p:extLst>
      <p:ext uri="{BB962C8B-B14F-4D97-AF65-F5344CB8AC3E}">
        <p14:creationId xmlns:p14="http://schemas.microsoft.com/office/powerpoint/2010/main" val="3783848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75E31FE-6D89-C0CE-EEAB-D682BBC89D04}"/>
              </a:ext>
            </a:extLst>
          </p:cNvPr>
          <p:cNvGrpSpPr/>
          <p:nvPr/>
        </p:nvGrpSpPr>
        <p:grpSpPr>
          <a:xfrm>
            <a:off x="408396" y="164654"/>
            <a:ext cx="10143164" cy="6221314"/>
            <a:chOff x="408396" y="164654"/>
            <a:chExt cx="10143164" cy="6221314"/>
          </a:xfrm>
        </p:grpSpPr>
        <p:sp>
          <p:nvSpPr>
            <p:cNvPr id="3" name="TextBox 2">
              <a:extLst>
                <a:ext uri="{FF2B5EF4-FFF2-40B4-BE49-F238E27FC236}">
                  <a16:creationId xmlns:a16="http://schemas.microsoft.com/office/drawing/2014/main" id="{8FCBD132-D472-2D52-E591-BCFFF6907AA6}"/>
                </a:ext>
              </a:extLst>
            </p:cNvPr>
            <p:cNvSpPr txBox="1"/>
            <p:nvPr/>
          </p:nvSpPr>
          <p:spPr>
            <a:xfrm>
              <a:off x="3682643" y="164654"/>
              <a:ext cx="4826714"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P</a:t>
              </a:r>
              <a:r>
                <a:rPr lang="en-US" sz="3200" b="1" i="0" dirty="0">
                  <a:solidFill>
                    <a:srgbClr val="FF0000"/>
                  </a:solidFill>
                  <a:effectLst/>
                  <a:latin typeface="Times New Roman" panose="02020603050405020304" pitchFamily="18" charset="0"/>
                </a:rPr>
                <a:t>osition of Center of Mass</a:t>
              </a:r>
              <a:endParaRPr lang="en-US" sz="3200" b="1" dirty="0">
                <a:solidFill>
                  <a:srgbClr val="FF0000"/>
                </a:solidFill>
              </a:endParaRPr>
            </a:p>
          </p:txBody>
        </p:sp>
        <p:sp>
          <p:nvSpPr>
            <p:cNvPr id="5" name="TextBox 4">
              <a:extLst>
                <a:ext uri="{FF2B5EF4-FFF2-40B4-BE49-F238E27FC236}">
                  <a16:creationId xmlns:a16="http://schemas.microsoft.com/office/drawing/2014/main" id="{5057103F-FC7C-DA79-68E1-4F3B30829402}"/>
                </a:ext>
              </a:extLst>
            </p:cNvPr>
            <p:cNvSpPr txBox="1"/>
            <p:nvPr/>
          </p:nvSpPr>
          <p:spPr>
            <a:xfrm>
              <a:off x="408396" y="981652"/>
              <a:ext cx="10143164" cy="954107"/>
            </a:xfrm>
            <a:prstGeom prst="rect">
              <a:avLst/>
            </a:prstGeom>
            <a:noFill/>
          </p:spPr>
          <p:txBody>
            <a:bodyPr wrap="square">
              <a:spAutoFit/>
            </a:bodyPr>
            <a:lstStyle/>
            <a:p>
              <a:r>
                <a:rPr lang="en-US" sz="2800" dirty="0">
                  <a:solidFill>
                    <a:srgbClr val="333333"/>
                  </a:solidFill>
                  <a:latin typeface="Times New Roman" panose="02020603050405020304" pitchFamily="18" charset="0"/>
                </a:rPr>
                <a:t>G</a:t>
              </a:r>
              <a:r>
                <a:rPr lang="en-US" sz="2800" b="0" i="0" dirty="0">
                  <a:solidFill>
                    <a:srgbClr val="333333"/>
                  </a:solidFill>
                  <a:effectLst/>
                  <a:latin typeface="Times New Roman" panose="02020603050405020304" pitchFamily="18" charset="0"/>
                </a:rPr>
                <a:t>enerally, the position of center of mass can be written in a vector form as</a:t>
              </a:r>
              <a:r>
                <a:rPr lang="en-US" sz="2400" b="0" i="0" dirty="0">
                  <a:solidFill>
                    <a:srgbClr val="333333"/>
                  </a:solidFill>
                  <a:effectLst/>
                  <a:latin typeface="Times New Roman" panose="02020603050405020304" pitchFamily="18" charset="0"/>
                </a:rPr>
                <a:t>,</a:t>
              </a:r>
              <a:endParaRPr lang="en-US" sz="2400" dirty="0"/>
            </a:p>
          </p:txBody>
        </p:sp>
        <p:pic>
          <p:nvPicPr>
            <p:cNvPr id="7" name="Picture 6">
              <a:extLst>
                <a:ext uri="{FF2B5EF4-FFF2-40B4-BE49-F238E27FC236}">
                  <a16:creationId xmlns:a16="http://schemas.microsoft.com/office/drawing/2014/main" id="{2B765081-7C31-5D73-1DE2-D3A6A78B761A}"/>
                </a:ext>
              </a:extLst>
            </p:cNvPr>
            <p:cNvPicPr>
              <a:picLocks noChangeAspect="1"/>
            </p:cNvPicPr>
            <p:nvPr/>
          </p:nvPicPr>
          <p:blipFill>
            <a:blip r:embed="rId2">
              <a:biLevel thresh="75000"/>
            </a:blip>
            <a:stretch>
              <a:fillRect/>
            </a:stretch>
          </p:blipFill>
          <p:spPr>
            <a:xfrm>
              <a:off x="4950063" y="1479328"/>
              <a:ext cx="1841042" cy="996744"/>
            </a:xfrm>
            <a:prstGeom prst="rect">
              <a:avLst/>
            </a:prstGeom>
          </p:spPr>
        </p:pic>
        <p:pic>
          <p:nvPicPr>
            <p:cNvPr id="9" name="Picture 8">
              <a:extLst>
                <a:ext uri="{FF2B5EF4-FFF2-40B4-BE49-F238E27FC236}">
                  <a16:creationId xmlns:a16="http://schemas.microsoft.com/office/drawing/2014/main" id="{356194AB-2D6B-D520-2819-C02DB53D8976}"/>
                </a:ext>
              </a:extLst>
            </p:cNvPr>
            <p:cNvPicPr>
              <a:picLocks noChangeAspect="1"/>
            </p:cNvPicPr>
            <p:nvPr/>
          </p:nvPicPr>
          <p:blipFill>
            <a:blip r:embed="rId3"/>
            <a:stretch>
              <a:fillRect/>
            </a:stretch>
          </p:blipFill>
          <p:spPr>
            <a:xfrm>
              <a:off x="2464085" y="2598603"/>
              <a:ext cx="7263830" cy="3787365"/>
            </a:xfrm>
            <a:prstGeom prst="rect">
              <a:avLst/>
            </a:prstGeom>
          </p:spPr>
        </p:pic>
      </p:grpSp>
    </p:spTree>
    <p:extLst>
      <p:ext uri="{BB962C8B-B14F-4D97-AF65-F5344CB8AC3E}">
        <p14:creationId xmlns:p14="http://schemas.microsoft.com/office/powerpoint/2010/main" val="1715670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C84872C-5767-898C-96EB-B00A10784C60}"/>
              </a:ext>
            </a:extLst>
          </p:cNvPr>
          <p:cNvGrpSpPr/>
          <p:nvPr/>
        </p:nvGrpSpPr>
        <p:grpSpPr>
          <a:xfrm>
            <a:off x="283823" y="296392"/>
            <a:ext cx="10370478" cy="6433588"/>
            <a:chOff x="283823" y="296392"/>
            <a:chExt cx="10370478" cy="6433588"/>
          </a:xfrm>
        </p:grpSpPr>
        <p:sp>
          <p:nvSpPr>
            <p:cNvPr id="3" name="TextBox 2">
              <a:extLst>
                <a:ext uri="{FF2B5EF4-FFF2-40B4-BE49-F238E27FC236}">
                  <a16:creationId xmlns:a16="http://schemas.microsoft.com/office/drawing/2014/main" id="{64E6DE31-41F3-3375-04CC-6A177CD72C19}"/>
                </a:ext>
              </a:extLst>
            </p:cNvPr>
            <p:cNvSpPr txBox="1"/>
            <p:nvPr/>
          </p:nvSpPr>
          <p:spPr>
            <a:xfrm>
              <a:off x="2837808" y="296392"/>
              <a:ext cx="6516384" cy="419282"/>
            </a:xfrm>
            <a:prstGeom prst="rect">
              <a:avLst/>
            </a:prstGeom>
            <a:noFill/>
          </p:spPr>
          <p:txBody>
            <a:bodyPr wrap="square">
              <a:spAutoFit/>
            </a:bodyPr>
            <a:lstStyle/>
            <a:p>
              <a:pPr algn="just">
                <a:lnSpc>
                  <a:spcPts val="2250"/>
                </a:lnSpc>
                <a:spcBef>
                  <a:spcPts val="1500"/>
                </a:spcBef>
                <a:spcAft>
                  <a:spcPts val="1200"/>
                </a:spcAft>
              </a:pPr>
              <a:r>
                <a:rPr lang="en-US" sz="3200" b="1" i="0" dirty="0">
                  <a:solidFill>
                    <a:srgbClr val="C00000"/>
                  </a:solidFill>
                  <a:effectLst/>
                  <a:latin typeface="Times New Roman" panose="02020603050405020304" pitchFamily="18" charset="0"/>
                </a:rPr>
                <a:t>Center of Mass of Two Point Masses</a:t>
              </a:r>
              <a:endParaRPr lang="en-US" sz="3200" b="0" i="0" dirty="0">
                <a:solidFill>
                  <a:srgbClr val="282828"/>
                </a:solidFill>
                <a:effectLst/>
                <a:latin typeface="TundraWeb"/>
              </a:endParaRPr>
            </a:p>
          </p:txBody>
        </p:sp>
        <p:sp>
          <p:nvSpPr>
            <p:cNvPr id="5" name="TextBox 4">
              <a:extLst>
                <a:ext uri="{FF2B5EF4-FFF2-40B4-BE49-F238E27FC236}">
                  <a16:creationId xmlns:a16="http://schemas.microsoft.com/office/drawing/2014/main" id="{7E892E57-6465-5F9E-D767-9BF06490DCE6}"/>
                </a:ext>
              </a:extLst>
            </p:cNvPr>
            <p:cNvSpPr txBox="1"/>
            <p:nvPr/>
          </p:nvSpPr>
          <p:spPr>
            <a:xfrm>
              <a:off x="626723" y="715674"/>
              <a:ext cx="10027578" cy="954107"/>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rPr>
                <a:t>The center of mass of two point masses m</a:t>
              </a:r>
              <a:r>
                <a:rPr lang="en-US" sz="2800" b="0" i="0" baseline="-25000" dirty="0">
                  <a:solidFill>
                    <a:srgbClr val="333333"/>
                  </a:solidFill>
                  <a:effectLst/>
                  <a:latin typeface="Times New Roman" panose="02020603050405020304" pitchFamily="18" charset="0"/>
                </a:rPr>
                <a:t>1</a:t>
              </a:r>
              <a:r>
                <a:rPr lang="en-US" sz="2800" b="0" i="0" dirty="0">
                  <a:solidFill>
                    <a:srgbClr val="333333"/>
                  </a:solidFill>
                  <a:effectLst/>
                  <a:latin typeface="Times New Roman" panose="02020603050405020304" pitchFamily="18" charset="0"/>
                </a:rPr>
                <a:t> and m</a:t>
              </a:r>
              <a:r>
                <a:rPr lang="en-US" sz="2800" b="0" i="0" baseline="-25000" dirty="0">
                  <a:solidFill>
                    <a:srgbClr val="333333"/>
                  </a:solidFill>
                  <a:effectLst/>
                  <a:latin typeface="Times New Roman" panose="02020603050405020304" pitchFamily="18" charset="0"/>
                </a:rPr>
                <a:t>2</a:t>
              </a:r>
              <a:r>
                <a:rPr lang="en-US" sz="2800" b="0" i="0" dirty="0">
                  <a:solidFill>
                    <a:srgbClr val="333333"/>
                  </a:solidFill>
                  <a:effectLst/>
                  <a:latin typeface="Times New Roman" panose="02020603050405020304" pitchFamily="18" charset="0"/>
                </a:rPr>
                <a:t>, which are at positions x</a:t>
              </a:r>
              <a:r>
                <a:rPr lang="en-US" sz="2800" b="0" i="0" baseline="-25000" dirty="0">
                  <a:solidFill>
                    <a:srgbClr val="333333"/>
                  </a:solidFill>
                  <a:effectLst/>
                  <a:latin typeface="Times New Roman" panose="02020603050405020304" pitchFamily="18" charset="0"/>
                </a:rPr>
                <a:t>1</a:t>
              </a:r>
              <a:r>
                <a:rPr lang="en-US" sz="2800" b="0" i="0" dirty="0">
                  <a:solidFill>
                    <a:srgbClr val="333333"/>
                  </a:solidFill>
                  <a:effectLst/>
                  <a:latin typeface="Times New Roman" panose="02020603050405020304" pitchFamily="18" charset="0"/>
                </a:rPr>
                <a:t> and x</a:t>
              </a:r>
              <a:r>
                <a:rPr lang="en-US" sz="2800" b="0" i="0" baseline="-25000" dirty="0">
                  <a:solidFill>
                    <a:srgbClr val="333333"/>
                  </a:solidFill>
                  <a:effectLst/>
                  <a:latin typeface="Times New Roman" panose="02020603050405020304" pitchFamily="18" charset="0"/>
                </a:rPr>
                <a:t>2</a:t>
              </a:r>
              <a:r>
                <a:rPr lang="en-US" sz="2800" b="0" i="0" dirty="0">
                  <a:solidFill>
                    <a:srgbClr val="333333"/>
                  </a:solidFill>
                  <a:effectLst/>
                  <a:latin typeface="Times New Roman" panose="02020603050405020304" pitchFamily="18" charset="0"/>
                </a:rPr>
                <a:t> respectively on the X-axis.</a:t>
              </a:r>
              <a:endParaRPr lang="en-US" sz="2800" dirty="0"/>
            </a:p>
          </p:txBody>
        </p:sp>
        <p:sp>
          <p:nvSpPr>
            <p:cNvPr id="7" name="TextBox 6">
              <a:extLst>
                <a:ext uri="{FF2B5EF4-FFF2-40B4-BE49-F238E27FC236}">
                  <a16:creationId xmlns:a16="http://schemas.microsoft.com/office/drawing/2014/main" id="{6873862C-C7BC-AF2F-FDF1-53BFCD296A2C}"/>
                </a:ext>
              </a:extLst>
            </p:cNvPr>
            <p:cNvSpPr txBox="1"/>
            <p:nvPr/>
          </p:nvSpPr>
          <p:spPr>
            <a:xfrm>
              <a:off x="626723" y="1957563"/>
              <a:ext cx="6097712" cy="491096"/>
            </a:xfrm>
            <a:prstGeom prst="rect">
              <a:avLst/>
            </a:prstGeom>
            <a:noFill/>
          </p:spPr>
          <p:txBody>
            <a:bodyPr wrap="square">
              <a:spAutoFit/>
            </a:bodyPr>
            <a:lstStyle/>
            <a:p>
              <a:pPr algn="just">
                <a:lnSpc>
                  <a:spcPts val="3375"/>
                </a:lnSpc>
                <a:spcBef>
                  <a:spcPts val="1500"/>
                </a:spcBef>
                <a:spcAft>
                  <a:spcPts val="1200"/>
                </a:spcAft>
              </a:pPr>
              <a:r>
                <a:rPr lang="en-US" sz="2400" b="1" i="1" dirty="0">
                  <a:solidFill>
                    <a:srgbClr val="333333"/>
                  </a:solidFill>
                  <a:effectLst/>
                  <a:latin typeface="Times New Roman" panose="02020603050405020304" pitchFamily="18" charset="0"/>
                </a:rPr>
                <a:t>(</a:t>
              </a:r>
              <a:r>
                <a:rPr lang="en-US" sz="2400" b="1" i="1" dirty="0" err="1">
                  <a:solidFill>
                    <a:srgbClr val="333333"/>
                  </a:solidFill>
                  <a:effectLst/>
                  <a:latin typeface="Times New Roman" panose="02020603050405020304" pitchFamily="18" charset="0"/>
                </a:rPr>
                <a:t>i</a:t>
              </a:r>
              <a:r>
                <a:rPr lang="en-US" sz="2400" b="1" i="1" dirty="0">
                  <a:solidFill>
                    <a:srgbClr val="333333"/>
                  </a:solidFill>
                  <a:effectLst/>
                  <a:latin typeface="Times New Roman" panose="02020603050405020304" pitchFamily="18" charset="0"/>
                </a:rPr>
                <a:t>) When the masses are on positive X-axis:</a:t>
              </a:r>
              <a:endParaRPr lang="en-US" sz="2400" b="1" dirty="0">
                <a:solidFill>
                  <a:srgbClr val="333333"/>
                </a:solidFill>
                <a:effectLst/>
                <a:latin typeface="Arial" panose="020B0604020202020204" pitchFamily="34" charset="0"/>
              </a:endParaRPr>
            </a:p>
          </p:txBody>
        </p:sp>
        <p:pic>
          <p:nvPicPr>
            <p:cNvPr id="9" name="Picture 8">
              <a:extLst>
                <a:ext uri="{FF2B5EF4-FFF2-40B4-BE49-F238E27FC236}">
                  <a16:creationId xmlns:a16="http://schemas.microsoft.com/office/drawing/2014/main" id="{6801C39D-00DF-246F-19A8-163C4ABE9BD5}"/>
                </a:ext>
              </a:extLst>
            </p:cNvPr>
            <p:cNvPicPr>
              <a:picLocks noChangeAspect="1"/>
            </p:cNvPicPr>
            <p:nvPr/>
          </p:nvPicPr>
          <p:blipFill>
            <a:blip r:embed="rId2">
              <a:biLevel thresh="75000"/>
            </a:blip>
            <a:stretch>
              <a:fillRect/>
            </a:stretch>
          </p:blipFill>
          <p:spPr>
            <a:xfrm>
              <a:off x="6613739" y="1791300"/>
              <a:ext cx="2314480" cy="823622"/>
            </a:xfrm>
            <a:prstGeom prst="rect">
              <a:avLst/>
            </a:prstGeom>
          </p:spPr>
        </p:pic>
        <p:sp>
          <p:nvSpPr>
            <p:cNvPr id="11" name="TextBox 10">
              <a:extLst>
                <a:ext uri="{FF2B5EF4-FFF2-40B4-BE49-F238E27FC236}">
                  <a16:creationId xmlns:a16="http://schemas.microsoft.com/office/drawing/2014/main" id="{53E7EC9D-5EBC-4412-F2D0-4109D7F02368}"/>
                </a:ext>
              </a:extLst>
            </p:cNvPr>
            <p:cNvSpPr txBox="1"/>
            <p:nvPr/>
          </p:nvSpPr>
          <p:spPr>
            <a:xfrm>
              <a:off x="390418" y="3010063"/>
              <a:ext cx="7656815" cy="491096"/>
            </a:xfrm>
            <a:prstGeom prst="rect">
              <a:avLst/>
            </a:prstGeom>
            <a:noFill/>
          </p:spPr>
          <p:txBody>
            <a:bodyPr wrap="square">
              <a:spAutoFit/>
            </a:bodyPr>
            <a:lstStyle/>
            <a:p>
              <a:pPr algn="just">
                <a:lnSpc>
                  <a:spcPts val="3375"/>
                </a:lnSpc>
                <a:spcBef>
                  <a:spcPts val="1500"/>
                </a:spcBef>
                <a:spcAft>
                  <a:spcPts val="1200"/>
                </a:spcAft>
              </a:pPr>
              <a:r>
                <a:rPr lang="en-US" sz="2400" b="1" i="1" dirty="0">
                  <a:solidFill>
                    <a:srgbClr val="333333"/>
                  </a:solidFill>
                  <a:effectLst/>
                  <a:latin typeface="Times New Roman" panose="02020603050405020304" pitchFamily="18" charset="0"/>
                </a:rPr>
                <a:t>(ii) When the origin coincides with any one of the masses:</a:t>
              </a:r>
              <a:endParaRPr lang="en-US" sz="2400" b="1" dirty="0">
                <a:solidFill>
                  <a:srgbClr val="333333"/>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CDF321F1-2868-47D1-5B8C-B76C03E94ED8}"/>
                </a:ext>
              </a:extLst>
            </p:cNvPr>
            <p:cNvPicPr>
              <a:picLocks noChangeAspect="1"/>
            </p:cNvPicPr>
            <p:nvPr/>
          </p:nvPicPr>
          <p:blipFill>
            <a:blip r:embed="rId3">
              <a:biLevel thresh="75000"/>
            </a:blip>
            <a:stretch>
              <a:fillRect/>
            </a:stretch>
          </p:blipFill>
          <p:spPr>
            <a:xfrm>
              <a:off x="7919124" y="2854380"/>
              <a:ext cx="2481291" cy="823622"/>
            </a:xfrm>
            <a:prstGeom prst="rect">
              <a:avLst/>
            </a:prstGeom>
          </p:spPr>
        </p:pic>
        <p:pic>
          <p:nvPicPr>
            <p:cNvPr id="15" name="Picture 14">
              <a:extLst>
                <a:ext uri="{FF2B5EF4-FFF2-40B4-BE49-F238E27FC236}">
                  <a16:creationId xmlns:a16="http://schemas.microsoft.com/office/drawing/2014/main" id="{CA613829-8A64-8E83-9192-B22D6557AF51}"/>
                </a:ext>
              </a:extLst>
            </p:cNvPr>
            <p:cNvPicPr>
              <a:picLocks noChangeAspect="1"/>
            </p:cNvPicPr>
            <p:nvPr/>
          </p:nvPicPr>
          <p:blipFill>
            <a:blip r:embed="rId4">
              <a:biLevel thresh="75000"/>
            </a:blip>
            <a:stretch>
              <a:fillRect/>
            </a:stretch>
          </p:blipFill>
          <p:spPr>
            <a:xfrm>
              <a:off x="8260422" y="3917460"/>
              <a:ext cx="2259806" cy="964862"/>
            </a:xfrm>
            <a:prstGeom prst="rect">
              <a:avLst/>
            </a:prstGeom>
          </p:spPr>
        </p:pic>
        <p:sp>
          <p:nvSpPr>
            <p:cNvPr id="17" name="TextBox 16">
              <a:extLst>
                <a:ext uri="{FF2B5EF4-FFF2-40B4-BE49-F238E27FC236}">
                  <a16:creationId xmlns:a16="http://schemas.microsoft.com/office/drawing/2014/main" id="{5FC134F3-C945-4A39-F839-CA124C9423FE}"/>
                </a:ext>
              </a:extLst>
            </p:cNvPr>
            <p:cNvSpPr txBox="1"/>
            <p:nvPr/>
          </p:nvSpPr>
          <p:spPr>
            <a:xfrm>
              <a:off x="283823" y="4772736"/>
              <a:ext cx="4185435" cy="927113"/>
            </a:xfrm>
            <a:prstGeom prst="rect">
              <a:avLst/>
            </a:prstGeom>
            <a:noFill/>
          </p:spPr>
          <p:txBody>
            <a:bodyPr wrap="square">
              <a:spAutoFit/>
            </a:bodyPr>
            <a:lstStyle/>
            <a:p>
              <a:pPr algn="just">
                <a:lnSpc>
                  <a:spcPts val="3375"/>
                </a:lnSpc>
                <a:spcBef>
                  <a:spcPts val="1500"/>
                </a:spcBef>
                <a:spcAft>
                  <a:spcPts val="1200"/>
                </a:spcAft>
              </a:pPr>
              <a:r>
                <a:rPr lang="en-US" sz="2400" b="1" i="1" dirty="0">
                  <a:solidFill>
                    <a:srgbClr val="333333"/>
                  </a:solidFill>
                  <a:effectLst/>
                  <a:latin typeface="Times New Roman" panose="02020603050405020304" pitchFamily="18" charset="0"/>
                </a:rPr>
                <a:t>(iii) When the origin coincides with the center of mass itself:</a:t>
              </a:r>
              <a:endParaRPr lang="en-US" sz="2400" b="1" dirty="0">
                <a:solidFill>
                  <a:srgbClr val="333333"/>
                </a:solidFill>
                <a:effectLst/>
                <a:latin typeface="Arial" panose="020B0604020202020204" pitchFamily="34" charset="0"/>
              </a:endParaRPr>
            </a:p>
          </p:txBody>
        </p:sp>
        <p:pic>
          <p:nvPicPr>
            <p:cNvPr id="19" name="Picture 18">
              <a:extLst>
                <a:ext uri="{FF2B5EF4-FFF2-40B4-BE49-F238E27FC236}">
                  <a16:creationId xmlns:a16="http://schemas.microsoft.com/office/drawing/2014/main" id="{9382A2EA-0BF6-8FB6-AB88-A93F1F0A4311}"/>
                </a:ext>
              </a:extLst>
            </p:cNvPr>
            <p:cNvPicPr>
              <a:picLocks noChangeAspect="1"/>
            </p:cNvPicPr>
            <p:nvPr/>
          </p:nvPicPr>
          <p:blipFill>
            <a:blip r:embed="rId5">
              <a:biLevel thresh="75000"/>
            </a:blip>
            <a:stretch>
              <a:fillRect/>
            </a:stretch>
          </p:blipFill>
          <p:spPr>
            <a:xfrm>
              <a:off x="5019759" y="4685250"/>
              <a:ext cx="2795451" cy="2044730"/>
            </a:xfrm>
            <a:prstGeom prst="rect">
              <a:avLst/>
            </a:prstGeom>
          </p:spPr>
        </p:pic>
      </p:grpSp>
      <p:sp>
        <p:nvSpPr>
          <p:cNvPr id="22" name="TextBox 21">
            <a:extLst>
              <a:ext uri="{FF2B5EF4-FFF2-40B4-BE49-F238E27FC236}">
                <a16:creationId xmlns:a16="http://schemas.microsoft.com/office/drawing/2014/main" id="{DCB5F848-3766-5A4B-EAF3-A881B5D732E0}"/>
              </a:ext>
            </a:extLst>
          </p:cNvPr>
          <p:cNvSpPr txBox="1"/>
          <p:nvPr/>
        </p:nvSpPr>
        <p:spPr>
          <a:xfrm>
            <a:off x="147263" y="5775873"/>
            <a:ext cx="5260369" cy="954107"/>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rPr>
              <a:t>The equation </a:t>
            </a:r>
            <a:r>
              <a:rPr lang="en-US" sz="2800" dirty="0">
                <a:solidFill>
                  <a:srgbClr val="333333"/>
                </a:solidFill>
                <a:latin typeface="Times New Roman" panose="02020603050405020304" pitchFamily="18" charset="0"/>
              </a:rPr>
              <a:t>is</a:t>
            </a:r>
            <a:r>
              <a:rPr lang="en-US" sz="2800" b="0" i="0" dirty="0">
                <a:solidFill>
                  <a:srgbClr val="333333"/>
                </a:solidFill>
                <a:effectLst/>
                <a:latin typeface="Times New Roman" panose="02020603050405020304" pitchFamily="18" charset="0"/>
              </a:rPr>
              <a:t> </a:t>
            </a:r>
            <a:r>
              <a:rPr lang="en-US" sz="2800" b="0" i="1" dirty="0">
                <a:solidFill>
                  <a:srgbClr val="333333"/>
                </a:solidFill>
                <a:effectLst/>
                <a:latin typeface="Times New Roman" panose="02020603050405020304" pitchFamily="18" charset="0"/>
              </a:rPr>
              <a:t>principle of moments.</a:t>
            </a:r>
            <a:endParaRPr lang="en-US" sz="2800" dirty="0"/>
          </a:p>
        </p:txBody>
      </p:sp>
      <p:sp>
        <p:nvSpPr>
          <p:cNvPr id="23" name="Arrow: Right 22">
            <a:extLst>
              <a:ext uri="{FF2B5EF4-FFF2-40B4-BE49-F238E27FC236}">
                <a16:creationId xmlns:a16="http://schemas.microsoft.com/office/drawing/2014/main" id="{EAA22D67-B892-ECAA-08AD-AEA3D8E3949B}"/>
              </a:ext>
            </a:extLst>
          </p:cNvPr>
          <p:cNvSpPr/>
          <p:nvPr/>
        </p:nvSpPr>
        <p:spPr>
          <a:xfrm>
            <a:off x="2837808" y="6256963"/>
            <a:ext cx="1816385" cy="3046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636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EE5371-E849-9717-4452-D66857399FF4}"/>
              </a:ext>
            </a:extLst>
          </p:cNvPr>
          <p:cNvSpPr txBox="1"/>
          <p:nvPr/>
        </p:nvSpPr>
        <p:spPr>
          <a:xfrm>
            <a:off x="815083" y="971783"/>
            <a:ext cx="10561833" cy="1200329"/>
          </a:xfrm>
          <a:prstGeom prst="rect">
            <a:avLst/>
          </a:prstGeom>
          <a:noFill/>
        </p:spPr>
        <p:txBody>
          <a:bodyPr wrap="square">
            <a:spAutoFit/>
          </a:bodyPr>
          <a:lstStyle/>
          <a:p>
            <a:r>
              <a:rPr lang="en-US" sz="2400" b="1" i="0" dirty="0">
                <a:solidFill>
                  <a:srgbClr val="CC0000"/>
                </a:solidFill>
                <a:effectLst/>
                <a:latin typeface="Times New Roman" panose="02020603050405020304" pitchFamily="18" charset="0"/>
              </a:rPr>
              <a:t>Ex 1. </a:t>
            </a:r>
            <a:r>
              <a:rPr lang="en-US" sz="2400" b="1" i="0" dirty="0">
                <a:effectLst/>
                <a:latin typeface="Times New Roman" panose="02020603050405020304" pitchFamily="18" charset="0"/>
              </a:rPr>
              <a:t>A uniform disc of mass 100g has a diameter of 10 cm. Calculate the total energy of the disc when rolling along a horizontal table with a velocity of 20 cms-1. (take the surface of table as reference)</a:t>
            </a:r>
            <a:endParaRPr lang="en-US" sz="2400" dirty="0"/>
          </a:p>
        </p:txBody>
      </p:sp>
      <p:sp>
        <p:nvSpPr>
          <p:cNvPr id="6" name="Rectangle 1">
            <a:extLst>
              <a:ext uri="{FF2B5EF4-FFF2-40B4-BE49-F238E27FC236}">
                <a16:creationId xmlns:a16="http://schemas.microsoft.com/office/drawing/2014/main" id="{57B3ED52-1291-27BF-CCDC-25768C3D9F0B}"/>
              </a:ext>
            </a:extLst>
          </p:cNvPr>
          <p:cNvSpPr>
            <a:spLocks noChangeArrowheads="1"/>
          </p:cNvSpPr>
          <p:nvPr/>
        </p:nvSpPr>
        <p:spPr bwMode="auto">
          <a:xfrm>
            <a:off x="352746" y="2121996"/>
            <a:ext cx="5637088" cy="45960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Mass of the disc </a:t>
            </a:r>
            <a:r>
              <a:rPr kumimoji="0" lang="en-US" altLang="en-US" sz="2400" b="1" i="1"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m</a:t>
            </a: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100 g = 0.1 kg.</a:t>
            </a:r>
            <a:endParaRPr kumimoji="0" lang="en-US" altLang="en-US" sz="2400" b="1"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Diameter of the disc </a:t>
            </a:r>
            <a:r>
              <a:rPr kumimoji="0" lang="en-US" altLang="en-US" sz="2400" b="1" i="1"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d</a:t>
            </a: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10 cm</a:t>
            </a:r>
            <a:endParaRPr kumimoji="0" lang="en-US" altLang="en-US" sz="2400" b="1"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Radius of the disc r = 5 cm = 0.05m</a:t>
            </a:r>
            <a:endParaRPr kumimoji="0" lang="en-US" altLang="en-US" sz="2400" b="1"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Rolling with a velocity v = 20 cms</a:t>
            </a:r>
            <a:r>
              <a:rPr kumimoji="0" lang="en-US" altLang="en-US" sz="1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-1</a:t>
            </a: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0.20 ms</a:t>
            </a:r>
            <a:r>
              <a:rPr kumimoji="0" lang="en-US" altLang="en-US" sz="1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-1</a:t>
            </a:r>
            <a:endParaRPr kumimoji="0" lang="en-US" altLang="en-US" sz="2400" b="1"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Total energy of the disc </a:t>
            </a:r>
            <a:r>
              <a:rPr kumimoji="0" lang="en-US" altLang="en-US" sz="2400"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E</a:t>
            </a:r>
            <a:r>
              <a:rPr kumimoji="0" lang="en-US" altLang="en-US" sz="1400"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Tot</a:t>
            </a: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a:t>
            </a:r>
            <a:endParaRPr kumimoji="0" lang="en-US" altLang="en-US" sz="2400" b="1"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E</a:t>
            </a:r>
            <a:r>
              <a:rPr kumimoji="0" lang="en-US" altLang="en-US" sz="1400"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Tot</a:t>
            </a: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Translational K.E. + rotational K.E.</a:t>
            </a:r>
            <a:endParaRPr kumimoji="0" lang="en-US" altLang="en-US" sz="2400" b="1"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Moment of inertia (M.I) of the disc about its own axis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I = 1.028 units</a:t>
            </a:r>
            <a:endParaRPr kumimoji="0" lang="en-US" altLang="en-US" sz="2400" b="1"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E12E71A1-C8F1-1DB8-FE15-779BD1227BFF}"/>
              </a:ext>
            </a:extLst>
          </p:cNvPr>
          <p:cNvPicPr>
            <a:picLocks noChangeAspect="1"/>
          </p:cNvPicPr>
          <p:nvPr/>
        </p:nvPicPr>
        <p:blipFill>
          <a:blip r:embed="rId2">
            <a:biLevel thresh="75000"/>
          </a:blip>
          <a:stretch>
            <a:fillRect/>
          </a:stretch>
        </p:blipFill>
        <p:spPr>
          <a:xfrm>
            <a:off x="5989834" y="2186651"/>
            <a:ext cx="5637088" cy="4434171"/>
          </a:xfrm>
          <a:prstGeom prst="rect">
            <a:avLst/>
          </a:prstGeom>
        </p:spPr>
      </p:pic>
    </p:spTree>
    <p:extLst>
      <p:ext uri="{BB962C8B-B14F-4D97-AF65-F5344CB8AC3E}">
        <p14:creationId xmlns:p14="http://schemas.microsoft.com/office/powerpoint/2010/main" val="310426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61F6E3-7173-934C-16E2-B0325703BB47}"/>
              </a:ext>
            </a:extLst>
          </p:cNvPr>
          <p:cNvSpPr txBox="1"/>
          <p:nvPr/>
        </p:nvSpPr>
        <p:spPr>
          <a:xfrm>
            <a:off x="470042" y="514379"/>
            <a:ext cx="11026739" cy="830997"/>
          </a:xfrm>
          <a:prstGeom prst="rect">
            <a:avLst/>
          </a:prstGeom>
        </p:spPr>
        <p:txBody>
          <a:bodyPr wrap="square">
            <a:spAutoFit/>
          </a:bodyPr>
          <a:lstStyle/>
          <a:p>
            <a:r>
              <a:rPr lang="en-US" sz="2400" b="1" i="0" dirty="0">
                <a:solidFill>
                  <a:srgbClr val="CC0000"/>
                </a:solidFill>
                <a:effectLst/>
                <a:latin typeface="Times New Roman" panose="02020603050405020304" pitchFamily="18" charset="0"/>
              </a:rPr>
              <a:t>Ex 2. </a:t>
            </a:r>
            <a:r>
              <a:rPr lang="en-US" sz="2400" b="1" i="0" dirty="0">
                <a:effectLst/>
                <a:latin typeface="Times New Roman" panose="02020603050405020304" pitchFamily="18" charset="0"/>
              </a:rPr>
              <a:t>A particle of mass 5 units is moving with a uniform speed of </a:t>
            </a:r>
            <a:r>
              <a:rPr lang="en-US" sz="2400" b="1" i="1" dirty="0">
                <a:effectLst/>
                <a:latin typeface="Times New Roman" panose="02020603050405020304" pitchFamily="18" charset="0"/>
              </a:rPr>
              <a:t>v</a:t>
            </a:r>
            <a:r>
              <a:rPr lang="en-US" sz="2400" b="1" i="0" dirty="0">
                <a:effectLst/>
                <a:latin typeface="Times New Roman" panose="02020603050405020304" pitchFamily="18" charset="0"/>
              </a:rPr>
              <a:t> = 3√2 units in the XOY plane along the line y = x + 4. Find the magnitude of angular momentum</a:t>
            </a:r>
            <a:r>
              <a:rPr lang="en-US" sz="2400" b="1" i="0" dirty="0">
                <a:solidFill>
                  <a:srgbClr val="CC0000"/>
                </a:solidFill>
                <a:effectLst/>
                <a:latin typeface="Times New Roman" panose="02020603050405020304" pitchFamily="18" charset="0"/>
              </a:rPr>
              <a:t>.</a:t>
            </a:r>
            <a:endParaRPr lang="en-US" sz="2400" dirty="0"/>
          </a:p>
        </p:txBody>
      </p:sp>
      <p:pic>
        <p:nvPicPr>
          <p:cNvPr id="7" name="Picture 6">
            <a:extLst>
              <a:ext uri="{FF2B5EF4-FFF2-40B4-BE49-F238E27FC236}">
                <a16:creationId xmlns:a16="http://schemas.microsoft.com/office/drawing/2014/main" id="{F36668DC-BFFE-3070-B9B9-22FAF7DD1087}"/>
              </a:ext>
            </a:extLst>
          </p:cNvPr>
          <p:cNvPicPr>
            <a:picLocks noChangeAspect="1"/>
          </p:cNvPicPr>
          <p:nvPr/>
        </p:nvPicPr>
        <p:blipFill>
          <a:blip r:embed="rId2">
            <a:biLevel thresh="75000"/>
          </a:blip>
          <a:stretch>
            <a:fillRect/>
          </a:stretch>
        </p:blipFill>
        <p:spPr>
          <a:xfrm>
            <a:off x="1582220" y="1629897"/>
            <a:ext cx="7274103" cy="4741057"/>
          </a:xfrm>
          <a:prstGeom prst="rect">
            <a:avLst/>
          </a:prstGeom>
        </p:spPr>
      </p:pic>
    </p:spTree>
    <p:extLst>
      <p:ext uri="{BB962C8B-B14F-4D97-AF65-F5344CB8AC3E}">
        <p14:creationId xmlns:p14="http://schemas.microsoft.com/office/powerpoint/2010/main" val="2203867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4D360C-9EB6-EDD4-1194-5E68F74865D7}"/>
              </a:ext>
            </a:extLst>
          </p:cNvPr>
          <p:cNvSpPr txBox="1"/>
          <p:nvPr/>
        </p:nvSpPr>
        <p:spPr>
          <a:xfrm>
            <a:off x="400692" y="360267"/>
            <a:ext cx="11486507" cy="1232227"/>
          </a:xfrm>
          <a:prstGeom prst="rect">
            <a:avLst/>
          </a:prstGeom>
          <a:noFill/>
        </p:spPr>
        <p:txBody>
          <a:bodyPr wrap="square">
            <a:spAutoFit/>
          </a:bodyPr>
          <a:lstStyle/>
          <a:p>
            <a:r>
              <a:rPr lang="en-US" sz="2400" b="1" i="0" dirty="0">
                <a:solidFill>
                  <a:srgbClr val="CC0000"/>
                </a:solidFill>
                <a:effectLst/>
                <a:latin typeface="Times New Roman" panose="02020603050405020304" pitchFamily="18" charset="0"/>
              </a:rPr>
              <a:t>Ex 3. </a:t>
            </a:r>
            <a:r>
              <a:rPr lang="en-US" sz="2400" b="1" i="0" dirty="0">
                <a:effectLst/>
                <a:latin typeface="Times New Roman" panose="02020603050405020304" pitchFamily="18" charset="0"/>
              </a:rPr>
              <a:t>A fly wheel rotates with a uniform angular acceleration. If its angular velocity increases from 20π rad/s to 40π rad/s in 10 seconds. Find the number of rotations in that period.</a:t>
            </a:r>
            <a:endParaRPr lang="en-US" sz="2400" dirty="0"/>
          </a:p>
        </p:txBody>
      </p:sp>
      <p:sp>
        <p:nvSpPr>
          <p:cNvPr id="4" name="Rectangle 1">
            <a:extLst>
              <a:ext uri="{FF2B5EF4-FFF2-40B4-BE49-F238E27FC236}">
                <a16:creationId xmlns:a16="http://schemas.microsoft.com/office/drawing/2014/main" id="{6272F25C-C2DD-2A29-8916-8D43D560199E}"/>
              </a:ext>
            </a:extLst>
          </p:cNvPr>
          <p:cNvSpPr>
            <a:spLocks noChangeArrowheads="1"/>
          </p:cNvSpPr>
          <p:nvPr/>
        </p:nvSpPr>
        <p:spPr bwMode="auto">
          <a:xfrm>
            <a:off x="304801" y="1592494"/>
            <a:ext cx="5055615" cy="17337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Initial Angular Velocity ω</a:t>
            </a:r>
            <a:r>
              <a:rPr kumimoji="0" lang="en-US" altLang="en-US" sz="140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0</a:t>
            </a:r>
            <a:r>
              <a:rPr kumimoji="0" lang="en-US" altLang="en-US" sz="240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20π rad s</a:t>
            </a:r>
            <a:r>
              <a:rPr kumimoji="0" lang="en-US" altLang="en-US" sz="140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-1</a:t>
            </a:r>
            <a:endParaRPr kumimoji="0" lang="en-US" altLang="en-US" sz="2400"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Final Angular velocity ω = 40 π rad s</a:t>
            </a:r>
            <a:r>
              <a:rPr kumimoji="0" lang="en-US" altLang="en-US" sz="140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-1</a:t>
            </a:r>
            <a:endParaRPr kumimoji="0" lang="en-US" altLang="en-US" sz="2400"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time taken, t  = 10 s</a:t>
            </a:r>
            <a:endParaRPr kumimoji="0" lang="en-US" altLang="en-US" sz="2400"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No. of rotations / s = ?</a:t>
            </a:r>
            <a:endParaRPr kumimoji="0" lang="en-US" altLang="en-US" sz="2400" i="0" u="none" strike="noStrike" cap="none" normalizeH="0" baseline="0" dirty="0">
              <a:ln>
                <a:noFill/>
              </a:ln>
              <a:solidFill>
                <a:srgbClr val="333333"/>
              </a:solidFill>
              <a:effectLst/>
              <a:latin typeface="Helvetica Neue"/>
            </a:endParaRPr>
          </a:p>
        </p:txBody>
      </p:sp>
      <p:pic>
        <p:nvPicPr>
          <p:cNvPr id="6" name="Picture 5">
            <a:extLst>
              <a:ext uri="{FF2B5EF4-FFF2-40B4-BE49-F238E27FC236}">
                <a16:creationId xmlns:a16="http://schemas.microsoft.com/office/drawing/2014/main" id="{09C72643-A5EC-33F9-9F32-528E119B3284}"/>
              </a:ext>
            </a:extLst>
          </p:cNvPr>
          <p:cNvPicPr>
            <a:picLocks noChangeAspect="1"/>
          </p:cNvPicPr>
          <p:nvPr/>
        </p:nvPicPr>
        <p:blipFill>
          <a:blip r:embed="rId2">
            <a:biLevel thresh="75000"/>
          </a:blip>
          <a:stretch>
            <a:fillRect/>
          </a:stretch>
        </p:blipFill>
        <p:spPr>
          <a:xfrm>
            <a:off x="5948737" y="1327683"/>
            <a:ext cx="5322013" cy="5322013"/>
          </a:xfrm>
          <a:prstGeom prst="rect">
            <a:avLst/>
          </a:prstGeom>
        </p:spPr>
      </p:pic>
    </p:spTree>
    <p:extLst>
      <p:ext uri="{BB962C8B-B14F-4D97-AF65-F5344CB8AC3E}">
        <p14:creationId xmlns:p14="http://schemas.microsoft.com/office/powerpoint/2010/main" val="30972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078" y="299223"/>
            <a:ext cx="8165757" cy="516324"/>
          </a:xfrm>
        </p:spPr>
        <p:txBody>
          <a:bodyPr>
            <a:normAutofit fontScale="90000"/>
          </a:bodyPr>
          <a:lstStyle/>
          <a:p>
            <a:r>
              <a:rPr lang="en-US" b="1" dirty="0">
                <a:solidFill>
                  <a:srgbClr val="FF0000"/>
                </a:solidFill>
              </a:rPr>
              <a:t>Mathematical expression of Work done</a:t>
            </a:r>
          </a:p>
        </p:txBody>
      </p:sp>
      <p:grpSp>
        <p:nvGrpSpPr>
          <p:cNvPr id="12" name="Group 11"/>
          <p:cNvGrpSpPr/>
          <p:nvPr/>
        </p:nvGrpSpPr>
        <p:grpSpPr>
          <a:xfrm>
            <a:off x="2004078" y="1068256"/>
            <a:ext cx="4258962" cy="1507522"/>
            <a:chOff x="0" y="0"/>
            <a:chExt cx="3821430" cy="1127760"/>
          </a:xfrm>
        </p:grpSpPr>
        <p:sp>
          <p:nvSpPr>
            <p:cNvPr id="13" name="Rectangle 12"/>
            <p:cNvSpPr/>
            <p:nvPr/>
          </p:nvSpPr>
          <p:spPr>
            <a:xfrm>
              <a:off x="0" y="781050"/>
              <a:ext cx="411480" cy="3276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 name="Straight Arrow Connector 13"/>
            <p:cNvCxnSpPr/>
            <p:nvPr/>
          </p:nvCxnSpPr>
          <p:spPr>
            <a:xfrm flipV="1">
              <a:off x="209550" y="142875"/>
              <a:ext cx="1249680" cy="8610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9550" y="971550"/>
              <a:ext cx="2339340" cy="7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476250" y="809625"/>
              <a:ext cx="60960" cy="2667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2343150" y="800100"/>
              <a:ext cx="411480" cy="3276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Arrow Connector 17"/>
            <p:cNvCxnSpPr/>
            <p:nvPr/>
          </p:nvCxnSpPr>
          <p:spPr>
            <a:xfrm flipV="1">
              <a:off x="2762250" y="962025"/>
              <a:ext cx="1059180" cy="1524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Text Box 5"/>
            <p:cNvSpPr txBox="1"/>
            <p:nvPr/>
          </p:nvSpPr>
          <p:spPr>
            <a:xfrm>
              <a:off x="1485900" y="0"/>
              <a:ext cx="314325" cy="2476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a:t>
              </a:r>
            </a:p>
          </p:txBody>
        </p:sp>
      </p:grpSp>
      <p:grpSp>
        <p:nvGrpSpPr>
          <p:cNvPr id="20" name="Group 19"/>
          <p:cNvGrpSpPr/>
          <p:nvPr/>
        </p:nvGrpSpPr>
        <p:grpSpPr>
          <a:xfrm>
            <a:off x="193853" y="143794"/>
            <a:ext cx="992886" cy="1005099"/>
            <a:chOff x="1840574" y="3315767"/>
            <a:chExt cx="992886" cy="1005099"/>
          </a:xfrm>
        </p:grpSpPr>
        <p:pic>
          <p:nvPicPr>
            <p:cNvPr id="21" name="Picture 20"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3" name="TextBox 22"/>
              <p:cNvSpPr txBox="1"/>
              <p:nvPr/>
            </p:nvSpPr>
            <p:spPr>
              <a:xfrm>
                <a:off x="2555377" y="2035406"/>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555377" y="2035406"/>
                <a:ext cx="374141"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247275" y="2343798"/>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247275" y="2343798"/>
                <a:ext cx="367986"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263040" y="2112317"/>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263040" y="2112317"/>
                <a:ext cx="367986"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655805" y="2841793"/>
                <a:ext cx="6096000" cy="1222579"/>
              </a:xfrm>
              <a:prstGeom prst="rect">
                <a:avLst/>
              </a:prstGeom>
            </p:spPr>
            <p:txBody>
              <a:bodyPr>
                <a:spAutoFit/>
              </a:bodyPr>
              <a:lstStyle/>
              <a:p>
                <a:pP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Work can be expressed mathematically 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𝑊</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𝐹𝑥</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i="1">
                        <a:effectLst/>
                        <a:latin typeface="Cambria Math" panose="02040503050406030204" pitchFamily="18" charset="0"/>
                        <a:ea typeface="Calibri" panose="020F0502020204030204" pitchFamily="34" charset="0"/>
                        <a:cs typeface="Times New Roman" panose="02020603050405020304" pitchFamily="18" charset="0"/>
                      </a:rPr>
                      <m:t>𝜃</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m:t>
                        </m:r>
                      </m:e>
                    </m:acc>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acc>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655805" y="2841793"/>
                <a:ext cx="6096000" cy="1222579"/>
              </a:xfrm>
              <a:prstGeom prst="rect">
                <a:avLst/>
              </a:prstGeom>
              <a:blipFill rotWithShape="0">
                <a:blip r:embed="rId6"/>
                <a:stretch>
                  <a:fillRect l="-900" t="-2488" b="-4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471379" y="3943424"/>
                <a:ext cx="9951308" cy="424668"/>
              </a:xfrm>
              <a:prstGeom prst="rect">
                <a:avLst/>
              </a:prstGeom>
            </p:spPr>
            <p:txBody>
              <a:bodyPr wrap="square">
                <a:spAutoFit/>
              </a:bodyPr>
              <a:lstStyle/>
              <a:p>
                <a:pP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Equation (2) is especially useful for calculating the work when </a:t>
                </a:r>
                <a14:m>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acc>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𝑎𝑛𝑑</m:t>
                    </m:r>
                    <m:r>
                      <a:rPr lang="en-US"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acc>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are given in unit vector notations.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471379" y="3943424"/>
                <a:ext cx="9951308" cy="424668"/>
              </a:xfrm>
              <a:prstGeom prst="rect">
                <a:avLst/>
              </a:prstGeom>
              <a:blipFill rotWithShape="0">
                <a:blip r:embed="rId7"/>
                <a:stretch>
                  <a:fillRect l="-490" t="-21429" r="-490" b="-15714"/>
                </a:stretch>
              </a:blipFill>
            </p:spPr>
            <p:txBody>
              <a:bodyPr/>
              <a:lstStyle/>
              <a:p>
                <a:r>
                  <a:rPr lang="en-US">
                    <a:noFill/>
                  </a:rPr>
                  <a:t> </a:t>
                </a:r>
              </a:p>
            </p:txBody>
          </p:sp>
        </mc:Fallback>
      </mc:AlternateContent>
      <p:sp>
        <p:nvSpPr>
          <p:cNvPr id="28" name="TextBox 27"/>
          <p:cNvSpPr txBox="1"/>
          <p:nvPr/>
        </p:nvSpPr>
        <p:spPr>
          <a:xfrm>
            <a:off x="1019602" y="2368080"/>
            <a:ext cx="679994" cy="369332"/>
          </a:xfrm>
          <a:prstGeom prst="rect">
            <a:avLst/>
          </a:prstGeom>
          <a:noFill/>
        </p:spPr>
        <p:txBody>
          <a:bodyPr wrap="none" rtlCol="0">
            <a:spAutoFit/>
          </a:bodyPr>
          <a:lstStyle/>
          <a:p>
            <a:r>
              <a:rPr lang="en-US" dirty="0"/>
              <a:t>Fig. 1</a:t>
            </a:r>
          </a:p>
        </p:txBody>
      </p:sp>
      <p:sp>
        <p:nvSpPr>
          <p:cNvPr id="29" name="TextBox 28"/>
          <p:cNvSpPr txBox="1"/>
          <p:nvPr/>
        </p:nvSpPr>
        <p:spPr>
          <a:xfrm>
            <a:off x="6740660" y="2745635"/>
            <a:ext cx="679994" cy="369332"/>
          </a:xfrm>
          <a:prstGeom prst="rect">
            <a:avLst/>
          </a:prstGeom>
          <a:noFill/>
        </p:spPr>
        <p:txBody>
          <a:bodyPr wrap="none" rtlCol="0">
            <a:spAutoFit/>
          </a:bodyPr>
          <a:lstStyle/>
          <a:p>
            <a:r>
              <a:rPr lang="en-US" dirty="0"/>
              <a:t>Fig. 2</a:t>
            </a:r>
          </a:p>
        </p:txBody>
      </p:sp>
      <p:grpSp>
        <p:nvGrpSpPr>
          <p:cNvPr id="30" name="Group 29"/>
          <p:cNvGrpSpPr/>
          <p:nvPr/>
        </p:nvGrpSpPr>
        <p:grpSpPr>
          <a:xfrm>
            <a:off x="7640015" y="1636709"/>
            <a:ext cx="2788920" cy="1455420"/>
            <a:chOff x="0" y="-83820"/>
            <a:chExt cx="2788920" cy="1455420"/>
          </a:xfrm>
        </p:grpSpPr>
        <p:sp>
          <p:nvSpPr>
            <p:cNvPr id="31" name="Freeform 30"/>
            <p:cNvSpPr/>
            <p:nvPr/>
          </p:nvSpPr>
          <p:spPr>
            <a:xfrm>
              <a:off x="0" y="487680"/>
              <a:ext cx="2788920" cy="857514"/>
            </a:xfrm>
            <a:custGeom>
              <a:avLst/>
              <a:gdLst>
                <a:gd name="connsiteX0" fmla="*/ 0 w 2788920"/>
                <a:gd name="connsiteY0" fmla="*/ 815340 h 857514"/>
                <a:gd name="connsiteX1" fmla="*/ 327660 w 2788920"/>
                <a:gd name="connsiteY1" fmla="*/ 830580 h 857514"/>
                <a:gd name="connsiteX2" fmla="*/ 853440 w 2788920"/>
                <a:gd name="connsiteY2" fmla="*/ 502920 h 857514"/>
                <a:gd name="connsiteX3" fmla="*/ 1333500 w 2788920"/>
                <a:gd name="connsiteY3" fmla="*/ 472440 h 857514"/>
                <a:gd name="connsiteX4" fmla="*/ 1607820 w 2788920"/>
                <a:gd name="connsiteY4" fmla="*/ 152400 h 857514"/>
                <a:gd name="connsiteX5" fmla="*/ 2148840 w 2788920"/>
                <a:gd name="connsiteY5" fmla="*/ 160020 h 857514"/>
                <a:gd name="connsiteX6" fmla="*/ 2788920 w 2788920"/>
                <a:gd name="connsiteY6" fmla="*/ 0 h 8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920" h="857514">
                  <a:moveTo>
                    <a:pt x="0" y="815340"/>
                  </a:moveTo>
                  <a:cubicBezTo>
                    <a:pt x="92710" y="848995"/>
                    <a:pt x="185420" y="882650"/>
                    <a:pt x="327660" y="830580"/>
                  </a:cubicBezTo>
                  <a:cubicBezTo>
                    <a:pt x="469900" y="778510"/>
                    <a:pt x="685800" y="562610"/>
                    <a:pt x="853440" y="502920"/>
                  </a:cubicBezTo>
                  <a:cubicBezTo>
                    <a:pt x="1021080" y="443230"/>
                    <a:pt x="1207770" y="530860"/>
                    <a:pt x="1333500" y="472440"/>
                  </a:cubicBezTo>
                  <a:cubicBezTo>
                    <a:pt x="1459230" y="414020"/>
                    <a:pt x="1471930" y="204470"/>
                    <a:pt x="1607820" y="152400"/>
                  </a:cubicBezTo>
                  <a:cubicBezTo>
                    <a:pt x="1743710" y="100330"/>
                    <a:pt x="1951990" y="185420"/>
                    <a:pt x="2148840" y="160020"/>
                  </a:cubicBezTo>
                  <a:cubicBezTo>
                    <a:pt x="2345690" y="134620"/>
                    <a:pt x="2567305" y="67310"/>
                    <a:pt x="278892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2" name="Straight Arrow Connector 31"/>
            <p:cNvCxnSpPr/>
            <p:nvPr/>
          </p:nvCxnSpPr>
          <p:spPr>
            <a:xfrm flipV="1">
              <a:off x="1600200" y="0"/>
              <a:ext cx="259080" cy="647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577340" y="426720"/>
              <a:ext cx="61722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1676400" y="495300"/>
              <a:ext cx="76889" cy="144780"/>
            </a:xfrm>
            <a:custGeom>
              <a:avLst/>
              <a:gdLst>
                <a:gd name="connsiteX0" fmla="*/ 0 w 76889"/>
                <a:gd name="connsiteY0" fmla="*/ 0 h 144780"/>
                <a:gd name="connsiteX1" fmla="*/ 38100 w 76889"/>
                <a:gd name="connsiteY1" fmla="*/ 30480 h 144780"/>
                <a:gd name="connsiteX2" fmla="*/ 60960 w 76889"/>
                <a:gd name="connsiteY2" fmla="*/ 45720 h 144780"/>
                <a:gd name="connsiteX3" fmla="*/ 76200 w 76889"/>
                <a:gd name="connsiteY3" fmla="*/ 144780 h 144780"/>
              </a:gdLst>
              <a:ahLst/>
              <a:cxnLst>
                <a:cxn ang="0">
                  <a:pos x="connsiteX0" y="connsiteY0"/>
                </a:cxn>
                <a:cxn ang="0">
                  <a:pos x="connsiteX1" y="connsiteY1"/>
                </a:cxn>
                <a:cxn ang="0">
                  <a:pos x="connsiteX2" y="connsiteY2"/>
                </a:cxn>
                <a:cxn ang="0">
                  <a:pos x="connsiteX3" y="connsiteY3"/>
                </a:cxn>
              </a:cxnLst>
              <a:rect l="l" t="t" r="r" b="b"/>
              <a:pathLst>
                <a:path w="76889" h="144780">
                  <a:moveTo>
                    <a:pt x="0" y="0"/>
                  </a:moveTo>
                  <a:cubicBezTo>
                    <a:pt x="12700" y="10160"/>
                    <a:pt x="25089" y="20722"/>
                    <a:pt x="38100" y="30480"/>
                  </a:cubicBezTo>
                  <a:cubicBezTo>
                    <a:pt x="45426" y="35975"/>
                    <a:pt x="56106" y="37954"/>
                    <a:pt x="60960" y="45720"/>
                  </a:cubicBezTo>
                  <a:cubicBezTo>
                    <a:pt x="81823" y="79100"/>
                    <a:pt x="76200" y="107702"/>
                    <a:pt x="76200" y="14478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Oval 34"/>
            <p:cNvSpPr/>
            <p:nvPr/>
          </p:nvSpPr>
          <p:spPr>
            <a:xfrm>
              <a:off x="2263140" y="548640"/>
              <a:ext cx="114300" cy="114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al 35"/>
            <p:cNvSpPr/>
            <p:nvPr/>
          </p:nvSpPr>
          <p:spPr>
            <a:xfrm>
              <a:off x="274320" y="1257300"/>
              <a:ext cx="114300" cy="114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37" name="Text Box 16"/>
                <p:cNvSpPr txBox="1"/>
                <p:nvPr/>
              </p:nvSpPr>
              <p:spPr>
                <a:xfrm>
                  <a:off x="1920240" y="-83820"/>
                  <a:ext cx="289560" cy="2667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acc>
                          <m:accPr>
                            <m:chr m:val="⃗"/>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100" i="1">
                                <a:effectLst/>
                                <a:latin typeface="Cambria Math" panose="02040503050406030204" pitchFamily="18" charset="0"/>
                                <a:ea typeface="Calibri" panose="020F0502020204030204" pitchFamily="34" charset="0"/>
                                <a:cs typeface="Times New Roman" panose="02020603050405020304" pitchFamily="18" charset="0"/>
                              </a:rPr>
                              <m:t>𝐹</m:t>
                            </m:r>
                          </m:e>
                        </m:acc>
                      </m:oMath>
                    </m:oMathPara>
                  </a14:m>
                  <a:endParaRPr lang="en-US" sz="1100">
                    <a:effectLst/>
                    <a:ea typeface="Calibri" panose="020F0502020204030204" pitchFamily="34" charset="0"/>
                    <a:cs typeface="Times New Roman" panose="02020603050405020304" pitchFamily="18" charset="0"/>
                  </a:endParaRPr>
                </a:p>
              </p:txBody>
            </p:sp>
          </mc:Choice>
          <mc:Fallback xmlns="">
            <p:sp>
              <p:nvSpPr>
                <p:cNvPr id="37" name="Text Box 16"/>
                <p:cNvSpPr txBox="1">
                  <a:spLocks noRot="1" noChangeAspect="1" noMove="1" noResize="1" noEditPoints="1" noAdjustHandles="1" noChangeArrowheads="1" noChangeShapeType="1" noTextEdit="1"/>
                </p:cNvSpPr>
                <p:nvPr/>
              </p:nvSpPr>
              <p:spPr>
                <a:xfrm>
                  <a:off x="1920240" y="-83820"/>
                  <a:ext cx="289560" cy="266700"/>
                </a:xfrm>
                <a:prstGeom prst="rect">
                  <a:avLst/>
                </a:prstGeom>
                <a:blipFill rotWithShape="0">
                  <a:blip r:embed="rId8"/>
                  <a:stretch>
                    <a:fillRect t="-4545" r="-2083"/>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 Box 17"/>
                <p:cNvSpPr txBox="1"/>
                <p:nvPr/>
              </p:nvSpPr>
              <p:spPr>
                <a:xfrm>
                  <a:off x="1744980" y="297180"/>
                  <a:ext cx="190500" cy="2362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Calibri" panose="020F0502020204030204" pitchFamily="34" charset="0"/>
                            <a:cs typeface="Times New Roman" panose="02020603050405020304" pitchFamily="18" charset="0"/>
                          </a:rPr>
                          <m:t>𝜃</m:t>
                        </m:r>
                      </m:oMath>
                    </m:oMathPara>
                  </a14:m>
                  <a:endParaRPr lang="en-US" sz="1100">
                    <a:effectLst/>
                    <a:ea typeface="Calibri" panose="020F0502020204030204" pitchFamily="34" charset="0"/>
                    <a:cs typeface="Times New Roman" panose="02020603050405020304" pitchFamily="18" charset="0"/>
                  </a:endParaRPr>
                </a:p>
              </p:txBody>
            </p:sp>
          </mc:Choice>
          <mc:Fallback xmlns="">
            <p:sp>
              <p:nvSpPr>
                <p:cNvPr id="38" name="Text Box 17"/>
                <p:cNvSpPr txBox="1">
                  <a:spLocks noRot="1" noChangeAspect="1" noMove="1" noResize="1" noEditPoints="1" noAdjustHandles="1" noChangeArrowheads="1" noChangeShapeType="1" noTextEdit="1"/>
                </p:cNvSpPr>
                <p:nvPr/>
              </p:nvSpPr>
              <p:spPr>
                <a:xfrm>
                  <a:off x="1744980" y="297180"/>
                  <a:ext cx="190500" cy="236220"/>
                </a:xfrm>
                <a:prstGeom prst="rect">
                  <a:avLst/>
                </a:prstGeom>
                <a:blipFill rotWithShape="0">
                  <a:blip r:embed="rId9"/>
                  <a:stretch>
                    <a:fillRect r="-22581" b="-2564"/>
                  </a:stretch>
                </a:blipFill>
                <a:ln w="6350">
                  <a:noFill/>
                </a:ln>
                <a:effectLst/>
              </p:spPr>
              <p:txBody>
                <a:bodyPr/>
                <a:lstStyle/>
                <a:p>
                  <a:r>
                    <a:rPr lang="en-US">
                      <a:noFill/>
                    </a:rPr>
                    <a:t> </a:t>
                  </a:r>
                </a:p>
              </p:txBody>
            </p:sp>
          </mc:Fallback>
        </mc:AlternateContent>
        <p:sp>
          <p:nvSpPr>
            <p:cNvPr id="39" name="Text Box 19"/>
            <p:cNvSpPr txBox="1"/>
            <p:nvPr/>
          </p:nvSpPr>
          <p:spPr>
            <a:xfrm>
              <a:off x="2247900" y="342900"/>
              <a:ext cx="190500" cy="2133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a:t>
              </a:r>
            </a:p>
          </p:txBody>
        </p:sp>
        <mc:AlternateContent xmlns:mc="http://schemas.openxmlformats.org/markup-compatibility/2006" xmlns:a14="http://schemas.microsoft.com/office/drawing/2010/main">
          <mc:Choice Requires="a14">
            <p:sp>
              <p:nvSpPr>
                <p:cNvPr id="40" name="Text Box 18"/>
                <p:cNvSpPr txBox="1"/>
                <p:nvPr/>
              </p:nvSpPr>
              <p:spPr>
                <a:xfrm>
                  <a:off x="1584960" y="784860"/>
                  <a:ext cx="289560" cy="2667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acc>
                          <m:accPr>
                            <m:chr m:val="⃗"/>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100" i="1">
                                <a:effectLst/>
                                <a:latin typeface="Cambria Math" panose="02040503050406030204" pitchFamily="18" charset="0"/>
                                <a:ea typeface="Calibri" panose="020F0502020204030204" pitchFamily="34" charset="0"/>
                                <a:cs typeface="Times New Roman" panose="02020603050405020304" pitchFamily="18" charset="0"/>
                              </a:rPr>
                              <m:t>𝑑𝑟</m:t>
                            </m:r>
                          </m:e>
                        </m:acc>
                      </m:oMath>
                    </m:oMathPara>
                  </a14:m>
                  <a:endParaRPr lang="en-US" sz="1100">
                    <a:effectLst/>
                    <a:ea typeface="Calibri" panose="020F0502020204030204" pitchFamily="34" charset="0"/>
                    <a:cs typeface="Times New Roman" panose="02020603050405020304" pitchFamily="18" charset="0"/>
                  </a:endParaRPr>
                </a:p>
              </p:txBody>
            </p:sp>
          </mc:Choice>
          <mc:Fallback xmlns="">
            <p:sp>
              <p:nvSpPr>
                <p:cNvPr id="40" name="Text Box 18"/>
                <p:cNvSpPr txBox="1">
                  <a:spLocks noRot="1" noChangeAspect="1" noMove="1" noResize="1" noEditPoints="1" noAdjustHandles="1" noChangeArrowheads="1" noChangeShapeType="1" noTextEdit="1"/>
                </p:cNvSpPr>
                <p:nvPr/>
              </p:nvSpPr>
              <p:spPr>
                <a:xfrm>
                  <a:off x="1584960" y="784860"/>
                  <a:ext cx="289560" cy="266700"/>
                </a:xfrm>
                <a:prstGeom prst="rect">
                  <a:avLst/>
                </a:prstGeom>
                <a:blipFill rotWithShape="0">
                  <a:blip r:embed="rId10"/>
                  <a:stretch>
                    <a:fillRect/>
                  </a:stretch>
                </a:blipFill>
                <a:ln w="6350">
                  <a:noFill/>
                </a:ln>
                <a:effectLst/>
              </p:spPr>
              <p:txBody>
                <a:bodyPr/>
                <a:lstStyle/>
                <a:p>
                  <a:r>
                    <a:rPr lang="en-US">
                      <a:noFill/>
                    </a:rPr>
                    <a:t> </a:t>
                  </a:r>
                </a:p>
              </p:txBody>
            </p:sp>
          </mc:Fallback>
        </mc:AlternateContent>
        <p:sp>
          <p:nvSpPr>
            <p:cNvPr id="41" name="Text Box 20"/>
            <p:cNvSpPr txBox="1"/>
            <p:nvPr/>
          </p:nvSpPr>
          <p:spPr>
            <a:xfrm>
              <a:off x="175260" y="1043940"/>
              <a:ext cx="190500" cy="2133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i</a:t>
              </a:r>
            </a:p>
          </p:txBody>
        </p:sp>
      </p:grpSp>
      <mc:AlternateContent xmlns:mc="http://schemas.openxmlformats.org/markup-compatibility/2006" xmlns:a14="http://schemas.microsoft.com/office/drawing/2010/main">
        <mc:Choice Requires="a14">
          <p:sp>
            <p:nvSpPr>
              <p:cNvPr id="42" name="Rectangle 41"/>
              <p:cNvSpPr/>
              <p:nvPr/>
            </p:nvSpPr>
            <p:spPr>
              <a:xfrm>
                <a:off x="1324653" y="4368092"/>
                <a:ext cx="9788189" cy="823623"/>
              </a:xfrm>
              <a:prstGeom prst="rect">
                <a:avLst/>
              </a:prstGeom>
            </p:spPr>
            <p:txBody>
              <a:bodyPr wrap="square">
                <a:spAutoFit/>
              </a:bodyPr>
              <a:lstStyle/>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If a force displaces the particle through a distance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then the work done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dW</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by the forced 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𝑑𝑊</m:t>
                    </m:r>
                    <m:r>
                      <a:rPr lang="en-US"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𝑑</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acc>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(3)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1324653" y="4368092"/>
                <a:ext cx="9788189" cy="823623"/>
              </a:xfrm>
              <a:prstGeom prst="rect">
                <a:avLst/>
              </a:prstGeom>
              <a:blipFill rotWithShape="0">
                <a:blip r:embed="rId11"/>
                <a:stretch>
                  <a:fillRect l="-498" t="-4444"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307357" y="5215255"/>
                <a:ext cx="10115330" cy="902683"/>
              </a:xfrm>
              <a:prstGeom prst="rect">
                <a:avLst/>
              </a:prstGeom>
            </p:spPr>
            <p:txBody>
              <a:bodyPr wrap="square">
                <a:spAutoFit/>
              </a:bodyPr>
              <a:lstStyle/>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total work done by the force in moving the particle from initial point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to final point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will be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𝑊</m:t>
                    </m:r>
                    <m:r>
                      <a:rPr lang="en-US" i="1">
                        <a:effectLst/>
                        <a:latin typeface="Cambria Math" panose="02040503050406030204" pitchFamily="18" charset="0"/>
                        <a:ea typeface="Calibri" panose="020F0502020204030204" pitchFamily="34" charset="0"/>
                        <a:cs typeface="Times New Roman" panose="02020603050405020304" pitchFamily="18" charset="0"/>
                      </a:rPr>
                      <m:t>= </m:t>
                    </m:r>
                    <m:nary>
                      <m:naryPr>
                        <m:limLoc m:val="subSup"/>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𝑓</m:t>
                        </m:r>
                      </m:sup>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acc>
                      </m:e>
                    </m:nary>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𝑑</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acc>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𝐹𝑑𝑟</m:t>
                        </m:r>
                        <m:func>
                          <m:func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cos</m:t>
                            </m:r>
                          </m:fName>
                          <m:e>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e>
                        </m:func>
                      </m:e>
                    </m:nary>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307357" y="5215255"/>
                <a:ext cx="10115330" cy="902683"/>
              </a:xfrm>
              <a:prstGeom prst="rect">
                <a:avLst/>
              </a:prstGeom>
              <a:blipFill rotWithShape="0">
                <a:blip r:embed="rId12"/>
                <a:stretch>
                  <a:fillRect l="-482" t="-7432" b="-87162"/>
                </a:stretch>
              </a:blipFill>
            </p:spPr>
            <p:txBody>
              <a:bodyPr/>
              <a:lstStyle/>
              <a:p>
                <a:r>
                  <a:rPr lang="en-US">
                    <a:noFill/>
                  </a:rPr>
                  <a:t> </a:t>
                </a:r>
              </a:p>
            </p:txBody>
          </p:sp>
        </mc:Fallback>
      </mc:AlternateContent>
    </p:spTree>
    <p:extLst>
      <p:ext uri="{BB962C8B-B14F-4D97-AF65-F5344CB8AC3E}">
        <p14:creationId xmlns:p14="http://schemas.microsoft.com/office/powerpoint/2010/main" val="2591469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375EE5-0A41-24F0-A566-E6DBE97582A0}"/>
              </a:ext>
            </a:extLst>
          </p:cNvPr>
          <p:cNvGrpSpPr/>
          <p:nvPr/>
        </p:nvGrpSpPr>
        <p:grpSpPr>
          <a:xfrm>
            <a:off x="377574" y="287676"/>
            <a:ext cx="10965095" cy="6394595"/>
            <a:chOff x="377574" y="287676"/>
            <a:chExt cx="10965095" cy="6394595"/>
          </a:xfrm>
        </p:grpSpPr>
        <p:sp>
          <p:nvSpPr>
            <p:cNvPr id="2" name="TextBox 1">
              <a:extLst>
                <a:ext uri="{FF2B5EF4-FFF2-40B4-BE49-F238E27FC236}">
                  <a16:creationId xmlns:a16="http://schemas.microsoft.com/office/drawing/2014/main" id="{56AD377C-65DA-F55B-6025-433C09FB7073}"/>
                </a:ext>
              </a:extLst>
            </p:cNvPr>
            <p:cNvSpPr txBox="1"/>
            <p:nvPr/>
          </p:nvSpPr>
          <p:spPr>
            <a:xfrm>
              <a:off x="4590836" y="287676"/>
              <a:ext cx="3010327" cy="584775"/>
            </a:xfrm>
            <a:prstGeom prst="rect">
              <a:avLst/>
            </a:prstGeom>
            <a:noFill/>
          </p:spPr>
          <p:txBody>
            <a:bodyPr wrap="square" rtlCol="0">
              <a:spAutoFit/>
            </a:bodyPr>
            <a:lstStyle/>
            <a:p>
              <a:r>
                <a:rPr lang="en-US" sz="3200" b="1" dirty="0">
                  <a:solidFill>
                    <a:srgbClr val="FF0000"/>
                  </a:solidFill>
                </a:rPr>
                <a:t>Solved Problems</a:t>
              </a:r>
            </a:p>
          </p:txBody>
        </p:sp>
        <p:sp>
          <p:nvSpPr>
            <p:cNvPr id="4" name="TextBox 3">
              <a:extLst>
                <a:ext uri="{FF2B5EF4-FFF2-40B4-BE49-F238E27FC236}">
                  <a16:creationId xmlns:a16="http://schemas.microsoft.com/office/drawing/2014/main" id="{A80DB0EF-0259-892F-02D4-A96B0DDA2D21}"/>
                </a:ext>
              </a:extLst>
            </p:cNvPr>
            <p:cNvSpPr txBox="1"/>
            <p:nvPr/>
          </p:nvSpPr>
          <p:spPr>
            <a:xfrm>
              <a:off x="562509" y="872451"/>
              <a:ext cx="10780160" cy="1200329"/>
            </a:xfrm>
            <a:prstGeom prst="rect">
              <a:avLst/>
            </a:prstGeom>
            <a:noFill/>
          </p:spPr>
          <p:txBody>
            <a:bodyPr wrap="square">
              <a:spAutoFit/>
            </a:bodyPr>
            <a:lstStyle/>
            <a:p>
              <a:r>
                <a:rPr lang="en-US" sz="2400" b="1" i="0" dirty="0">
                  <a:solidFill>
                    <a:srgbClr val="FF0000"/>
                  </a:solidFill>
                  <a:effectLst/>
                  <a:latin typeface="Times New Roman" panose="02020603050405020304" pitchFamily="18" charset="0"/>
                </a:rPr>
                <a:t>Ex.1. </a:t>
              </a:r>
              <a:r>
                <a:rPr lang="en-US" sz="2400" b="1" i="0" dirty="0">
                  <a:solidFill>
                    <a:srgbClr val="333333"/>
                  </a:solidFill>
                  <a:effectLst/>
                  <a:latin typeface="Times New Roman" panose="02020603050405020304" pitchFamily="18" charset="0"/>
                </a:rPr>
                <a:t>Two point masses 3 kg and 5 kg are at 4 m and 8 m from the origin on X-axis. Locate the position of center of mass of the two point masses (</a:t>
              </a:r>
              <a:r>
                <a:rPr lang="en-US" sz="2400" b="1" i="0" dirty="0" err="1">
                  <a:solidFill>
                    <a:srgbClr val="333333"/>
                  </a:solidFill>
                  <a:effectLst/>
                  <a:latin typeface="Times New Roman" panose="02020603050405020304" pitchFamily="18" charset="0"/>
                </a:rPr>
                <a:t>i</a:t>
              </a:r>
              <a:r>
                <a:rPr lang="en-US" sz="2400" b="1" i="0" dirty="0">
                  <a:solidFill>
                    <a:srgbClr val="333333"/>
                  </a:solidFill>
                  <a:effectLst/>
                  <a:latin typeface="Times New Roman" panose="02020603050405020304" pitchFamily="18" charset="0"/>
                </a:rPr>
                <a:t>) from the origin and (ii) from 3 kg mass.</a:t>
              </a:r>
              <a:endParaRPr lang="en-US" sz="2400" b="1" dirty="0"/>
            </a:p>
          </p:txBody>
        </p:sp>
        <p:sp>
          <p:nvSpPr>
            <p:cNvPr id="5" name="Rectangle 1">
              <a:extLst>
                <a:ext uri="{FF2B5EF4-FFF2-40B4-BE49-F238E27FC236}">
                  <a16:creationId xmlns:a16="http://schemas.microsoft.com/office/drawing/2014/main" id="{B4A8DF54-ECD4-7DB5-5383-1E1D6636DAEF}"/>
                </a:ext>
              </a:extLst>
            </p:cNvPr>
            <p:cNvSpPr>
              <a:spLocks noChangeArrowheads="1"/>
            </p:cNvSpPr>
            <p:nvPr/>
          </p:nvSpPr>
          <p:spPr bwMode="auto">
            <a:xfrm>
              <a:off x="562509" y="2072780"/>
              <a:ext cx="10261142" cy="17337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Solution</a:t>
              </a:r>
              <a:endParaRPr kumimoji="0" lang="en-US" altLang="en-US" sz="3600" b="1"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Let us take, m</a:t>
              </a:r>
              <a:r>
                <a:rPr kumimoji="0" lang="en-US" altLang="en-US" sz="1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3 kg and m</a:t>
              </a:r>
              <a:r>
                <a:rPr kumimoji="0" lang="en-US" altLang="en-US" sz="1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5 kg</a:t>
              </a:r>
              <a:endParaRPr kumimoji="0" lang="en-US" altLang="en-US" sz="3600" b="1"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kumimoji="0" lang="en-US" altLang="en-US" sz="2400" b="1" i="1"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i</a:t>
              </a:r>
              <a:r>
                <a:rPr kumimoji="0" lang="en-US" altLang="en-US" sz="2400" b="1" i="1"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To find center of mass from the origin:</a:t>
              </a:r>
              <a:endParaRPr kumimoji="0" lang="en-US" altLang="en-US" sz="3600" b="1"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The point masses are at positions, x</a:t>
              </a:r>
              <a:r>
                <a:rPr kumimoji="0" lang="en-US" altLang="en-US" sz="1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4 m, x</a:t>
              </a:r>
              <a:r>
                <a:rPr kumimoji="0" lang="en-US" altLang="en-US" sz="1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8 m from the origin along X axis</a:t>
              </a:r>
              <a:r>
                <a:rPr kumimoji="0" lang="en-US" altLang="en-US" sz="1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F02C43D7-208D-71F4-CE2D-71A68A45C557}"/>
                </a:ext>
              </a:extLst>
            </p:cNvPr>
            <p:cNvPicPr>
              <a:picLocks noChangeAspect="1"/>
            </p:cNvPicPr>
            <p:nvPr/>
          </p:nvPicPr>
          <p:blipFill>
            <a:blip r:embed="rId2"/>
            <a:stretch>
              <a:fillRect/>
            </a:stretch>
          </p:blipFill>
          <p:spPr>
            <a:xfrm>
              <a:off x="377574" y="3900646"/>
              <a:ext cx="4290534" cy="2084903"/>
            </a:xfrm>
            <a:prstGeom prst="rect">
              <a:avLst/>
            </a:prstGeom>
          </p:spPr>
        </p:pic>
        <p:pic>
          <p:nvPicPr>
            <p:cNvPr id="9" name="Picture 8">
              <a:extLst>
                <a:ext uri="{FF2B5EF4-FFF2-40B4-BE49-F238E27FC236}">
                  <a16:creationId xmlns:a16="http://schemas.microsoft.com/office/drawing/2014/main" id="{674CCDFF-8D5F-E99B-D13A-24406FEE57D9}"/>
                </a:ext>
              </a:extLst>
            </p:cNvPr>
            <p:cNvPicPr>
              <a:picLocks noChangeAspect="1"/>
            </p:cNvPicPr>
            <p:nvPr/>
          </p:nvPicPr>
          <p:blipFill>
            <a:blip r:embed="rId3">
              <a:biLevel thresh="75000"/>
            </a:blip>
            <a:stretch>
              <a:fillRect/>
            </a:stretch>
          </p:blipFill>
          <p:spPr>
            <a:xfrm>
              <a:off x="5499205" y="3716045"/>
              <a:ext cx="3850278" cy="2966226"/>
            </a:xfrm>
            <a:prstGeom prst="rect">
              <a:avLst/>
            </a:prstGeom>
          </p:spPr>
        </p:pic>
      </p:grpSp>
    </p:spTree>
    <p:extLst>
      <p:ext uri="{BB962C8B-B14F-4D97-AF65-F5344CB8AC3E}">
        <p14:creationId xmlns:p14="http://schemas.microsoft.com/office/powerpoint/2010/main" val="2526673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106014-FDF9-7434-DE8C-E1BCBC70EFA1}"/>
              </a:ext>
            </a:extLst>
          </p:cNvPr>
          <p:cNvPicPr>
            <a:picLocks noChangeAspect="1"/>
          </p:cNvPicPr>
          <p:nvPr/>
        </p:nvPicPr>
        <p:blipFill>
          <a:blip r:embed="rId2"/>
          <a:stretch>
            <a:fillRect/>
          </a:stretch>
        </p:blipFill>
        <p:spPr>
          <a:xfrm>
            <a:off x="561670" y="431515"/>
            <a:ext cx="4863085" cy="2410199"/>
          </a:xfrm>
          <a:prstGeom prst="rect">
            <a:avLst/>
          </a:prstGeom>
        </p:spPr>
      </p:pic>
      <p:pic>
        <p:nvPicPr>
          <p:cNvPr id="5" name="Picture 4">
            <a:extLst>
              <a:ext uri="{FF2B5EF4-FFF2-40B4-BE49-F238E27FC236}">
                <a16:creationId xmlns:a16="http://schemas.microsoft.com/office/drawing/2014/main" id="{287CEA92-59EA-0F53-AC01-1DF48B88017A}"/>
              </a:ext>
            </a:extLst>
          </p:cNvPr>
          <p:cNvPicPr>
            <a:picLocks noChangeAspect="1"/>
          </p:cNvPicPr>
          <p:nvPr/>
        </p:nvPicPr>
        <p:blipFill>
          <a:blip r:embed="rId3">
            <a:biLevel thresh="75000"/>
          </a:blip>
          <a:stretch>
            <a:fillRect/>
          </a:stretch>
        </p:blipFill>
        <p:spPr>
          <a:xfrm>
            <a:off x="6565187" y="140626"/>
            <a:ext cx="5239820" cy="6741734"/>
          </a:xfrm>
          <a:prstGeom prst="rect">
            <a:avLst/>
          </a:prstGeom>
        </p:spPr>
      </p:pic>
    </p:spTree>
    <p:extLst>
      <p:ext uri="{BB962C8B-B14F-4D97-AF65-F5344CB8AC3E}">
        <p14:creationId xmlns:p14="http://schemas.microsoft.com/office/powerpoint/2010/main" val="3713581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905D1F-81E0-4AF6-EA24-9DFCD066A195}"/>
              </a:ext>
            </a:extLst>
          </p:cNvPr>
          <p:cNvGrpSpPr/>
          <p:nvPr/>
        </p:nvGrpSpPr>
        <p:grpSpPr>
          <a:xfrm>
            <a:off x="636454" y="269507"/>
            <a:ext cx="10557725" cy="3018301"/>
            <a:chOff x="636454" y="269507"/>
            <a:chExt cx="10557725" cy="3018301"/>
          </a:xfrm>
        </p:grpSpPr>
        <p:pic>
          <p:nvPicPr>
            <p:cNvPr id="3" name="Picture 2">
              <a:extLst>
                <a:ext uri="{FF2B5EF4-FFF2-40B4-BE49-F238E27FC236}">
                  <a16:creationId xmlns:a16="http://schemas.microsoft.com/office/drawing/2014/main" id="{D19CB00D-2724-A260-D96A-6812B101F36B}"/>
                </a:ext>
              </a:extLst>
            </p:cNvPr>
            <p:cNvPicPr>
              <a:picLocks noChangeAspect="1"/>
            </p:cNvPicPr>
            <p:nvPr/>
          </p:nvPicPr>
          <p:blipFill>
            <a:blip r:embed="rId2"/>
            <a:stretch>
              <a:fillRect/>
            </a:stretch>
          </p:blipFill>
          <p:spPr>
            <a:xfrm>
              <a:off x="636454" y="1440461"/>
              <a:ext cx="10557725" cy="1366431"/>
            </a:xfrm>
            <a:prstGeom prst="rect">
              <a:avLst/>
            </a:prstGeom>
          </p:spPr>
        </p:pic>
        <p:sp>
          <p:nvSpPr>
            <p:cNvPr id="4" name="TextBox 3">
              <a:extLst>
                <a:ext uri="{FF2B5EF4-FFF2-40B4-BE49-F238E27FC236}">
                  <a16:creationId xmlns:a16="http://schemas.microsoft.com/office/drawing/2014/main" id="{A0CDE11F-FC7C-169E-320E-E339C89F7FE9}"/>
                </a:ext>
              </a:extLst>
            </p:cNvPr>
            <p:cNvSpPr txBox="1"/>
            <p:nvPr/>
          </p:nvSpPr>
          <p:spPr>
            <a:xfrm>
              <a:off x="4668846" y="269507"/>
              <a:ext cx="2992863" cy="584775"/>
            </a:xfrm>
            <a:prstGeom prst="rect">
              <a:avLst/>
            </a:prstGeom>
            <a:noFill/>
          </p:spPr>
          <p:txBody>
            <a:bodyPr wrap="square" rtlCol="0">
              <a:spAutoFit/>
            </a:bodyPr>
            <a:lstStyle/>
            <a:p>
              <a:r>
                <a:rPr lang="en-US" sz="3200" b="1" dirty="0">
                  <a:solidFill>
                    <a:srgbClr val="FF0000"/>
                  </a:solidFill>
                </a:rPr>
                <a:t>CLASS WORK 1</a:t>
              </a:r>
              <a:endParaRPr lang="en-US" b="1" dirty="0">
                <a:solidFill>
                  <a:srgbClr val="FF0000"/>
                </a:solidFill>
              </a:endParaRPr>
            </a:p>
          </p:txBody>
        </p:sp>
        <p:sp>
          <p:nvSpPr>
            <p:cNvPr id="5" name="TextBox 4">
              <a:extLst>
                <a:ext uri="{FF2B5EF4-FFF2-40B4-BE49-F238E27FC236}">
                  <a16:creationId xmlns:a16="http://schemas.microsoft.com/office/drawing/2014/main" id="{4F0BBD3C-C77F-1E02-A6B4-C206D0947B27}"/>
                </a:ext>
              </a:extLst>
            </p:cNvPr>
            <p:cNvSpPr txBox="1"/>
            <p:nvPr/>
          </p:nvSpPr>
          <p:spPr>
            <a:xfrm>
              <a:off x="636454" y="1097453"/>
              <a:ext cx="1086468" cy="461665"/>
            </a:xfrm>
            <a:prstGeom prst="rect">
              <a:avLst/>
            </a:prstGeom>
            <a:noFill/>
          </p:spPr>
          <p:txBody>
            <a:bodyPr wrap="square" rtlCol="0">
              <a:spAutoFit/>
            </a:bodyPr>
            <a:lstStyle/>
            <a:p>
              <a:r>
                <a:rPr lang="en-US" sz="2400" dirty="0">
                  <a:solidFill>
                    <a:srgbClr val="FF0000"/>
                  </a:solidFill>
                </a:rPr>
                <a:t>No 1</a:t>
              </a:r>
              <a:endParaRPr lang="en-US" dirty="0">
                <a:solidFill>
                  <a:srgbClr val="FF0000"/>
                </a:solidFill>
              </a:endParaRPr>
            </a:p>
          </p:txBody>
        </p:sp>
        <p:sp>
          <p:nvSpPr>
            <p:cNvPr id="6" name="TextBox 5">
              <a:extLst>
                <a:ext uri="{FF2B5EF4-FFF2-40B4-BE49-F238E27FC236}">
                  <a16:creationId xmlns:a16="http://schemas.microsoft.com/office/drawing/2014/main" id="{C5562B1E-DF13-A70F-7751-3E0B286114A2}"/>
                </a:ext>
              </a:extLst>
            </p:cNvPr>
            <p:cNvSpPr txBox="1"/>
            <p:nvPr/>
          </p:nvSpPr>
          <p:spPr>
            <a:xfrm>
              <a:off x="789272" y="2826143"/>
              <a:ext cx="8749364" cy="461665"/>
            </a:xfrm>
            <a:prstGeom prst="rect">
              <a:avLst/>
            </a:prstGeom>
            <a:noFill/>
          </p:spPr>
          <p:txBody>
            <a:bodyPr wrap="square" rtlCol="0">
              <a:spAutoFit/>
            </a:bodyPr>
            <a:lstStyle/>
            <a:p>
              <a:r>
                <a:rPr lang="en-US" sz="2400" b="1" dirty="0"/>
                <a:t>A. 0           B. 6           C. 8           D. 2       E. 1</a:t>
              </a:r>
            </a:p>
          </p:txBody>
        </p:sp>
      </p:grpSp>
    </p:spTree>
    <p:extLst>
      <p:ext uri="{BB962C8B-B14F-4D97-AF65-F5344CB8AC3E}">
        <p14:creationId xmlns:p14="http://schemas.microsoft.com/office/powerpoint/2010/main" val="4105896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76F302-786A-8163-79BA-D12DFBA0FF2F}"/>
              </a:ext>
            </a:extLst>
          </p:cNvPr>
          <p:cNvGrpSpPr/>
          <p:nvPr/>
        </p:nvGrpSpPr>
        <p:grpSpPr>
          <a:xfrm>
            <a:off x="789272" y="185914"/>
            <a:ext cx="9615637" cy="6224562"/>
            <a:chOff x="789272" y="185914"/>
            <a:chExt cx="9615637" cy="6224562"/>
          </a:xfrm>
        </p:grpSpPr>
        <p:pic>
          <p:nvPicPr>
            <p:cNvPr id="3" name="Picture 2">
              <a:extLst>
                <a:ext uri="{FF2B5EF4-FFF2-40B4-BE49-F238E27FC236}">
                  <a16:creationId xmlns:a16="http://schemas.microsoft.com/office/drawing/2014/main" id="{1EAB3011-435F-B7D2-1210-A94CFCAE77AD}"/>
                </a:ext>
              </a:extLst>
            </p:cNvPr>
            <p:cNvPicPr>
              <a:picLocks noChangeAspect="1"/>
            </p:cNvPicPr>
            <p:nvPr/>
          </p:nvPicPr>
          <p:blipFill>
            <a:blip r:embed="rId2"/>
            <a:stretch>
              <a:fillRect/>
            </a:stretch>
          </p:blipFill>
          <p:spPr>
            <a:xfrm>
              <a:off x="789272" y="851786"/>
              <a:ext cx="9615637" cy="5558690"/>
            </a:xfrm>
            <a:prstGeom prst="rect">
              <a:avLst/>
            </a:prstGeom>
          </p:spPr>
        </p:pic>
        <p:sp>
          <p:nvSpPr>
            <p:cNvPr id="4" name="TextBox 3">
              <a:extLst>
                <a:ext uri="{FF2B5EF4-FFF2-40B4-BE49-F238E27FC236}">
                  <a16:creationId xmlns:a16="http://schemas.microsoft.com/office/drawing/2014/main" id="{0471E437-6DC1-F62D-A198-03D85A115EDA}"/>
                </a:ext>
              </a:extLst>
            </p:cNvPr>
            <p:cNvSpPr txBox="1"/>
            <p:nvPr/>
          </p:nvSpPr>
          <p:spPr>
            <a:xfrm>
              <a:off x="3455469" y="185914"/>
              <a:ext cx="4283242" cy="523220"/>
            </a:xfrm>
            <a:prstGeom prst="rect">
              <a:avLst/>
            </a:prstGeom>
            <a:noFill/>
          </p:spPr>
          <p:txBody>
            <a:bodyPr wrap="square" rtlCol="0">
              <a:spAutoFit/>
            </a:bodyPr>
            <a:lstStyle/>
            <a:p>
              <a:r>
                <a:rPr lang="en-US" sz="2800" b="1" dirty="0">
                  <a:solidFill>
                    <a:srgbClr val="FF0000"/>
                  </a:solidFill>
                </a:rPr>
                <a:t>SOLTION TO CLASS WORK 1</a:t>
              </a:r>
              <a:endParaRPr lang="en-US" b="1" dirty="0">
                <a:solidFill>
                  <a:srgbClr val="FF0000"/>
                </a:solidFill>
              </a:endParaRPr>
            </a:p>
          </p:txBody>
        </p:sp>
      </p:grpSp>
    </p:spTree>
    <p:extLst>
      <p:ext uri="{BB962C8B-B14F-4D97-AF65-F5344CB8AC3E}">
        <p14:creationId xmlns:p14="http://schemas.microsoft.com/office/powerpoint/2010/main" val="79584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F216E0-CD10-D570-3959-C82787136BD1}"/>
              </a:ext>
            </a:extLst>
          </p:cNvPr>
          <p:cNvGrpSpPr/>
          <p:nvPr/>
        </p:nvGrpSpPr>
        <p:grpSpPr>
          <a:xfrm>
            <a:off x="658661" y="275677"/>
            <a:ext cx="10874678" cy="3872812"/>
            <a:chOff x="658661" y="275677"/>
            <a:chExt cx="10874678" cy="3872812"/>
          </a:xfrm>
        </p:grpSpPr>
        <p:pic>
          <p:nvPicPr>
            <p:cNvPr id="3" name="Picture 2">
              <a:extLst>
                <a:ext uri="{FF2B5EF4-FFF2-40B4-BE49-F238E27FC236}">
                  <a16:creationId xmlns:a16="http://schemas.microsoft.com/office/drawing/2014/main" id="{0EA0B475-93A8-DB03-C632-27ED4448A337}"/>
                </a:ext>
              </a:extLst>
            </p:cNvPr>
            <p:cNvPicPr>
              <a:picLocks noChangeAspect="1"/>
            </p:cNvPicPr>
            <p:nvPr/>
          </p:nvPicPr>
          <p:blipFill>
            <a:blip r:embed="rId2"/>
            <a:stretch>
              <a:fillRect/>
            </a:stretch>
          </p:blipFill>
          <p:spPr>
            <a:xfrm>
              <a:off x="658661" y="1597794"/>
              <a:ext cx="10874678" cy="1751798"/>
            </a:xfrm>
            <a:prstGeom prst="rect">
              <a:avLst/>
            </a:prstGeom>
          </p:spPr>
        </p:pic>
        <p:sp>
          <p:nvSpPr>
            <p:cNvPr id="5" name="TextBox 4">
              <a:extLst>
                <a:ext uri="{FF2B5EF4-FFF2-40B4-BE49-F238E27FC236}">
                  <a16:creationId xmlns:a16="http://schemas.microsoft.com/office/drawing/2014/main" id="{A8727FD6-9EF5-F37A-B3D5-CB37549B601E}"/>
                </a:ext>
              </a:extLst>
            </p:cNvPr>
            <p:cNvSpPr txBox="1"/>
            <p:nvPr/>
          </p:nvSpPr>
          <p:spPr>
            <a:xfrm>
              <a:off x="4882012" y="275677"/>
              <a:ext cx="2427973" cy="523220"/>
            </a:xfrm>
            <a:prstGeom prst="rect">
              <a:avLst/>
            </a:prstGeom>
            <a:noFill/>
          </p:spPr>
          <p:txBody>
            <a:bodyPr wrap="square">
              <a:spAutoFit/>
            </a:bodyPr>
            <a:lstStyle/>
            <a:p>
              <a:r>
                <a:rPr lang="en-US" sz="2800" b="1" dirty="0">
                  <a:solidFill>
                    <a:srgbClr val="FF0000"/>
                  </a:solidFill>
                </a:rPr>
                <a:t>CLASS WORK 2</a:t>
              </a:r>
              <a:endParaRPr lang="en-US" b="1" dirty="0">
                <a:solidFill>
                  <a:srgbClr val="FF0000"/>
                </a:solidFill>
              </a:endParaRPr>
            </a:p>
          </p:txBody>
        </p:sp>
        <p:sp>
          <p:nvSpPr>
            <p:cNvPr id="6" name="TextBox 5">
              <a:extLst>
                <a:ext uri="{FF2B5EF4-FFF2-40B4-BE49-F238E27FC236}">
                  <a16:creationId xmlns:a16="http://schemas.microsoft.com/office/drawing/2014/main" id="{7A093179-28AD-2455-88AF-AF83CD2BCBD9}"/>
                </a:ext>
              </a:extLst>
            </p:cNvPr>
            <p:cNvSpPr txBox="1"/>
            <p:nvPr/>
          </p:nvSpPr>
          <p:spPr>
            <a:xfrm>
              <a:off x="981777" y="3686824"/>
              <a:ext cx="8749364" cy="461665"/>
            </a:xfrm>
            <a:prstGeom prst="rect">
              <a:avLst/>
            </a:prstGeom>
            <a:noFill/>
          </p:spPr>
          <p:txBody>
            <a:bodyPr wrap="square" rtlCol="0">
              <a:spAutoFit/>
            </a:bodyPr>
            <a:lstStyle/>
            <a:p>
              <a:r>
                <a:rPr lang="en-US" sz="2400" b="1" dirty="0"/>
                <a:t>A. 5 m          B. 10/3 m           C. 20/3 m           D. 10       E. 2</a:t>
              </a:r>
            </a:p>
          </p:txBody>
        </p:sp>
      </p:grpSp>
    </p:spTree>
    <p:extLst>
      <p:ext uri="{BB962C8B-B14F-4D97-AF65-F5344CB8AC3E}">
        <p14:creationId xmlns:p14="http://schemas.microsoft.com/office/powerpoint/2010/main" val="2522482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2146497-333B-6A2A-2BFD-C94FC5D79C2F}"/>
              </a:ext>
            </a:extLst>
          </p:cNvPr>
          <p:cNvGrpSpPr/>
          <p:nvPr/>
        </p:nvGrpSpPr>
        <p:grpSpPr>
          <a:xfrm>
            <a:off x="995965" y="368794"/>
            <a:ext cx="9667018" cy="6452308"/>
            <a:chOff x="995965" y="368794"/>
            <a:chExt cx="9667018" cy="6452308"/>
          </a:xfrm>
        </p:grpSpPr>
        <p:sp>
          <p:nvSpPr>
            <p:cNvPr id="2" name="TextBox 1">
              <a:extLst>
                <a:ext uri="{FF2B5EF4-FFF2-40B4-BE49-F238E27FC236}">
                  <a16:creationId xmlns:a16="http://schemas.microsoft.com/office/drawing/2014/main" id="{390CA4A8-5EB6-01C7-6658-382400E0A174}"/>
                </a:ext>
              </a:extLst>
            </p:cNvPr>
            <p:cNvSpPr txBox="1"/>
            <p:nvPr/>
          </p:nvSpPr>
          <p:spPr>
            <a:xfrm>
              <a:off x="3474719" y="368794"/>
              <a:ext cx="4283242" cy="523220"/>
            </a:xfrm>
            <a:prstGeom prst="rect">
              <a:avLst/>
            </a:prstGeom>
            <a:noFill/>
          </p:spPr>
          <p:txBody>
            <a:bodyPr wrap="square" rtlCol="0">
              <a:spAutoFit/>
            </a:bodyPr>
            <a:lstStyle/>
            <a:p>
              <a:r>
                <a:rPr lang="en-US" sz="2800" b="1" dirty="0">
                  <a:solidFill>
                    <a:srgbClr val="FF0000"/>
                  </a:solidFill>
                </a:rPr>
                <a:t>SOLTION TO CLASS WORK 2</a:t>
              </a:r>
              <a:endParaRPr lang="en-US" b="1" dirty="0">
                <a:solidFill>
                  <a:srgbClr val="FF0000"/>
                </a:solidFill>
              </a:endParaRPr>
            </a:p>
          </p:txBody>
        </p:sp>
        <p:pic>
          <p:nvPicPr>
            <p:cNvPr id="4" name="Picture 3">
              <a:extLst>
                <a:ext uri="{FF2B5EF4-FFF2-40B4-BE49-F238E27FC236}">
                  <a16:creationId xmlns:a16="http://schemas.microsoft.com/office/drawing/2014/main" id="{64BA4356-7DEF-153C-6FC1-801672DDCBE1}"/>
                </a:ext>
              </a:extLst>
            </p:cNvPr>
            <p:cNvPicPr>
              <a:picLocks noChangeAspect="1"/>
            </p:cNvPicPr>
            <p:nvPr/>
          </p:nvPicPr>
          <p:blipFill>
            <a:blip r:embed="rId2"/>
            <a:stretch>
              <a:fillRect/>
            </a:stretch>
          </p:blipFill>
          <p:spPr>
            <a:xfrm>
              <a:off x="995965" y="892014"/>
              <a:ext cx="9667018" cy="2052513"/>
            </a:xfrm>
            <a:prstGeom prst="rect">
              <a:avLst/>
            </a:prstGeom>
          </p:spPr>
        </p:pic>
        <p:pic>
          <p:nvPicPr>
            <p:cNvPr id="6" name="Picture 5">
              <a:extLst>
                <a:ext uri="{FF2B5EF4-FFF2-40B4-BE49-F238E27FC236}">
                  <a16:creationId xmlns:a16="http://schemas.microsoft.com/office/drawing/2014/main" id="{07BC05CF-0286-E3B0-7A2C-0F883EC5911B}"/>
                </a:ext>
              </a:extLst>
            </p:cNvPr>
            <p:cNvPicPr>
              <a:picLocks noChangeAspect="1"/>
            </p:cNvPicPr>
            <p:nvPr/>
          </p:nvPicPr>
          <p:blipFill>
            <a:blip r:embed="rId3"/>
            <a:stretch>
              <a:fillRect/>
            </a:stretch>
          </p:blipFill>
          <p:spPr>
            <a:xfrm>
              <a:off x="1416717" y="2944527"/>
              <a:ext cx="8399246" cy="3876575"/>
            </a:xfrm>
            <a:prstGeom prst="rect">
              <a:avLst/>
            </a:prstGeom>
          </p:spPr>
        </p:pic>
      </p:grpSp>
    </p:spTree>
    <p:extLst>
      <p:ext uri="{BB962C8B-B14F-4D97-AF65-F5344CB8AC3E}">
        <p14:creationId xmlns:p14="http://schemas.microsoft.com/office/powerpoint/2010/main" val="21064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875" y="200369"/>
            <a:ext cx="7101016" cy="491609"/>
          </a:xfrm>
        </p:spPr>
        <p:txBody>
          <a:bodyPr>
            <a:normAutofit fontScale="90000"/>
          </a:bodyPr>
          <a:lstStyle/>
          <a:p>
            <a:r>
              <a:rPr lang="en-US" b="1" dirty="0">
                <a:solidFill>
                  <a:srgbClr val="FF0000"/>
                </a:solidFill>
              </a:rPr>
              <a:t>WORK-KINETIC ENERGY THEOREM</a:t>
            </a:r>
            <a:endParaRPr lang="en-US" dirty="0">
              <a:solidFill>
                <a:srgbClr val="FF0000"/>
              </a:solidFill>
            </a:endParaRPr>
          </a:p>
        </p:txBody>
      </p:sp>
      <p:sp>
        <p:nvSpPr>
          <p:cNvPr id="4" name="Rectangle 3"/>
          <p:cNvSpPr/>
          <p:nvPr/>
        </p:nvSpPr>
        <p:spPr>
          <a:xfrm>
            <a:off x="1186738" y="615758"/>
            <a:ext cx="10379185" cy="734688"/>
          </a:xfrm>
          <a:prstGeom prst="rect">
            <a:avLst/>
          </a:prstGeom>
        </p:spPr>
        <p:txBody>
          <a:bodyPr wrap="square">
            <a:spAutoFit/>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work-kinetic energy theorem states that: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“when a body is acted upon by a force or resultant force, the work done by the force is equal to the change in kinetic energy of the body”.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p:cNvGrpSpPr/>
          <p:nvPr/>
        </p:nvGrpSpPr>
        <p:grpSpPr>
          <a:xfrm>
            <a:off x="193853" y="143794"/>
            <a:ext cx="992886" cy="1005099"/>
            <a:chOff x="1840574" y="3315767"/>
            <a:chExt cx="992886" cy="1005099"/>
          </a:xfrm>
        </p:grpSpPr>
        <p:pic>
          <p:nvPicPr>
            <p:cNvPr id="6" name="Picture 5"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 name="Rectangle 7"/>
              <p:cNvSpPr/>
              <p:nvPr/>
            </p:nvSpPr>
            <p:spPr>
              <a:xfrm>
                <a:off x="1972961" y="1350446"/>
                <a:ext cx="8064843" cy="5503045"/>
              </a:xfrm>
              <a:prstGeom prst="rect">
                <a:avLst/>
              </a:prstGeom>
            </p:spPr>
            <p:txBody>
              <a:bodyPr wrap="square">
                <a:spAutoFit/>
              </a:bodyPr>
              <a:lstStyle/>
              <a:p>
                <a:pP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Proof: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𝑊</m:t>
                    </m:r>
                    <m:r>
                      <a:rPr lang="en-US" i="1">
                        <a:effectLst/>
                        <a:latin typeface="Cambria Math" panose="02040503050406030204" pitchFamily="18" charset="0"/>
                        <a:ea typeface="Calibri" panose="020F0502020204030204" pitchFamily="34" charset="0"/>
                        <a:cs typeface="Times New Roman" panose="02020603050405020304" pitchFamily="18" charset="0"/>
                      </a:rPr>
                      <m:t>= </m:t>
                    </m:r>
                    <m:nary>
                      <m:naryPr>
                        <m:limLoc m:val="subSup"/>
                        <m:ctrlPr>
                          <a:rPr lang="en-US"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𝑓</m:t>
                        </m:r>
                      </m:sup>
                      <m:e>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acc>
                      </m:e>
                    </m:nary>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𝑑</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acc>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𝐹𝑑𝑟</m:t>
                        </m:r>
                        <m:func>
                          <m:func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cos</m:t>
                            </m:r>
                          </m:fName>
                          <m:e>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e>
                        </m:func>
                      </m:e>
                    </m:nary>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Force </a:t>
                </a:r>
                <a14:m>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acc>
                  </m:oMath>
                </a14:m>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is in the direction of displacement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𝑑</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𝑟</m:t>
                        </m:r>
                      </m:e>
                    </m:acc>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𝜃</m:t>
                    </m:r>
                    <m:r>
                      <a:rPr lang="en-US"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𝐹𝑑𝑟</m:t>
                          </m:r>
                        </m:e>
                      </m:nary>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𝑙</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𝑚𝑎𝑑𝑟</m:t>
                          </m:r>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𝑙</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𝑑𝑣</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𝑑𝑡</m:t>
                                  </m:r>
                                </m:den>
                              </m:f>
                            </m:e>
                          </m:d>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𝑑𝑟</m:t>
                          </m:r>
                        </m:e>
                      </m:nary>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𝑙</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𝑑𝑣</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𝑑𝑟</m:t>
                                  </m:r>
                                </m:den>
                              </m:f>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𝑑𝑟</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𝑑𝑡</m:t>
                                  </m:r>
                                </m:den>
                              </m:f>
                            </m:e>
                          </m:d>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𝑑𝑟</m:t>
                          </m:r>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𝑙</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𝑑𝑣</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𝑑𝑟</m:t>
                              </m:r>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𝑣𝑑𝑟</m:t>
                          </m:r>
                        </m:e>
                      </m:nary>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𝑙</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𝑚𝑣𝑑𝑣</m:t>
                          </m:r>
                        </m:e>
                      </m:nary>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𝑙</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𝑣𝑑𝑣</m:t>
                          </m:r>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sSubSup>
                        <m:sSub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SupPr>
                        <m:e>
                          <m:d>
                            <m:dPr>
                              <m:begChr m:val="["/>
                              <m:end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𝑣</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den>
                              </m:f>
                            </m:e>
                          </m:d>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𝑙</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sSub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d>
                        <m:dPr>
                          <m:begChr m:val="["/>
                          <m:end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den>
                          </m:f>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sSubSup>
                      <m:sSub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sSubSup>
                      <m:sSub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𝑘</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𝑘</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𝐾</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72961" y="1350446"/>
                <a:ext cx="8064843" cy="5503045"/>
              </a:xfrm>
              <a:prstGeom prst="rect">
                <a:avLst/>
              </a:prstGeom>
              <a:blipFill rotWithShape="0">
                <a:blip r:embed="rId3"/>
                <a:stretch>
                  <a:fillRect l="-680" t="-8426" b="-554"/>
                </a:stretch>
              </a:blipFill>
            </p:spPr>
            <p:txBody>
              <a:bodyPr/>
              <a:lstStyle/>
              <a:p>
                <a:r>
                  <a:rPr lang="en-US">
                    <a:noFill/>
                  </a:rPr>
                  <a:t> </a:t>
                </a:r>
              </a:p>
            </p:txBody>
          </p:sp>
        </mc:Fallback>
      </mc:AlternateContent>
    </p:spTree>
    <p:extLst>
      <p:ext uri="{BB962C8B-B14F-4D97-AF65-F5344CB8AC3E}">
        <p14:creationId xmlns:p14="http://schemas.microsoft.com/office/powerpoint/2010/main" val="155173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7648" y="233320"/>
            <a:ext cx="1979141" cy="625781"/>
          </a:xfrm>
        </p:spPr>
        <p:txBody>
          <a:bodyPr>
            <a:normAutofit fontScale="90000"/>
          </a:bodyPr>
          <a:lstStyle/>
          <a:p>
            <a:r>
              <a:rPr lang="en-US" b="1" dirty="0">
                <a:solidFill>
                  <a:srgbClr val="FF0000"/>
                </a:solidFill>
              </a:rPr>
              <a:t>POWER</a:t>
            </a:r>
            <a:endParaRPr lang="en-US" dirty="0">
              <a:solidFill>
                <a:srgbClr val="FF0000"/>
              </a:solidFill>
            </a:endParaRPr>
          </a:p>
        </p:txBody>
      </p:sp>
      <p:grpSp>
        <p:nvGrpSpPr>
          <p:cNvPr id="4" name="Group 3"/>
          <p:cNvGrpSpPr/>
          <p:nvPr/>
        </p:nvGrpSpPr>
        <p:grpSpPr>
          <a:xfrm>
            <a:off x="193853" y="143794"/>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Rectangle 6"/>
              <p:cNvSpPr/>
              <p:nvPr/>
            </p:nvSpPr>
            <p:spPr>
              <a:xfrm>
                <a:off x="1335019" y="859101"/>
                <a:ext cx="10263857" cy="2707216"/>
              </a:xfrm>
              <a:prstGeom prst="rect">
                <a:avLst/>
              </a:prstGeom>
            </p:spPr>
            <p:txBody>
              <a:bodyPr wrap="square">
                <a:spAutoFit/>
              </a:bodyPr>
              <a:lstStyle/>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Power is the time rate at which work is done. If an amount of work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𝑊</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done in a small interval of time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𝑡</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It is the scalar product of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𝑎𝑛𝑑</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𝑣</m:t>
                        </m:r>
                      </m:e>
                    </m:acc>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S.I. unit of power is J/S, which 1 Watt. (1 W = 1 J/S). Power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expressed 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𝑃</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func>
                      <m:func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→0</m:t>
                            </m:r>
                          </m:lim>
                        </m:limLow>
                      </m:fName>
                      <m:e>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𝑊</m:t>
                            </m:r>
                          </m:num>
                          <m:den>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𝑑𝑊</m:t>
                            </m:r>
                          </m:num>
                          <m:den>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e>
                    </m:func>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𝑃</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func>
                      <m:func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e>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𝑊</m:t>
                            </m:r>
                          </m:num>
                          <m:den>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𝑑𝑊</m:t>
                            </m:r>
                          </m:num>
                          <m:den>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e>
                    </m:func>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𝑣</m:t>
                        </m:r>
                      </m:e>
                    </m:acc>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(8)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35019" y="859101"/>
                <a:ext cx="10263857" cy="2707216"/>
              </a:xfrm>
              <a:prstGeom prst="rect">
                <a:avLst/>
              </a:prstGeom>
              <a:blipFill rotWithShape="0">
                <a:blip r:embed="rId3"/>
                <a:stretch>
                  <a:fillRect l="-891" t="-1802" r="-653" b="-11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281881" y="3795362"/>
                <a:ext cx="6096000" cy="2250616"/>
              </a:xfrm>
              <a:prstGeom prst="rect">
                <a:avLst/>
              </a:prstGeom>
            </p:spPr>
            <p:txBody>
              <a:bodyPr>
                <a:spAutoFit/>
              </a:bodyPr>
              <a:lstStyle/>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Recall that instantaneous velocity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 =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𝑑𝑟</m:t>
                        </m:r>
                      </m:num>
                      <m:den>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𝑑𝑡</m:t>
                        </m:r>
                      </m:den>
                    </m:f>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acc>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acts at an angle of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v, then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 = </a:t>
                </a:r>
                <a14:m>
                  <m:oMath xmlns:m="http://schemas.openxmlformats.org/officeDocument/2006/math">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𝐹𝑣</m:t>
                    </m:r>
                  </m:oMath>
                </a14:m>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281881" y="3795362"/>
                <a:ext cx="6096000" cy="2250616"/>
              </a:xfrm>
              <a:prstGeom prst="rect">
                <a:avLst/>
              </a:prstGeom>
              <a:blipFill rotWithShape="0">
                <a:blip r:embed="rId4"/>
                <a:stretch>
                  <a:fillRect l="-1500" t="-2168" b="-3794"/>
                </a:stretch>
              </a:blipFill>
            </p:spPr>
            <p:txBody>
              <a:bodyPr/>
              <a:lstStyle/>
              <a:p>
                <a:r>
                  <a:rPr lang="en-US">
                    <a:noFill/>
                  </a:rPr>
                  <a:t> </a:t>
                </a:r>
              </a:p>
            </p:txBody>
          </p:sp>
        </mc:Fallback>
      </mc:AlternateContent>
    </p:spTree>
    <p:extLst>
      <p:ext uri="{BB962C8B-B14F-4D97-AF65-F5344CB8AC3E}">
        <p14:creationId xmlns:p14="http://schemas.microsoft.com/office/powerpoint/2010/main" val="322560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817" y="365126"/>
            <a:ext cx="10280822" cy="541036"/>
          </a:xfrm>
        </p:spPr>
        <p:txBody>
          <a:bodyPr>
            <a:noAutofit/>
          </a:bodyPr>
          <a:lstStyle/>
          <a:p>
            <a:r>
              <a:rPr lang="en-US" sz="3200" b="1" dirty="0">
                <a:solidFill>
                  <a:srgbClr val="FF0000"/>
                </a:solidFill>
              </a:rPr>
              <a:t>POTENTIAL ENERGY (U), POSITIVE, NEGATIVE AND ZERO WORK </a:t>
            </a:r>
          </a:p>
        </p:txBody>
      </p:sp>
      <p:grpSp>
        <p:nvGrpSpPr>
          <p:cNvPr id="4" name="Group 3"/>
          <p:cNvGrpSpPr/>
          <p:nvPr/>
        </p:nvGrpSpPr>
        <p:grpSpPr>
          <a:xfrm>
            <a:off x="226805" y="250508"/>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 name="Rectangle 7"/>
              <p:cNvSpPr/>
              <p:nvPr/>
            </p:nvSpPr>
            <p:spPr>
              <a:xfrm>
                <a:off x="1309817" y="969288"/>
                <a:ext cx="9926594" cy="4832220"/>
              </a:xfrm>
              <a:prstGeom prst="rect">
                <a:avLst/>
              </a:prstGeom>
            </p:spPr>
            <p:txBody>
              <a:bodyPr wrap="square">
                <a:spAutoFit/>
              </a:bodyPr>
              <a:lstStyle/>
              <a:p>
                <a:pPr marL="342900" indent="-342900" algn="just">
                  <a:lnSpc>
                    <a:spcPct val="107000"/>
                  </a:lnSpc>
                  <a:spcAft>
                    <a:spcPts val="800"/>
                  </a:spcAft>
                  <a:buFont typeface="Wingdings" panose="05000000000000000000" pitchFamily="2" charset="2"/>
                  <a:buChar char="q"/>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Potential energy U is associated with system of bodies or objects under the action of forces. </a:t>
                </a:r>
              </a:p>
              <a:p>
                <a:pPr marL="342900" indent="-342900" algn="just">
                  <a:lnSpc>
                    <a:spcPct val="107000"/>
                  </a:lnSpc>
                  <a:spcAft>
                    <a:spcPts val="800"/>
                  </a:spcAft>
                  <a:buFont typeface="Wingdings" panose="05000000000000000000" pitchFamily="2" charset="2"/>
                  <a:buChar char="q"/>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Assuming a woman who carries a load on her head is static. She does no work so long she makes no displacement, although she may be sweating and tired! </a:t>
                </a:r>
              </a:p>
              <a:p>
                <a:pPr marL="342900" indent="-342900" algn="just">
                  <a:lnSpc>
                    <a:spcPct val="107000"/>
                  </a:lnSpc>
                  <a:spcAft>
                    <a:spcPts val="800"/>
                  </a:spcAft>
                  <a:buFont typeface="Wingdings" panose="05000000000000000000" pitchFamily="2" charset="2"/>
                  <a:buChar char="q"/>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This is because the component of the force on her is vertical,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Cos</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a:lnSpc>
                    <a:spcPct val="107000"/>
                  </a:lnSpc>
                  <a:spcAft>
                    <a:spcPts val="800"/>
                  </a:spcAft>
                  <a:buFont typeface="Wingdings" panose="05000000000000000000" pitchFamily="2" charset="2"/>
                  <a:buChar char="q"/>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work done on the load by her neck/head is negative. You can remember Newton’s third law of motion supporting this.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𝑈</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Remember that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𝐹𝑑𝑟</m:t>
                          </m:r>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𝑈</m:t>
                      </m:r>
                      <m:r>
                        <a:rPr lang="en-US" i="1">
                          <a:effectLst/>
                          <a:latin typeface="Cambria Math" panose="02040503050406030204" pitchFamily="18" charset="0"/>
                          <a:ea typeface="Times New Roman" panose="02020603050405020304" pitchFamily="18" charset="0"/>
                          <a:cs typeface="Times New Roman" panose="02020603050405020304" pitchFamily="18" charset="0"/>
                        </a:rPr>
                        <m:t>= −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𝐹𝑑𝑟</m:t>
                          </m:r>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09817" y="969288"/>
                <a:ext cx="9926594" cy="4832220"/>
              </a:xfrm>
              <a:prstGeom prst="rect">
                <a:avLst/>
              </a:prstGeom>
              <a:blipFill rotWithShape="0">
                <a:blip r:embed="rId3"/>
                <a:stretch>
                  <a:fillRect l="-553" t="-631" r="-614"/>
                </a:stretch>
              </a:blipFill>
            </p:spPr>
            <p:txBody>
              <a:bodyPr/>
              <a:lstStyle/>
              <a:p>
                <a:r>
                  <a:rPr lang="en-US">
                    <a:noFill/>
                  </a:rPr>
                  <a:t> </a:t>
                </a:r>
              </a:p>
            </p:txBody>
          </p:sp>
        </mc:Fallback>
      </mc:AlternateContent>
    </p:spTree>
    <p:extLst>
      <p:ext uri="{BB962C8B-B14F-4D97-AF65-F5344CB8AC3E}">
        <p14:creationId xmlns:p14="http://schemas.microsoft.com/office/powerpoint/2010/main" val="206223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1281" y="285447"/>
            <a:ext cx="10515600" cy="573989"/>
          </a:xfrm>
        </p:spPr>
        <p:txBody>
          <a:bodyPr>
            <a:noAutofit/>
          </a:bodyPr>
          <a:lstStyle/>
          <a:p>
            <a:r>
              <a:rPr lang="en-US" sz="3200" b="1" dirty="0">
                <a:solidFill>
                  <a:srgbClr val="FF0000"/>
                </a:solidFill>
              </a:rPr>
              <a:t>POTENTIAL ENERGY (U), POSITIVE, NEGATIVE AND ZERO WORK </a:t>
            </a:r>
          </a:p>
        </p:txBody>
      </p:sp>
      <p:grpSp>
        <p:nvGrpSpPr>
          <p:cNvPr id="5" name="Group 4"/>
          <p:cNvGrpSpPr/>
          <p:nvPr/>
        </p:nvGrpSpPr>
        <p:grpSpPr>
          <a:xfrm>
            <a:off x="177378" y="69891"/>
            <a:ext cx="992886" cy="1005099"/>
            <a:chOff x="1840574" y="3315767"/>
            <a:chExt cx="992886" cy="1005099"/>
          </a:xfrm>
        </p:grpSpPr>
        <p:pic>
          <p:nvPicPr>
            <p:cNvPr id="6" name="Picture 5"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 name="Rectangle 7"/>
              <p:cNvSpPr/>
              <p:nvPr/>
            </p:nvSpPr>
            <p:spPr>
              <a:xfrm>
                <a:off x="916443" y="1109872"/>
                <a:ext cx="9809222" cy="5519011"/>
              </a:xfrm>
              <a:prstGeom prst="rect">
                <a:avLst/>
              </a:prstGeom>
            </p:spPr>
            <p:txBody>
              <a:bodyPr wrap="square">
                <a:spAutoFit/>
              </a:bodyPr>
              <a:lstStyle/>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gravitational, it is the potential energy associated with objects under the influence of gravitational force,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system of Earth and nearby particle.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 </m:t>
                      </m:r>
                      <m:nary>
                        <m:naryPr>
                          <m:limLoc m:val="subSup"/>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𝐹𝑑𝑟</m:t>
                          </m:r>
                        </m:e>
                      </m:nary>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 </m:t>
                      </m:r>
                      <m:nary>
                        <m:naryPr>
                          <m:limLoc m:val="subSup"/>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𝑓</m:t>
                          </m:r>
                        </m:sup>
                        <m:e>
                          <m:d>
                            <m:d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𝑚𝑔</m:t>
                              </m:r>
                            </m:e>
                          </m:d>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𝑑𝑟</m:t>
                          </m:r>
                        </m:e>
                      </m:nary>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𝑚𝑔</m:t>
                      </m:r>
                      <m:nary>
                        <m:naryPr>
                          <m:limLoc m:val="subSup"/>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𝑓</m:t>
                          </m:r>
                        </m:sup>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𝑑𝑟</m:t>
                          </m:r>
                        </m:e>
                      </m:nary>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𝑚𝑔</m:t>
                      </m:r>
                      <m:sSubSup>
                        <m:sSub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d>
                            <m:dPr>
                              <m:begChr m:val=""/>
                              <m:endChr m:val="|"/>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d>
                                <m:d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𝑟</m:t>
                                  </m:r>
                                </m:e>
                              </m:d>
                            </m:e>
                          </m:d>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𝑓</m:t>
                          </m:r>
                        </m:sup>
                      </m:sSubSup>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𝑚𝑔</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𝑓</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Thus, taking the starting point to be zero, then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𝑚𝑔𝑟</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16443" y="1109872"/>
                <a:ext cx="9809222" cy="5519011"/>
              </a:xfrm>
              <a:prstGeom prst="rect">
                <a:avLst/>
              </a:prstGeom>
              <a:blipFill rotWithShape="0">
                <a:blip r:embed="rId3"/>
                <a:stretch>
                  <a:fillRect l="-932" t="-884"/>
                </a:stretch>
              </a:blipFill>
            </p:spPr>
            <p:txBody>
              <a:bodyPr/>
              <a:lstStyle/>
              <a:p>
                <a:r>
                  <a:rPr lang="en-US">
                    <a:noFill/>
                  </a:rPr>
                  <a:t> </a:t>
                </a:r>
              </a:p>
            </p:txBody>
          </p:sp>
        </mc:Fallback>
      </mc:AlternateContent>
    </p:spTree>
    <p:extLst>
      <p:ext uri="{BB962C8B-B14F-4D97-AF65-F5344CB8AC3E}">
        <p14:creationId xmlns:p14="http://schemas.microsoft.com/office/powerpoint/2010/main" val="201383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946" y="282747"/>
            <a:ext cx="7374924" cy="681080"/>
          </a:xfrm>
        </p:spPr>
        <p:txBody>
          <a:bodyPr>
            <a:normAutofit fontScale="90000"/>
          </a:bodyPr>
          <a:lstStyle/>
          <a:p>
            <a:r>
              <a:rPr lang="en-US" b="1" dirty="0">
                <a:solidFill>
                  <a:srgbClr val="FF0000"/>
                </a:solidFill>
              </a:rPr>
              <a:t>ELASTIC POTENTIAL ENERGY</a:t>
            </a:r>
            <a:endParaRPr lang="en-US" dirty="0">
              <a:solidFill>
                <a:srgbClr val="FF0000"/>
              </a:solidFill>
            </a:endParaRPr>
          </a:p>
        </p:txBody>
      </p:sp>
      <p:grpSp>
        <p:nvGrpSpPr>
          <p:cNvPr id="4" name="Group 3"/>
          <p:cNvGrpSpPr/>
          <p:nvPr/>
        </p:nvGrpSpPr>
        <p:grpSpPr>
          <a:xfrm>
            <a:off x="341757" y="120737"/>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Rectangle 6"/>
              <p:cNvSpPr/>
              <p:nvPr/>
            </p:nvSpPr>
            <p:spPr>
              <a:xfrm>
                <a:off x="1334643" y="963827"/>
                <a:ext cx="10346611" cy="1269194"/>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q"/>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Elastic potential energy is the energy stored up in elastic materials. </a:t>
                </a:r>
              </a:p>
              <a:p>
                <a:pPr marL="342900" indent="-342900">
                  <a:lnSpc>
                    <a:spcPct val="107000"/>
                  </a:lnSpc>
                  <a:spcAft>
                    <a:spcPts val="800"/>
                  </a:spcAft>
                  <a:buFont typeface="Wingdings" panose="05000000000000000000" pitchFamily="2" charset="2"/>
                  <a:buChar char="q"/>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It is associated with the state of the object whether compressed or stressed.  </a:t>
                </a:r>
              </a:p>
              <a:p>
                <a:pPr marL="342900" indent="-342900">
                  <a:lnSpc>
                    <a:spcPct val="107000"/>
                  </a:lnSpc>
                  <a:spcAft>
                    <a:spcPts val="800"/>
                  </a:spcAft>
                  <a:buFont typeface="Wingdings" panose="05000000000000000000" pitchFamily="2" charset="2"/>
                  <a:buChar char="q"/>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a spring which exerts a force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𝑘𝑥</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34643" y="963827"/>
                <a:ext cx="10346611" cy="1269194"/>
              </a:xfrm>
              <a:prstGeom prst="rect">
                <a:avLst/>
              </a:prstGeom>
              <a:blipFill rotWithShape="0">
                <a:blip r:embed="rId3"/>
                <a:stretch>
                  <a:fillRect l="-530" t="-2404" b="-7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62897" y="2233021"/>
                <a:ext cx="6096000" cy="3545138"/>
              </a:xfrm>
              <a:prstGeom prst="rect">
                <a:avLst/>
              </a:prstGeom>
            </p:spPr>
            <p:txBody>
              <a:bodyPr>
                <a:sp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𝑈</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 −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sub>
                        <m:sup>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b>
                          </m:sSub>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𝐹𝑑𝑥</m:t>
                          </m:r>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 − </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sub>
                        <m:sup>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b>
                          </m:sSub>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𝑘𝑥</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𝑑𝑥</m:t>
                          </m:r>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𝑘</m:t>
                      </m:r>
                      <m:nary>
                        <m:naryPr>
                          <m:limLoc m:val="subSup"/>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naryPr>
                        <m:sub>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sub>
                        <m:sup>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b>
                          </m:sSub>
                        </m:sup>
                        <m:e>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𝑑𝑥</m:t>
                          </m:r>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𝑘</m:t>
                    </m:r>
                    <m:sSubSup>
                      <m:sSub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SupPr>
                      <m:e>
                        <m:d>
                          <m:dPr>
                            <m:begChr m:val="["/>
                            <m:end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den>
                            </m:f>
                          </m:e>
                        </m:d>
                      </m:e>
                      <m:sub>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sub>
                      <m:sup>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b>
                        </m:sSub>
                      </m:sup>
                    </m:sSubSup>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𝑘</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𝑓</m:t>
                            </m:r>
                          </m:sub>
                        </m:sSub>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𝑘</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62897" y="2233021"/>
                <a:ext cx="6096000" cy="354513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2491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465" y="285493"/>
            <a:ext cx="4852088" cy="845837"/>
          </a:xfrm>
        </p:spPr>
        <p:txBody>
          <a:bodyPr/>
          <a:lstStyle/>
          <a:p>
            <a:r>
              <a:rPr lang="en-US" b="1" dirty="0">
                <a:solidFill>
                  <a:srgbClr val="FF0000"/>
                </a:solidFill>
              </a:rPr>
              <a:t>WORKED EXAMPLES</a:t>
            </a:r>
            <a:endParaRPr lang="en-US" dirty="0">
              <a:solidFill>
                <a:srgbClr val="FF0000"/>
              </a:solidFill>
            </a:endParaRPr>
          </a:p>
        </p:txBody>
      </p:sp>
      <p:grpSp>
        <p:nvGrpSpPr>
          <p:cNvPr id="4" name="Group 3"/>
          <p:cNvGrpSpPr/>
          <p:nvPr/>
        </p:nvGrpSpPr>
        <p:grpSpPr>
          <a:xfrm>
            <a:off x="317043" y="205863"/>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a:spcBef>
                  <a:spcPts val="0"/>
                </a:spcBef>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3080</a:t>
              </a:r>
              <a:endParaRPr lang="en-US" sz="12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Rectangle 6"/>
              <p:cNvSpPr/>
              <p:nvPr/>
            </p:nvSpPr>
            <p:spPr>
              <a:xfrm>
                <a:off x="1309928" y="921170"/>
                <a:ext cx="10048497" cy="2280881"/>
              </a:xfrm>
              <a:prstGeom prst="rect">
                <a:avLst/>
              </a:prstGeom>
            </p:spPr>
            <p:txBody>
              <a:bodyPr wrap="square">
                <a:spAutoFit/>
              </a:bodyPr>
              <a:lstStyle/>
              <a:p>
                <a:pPr>
                  <a:lnSpc>
                    <a:spcPct val="107000"/>
                  </a:lnSpc>
                  <a:spcAft>
                    <a:spcPts val="800"/>
                  </a:spcAft>
                </a:pPr>
                <a:r>
                  <a:rPr lang="en-US"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Example 1: </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 boy pushes a box with a force of 120 N at an angle of 30</a:t>
                </a:r>
                <a:r>
                  <a:rPr lang="en-US"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to the horizontal, through a distance of  10 m. how much work is done by the boy?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Solution: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𝑊</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𝐹𝑥</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i="1">
                        <a:effectLst/>
                        <a:latin typeface="Cambria Math" panose="02040503050406030204" pitchFamily="18" charset="0"/>
                        <a:ea typeface="Calibri" panose="020F0502020204030204" pitchFamily="34" charset="0"/>
                        <a:cs typeface="Times New Roman" panose="02020603050405020304" pitchFamily="18" charset="0"/>
                      </a:rPr>
                      <m:t>𝜃</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W = (120 N)(10 m)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cos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30</a:t>
                </a:r>
                <a:r>
                  <a:rPr lang="en-US"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W = 1.039 x 10</a:t>
                </a:r>
                <a:r>
                  <a:rPr lang="en-US"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J</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09928" y="921170"/>
                <a:ext cx="10048497" cy="2280881"/>
              </a:xfrm>
              <a:prstGeom prst="rect">
                <a:avLst/>
              </a:prstGeom>
              <a:blipFill rotWithShape="0">
                <a:blip r:embed="rId3"/>
                <a:stretch>
                  <a:fillRect l="-546" t="-1337" b="-26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35675" y="3281991"/>
                <a:ext cx="10122750" cy="2782044"/>
              </a:xfrm>
              <a:prstGeom prst="rect">
                <a:avLst/>
              </a:prstGeom>
            </p:spPr>
            <p:txBody>
              <a:bodyPr wrap="square">
                <a:spAutoFit/>
              </a:bodyPr>
              <a:lstStyle/>
              <a:p>
                <a:pPr>
                  <a:lnSpc>
                    <a:spcPct val="107000"/>
                  </a:lnSpc>
                  <a:spcAft>
                    <a:spcPts val="800"/>
                  </a:spcAft>
                </a:pPr>
                <a:r>
                  <a:rPr lang="en-US"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Example 2:</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 girl pulls her luggage with a constant force </a:t>
                </a:r>
                <a14:m>
                  <m:oMath xmlns:m="http://schemas.openxmlformats.org/officeDocument/2006/math">
                    <m:acc>
                      <m:accPr>
                        <m: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m:t>
                        </m:r>
                      </m:e>
                    </m:acc>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80 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𝑁</m:t>
                        </m:r>
                      </m:e>
                    </m:d>
                    <m:acc>
                      <m:accPr>
                        <m: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e>
                    </m:acc>
                    <m:r>
                      <a:rPr lang="en-US" i="1">
                        <a:effectLst/>
                        <a:latin typeface="Cambria Math" panose="02040503050406030204" pitchFamily="18" charset="0"/>
                        <a:ea typeface="Times New Roman" panose="02020603050405020304" pitchFamily="18" charset="0"/>
                        <a:cs typeface="Times New Roman" panose="02020603050405020304" pitchFamily="18" charset="0"/>
                      </a:rPr>
                      <m:t>− (40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𝑗</m:t>
                        </m:r>
                      </m:e>
                    </m:acc>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through a displacement of  </a:t>
                </a:r>
                <a14:m>
                  <m:oMath xmlns:m="http://schemas.openxmlformats.org/officeDocument/2006/math">
                    <m:acc>
                      <m:accPr>
                        <m: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acc>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10 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e>
                    </m:d>
                    <m:acc>
                      <m:accPr>
                        <m: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e>
                    </m:acc>
                    <m:r>
                      <a:rPr lang="en-US" i="1">
                        <a:effectLst/>
                        <a:latin typeface="Cambria Math" panose="02040503050406030204" pitchFamily="18" charset="0"/>
                        <a:ea typeface="Times New Roman" panose="02020603050405020304" pitchFamily="18" charset="0"/>
                        <a:cs typeface="Times New Roman" panose="02020603050405020304" pitchFamily="18" charset="0"/>
                      </a:rPr>
                      <m:t>+ (12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𝑗</m:t>
                        </m:r>
                      </m:e>
                    </m:acc>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How much work is done by the girl on her luggage?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Solution: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Recall that  P = </a:t>
                </a:r>
                <a14:m>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𝑊</m:t>
                        </m:r>
                      </m:e>
                    </m:acc>
                    <m:r>
                      <a:rPr lang="en-US"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acc>
                    <m:r>
                      <a:rPr lang="en-US"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acc>
                    <m:r>
                      <a:rPr lang="en-US"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𝑦</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𝑦</m:t>
                    </m:r>
                    <m:r>
                      <a:rPr lang="en-US"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𝑧</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𝑧</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(80 N)(10 m) + (-40 N)(12 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3.2 x 10</a:t>
                </a:r>
                <a:r>
                  <a:rPr lang="en-US"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J</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35675" y="3281991"/>
                <a:ext cx="10122750" cy="2782044"/>
              </a:xfrm>
              <a:prstGeom prst="rect">
                <a:avLst/>
              </a:prstGeom>
              <a:blipFill rotWithShape="0">
                <a:blip r:embed="rId4"/>
                <a:stretch>
                  <a:fillRect l="-542" t="-1094" b="-1751"/>
                </a:stretch>
              </a:blipFill>
            </p:spPr>
            <p:txBody>
              <a:bodyPr/>
              <a:lstStyle/>
              <a:p>
                <a:r>
                  <a:rPr lang="en-US">
                    <a:noFill/>
                  </a:rPr>
                  <a:t> </a:t>
                </a:r>
              </a:p>
            </p:txBody>
          </p:sp>
        </mc:Fallback>
      </mc:AlternateContent>
    </p:spTree>
    <p:extLst>
      <p:ext uri="{BB962C8B-B14F-4D97-AF65-F5344CB8AC3E}">
        <p14:creationId xmlns:p14="http://schemas.microsoft.com/office/powerpoint/2010/main" val="3163181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3807</Words>
  <Application>Microsoft Office PowerPoint</Application>
  <PresentationFormat>Widescreen</PresentationFormat>
  <Paragraphs>261</Paragraphs>
  <Slides>35</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35</vt:i4>
      </vt:variant>
    </vt:vector>
  </HeadingPairs>
  <TitlesOfParts>
    <vt:vector size="57" baseType="lpstr">
      <vt:lpstr>Arial</vt:lpstr>
      <vt:lpstr>Calibri</vt:lpstr>
      <vt:lpstr>Calibri Light</vt:lpstr>
      <vt:lpstr>Cambria Math</vt:lpstr>
      <vt:lpstr>Frutiger-Black</vt:lpstr>
      <vt:lpstr>Frutiger-Bold</vt:lpstr>
      <vt:lpstr>Helvetica Neue</vt:lpstr>
      <vt:lpstr>LiberationSans</vt:lpstr>
      <vt:lpstr>LiberationSans,Bold</vt:lpstr>
      <vt:lpstr>LiberationSans,Italic</vt:lpstr>
      <vt:lpstr>MathematicalPi-One</vt:lpstr>
      <vt:lpstr>NewBaskerville-Bold</vt:lpstr>
      <vt:lpstr>NewBaskerville-Italic</vt:lpstr>
      <vt:lpstr>NewBaskerville-Roman</vt:lpstr>
      <vt:lpstr>STIXGeneral-Bold</vt:lpstr>
      <vt:lpstr>STIXGeneral-Italic</vt:lpstr>
      <vt:lpstr>STIXGeneral-Regular</vt:lpstr>
      <vt:lpstr>STIXSizeOneSym-Regular</vt:lpstr>
      <vt:lpstr>Times New Roman</vt:lpstr>
      <vt:lpstr>TundraWeb</vt:lpstr>
      <vt:lpstr>Wingdings</vt:lpstr>
      <vt:lpstr>Office Theme</vt:lpstr>
      <vt:lpstr>OSUN STATE UNIVERSITY  COLLEGE OF SCIENCE, ENGINEERING AND TECHNOLOGY  FACULTY OF BASIC AND APPLIED SCIENCES  DEPARTMENT OF PHYSICS  2023/2024 HARMATTAN SEMESTER   COURSE CODE: PHY 101  COURSE: GENERAL PHYSICS 1      UNIT: 3   LECTURERS:  DR. J.T. ADELEKE </vt:lpstr>
      <vt:lpstr>WORK</vt:lpstr>
      <vt:lpstr>Mathematical expression of Work done</vt:lpstr>
      <vt:lpstr>WORK-KINETIC ENERGY THEOREM</vt:lpstr>
      <vt:lpstr>POWER</vt:lpstr>
      <vt:lpstr>POTENTIAL ENERGY (U), POSITIVE, NEGATIVE AND ZERO WORK </vt:lpstr>
      <vt:lpstr>POTENTIAL ENERGY (U), POSITIVE, NEGATIVE AND ZERO WORK </vt:lpstr>
      <vt:lpstr>ELASTIC POTENTIAL ENERGY</vt:lpstr>
      <vt:lpstr>WORKED EXAMPLES</vt:lpstr>
      <vt:lpstr>CLASS WORK</vt:lpstr>
      <vt:lpstr>SOLUTION TO CLASS WORKS</vt:lpstr>
      <vt:lpstr>Nonconservative Forces</vt:lpstr>
      <vt:lpstr>How Nonconservative Forces Affect Mechanical Energy</vt:lpstr>
      <vt:lpstr>Linear Momentum and Force</vt:lpstr>
      <vt:lpstr>Momentum and Newton’s Second Law</vt:lpstr>
      <vt:lpstr>WORKED EXAMPLES</vt:lpstr>
      <vt:lpstr>Conservation of Momentum</vt:lpstr>
      <vt:lpstr>Change in Momentum</vt:lpstr>
      <vt:lpstr>Elastic Collision</vt:lpstr>
      <vt:lpstr>WORKED EXAMPLE</vt:lpstr>
      <vt:lpstr>CLASS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OSUN STATE UNIVERSITY  COLLEGE OF SCIENCE, ENGINEERING AND TECHNOLOGY  FACULTY OF BASIC AND APPLIED SCIENCES  DEPARTMENT OF PHYSICS  2023/2024 HARMATTAN SEMESTER   COURSE CODE: PHY 101  COURSE: GENERAL PHYSICS 1      UNIT: 3   LECTURERS:  DR. J.T. ADELEKE</dc:title>
  <dc:creator>Adeleke</dc:creator>
  <cp:lastModifiedBy>Joshua Toyin ADELEKE</cp:lastModifiedBy>
  <cp:revision>37</cp:revision>
  <dcterms:created xsi:type="dcterms:W3CDTF">2024-01-21T17:06:14Z</dcterms:created>
  <dcterms:modified xsi:type="dcterms:W3CDTF">2025-01-21T06:44:11Z</dcterms:modified>
</cp:coreProperties>
</file>