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0" r:id="rId1"/>
  </p:sldMasterIdLst>
  <p:notesMasterIdLst>
    <p:notesMasterId r:id="rId2"/>
  </p:notesMasterIdLst>
  <p:sldIdLst>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9191" autoAdjust="0"/>
    <p:restoredTop sz="94660"/>
  </p:normalViewPr>
  <p:slideViewPr>
    <p:cSldViewPr snapToGrid="0">
      <p:cViewPr varScale="1">
        <p:scale>
          <a:sx n="74" d="100"/>
          <a:sy n="74" d="100"/>
        </p:scale>
        <p:origin x="-40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tableStyles" Target="tableStyle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131" name=""/>
        <p:cNvGrpSpPr/>
        <p:nvPr/>
      </p:nvGrpSpPr>
      <p:grpSpPr>
        <a:xfrm>
          <a:off x="0" y="0"/>
          <a:ext cx="0" cy="0"/>
          <a:chOff x="0" y="0"/>
          <a:chExt cx="0" cy="0"/>
        </a:xfrm>
      </p:grpSpPr>
      <p:sp>
        <p:nvSpPr>
          <p:cNvPr id="1048672"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3"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4"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5"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6"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7"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3"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582"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1048583" name="Date Placeholder 3"/>
          <p:cNvSpPr>
            <a:spLocks noGrp="1"/>
          </p:cNvSpPr>
          <p:nvPr>
            <p:ph type="dt" sz="half" idx="10"/>
          </p:nvPr>
        </p:nvSpPr>
        <p:spPr/>
        <p:txBody>
          <a:bodyPr/>
          <a:p>
            <a:fld id="{469EB3F2-AE1B-4DBB-A9A8-E41D23EC54F1}" type="datetimeFigureOut">
              <a:rPr lang="en-US" smtClean="0"/>
              <a:t>1/5/2021</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993EBE7E-28DF-44E3-B249-4657128B39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24" name=""/>
        <p:cNvGrpSpPr/>
        <p:nvPr/>
      </p:nvGrpSpPr>
      <p:grpSpPr>
        <a:xfrm>
          <a:off x="0" y="0"/>
          <a:ext cx="0" cy="0"/>
          <a:chOff x="0" y="0"/>
          <a:chExt cx="0" cy="0"/>
        </a:xfrm>
      </p:grpSpPr>
      <p:sp>
        <p:nvSpPr>
          <p:cNvPr id="1048639" name="Title 1"/>
          <p:cNvSpPr>
            <a:spLocks noGrp="1"/>
          </p:cNvSpPr>
          <p:nvPr>
            <p:ph type="title"/>
          </p:nvPr>
        </p:nvSpPr>
        <p:spPr/>
        <p:txBody>
          <a:bodyPr/>
          <a:p>
            <a:r>
              <a:rPr lang="en-US"/>
              <a:t>Click to edit Master title style</a:t>
            </a:r>
          </a:p>
        </p:txBody>
      </p:sp>
      <p:sp>
        <p:nvSpPr>
          <p:cNvPr id="1048640" name="Vertical Text Placeholder 2"/>
          <p:cNvSpPr>
            <a:spLocks noGrp="1"/>
          </p:cNvSpPr>
          <p:nvPr>
            <p:ph type="body" orient="vert" idx="1"/>
          </p:nvPr>
        </p:nvSpPr>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1" name="Date Placeholder 3"/>
          <p:cNvSpPr>
            <a:spLocks noGrp="1"/>
          </p:cNvSpPr>
          <p:nvPr>
            <p:ph type="dt" sz="half" idx="10"/>
          </p:nvPr>
        </p:nvSpPr>
        <p:spPr/>
        <p:txBody>
          <a:bodyPr/>
          <a:p>
            <a:fld id="{469EB3F2-AE1B-4DBB-A9A8-E41D23EC54F1}" type="datetimeFigureOut">
              <a:rPr lang="en-US" smtClean="0"/>
              <a:t>1/5/2021</a:t>
            </a:fld>
            <a:endParaRPr lang="en-US"/>
          </a:p>
        </p:txBody>
      </p:sp>
      <p:sp>
        <p:nvSpPr>
          <p:cNvPr id="1048642" name="Footer Placeholder 4"/>
          <p:cNvSpPr>
            <a:spLocks noGrp="1"/>
          </p:cNvSpPr>
          <p:nvPr>
            <p:ph type="ftr" sz="quarter" idx="11"/>
          </p:nvPr>
        </p:nvSpPr>
        <p:spPr/>
        <p:txBody>
          <a:bodyPr/>
          <a:p>
            <a:endParaRPr lang="en-US"/>
          </a:p>
        </p:txBody>
      </p:sp>
      <p:sp>
        <p:nvSpPr>
          <p:cNvPr id="1048643" name="Slide Number Placeholder 5"/>
          <p:cNvSpPr>
            <a:spLocks noGrp="1"/>
          </p:cNvSpPr>
          <p:nvPr>
            <p:ph type="sldNum" sz="quarter" idx="12"/>
          </p:nvPr>
        </p:nvSpPr>
        <p:spPr/>
        <p:txBody>
          <a:bodyPr/>
          <a:p>
            <a:fld id="{993EBE7E-28DF-44E3-B249-4657128B39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22" name=""/>
        <p:cNvGrpSpPr/>
        <p:nvPr/>
      </p:nvGrpSpPr>
      <p:grpSpPr>
        <a:xfrm>
          <a:off x="0" y="0"/>
          <a:ext cx="0" cy="0"/>
          <a:chOff x="0" y="0"/>
          <a:chExt cx="0" cy="0"/>
        </a:xfrm>
      </p:grpSpPr>
      <p:sp>
        <p:nvSpPr>
          <p:cNvPr id="1048628" name="Vertical Title 1"/>
          <p:cNvSpPr>
            <a:spLocks noGrp="1"/>
          </p:cNvSpPr>
          <p:nvPr>
            <p:ph type="title" orient="vert"/>
          </p:nvPr>
        </p:nvSpPr>
        <p:spPr>
          <a:xfrm>
            <a:off x="8724900" y="365125"/>
            <a:ext cx="2628900" cy="5811838"/>
          </a:xfrm>
        </p:spPr>
        <p:txBody>
          <a:bodyPr vert="eaVert"/>
          <a:p>
            <a:r>
              <a:rPr lang="en-US"/>
              <a:t>Click to edit Master title style</a:t>
            </a:r>
          </a:p>
        </p:txBody>
      </p:sp>
      <p:sp>
        <p:nvSpPr>
          <p:cNvPr id="1048629" name="Vertical Text Placeholder 2"/>
          <p:cNvSpPr>
            <a:spLocks noGrp="1"/>
          </p:cNvSpPr>
          <p:nvPr>
            <p:ph type="body" orient="vert" idx="1"/>
          </p:nvPr>
        </p:nvSpPr>
        <p:spPr>
          <a:xfrm>
            <a:off x="838200" y="365125"/>
            <a:ext cx="7734300" cy="5811838"/>
          </a:xfrm>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0" name="Date Placeholder 3"/>
          <p:cNvSpPr>
            <a:spLocks noGrp="1"/>
          </p:cNvSpPr>
          <p:nvPr>
            <p:ph type="dt" sz="half" idx="10"/>
          </p:nvPr>
        </p:nvSpPr>
        <p:spPr/>
        <p:txBody>
          <a:bodyPr/>
          <a:p>
            <a:fld id="{469EB3F2-AE1B-4DBB-A9A8-E41D23EC54F1}" type="datetimeFigureOut">
              <a:rPr lang="en-US" smtClean="0"/>
              <a:t>1/5/2021</a:t>
            </a:fld>
            <a:endParaRPr lang="en-US"/>
          </a:p>
        </p:txBody>
      </p:sp>
      <p:sp>
        <p:nvSpPr>
          <p:cNvPr id="1048631" name="Footer Placeholder 4"/>
          <p:cNvSpPr>
            <a:spLocks noGrp="1"/>
          </p:cNvSpPr>
          <p:nvPr>
            <p:ph type="ftr" sz="quarter" idx="11"/>
          </p:nvPr>
        </p:nvSpPr>
        <p:spPr/>
        <p:txBody>
          <a:bodyPr/>
          <a:p>
            <a:endParaRPr lang="en-US"/>
          </a:p>
        </p:txBody>
      </p:sp>
      <p:sp>
        <p:nvSpPr>
          <p:cNvPr id="1048632" name="Slide Number Placeholder 5"/>
          <p:cNvSpPr>
            <a:spLocks noGrp="1"/>
          </p:cNvSpPr>
          <p:nvPr>
            <p:ph type="sldNum" sz="quarter" idx="12"/>
          </p:nvPr>
        </p:nvSpPr>
        <p:spPr/>
        <p:txBody>
          <a:bodyPr/>
          <a:p>
            <a:fld id="{993EBE7E-28DF-44E3-B249-4657128B39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68" name=""/>
        <p:cNvGrpSpPr/>
        <p:nvPr/>
      </p:nvGrpSpPr>
      <p:grpSpPr>
        <a:xfrm>
          <a:off x="0" y="0"/>
          <a:ext cx="0" cy="0"/>
          <a:chOff x="0" y="0"/>
          <a:chExt cx="0" cy="0"/>
        </a:xfrm>
      </p:grpSpPr>
      <p:sp>
        <p:nvSpPr>
          <p:cNvPr id="1048588" name="Title 1"/>
          <p:cNvSpPr>
            <a:spLocks noGrp="1"/>
          </p:cNvSpPr>
          <p:nvPr>
            <p:ph type="title"/>
          </p:nvPr>
        </p:nvSpPr>
        <p:spPr/>
        <p:txBody>
          <a:bodyPr/>
          <a:p>
            <a:r>
              <a:rPr lang="en-US"/>
              <a:t>Click to edit Master title style</a:t>
            </a:r>
          </a:p>
        </p:txBody>
      </p:sp>
      <p:sp>
        <p:nvSpPr>
          <p:cNvPr id="1048589" name="Content Placeholder 2"/>
          <p:cNvSpPr>
            <a:spLocks noGrp="1"/>
          </p:cNvSpPr>
          <p:nvPr>
            <p:ph idx="1"/>
          </p:nvPr>
        </p:nvSpPr>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p>
            <a:fld id="{469EB3F2-AE1B-4DBB-A9A8-E41D23EC54F1}" type="datetimeFigureOut">
              <a:rPr lang="en-US" smtClean="0"/>
              <a:t>1/5/2021</a:t>
            </a:fld>
            <a:endParaRPr lang="en-US"/>
          </a:p>
        </p:txBody>
      </p:sp>
      <p:sp>
        <p:nvSpPr>
          <p:cNvPr id="1048591" name="Footer Placeholder 4"/>
          <p:cNvSpPr>
            <a:spLocks noGrp="1"/>
          </p:cNvSpPr>
          <p:nvPr>
            <p:ph type="ftr" sz="quarter" idx="11"/>
          </p:nvPr>
        </p:nvSpPr>
        <p:spPr/>
        <p:txBody>
          <a:bodyPr/>
          <a:p>
            <a:endParaRPr lang="en-US"/>
          </a:p>
        </p:txBody>
      </p:sp>
      <p:sp>
        <p:nvSpPr>
          <p:cNvPr id="1048592" name="Slide Number Placeholder 5"/>
          <p:cNvSpPr>
            <a:spLocks noGrp="1"/>
          </p:cNvSpPr>
          <p:nvPr>
            <p:ph type="sldNum" sz="quarter" idx="12"/>
          </p:nvPr>
        </p:nvSpPr>
        <p:spPr/>
        <p:txBody>
          <a:bodyPr/>
          <a:p>
            <a:fld id="{993EBE7E-28DF-44E3-B249-4657128B39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25" name=""/>
        <p:cNvGrpSpPr/>
        <p:nvPr/>
      </p:nvGrpSpPr>
      <p:grpSpPr>
        <a:xfrm>
          <a:off x="0" y="0"/>
          <a:ext cx="0" cy="0"/>
          <a:chOff x="0" y="0"/>
          <a:chExt cx="0" cy="0"/>
        </a:xfrm>
      </p:grpSpPr>
      <p:sp>
        <p:nvSpPr>
          <p:cNvPr id="1048644"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645"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a:t>Edit Master text styles</a:t>
            </a:r>
          </a:p>
        </p:txBody>
      </p:sp>
      <p:sp>
        <p:nvSpPr>
          <p:cNvPr id="1048646" name="Date Placeholder 3"/>
          <p:cNvSpPr>
            <a:spLocks noGrp="1"/>
          </p:cNvSpPr>
          <p:nvPr>
            <p:ph type="dt" sz="half" idx="10"/>
          </p:nvPr>
        </p:nvSpPr>
        <p:spPr/>
        <p:txBody>
          <a:bodyPr/>
          <a:p>
            <a:fld id="{469EB3F2-AE1B-4DBB-A9A8-E41D23EC54F1}" type="datetimeFigureOut">
              <a:rPr lang="en-US" smtClean="0"/>
              <a:t>1/5/2021</a:t>
            </a:fld>
            <a:endParaRPr lang="en-US"/>
          </a:p>
        </p:txBody>
      </p:sp>
      <p:sp>
        <p:nvSpPr>
          <p:cNvPr id="1048647" name="Footer Placeholder 4"/>
          <p:cNvSpPr>
            <a:spLocks noGrp="1"/>
          </p:cNvSpPr>
          <p:nvPr>
            <p:ph type="ftr" sz="quarter" idx="11"/>
          </p:nvPr>
        </p:nvSpPr>
        <p:spPr/>
        <p:txBody>
          <a:bodyPr/>
          <a:p>
            <a:endParaRPr lang="en-US"/>
          </a:p>
        </p:txBody>
      </p:sp>
      <p:sp>
        <p:nvSpPr>
          <p:cNvPr id="1048648" name="Slide Number Placeholder 5"/>
          <p:cNvSpPr>
            <a:spLocks noGrp="1"/>
          </p:cNvSpPr>
          <p:nvPr>
            <p:ph type="sldNum" sz="quarter" idx="12"/>
          </p:nvPr>
        </p:nvSpPr>
        <p:spPr/>
        <p:txBody>
          <a:bodyPr/>
          <a:p>
            <a:fld id="{993EBE7E-28DF-44E3-B249-4657128B39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26" name=""/>
        <p:cNvGrpSpPr/>
        <p:nvPr/>
      </p:nvGrpSpPr>
      <p:grpSpPr>
        <a:xfrm>
          <a:off x="0" y="0"/>
          <a:ext cx="0" cy="0"/>
          <a:chOff x="0" y="0"/>
          <a:chExt cx="0" cy="0"/>
        </a:xfrm>
      </p:grpSpPr>
      <p:sp>
        <p:nvSpPr>
          <p:cNvPr id="1048649" name="Title 1"/>
          <p:cNvSpPr>
            <a:spLocks noGrp="1"/>
          </p:cNvSpPr>
          <p:nvPr>
            <p:ph type="title"/>
          </p:nvPr>
        </p:nvSpPr>
        <p:spPr/>
        <p:txBody>
          <a:bodyPr/>
          <a:p>
            <a:r>
              <a:rPr lang="en-US"/>
              <a:t>Click to edit Master title style</a:t>
            </a:r>
          </a:p>
        </p:txBody>
      </p:sp>
      <p:sp>
        <p:nvSpPr>
          <p:cNvPr id="1048650" name="Content Placeholder 2"/>
          <p:cNvSpPr>
            <a:spLocks noGrp="1"/>
          </p:cNvSpPr>
          <p:nvPr>
            <p:ph sz="half" idx="1"/>
          </p:nvPr>
        </p:nvSpPr>
        <p:spPr>
          <a:xfrm>
            <a:off x="838200" y="1825625"/>
            <a:ext cx="5181600" cy="435133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1" name="Content Placeholder 3"/>
          <p:cNvSpPr>
            <a:spLocks noGrp="1"/>
          </p:cNvSpPr>
          <p:nvPr>
            <p:ph sz="half" idx="2"/>
          </p:nvPr>
        </p:nvSpPr>
        <p:spPr>
          <a:xfrm>
            <a:off x="6172200" y="1825625"/>
            <a:ext cx="5181600" cy="435133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2" name="Date Placeholder 4"/>
          <p:cNvSpPr>
            <a:spLocks noGrp="1"/>
          </p:cNvSpPr>
          <p:nvPr>
            <p:ph type="dt" sz="half" idx="10"/>
          </p:nvPr>
        </p:nvSpPr>
        <p:spPr/>
        <p:txBody>
          <a:bodyPr/>
          <a:p>
            <a:fld id="{469EB3F2-AE1B-4DBB-A9A8-E41D23EC54F1}" type="datetimeFigureOut">
              <a:rPr lang="en-US" smtClean="0"/>
              <a:t>1/5/2021</a:t>
            </a:fld>
            <a:endParaRPr lang="en-US"/>
          </a:p>
        </p:txBody>
      </p:sp>
      <p:sp>
        <p:nvSpPr>
          <p:cNvPr id="1048653" name="Footer Placeholder 5"/>
          <p:cNvSpPr>
            <a:spLocks noGrp="1"/>
          </p:cNvSpPr>
          <p:nvPr>
            <p:ph type="ftr" sz="quarter" idx="11"/>
          </p:nvPr>
        </p:nvSpPr>
        <p:spPr/>
        <p:txBody>
          <a:bodyPr/>
          <a:p>
            <a:endParaRPr lang="en-US"/>
          </a:p>
        </p:txBody>
      </p:sp>
      <p:sp>
        <p:nvSpPr>
          <p:cNvPr id="1048654" name="Slide Number Placeholder 6"/>
          <p:cNvSpPr>
            <a:spLocks noGrp="1"/>
          </p:cNvSpPr>
          <p:nvPr>
            <p:ph type="sldNum" sz="quarter" idx="12"/>
          </p:nvPr>
        </p:nvSpPr>
        <p:spPr/>
        <p:txBody>
          <a:bodyPr/>
          <a:p>
            <a:fld id="{993EBE7E-28DF-44E3-B249-4657128B39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27" name=""/>
        <p:cNvGrpSpPr/>
        <p:nvPr/>
      </p:nvGrpSpPr>
      <p:grpSpPr>
        <a:xfrm>
          <a:off x="0" y="0"/>
          <a:ext cx="0" cy="0"/>
          <a:chOff x="0" y="0"/>
          <a:chExt cx="0" cy="0"/>
        </a:xfrm>
      </p:grpSpPr>
      <p:sp>
        <p:nvSpPr>
          <p:cNvPr id="1048655" name="Title 1"/>
          <p:cNvSpPr>
            <a:spLocks noGrp="1"/>
          </p:cNvSpPr>
          <p:nvPr>
            <p:ph type="title"/>
          </p:nvPr>
        </p:nvSpPr>
        <p:spPr>
          <a:xfrm>
            <a:off x="839788" y="365125"/>
            <a:ext cx="10515600" cy="1325563"/>
          </a:xfrm>
        </p:spPr>
        <p:txBody>
          <a:bodyPr/>
          <a:p>
            <a:r>
              <a:rPr lang="en-US"/>
              <a:t>Click to edit Master title style</a:t>
            </a:r>
          </a:p>
        </p:txBody>
      </p:sp>
      <p:sp>
        <p:nvSpPr>
          <p:cNvPr id="1048656"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57" name="Content Placeholder 3"/>
          <p:cNvSpPr>
            <a:spLocks noGrp="1"/>
          </p:cNvSpPr>
          <p:nvPr>
            <p:ph sz="half" idx="2"/>
          </p:nvPr>
        </p:nvSpPr>
        <p:spPr>
          <a:xfrm>
            <a:off x="839788" y="2505075"/>
            <a:ext cx="5157787" cy="368458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8"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59" name="Content Placeholder 5"/>
          <p:cNvSpPr>
            <a:spLocks noGrp="1"/>
          </p:cNvSpPr>
          <p:nvPr>
            <p:ph sz="quarter" idx="4"/>
          </p:nvPr>
        </p:nvSpPr>
        <p:spPr>
          <a:xfrm>
            <a:off x="6172200" y="2505075"/>
            <a:ext cx="5183188" cy="368458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0" name="Date Placeholder 6"/>
          <p:cNvSpPr>
            <a:spLocks noGrp="1"/>
          </p:cNvSpPr>
          <p:nvPr>
            <p:ph type="dt" sz="half" idx="10"/>
          </p:nvPr>
        </p:nvSpPr>
        <p:spPr/>
        <p:txBody>
          <a:bodyPr/>
          <a:p>
            <a:fld id="{469EB3F2-AE1B-4DBB-A9A8-E41D23EC54F1}" type="datetimeFigureOut">
              <a:rPr lang="en-US" smtClean="0"/>
              <a:t>1/5/2021</a:t>
            </a:fld>
            <a:endParaRPr lang="en-US"/>
          </a:p>
        </p:txBody>
      </p:sp>
      <p:sp>
        <p:nvSpPr>
          <p:cNvPr id="1048661" name="Footer Placeholder 7"/>
          <p:cNvSpPr>
            <a:spLocks noGrp="1"/>
          </p:cNvSpPr>
          <p:nvPr>
            <p:ph type="ftr" sz="quarter" idx="11"/>
          </p:nvPr>
        </p:nvSpPr>
        <p:spPr/>
        <p:txBody>
          <a:bodyPr/>
          <a:p>
            <a:endParaRPr lang="en-US"/>
          </a:p>
        </p:txBody>
      </p:sp>
      <p:sp>
        <p:nvSpPr>
          <p:cNvPr id="1048662" name="Slide Number Placeholder 8"/>
          <p:cNvSpPr>
            <a:spLocks noGrp="1"/>
          </p:cNvSpPr>
          <p:nvPr>
            <p:ph type="sldNum" sz="quarter" idx="12"/>
          </p:nvPr>
        </p:nvSpPr>
        <p:spPr/>
        <p:txBody>
          <a:bodyPr/>
          <a:p>
            <a:fld id="{993EBE7E-28DF-44E3-B249-4657128B39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21" name=""/>
        <p:cNvGrpSpPr/>
        <p:nvPr/>
      </p:nvGrpSpPr>
      <p:grpSpPr>
        <a:xfrm>
          <a:off x="0" y="0"/>
          <a:ext cx="0" cy="0"/>
          <a:chOff x="0" y="0"/>
          <a:chExt cx="0" cy="0"/>
        </a:xfrm>
      </p:grpSpPr>
      <p:sp>
        <p:nvSpPr>
          <p:cNvPr id="1048624" name="Title 1"/>
          <p:cNvSpPr>
            <a:spLocks noGrp="1"/>
          </p:cNvSpPr>
          <p:nvPr>
            <p:ph type="title"/>
          </p:nvPr>
        </p:nvSpPr>
        <p:spPr/>
        <p:txBody>
          <a:bodyPr/>
          <a:p>
            <a:r>
              <a:rPr lang="en-US"/>
              <a:t>Click to edit Master title style</a:t>
            </a:r>
          </a:p>
        </p:txBody>
      </p:sp>
      <p:sp>
        <p:nvSpPr>
          <p:cNvPr id="1048625" name="Date Placeholder 2"/>
          <p:cNvSpPr>
            <a:spLocks noGrp="1"/>
          </p:cNvSpPr>
          <p:nvPr>
            <p:ph type="dt" sz="half" idx="10"/>
          </p:nvPr>
        </p:nvSpPr>
        <p:spPr/>
        <p:txBody>
          <a:bodyPr/>
          <a:p>
            <a:fld id="{469EB3F2-AE1B-4DBB-A9A8-E41D23EC54F1}" type="datetimeFigureOut">
              <a:rPr lang="en-US" smtClean="0"/>
              <a:t>1/5/2021</a:t>
            </a:fld>
            <a:endParaRPr lang="en-US"/>
          </a:p>
        </p:txBody>
      </p:sp>
      <p:sp>
        <p:nvSpPr>
          <p:cNvPr id="1048626" name="Footer Placeholder 3"/>
          <p:cNvSpPr>
            <a:spLocks noGrp="1"/>
          </p:cNvSpPr>
          <p:nvPr>
            <p:ph type="ftr" sz="quarter" idx="11"/>
          </p:nvPr>
        </p:nvSpPr>
        <p:spPr/>
        <p:txBody>
          <a:bodyPr/>
          <a:p>
            <a:endParaRPr lang="en-US"/>
          </a:p>
        </p:txBody>
      </p:sp>
      <p:sp>
        <p:nvSpPr>
          <p:cNvPr id="1048627" name="Slide Number Placeholder 4"/>
          <p:cNvSpPr>
            <a:spLocks noGrp="1"/>
          </p:cNvSpPr>
          <p:nvPr>
            <p:ph type="sldNum" sz="quarter" idx="12"/>
          </p:nvPr>
        </p:nvSpPr>
        <p:spPr/>
        <p:txBody>
          <a:bodyPr/>
          <a:p>
            <a:fld id="{993EBE7E-28DF-44E3-B249-4657128B39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28" name=""/>
        <p:cNvGrpSpPr/>
        <p:nvPr/>
      </p:nvGrpSpPr>
      <p:grpSpPr>
        <a:xfrm>
          <a:off x="0" y="0"/>
          <a:ext cx="0" cy="0"/>
          <a:chOff x="0" y="0"/>
          <a:chExt cx="0" cy="0"/>
        </a:xfrm>
      </p:grpSpPr>
      <p:sp>
        <p:nvSpPr>
          <p:cNvPr id="1048663" name="Date Placeholder 1"/>
          <p:cNvSpPr>
            <a:spLocks noGrp="1"/>
          </p:cNvSpPr>
          <p:nvPr>
            <p:ph type="dt" sz="half" idx="10"/>
          </p:nvPr>
        </p:nvSpPr>
        <p:spPr/>
        <p:txBody>
          <a:bodyPr/>
          <a:p>
            <a:fld id="{469EB3F2-AE1B-4DBB-A9A8-E41D23EC54F1}" type="datetimeFigureOut">
              <a:rPr lang="en-US" smtClean="0"/>
              <a:t>1/5/2021</a:t>
            </a:fld>
            <a:endParaRPr lang="en-US"/>
          </a:p>
        </p:txBody>
      </p:sp>
      <p:sp>
        <p:nvSpPr>
          <p:cNvPr id="1048664" name="Footer Placeholder 2"/>
          <p:cNvSpPr>
            <a:spLocks noGrp="1"/>
          </p:cNvSpPr>
          <p:nvPr>
            <p:ph type="ftr" sz="quarter" idx="11"/>
          </p:nvPr>
        </p:nvSpPr>
        <p:spPr/>
        <p:txBody>
          <a:bodyPr/>
          <a:p>
            <a:endParaRPr lang="en-US"/>
          </a:p>
        </p:txBody>
      </p:sp>
      <p:sp>
        <p:nvSpPr>
          <p:cNvPr id="1048665" name="Slide Number Placeholder 3"/>
          <p:cNvSpPr>
            <a:spLocks noGrp="1"/>
          </p:cNvSpPr>
          <p:nvPr>
            <p:ph type="sldNum" sz="quarter" idx="12"/>
          </p:nvPr>
        </p:nvSpPr>
        <p:spPr/>
        <p:txBody>
          <a:bodyPr/>
          <a:p>
            <a:fld id="{993EBE7E-28DF-44E3-B249-4657128B39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29" name=""/>
        <p:cNvGrpSpPr/>
        <p:nvPr/>
      </p:nvGrpSpPr>
      <p:grpSpPr>
        <a:xfrm>
          <a:off x="0" y="0"/>
          <a:ext cx="0" cy="0"/>
          <a:chOff x="0" y="0"/>
          <a:chExt cx="0" cy="0"/>
        </a:xfrm>
      </p:grpSpPr>
      <p:sp>
        <p:nvSpPr>
          <p:cNvPr id="1048666"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67"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8"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Edit Master text styles</a:t>
            </a:r>
          </a:p>
        </p:txBody>
      </p:sp>
      <p:sp>
        <p:nvSpPr>
          <p:cNvPr id="1048669" name="Date Placeholder 4"/>
          <p:cNvSpPr>
            <a:spLocks noGrp="1"/>
          </p:cNvSpPr>
          <p:nvPr>
            <p:ph type="dt" sz="half" idx="10"/>
          </p:nvPr>
        </p:nvSpPr>
        <p:spPr/>
        <p:txBody>
          <a:bodyPr/>
          <a:p>
            <a:fld id="{469EB3F2-AE1B-4DBB-A9A8-E41D23EC54F1}" type="datetimeFigureOut">
              <a:rPr lang="en-US" smtClean="0"/>
              <a:t>1/5/2021</a:t>
            </a:fld>
            <a:endParaRPr lang="en-US"/>
          </a:p>
        </p:txBody>
      </p:sp>
      <p:sp>
        <p:nvSpPr>
          <p:cNvPr id="1048670" name="Footer Placeholder 5"/>
          <p:cNvSpPr>
            <a:spLocks noGrp="1"/>
          </p:cNvSpPr>
          <p:nvPr>
            <p:ph type="ftr" sz="quarter" idx="11"/>
          </p:nvPr>
        </p:nvSpPr>
        <p:spPr/>
        <p:txBody>
          <a:bodyPr/>
          <a:p>
            <a:endParaRPr lang="en-US"/>
          </a:p>
        </p:txBody>
      </p:sp>
      <p:sp>
        <p:nvSpPr>
          <p:cNvPr id="1048671" name="Slide Number Placeholder 6"/>
          <p:cNvSpPr>
            <a:spLocks noGrp="1"/>
          </p:cNvSpPr>
          <p:nvPr>
            <p:ph type="sldNum" sz="quarter" idx="12"/>
          </p:nvPr>
        </p:nvSpPr>
        <p:spPr/>
        <p:txBody>
          <a:bodyPr/>
          <a:p>
            <a:fld id="{993EBE7E-28DF-44E3-B249-4657128B39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23" name=""/>
        <p:cNvGrpSpPr/>
        <p:nvPr/>
      </p:nvGrpSpPr>
      <p:grpSpPr>
        <a:xfrm>
          <a:off x="0" y="0"/>
          <a:ext cx="0" cy="0"/>
          <a:chOff x="0" y="0"/>
          <a:chExt cx="0" cy="0"/>
        </a:xfrm>
      </p:grpSpPr>
      <p:sp>
        <p:nvSpPr>
          <p:cNvPr id="1048633"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34"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635"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Edit Master text styles</a:t>
            </a:r>
          </a:p>
        </p:txBody>
      </p:sp>
      <p:sp>
        <p:nvSpPr>
          <p:cNvPr id="1048636" name="Date Placeholder 4"/>
          <p:cNvSpPr>
            <a:spLocks noGrp="1"/>
          </p:cNvSpPr>
          <p:nvPr>
            <p:ph type="dt" sz="half" idx="10"/>
          </p:nvPr>
        </p:nvSpPr>
        <p:spPr/>
        <p:txBody>
          <a:bodyPr/>
          <a:p>
            <a:fld id="{469EB3F2-AE1B-4DBB-A9A8-E41D23EC54F1}" type="datetimeFigureOut">
              <a:rPr lang="en-US" smtClean="0"/>
              <a:t>1/5/2021</a:t>
            </a:fld>
            <a:endParaRPr lang="en-US"/>
          </a:p>
        </p:txBody>
      </p:sp>
      <p:sp>
        <p:nvSpPr>
          <p:cNvPr id="1048637" name="Footer Placeholder 5"/>
          <p:cNvSpPr>
            <a:spLocks noGrp="1"/>
          </p:cNvSpPr>
          <p:nvPr>
            <p:ph type="ftr" sz="quarter" idx="11"/>
          </p:nvPr>
        </p:nvSpPr>
        <p:spPr/>
        <p:txBody>
          <a:bodyPr/>
          <a:p>
            <a:endParaRPr lang="en-US"/>
          </a:p>
        </p:txBody>
      </p:sp>
      <p:sp>
        <p:nvSpPr>
          <p:cNvPr id="1048638" name="Slide Number Placeholder 6"/>
          <p:cNvSpPr>
            <a:spLocks noGrp="1"/>
          </p:cNvSpPr>
          <p:nvPr>
            <p:ph type="sldNum" sz="quarter" idx="12"/>
          </p:nvPr>
        </p:nvSpPr>
        <p:spPr/>
        <p:txBody>
          <a:bodyPr/>
          <a:p>
            <a:fld id="{993EBE7E-28DF-44E3-B249-4657128B39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469EB3F2-AE1B-4DBB-A9A8-E41D23EC54F1}" type="datetimeFigureOut">
              <a:rPr lang="en-US" smtClean="0"/>
              <a:t>1/5/2021</a:t>
            </a:fld>
            <a:endParaRPr lang="en-US"/>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993EBE7E-28DF-44E3-B249-4657128B3960}"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 Id="rId3"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 Id="rId3"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 Id="rId3"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 Id="rId3"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 Id="rId3"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emf"/><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 Id="rId3"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sp>
        <p:nvSpPr>
          <p:cNvPr id="1048586" name="Title 1"/>
          <p:cNvSpPr>
            <a:spLocks noGrp="1"/>
          </p:cNvSpPr>
          <p:nvPr>
            <p:ph type="ctrTitle"/>
          </p:nvPr>
        </p:nvSpPr>
        <p:spPr>
          <a:xfrm>
            <a:off x="1524000" y="556591"/>
            <a:ext cx="9144000" cy="2953372"/>
          </a:xfrm>
        </p:spPr>
        <p:txBody>
          <a:bodyPr>
            <a:normAutofit fontScale="90000"/>
          </a:bodyPr>
          <a:p>
            <a:r>
              <a:rPr dirty="0" lang="en-US"/>
              <a:t>Introduction to upper limb/pectoral region,</a:t>
            </a:r>
            <a:br>
              <a:rPr dirty="0" lang="en-US"/>
            </a:br>
            <a:r>
              <a:rPr dirty="0" lang="en-US"/>
              <a:t> Osteology of the pectoral girdle and free limb bones</a:t>
            </a:r>
          </a:p>
        </p:txBody>
      </p:sp>
      <p:sp>
        <p:nvSpPr>
          <p:cNvPr id="1048587" name="Subtitle 2"/>
          <p:cNvSpPr>
            <a:spLocks noGrp="1"/>
          </p:cNvSpPr>
          <p:nvPr>
            <p:ph type="subTitle" idx="1"/>
          </p:nvPr>
        </p:nvSpPr>
        <p:spPr/>
        <p:txBody>
          <a:bodyPr>
            <a:normAutofit/>
          </a:bodyPr>
          <a:p>
            <a:r>
              <a:rPr dirty="0" lang="en-US"/>
              <a:t>BY </a:t>
            </a:r>
          </a:p>
          <a:p>
            <a:r>
              <a:rPr dirty="0" lang="en-US"/>
              <a:t>DR B.J DARE</a:t>
            </a:r>
          </a:p>
          <a:p/>
          <a:p>
            <a:endParaRPr dirty="0"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597" name="Rectangle 3"/>
          <p:cNvSpPr/>
          <p:nvPr/>
        </p:nvSpPr>
        <p:spPr>
          <a:xfrm>
            <a:off x="0" y="1046921"/>
            <a:ext cx="5500048" cy="4714240"/>
          </a:xfrm>
          <a:prstGeom prst="rect"/>
        </p:spPr>
        <p:txBody>
          <a:bodyPr wrap="square">
            <a:spAutoFit/>
          </a:bodyPr>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scapula is a flat triangular bone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Lies on the posterior chest wall between the second and the seventh ribs.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lateral end of the spine is free and forms the </a:t>
            </a:r>
            <a:r>
              <a:rPr dirty="0" sz="2400" lang="en-US">
                <a:solidFill>
                  <a:srgbClr val="FF0000"/>
                </a:solidFill>
                <a:latin typeface="Times New Roman" panose="02020603050405020304" pitchFamily="18" charset="0"/>
                <a:cs typeface="Times New Roman" panose="02020603050405020304" pitchFamily="18" charset="0"/>
              </a:rPr>
              <a:t>acromion </a:t>
            </a:r>
            <a:r>
              <a:rPr dirty="0" sz="2400" lang="en-US">
                <a:latin typeface="Times New Roman" panose="02020603050405020304" pitchFamily="18" charset="0"/>
                <a:cs typeface="Times New Roman" panose="02020603050405020304" pitchFamily="18" charset="0"/>
              </a:rPr>
              <a:t>on its posterior surface, which articulates with the clavicle.</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superolateral angle of the scapula forms the pear-shaped </a:t>
            </a:r>
            <a:r>
              <a:rPr dirty="0" sz="2400" lang="en-US">
                <a:solidFill>
                  <a:srgbClr val="FF0000"/>
                </a:solidFill>
                <a:latin typeface="Times New Roman" panose="02020603050405020304" pitchFamily="18" charset="0"/>
                <a:cs typeface="Times New Roman" panose="02020603050405020304" pitchFamily="18" charset="0"/>
              </a:rPr>
              <a:t>glenoid cavity, or fossa</a:t>
            </a:r>
            <a:r>
              <a:rPr dirty="0" sz="2400" lang="en-US">
                <a:latin typeface="Times New Roman" panose="02020603050405020304" pitchFamily="18" charset="0"/>
                <a:cs typeface="Times New Roman" panose="02020603050405020304" pitchFamily="18" charset="0"/>
              </a:rPr>
              <a:t>, which articulates with the head of the humerus at the shoulder joint. </a:t>
            </a:r>
          </a:p>
        </p:txBody>
      </p:sp>
      <p:sp>
        <p:nvSpPr>
          <p:cNvPr id="1048598" name="Rectangle 4"/>
          <p:cNvSpPr/>
          <p:nvPr/>
        </p:nvSpPr>
        <p:spPr>
          <a:xfrm>
            <a:off x="5663821" y="228560"/>
            <a:ext cx="6096000" cy="6492240"/>
          </a:xfrm>
          <a:prstGeom prst="rect"/>
        </p:spPr>
        <p:txBody>
          <a:bodyPr>
            <a:spAutoFit/>
          </a:bodyPr>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coracoid process projects upward and forward above the glenoid cavity and provides </a:t>
            </a:r>
            <a:r>
              <a:rPr dirty="0" sz="2400" lang="en-US">
                <a:solidFill>
                  <a:srgbClr val="FF0000"/>
                </a:solidFill>
                <a:latin typeface="Times New Roman" panose="02020603050405020304" pitchFamily="18" charset="0"/>
                <a:cs typeface="Times New Roman" panose="02020603050405020304" pitchFamily="18" charset="0"/>
              </a:rPr>
              <a:t>attachment for muscles and ligaments</a:t>
            </a:r>
            <a:r>
              <a:rPr dirty="0" sz="2400" lang="en-US">
                <a:latin typeface="Times New Roman" panose="02020603050405020304" pitchFamily="18" charset="0"/>
                <a:cs typeface="Times New Roman" panose="02020603050405020304" pitchFamily="18" charset="0"/>
              </a:rPr>
              <a:t>.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Medial to the base of the coracoid process is the suprascapular notch.</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anterior surface of the scapula is </a:t>
            </a:r>
            <a:r>
              <a:rPr dirty="0" sz="2400" lang="en-US">
                <a:solidFill>
                  <a:srgbClr val="FF0000"/>
                </a:solidFill>
                <a:latin typeface="Times New Roman" panose="02020603050405020304" pitchFamily="18" charset="0"/>
                <a:cs typeface="Times New Roman" panose="02020603050405020304" pitchFamily="18" charset="0"/>
              </a:rPr>
              <a:t>concave and forms the shallow subscapular fossa</a:t>
            </a:r>
            <a:r>
              <a:rPr dirty="0" sz="2400" lang="en-US">
                <a:latin typeface="Times New Roman" panose="02020603050405020304" pitchFamily="18" charset="0"/>
                <a:cs typeface="Times New Roman" panose="02020603050405020304" pitchFamily="18" charset="0"/>
              </a:rPr>
              <a:t>.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posterior surface of the scapula is divided by the spine </a:t>
            </a:r>
            <a:r>
              <a:rPr dirty="0" sz="2400" lang="en-US">
                <a:solidFill>
                  <a:srgbClr val="FF0000"/>
                </a:solidFill>
                <a:latin typeface="Times New Roman" panose="02020603050405020304" pitchFamily="18" charset="0"/>
                <a:cs typeface="Times New Roman" panose="02020603050405020304" pitchFamily="18" charset="0"/>
              </a:rPr>
              <a:t>into the supraspinous </a:t>
            </a:r>
            <a:r>
              <a:rPr dirty="0" sz="2400" lang="en-US">
                <a:latin typeface="Times New Roman" panose="02020603050405020304" pitchFamily="18" charset="0"/>
                <a:cs typeface="Times New Roman" panose="02020603050405020304" pitchFamily="18" charset="0"/>
              </a:rPr>
              <a:t>fossa above and </a:t>
            </a:r>
            <a:r>
              <a:rPr dirty="0" sz="2400" lang="en-US">
                <a:solidFill>
                  <a:srgbClr val="FF0000"/>
                </a:solidFill>
                <a:latin typeface="Times New Roman" panose="02020603050405020304" pitchFamily="18" charset="0"/>
                <a:cs typeface="Times New Roman" panose="02020603050405020304" pitchFamily="18" charset="0"/>
              </a:rPr>
              <a:t>an infraspinous fossa </a:t>
            </a:r>
            <a:r>
              <a:rPr dirty="0" sz="2400" lang="en-US">
                <a:latin typeface="Times New Roman" panose="02020603050405020304" pitchFamily="18" charset="0"/>
                <a:cs typeface="Times New Roman" panose="02020603050405020304" pitchFamily="18" charset="0"/>
              </a:rPr>
              <a:t>below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inferior angle of the scapula can be palpated easily in the living subject and marks the level of the seventh rib and the spine of the seventh thoracic vertebra.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pic>
        <p:nvPicPr>
          <p:cNvPr id="2097160" name="Picture 2" descr="Fractures of the Scapula | Musculoskeletal Key"/>
          <p:cNvPicPr>
            <a:picLocks noChangeAspect="1" noChangeArrowheads="1"/>
          </p:cNvPicPr>
          <p:nvPr/>
        </p:nvPicPr>
        <p:blipFill>
          <a:blip xmlns:r="http://schemas.openxmlformats.org/officeDocument/2006/relationships" r:embed="rId1"/>
          <a:srcRect/>
          <a:stretch>
            <a:fillRect/>
          </a:stretch>
        </p:blipFill>
        <p:spPr bwMode="auto">
          <a:xfrm>
            <a:off x="296213" y="180304"/>
            <a:ext cx="11642501" cy="6542468"/>
          </a:xfrm>
          <a:prstGeom prst="rect"/>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graphicFrame>
        <p:nvGraphicFramePr>
          <p:cNvPr id="4194304" name="Table 3"/>
          <p:cNvGraphicFramePr>
            <a:graphicFrameLocks noGrp="1"/>
          </p:cNvGraphicFramePr>
          <p:nvPr/>
        </p:nvGraphicFramePr>
        <p:xfrm>
          <a:off x="438955" y="437883"/>
          <a:ext cx="11139150" cy="5937159"/>
        </p:xfrm>
        <a:graphic>
          <a:graphicData uri="http://schemas.openxmlformats.org/drawingml/2006/table">
            <a:tbl>
              <a:tblPr firstRow="1" firstCol="1" bandRow="1">
                <a:tableStyleId>{5C22544A-7EE6-4342-B048-85BDC9FD1C3A}</a:tableStyleId>
              </a:tblPr>
              <a:tblGrid>
                <a:gridCol w="1856525"/>
                <a:gridCol w="1856525"/>
                <a:gridCol w="1856525"/>
                <a:gridCol w="1856525"/>
                <a:gridCol w="1856525"/>
                <a:gridCol w="1856525"/>
              </a:tblGrid>
              <a:tr h="334507">
                <a:tc>
                  <a:txBody>
                    <a:bodyPr/>
                    <a:p>
                      <a:pPr marL="0" marR="0">
                        <a:lnSpc>
                          <a:spcPct val="115000"/>
                        </a:lnSpc>
                        <a:spcBef>
                          <a:spcPts val="0"/>
                        </a:spcBef>
                        <a:spcAft>
                          <a:spcPts val="0"/>
                        </a:spcAft>
                      </a:pPr>
                      <a:r>
                        <a:rPr sz="1400" lang="en-US">
                          <a:effectLst/>
                        </a:rPr>
                        <a:t>Muscle</a:t>
                      </a:r>
                      <a:endParaRPr sz="1400" lang="en-US">
                        <a:effectLst/>
                        <a:latin typeface="Calibri"/>
                        <a:ea typeface="Calibri"/>
                        <a:cs typeface="Arial"/>
                      </a:endParaRPr>
                    </a:p>
                  </a:txBody>
                  <a:tcPr marL="0" marR="0" marT="0" marB="0" anchor="b"/>
                </a:tc>
                <a:tc>
                  <a:txBody>
                    <a:bodyPr/>
                    <a:p>
                      <a:pPr marL="0" marR="0">
                        <a:lnSpc>
                          <a:spcPct val="115000"/>
                        </a:lnSpc>
                        <a:spcBef>
                          <a:spcPts val="0"/>
                        </a:spcBef>
                        <a:spcAft>
                          <a:spcPts val="0"/>
                        </a:spcAft>
                      </a:pPr>
                      <a:r>
                        <a:rPr sz="1400" lang="en-US">
                          <a:effectLst/>
                        </a:rPr>
                        <a:t>Origin</a:t>
                      </a:r>
                      <a:endParaRPr sz="1400" lang="en-US">
                        <a:effectLst/>
                        <a:latin typeface="Calibri"/>
                        <a:ea typeface="Calibri"/>
                        <a:cs typeface="Arial"/>
                      </a:endParaRPr>
                    </a:p>
                  </a:txBody>
                  <a:tcPr marL="0" marR="0" marT="0" marB="0" anchor="b"/>
                </a:tc>
                <a:tc>
                  <a:txBody>
                    <a:bodyPr/>
                    <a:p>
                      <a:pPr marL="0" marR="0">
                        <a:lnSpc>
                          <a:spcPct val="115000"/>
                        </a:lnSpc>
                        <a:spcBef>
                          <a:spcPts val="0"/>
                        </a:spcBef>
                        <a:spcAft>
                          <a:spcPts val="0"/>
                        </a:spcAft>
                      </a:pPr>
                      <a:r>
                        <a:rPr sz="1400" lang="en-US">
                          <a:effectLst/>
                        </a:rPr>
                        <a:t>Insertion</a:t>
                      </a:r>
                      <a:endParaRPr sz="1400" lang="en-US">
                        <a:effectLst/>
                        <a:latin typeface="Calibri"/>
                        <a:ea typeface="Calibri"/>
                        <a:cs typeface="Arial"/>
                      </a:endParaRPr>
                    </a:p>
                  </a:txBody>
                  <a:tcPr marL="0" marR="0" marT="0" marB="0" anchor="b"/>
                </a:tc>
                <a:tc>
                  <a:txBody>
                    <a:bodyPr/>
                    <a:p>
                      <a:pPr marL="0" marR="0">
                        <a:lnSpc>
                          <a:spcPct val="115000"/>
                        </a:lnSpc>
                        <a:spcBef>
                          <a:spcPts val="0"/>
                        </a:spcBef>
                        <a:spcAft>
                          <a:spcPts val="0"/>
                        </a:spcAft>
                      </a:pPr>
                      <a:r>
                        <a:rPr sz="1400" lang="en-US">
                          <a:effectLst/>
                        </a:rPr>
                        <a:t>Nerve Supply</a:t>
                      </a:r>
                      <a:endParaRPr sz="1400" lang="en-US">
                        <a:effectLst/>
                        <a:latin typeface="Calibri"/>
                        <a:ea typeface="Calibri"/>
                        <a:cs typeface="Arial"/>
                      </a:endParaRPr>
                    </a:p>
                  </a:txBody>
                  <a:tcPr marL="0" marR="0" marT="0" marB="0" anchor="b"/>
                </a:tc>
                <a:tc>
                  <a:txBody>
                    <a:bodyPr/>
                    <a:p>
                      <a:pPr marL="0" marR="0">
                        <a:lnSpc>
                          <a:spcPct val="115000"/>
                        </a:lnSpc>
                        <a:spcBef>
                          <a:spcPts val="0"/>
                        </a:spcBef>
                        <a:spcAft>
                          <a:spcPts val="0"/>
                        </a:spcAft>
                      </a:pPr>
                      <a:r>
                        <a:rPr sz="1400" lang="en-US">
                          <a:effectLst/>
                        </a:rPr>
                        <a:t>Nerve Rootsa</a:t>
                      </a:r>
                      <a:endParaRPr sz="1400" lang="en-US">
                        <a:effectLst/>
                        <a:latin typeface="Calibri"/>
                        <a:ea typeface="Calibri"/>
                        <a:cs typeface="Arial"/>
                      </a:endParaRPr>
                    </a:p>
                  </a:txBody>
                  <a:tcPr marL="0" marR="0" marT="0" marB="0" anchor="b"/>
                </a:tc>
                <a:tc>
                  <a:txBody>
                    <a:bodyPr/>
                    <a:p>
                      <a:pPr marL="0" marR="0">
                        <a:lnSpc>
                          <a:spcPct val="115000"/>
                        </a:lnSpc>
                        <a:spcBef>
                          <a:spcPts val="0"/>
                        </a:spcBef>
                        <a:spcAft>
                          <a:spcPts val="0"/>
                        </a:spcAft>
                      </a:pPr>
                      <a:r>
                        <a:rPr sz="1400" lang="en-US">
                          <a:effectLst/>
                        </a:rPr>
                        <a:t>Action</a:t>
                      </a:r>
                      <a:endParaRPr sz="1400" lang="en-US">
                        <a:effectLst/>
                        <a:latin typeface="Calibri"/>
                        <a:ea typeface="Calibri"/>
                        <a:cs typeface="Arial"/>
                      </a:endParaRPr>
                    </a:p>
                  </a:txBody>
                  <a:tcPr marL="0" marR="0" marT="0" marB="0" anchor="b"/>
                </a:tc>
              </a:tr>
              <a:tr h="1400663">
                <a:tc>
                  <a:txBody>
                    <a:bodyPr/>
                    <a:p>
                      <a:pPr marL="0" marR="0">
                        <a:lnSpc>
                          <a:spcPct val="115000"/>
                        </a:lnSpc>
                        <a:spcBef>
                          <a:spcPts val="0"/>
                        </a:spcBef>
                        <a:spcAft>
                          <a:spcPts val="0"/>
                        </a:spcAft>
                      </a:pPr>
                      <a:r>
                        <a:rPr sz="1400" lang="en-US">
                          <a:effectLst/>
                        </a:rPr>
                        <a:t>Pectoralis major</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Clavicle, sternum, and upper six costal cartilages</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dirty="0" sz="1400" lang="en-US">
                          <a:effectLst/>
                        </a:rPr>
                        <a:t>Lateral lip of </a:t>
                      </a:r>
                      <a:r>
                        <a:rPr dirty="0" sz="1400" lang="en-US" err="1">
                          <a:effectLst/>
                        </a:rPr>
                        <a:t>bicipital</a:t>
                      </a:r>
                      <a:r>
                        <a:rPr dirty="0" sz="1400" lang="en-US">
                          <a:effectLst/>
                        </a:rPr>
                        <a:t> groove of humerus</a:t>
                      </a:r>
                      <a:endParaRPr dirty="0"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Medial and lateral pectoral nerves from brachial plexus</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C5, 6, 7, 8; T1</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Adducts arm and rotates it medially; clavicular fibers also flex arm</a:t>
                      </a:r>
                      <a:endParaRPr sz="1400" lang="en-US">
                        <a:effectLst/>
                        <a:latin typeface="Calibri"/>
                        <a:ea typeface="Calibri"/>
                        <a:cs typeface="Arial"/>
                      </a:endParaRPr>
                    </a:p>
                  </a:txBody>
                  <a:tcPr marL="0" marR="0" marT="0" marB="0"/>
                </a:tc>
              </a:tr>
              <a:tr h="1400663">
                <a:tc>
                  <a:txBody>
                    <a:bodyPr/>
                    <a:p>
                      <a:pPr marL="0" marR="0">
                        <a:lnSpc>
                          <a:spcPct val="115000"/>
                        </a:lnSpc>
                        <a:spcBef>
                          <a:spcPts val="0"/>
                        </a:spcBef>
                        <a:spcAft>
                          <a:spcPts val="0"/>
                        </a:spcAft>
                      </a:pPr>
                      <a:r>
                        <a:rPr sz="1400" lang="en-US">
                          <a:effectLst/>
                        </a:rPr>
                        <a:t>Pectoralis minor</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Third, fourth, and fifth ribs</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Coracoid process of scapula</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Medial pectoral nerve from brachial plexus</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C6, 7, 8</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Depresses point of shoulder; if the scapula is fixed, it elevates the ribs of origin</a:t>
                      </a:r>
                      <a:endParaRPr sz="1400" lang="en-US">
                        <a:effectLst/>
                        <a:latin typeface="Calibri"/>
                        <a:ea typeface="Calibri"/>
                        <a:cs typeface="Arial"/>
                      </a:endParaRPr>
                    </a:p>
                  </a:txBody>
                  <a:tcPr marL="0" marR="0" marT="0" marB="0"/>
                </a:tc>
              </a:tr>
              <a:tr h="1400663">
                <a:tc>
                  <a:txBody>
                    <a:bodyPr/>
                    <a:p>
                      <a:pPr marL="0" marR="0">
                        <a:lnSpc>
                          <a:spcPct val="115000"/>
                        </a:lnSpc>
                        <a:spcBef>
                          <a:spcPts val="0"/>
                        </a:spcBef>
                        <a:spcAft>
                          <a:spcPts val="0"/>
                        </a:spcAft>
                      </a:pPr>
                      <a:r>
                        <a:rPr sz="1400" lang="en-US">
                          <a:effectLst/>
                        </a:rPr>
                        <a:t>Subclavius</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First costal cartilage</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Clavicle</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Nerve to subclavius from upper trunk of brachial plexus</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C5, 6</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Depresses the clavicle and steadies this bone during movements of the shoulder girdle</a:t>
                      </a:r>
                      <a:endParaRPr sz="1400" lang="en-US">
                        <a:effectLst/>
                        <a:latin typeface="Calibri"/>
                        <a:ea typeface="Calibri"/>
                        <a:cs typeface="Arial"/>
                      </a:endParaRPr>
                    </a:p>
                  </a:txBody>
                  <a:tcPr marL="0" marR="0" marT="0" marB="0"/>
                </a:tc>
              </a:tr>
              <a:tr h="1400663">
                <a:tc>
                  <a:txBody>
                    <a:bodyPr/>
                    <a:p>
                      <a:pPr marL="0" marR="0">
                        <a:lnSpc>
                          <a:spcPct val="115000"/>
                        </a:lnSpc>
                        <a:spcBef>
                          <a:spcPts val="0"/>
                        </a:spcBef>
                        <a:spcAft>
                          <a:spcPts val="0"/>
                        </a:spcAft>
                      </a:pPr>
                      <a:r>
                        <a:rPr sz="1400" lang="en-US">
                          <a:effectLst/>
                        </a:rPr>
                        <a:t>Serratus anterior</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Upper eight ribs</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Medial border and inferior angle of scapula</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Long thoracic nerve</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C5, 6, 7</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dirty="0" sz="1400" lang="en-US">
                          <a:effectLst/>
                        </a:rPr>
                        <a:t>Draws the scapula forward around the thoracic wall; rotates scapula</a:t>
                      </a:r>
                      <a:endParaRPr dirty="0" sz="1400" lang="en-US">
                        <a:effectLst/>
                        <a:latin typeface="Calibri"/>
                        <a:ea typeface="Calibri"/>
                        <a:cs typeface="Arial"/>
                      </a:endParaRPr>
                    </a:p>
                  </a:txBody>
                  <a:tcPr marL="0" marR="0" marT="0" marB="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graphicFrame>
        <p:nvGraphicFramePr>
          <p:cNvPr id="4194305" name="Table 3"/>
          <p:cNvGraphicFramePr>
            <a:graphicFrameLocks noGrp="1"/>
          </p:cNvGraphicFramePr>
          <p:nvPr/>
        </p:nvGraphicFramePr>
        <p:xfrm>
          <a:off x="334849" y="347729"/>
          <a:ext cx="11629626" cy="6092027"/>
        </p:xfrm>
        <a:graphic>
          <a:graphicData uri="http://schemas.openxmlformats.org/drawingml/2006/table">
            <a:tbl>
              <a:tblPr firstRow="1" firstCol="1" bandRow="1">
                <a:tableStyleId>{5C22544A-7EE6-4342-B048-85BDC9FD1C3A}</a:tableStyleId>
              </a:tblPr>
              <a:tblGrid>
                <a:gridCol w="1938271"/>
                <a:gridCol w="1938271"/>
                <a:gridCol w="1938271"/>
                <a:gridCol w="1938271"/>
                <a:gridCol w="1938271"/>
                <a:gridCol w="1938271"/>
              </a:tblGrid>
              <a:tr h="253191">
                <a:tc>
                  <a:txBody>
                    <a:bodyPr/>
                    <a:p>
                      <a:pPr algn="l" marL="0" marR="0">
                        <a:lnSpc>
                          <a:spcPct val="115000"/>
                        </a:lnSpc>
                        <a:spcBef>
                          <a:spcPts val="0"/>
                        </a:spcBef>
                        <a:spcAft>
                          <a:spcPts val="0"/>
                        </a:spcAft>
                      </a:pPr>
                      <a:r>
                        <a:rPr sz="1400" lang="en-US">
                          <a:effectLst/>
                        </a:rPr>
                        <a:t>Muscle</a:t>
                      </a:r>
                      <a:endParaRPr sz="1400" lang="en-US">
                        <a:effectLst/>
                        <a:latin typeface="Calibri"/>
                        <a:ea typeface="Calibri"/>
                        <a:cs typeface="Arial"/>
                      </a:endParaRPr>
                    </a:p>
                  </a:txBody>
                  <a:tcPr marL="0" marR="0" marT="0" marB="0" anchor="b"/>
                </a:tc>
                <a:tc>
                  <a:txBody>
                    <a:bodyPr/>
                    <a:p>
                      <a:pPr algn="l" marL="0" marR="0">
                        <a:lnSpc>
                          <a:spcPct val="115000"/>
                        </a:lnSpc>
                        <a:spcBef>
                          <a:spcPts val="0"/>
                        </a:spcBef>
                        <a:spcAft>
                          <a:spcPts val="0"/>
                        </a:spcAft>
                      </a:pPr>
                      <a:r>
                        <a:rPr sz="1400" lang="en-US">
                          <a:effectLst/>
                        </a:rPr>
                        <a:t>Origin</a:t>
                      </a:r>
                      <a:endParaRPr sz="1400" lang="en-US">
                        <a:effectLst/>
                        <a:latin typeface="Calibri"/>
                        <a:ea typeface="Calibri"/>
                        <a:cs typeface="Arial"/>
                      </a:endParaRPr>
                    </a:p>
                  </a:txBody>
                  <a:tcPr marL="0" marR="0" marT="0" marB="0" anchor="b"/>
                </a:tc>
                <a:tc>
                  <a:txBody>
                    <a:bodyPr/>
                    <a:p>
                      <a:pPr algn="l" marL="0" marR="0">
                        <a:lnSpc>
                          <a:spcPct val="115000"/>
                        </a:lnSpc>
                        <a:spcBef>
                          <a:spcPts val="0"/>
                        </a:spcBef>
                        <a:spcAft>
                          <a:spcPts val="0"/>
                        </a:spcAft>
                      </a:pPr>
                      <a:r>
                        <a:rPr sz="1400" lang="en-US">
                          <a:effectLst/>
                        </a:rPr>
                        <a:t>Insertion</a:t>
                      </a:r>
                      <a:endParaRPr sz="1400" lang="en-US">
                        <a:effectLst/>
                        <a:latin typeface="Calibri"/>
                        <a:ea typeface="Calibri"/>
                        <a:cs typeface="Arial"/>
                      </a:endParaRPr>
                    </a:p>
                  </a:txBody>
                  <a:tcPr marL="0" marR="0" marT="0" marB="0" anchor="b"/>
                </a:tc>
                <a:tc>
                  <a:txBody>
                    <a:bodyPr/>
                    <a:p>
                      <a:pPr algn="l" marL="0" marR="0">
                        <a:lnSpc>
                          <a:spcPct val="115000"/>
                        </a:lnSpc>
                        <a:spcBef>
                          <a:spcPts val="0"/>
                        </a:spcBef>
                        <a:spcAft>
                          <a:spcPts val="0"/>
                        </a:spcAft>
                      </a:pPr>
                      <a:r>
                        <a:rPr sz="1400" lang="en-US">
                          <a:effectLst/>
                        </a:rPr>
                        <a:t>Nerve Supply</a:t>
                      </a:r>
                      <a:endParaRPr sz="1400" lang="en-US">
                        <a:effectLst/>
                        <a:latin typeface="Calibri"/>
                        <a:ea typeface="Calibri"/>
                        <a:cs typeface="Arial"/>
                      </a:endParaRPr>
                    </a:p>
                  </a:txBody>
                  <a:tcPr marL="0" marR="0" marT="0" marB="0" anchor="b"/>
                </a:tc>
                <a:tc>
                  <a:txBody>
                    <a:bodyPr/>
                    <a:p>
                      <a:pPr algn="l" marL="0" marR="0">
                        <a:lnSpc>
                          <a:spcPct val="115000"/>
                        </a:lnSpc>
                        <a:spcBef>
                          <a:spcPts val="0"/>
                        </a:spcBef>
                        <a:spcAft>
                          <a:spcPts val="0"/>
                        </a:spcAft>
                      </a:pPr>
                      <a:r>
                        <a:rPr sz="1400" lang="en-US">
                          <a:effectLst/>
                        </a:rPr>
                        <a:t>Nerve Rootsa</a:t>
                      </a:r>
                      <a:endParaRPr sz="1400" lang="en-US">
                        <a:effectLst/>
                        <a:latin typeface="Calibri"/>
                        <a:ea typeface="Calibri"/>
                        <a:cs typeface="Arial"/>
                      </a:endParaRPr>
                    </a:p>
                  </a:txBody>
                  <a:tcPr marL="0" marR="0" marT="0" marB="0" anchor="b"/>
                </a:tc>
                <a:tc>
                  <a:txBody>
                    <a:bodyPr/>
                    <a:p>
                      <a:pPr algn="l" marL="0" marR="0">
                        <a:lnSpc>
                          <a:spcPct val="115000"/>
                        </a:lnSpc>
                        <a:spcBef>
                          <a:spcPts val="0"/>
                        </a:spcBef>
                        <a:spcAft>
                          <a:spcPts val="0"/>
                        </a:spcAft>
                      </a:pPr>
                      <a:r>
                        <a:rPr sz="1400" lang="en-US">
                          <a:effectLst/>
                        </a:rPr>
                        <a:t>Action</a:t>
                      </a:r>
                      <a:endParaRPr sz="1400" lang="en-US">
                        <a:effectLst/>
                        <a:latin typeface="Calibri"/>
                        <a:ea typeface="Calibri"/>
                        <a:cs typeface="Arial"/>
                      </a:endParaRPr>
                    </a:p>
                  </a:txBody>
                  <a:tcPr marL="0" marR="0" marT="0" marB="0" anchor="b"/>
                </a:tc>
              </a:tr>
              <a:tr h="1598156">
                <a:tc>
                  <a:txBody>
                    <a:bodyPr/>
                    <a:p>
                      <a:pPr algn="l" marL="0" marR="0">
                        <a:lnSpc>
                          <a:spcPct val="115000"/>
                        </a:lnSpc>
                        <a:spcBef>
                          <a:spcPts val="0"/>
                        </a:spcBef>
                        <a:spcAft>
                          <a:spcPts val="0"/>
                        </a:spcAft>
                      </a:pPr>
                      <a:r>
                        <a:rPr sz="1400" lang="en-US">
                          <a:effectLst/>
                        </a:rPr>
                        <a:t>Trapezius</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Occipital bone, ligamentum nuchae, spine of seventh cervical vertebra, spines of all thoracic vertebrae</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Upper fibers into lateral third of clavicle; middle and lower fibers into acromion and spine of scapula</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Spinal part of accessory nerve (motor) and C3 and 4 (sensory)</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XI cranial nerve (spinal part)</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Upper fibers elevate the scapula; middle fibers pull scapula medially; lower fibers pull medial border of scapula downward</a:t>
                      </a:r>
                      <a:endParaRPr sz="1400" lang="en-US">
                        <a:effectLst/>
                        <a:latin typeface="Calibri"/>
                        <a:ea typeface="Calibri"/>
                        <a:cs typeface="Arial"/>
                      </a:endParaRPr>
                    </a:p>
                  </a:txBody>
                  <a:tcPr marL="0" marR="0" marT="0" marB="0"/>
                </a:tc>
              </a:tr>
              <a:tr h="1598156">
                <a:tc>
                  <a:txBody>
                    <a:bodyPr/>
                    <a:p>
                      <a:pPr algn="l" marL="0" marR="0">
                        <a:lnSpc>
                          <a:spcPct val="115000"/>
                        </a:lnSpc>
                        <a:spcBef>
                          <a:spcPts val="0"/>
                        </a:spcBef>
                        <a:spcAft>
                          <a:spcPts val="0"/>
                        </a:spcAft>
                      </a:pPr>
                      <a:r>
                        <a:rPr sz="1400" lang="en-US">
                          <a:effectLst/>
                        </a:rPr>
                        <a:t>Latissimus dorsi</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Iliac crest, lumbar fascia, spines of lower six thoracic vertebrae, lower three or four ribs, and inferior angle of scapula</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dirty="0" sz="1400" lang="en-US">
                          <a:effectLst/>
                        </a:rPr>
                        <a:t>Floor of </a:t>
                      </a:r>
                      <a:r>
                        <a:rPr dirty="0" sz="1400" lang="en-US" err="1">
                          <a:effectLst/>
                        </a:rPr>
                        <a:t>bicipital</a:t>
                      </a:r>
                      <a:r>
                        <a:rPr dirty="0" sz="1400" lang="en-US">
                          <a:effectLst/>
                        </a:rPr>
                        <a:t> groove of humerus</a:t>
                      </a:r>
                      <a:endParaRPr dirty="0"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Thoracodorsal nerve</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C6, 7, 8,</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Extends, adducts, and medially rotates the arm</a:t>
                      </a:r>
                      <a:endParaRPr sz="1400" lang="en-US">
                        <a:effectLst/>
                        <a:latin typeface="Calibri"/>
                        <a:ea typeface="Calibri"/>
                        <a:cs typeface="Arial"/>
                      </a:endParaRPr>
                    </a:p>
                  </a:txBody>
                  <a:tcPr marL="0" marR="0" marT="0" marB="0"/>
                </a:tc>
              </a:tr>
              <a:tr h="791177">
                <a:tc>
                  <a:txBody>
                    <a:bodyPr/>
                    <a:p>
                      <a:pPr algn="l" marL="0" marR="0">
                        <a:lnSpc>
                          <a:spcPct val="115000"/>
                        </a:lnSpc>
                        <a:spcBef>
                          <a:spcPts val="0"/>
                        </a:spcBef>
                        <a:spcAft>
                          <a:spcPts val="0"/>
                        </a:spcAft>
                      </a:pPr>
                      <a:r>
                        <a:rPr sz="1400" lang="en-US">
                          <a:effectLst/>
                        </a:rPr>
                        <a:t>Levator scapulae</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Transverse processes of first four cervical vertebrae</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Medial border of scapula</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C3 and 4 and dorsal scapular nerve</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C3, 4, 5</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Raises medial border of scapula</a:t>
                      </a:r>
                      <a:endParaRPr sz="1400" lang="en-US">
                        <a:effectLst/>
                        <a:latin typeface="Calibri"/>
                        <a:ea typeface="Calibri"/>
                        <a:cs typeface="Arial"/>
                      </a:endParaRPr>
                    </a:p>
                  </a:txBody>
                  <a:tcPr marL="0" marR="0" marT="0" marB="0"/>
                </a:tc>
              </a:tr>
              <a:tr h="1060170">
                <a:tc>
                  <a:txBody>
                    <a:bodyPr/>
                    <a:p>
                      <a:pPr algn="l" marL="0" marR="0">
                        <a:lnSpc>
                          <a:spcPct val="115000"/>
                        </a:lnSpc>
                        <a:spcBef>
                          <a:spcPts val="0"/>
                        </a:spcBef>
                        <a:spcAft>
                          <a:spcPts val="0"/>
                        </a:spcAft>
                      </a:pPr>
                      <a:r>
                        <a:rPr sz="1400" lang="en-US">
                          <a:effectLst/>
                        </a:rPr>
                        <a:t>Rhomboid minor</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Ligamentum nuchae and spines of seventh cervical and first thoracic vertebrae</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Medial border of scapula</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Dorsal scapular nerve</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C4, 5</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Raises medial border of scapula upward and medially</a:t>
                      </a:r>
                      <a:endParaRPr sz="1400" lang="en-US">
                        <a:effectLst/>
                        <a:latin typeface="Calibri"/>
                        <a:ea typeface="Calibri"/>
                        <a:cs typeface="Arial"/>
                      </a:endParaRPr>
                    </a:p>
                  </a:txBody>
                  <a:tcPr marL="0" marR="0" marT="0" marB="0"/>
                </a:tc>
              </a:tr>
              <a:tr h="791177">
                <a:tc>
                  <a:txBody>
                    <a:bodyPr/>
                    <a:p>
                      <a:pPr algn="l" marL="0" marR="0">
                        <a:lnSpc>
                          <a:spcPct val="115000"/>
                        </a:lnSpc>
                        <a:spcBef>
                          <a:spcPts val="0"/>
                        </a:spcBef>
                        <a:spcAft>
                          <a:spcPts val="0"/>
                        </a:spcAft>
                      </a:pPr>
                      <a:r>
                        <a:rPr sz="1400" lang="en-US">
                          <a:effectLst/>
                        </a:rPr>
                        <a:t>Rhomboid major</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Second to fifth thoracic spines</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Medial border of scapula</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Dorsal scapular nerve</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sz="1400" lang="en-US">
                          <a:effectLst/>
                        </a:rPr>
                        <a:t>C4, 5</a:t>
                      </a:r>
                      <a:endParaRPr sz="1400" lang="en-US">
                        <a:effectLst/>
                        <a:latin typeface="Calibri"/>
                        <a:ea typeface="Calibri"/>
                        <a:cs typeface="Arial"/>
                      </a:endParaRPr>
                    </a:p>
                  </a:txBody>
                  <a:tcPr marL="0" marR="0" marT="0" marB="0"/>
                </a:tc>
                <a:tc>
                  <a:txBody>
                    <a:bodyPr/>
                    <a:p>
                      <a:pPr algn="l" marL="0" marR="0">
                        <a:lnSpc>
                          <a:spcPct val="115000"/>
                        </a:lnSpc>
                        <a:spcBef>
                          <a:spcPts val="0"/>
                        </a:spcBef>
                        <a:spcAft>
                          <a:spcPts val="0"/>
                        </a:spcAft>
                      </a:pPr>
                      <a:r>
                        <a:rPr dirty="0" sz="1400" lang="en-US">
                          <a:effectLst/>
                        </a:rPr>
                        <a:t>Raises medial border of scapula upward and medially</a:t>
                      </a:r>
                      <a:endParaRPr dirty="0" sz="1400" lang="en-US">
                        <a:effectLst/>
                        <a:latin typeface="Calibri"/>
                        <a:ea typeface="Calibri"/>
                        <a:cs typeface="Arial"/>
                      </a:endParaRPr>
                    </a:p>
                  </a:txBody>
                  <a:tcPr marL="0" marR="0" marT="0" marB="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graphicFrame>
        <p:nvGraphicFramePr>
          <p:cNvPr id="4194306" name="Table 3"/>
          <p:cNvGraphicFramePr>
            <a:graphicFrameLocks noGrp="1"/>
          </p:cNvGraphicFramePr>
          <p:nvPr/>
        </p:nvGraphicFramePr>
        <p:xfrm>
          <a:off x="218943" y="257579"/>
          <a:ext cx="11719770" cy="6439434"/>
        </p:xfrm>
        <a:graphic>
          <a:graphicData uri="http://schemas.openxmlformats.org/drawingml/2006/table">
            <a:tbl>
              <a:tblPr firstRow="1" firstCol="1" bandRow="1">
                <a:tableStyleId>{5C22544A-7EE6-4342-B048-85BDC9FD1C3A}</a:tableStyleId>
              </a:tblPr>
              <a:tblGrid>
                <a:gridCol w="1953295"/>
                <a:gridCol w="1953295"/>
                <a:gridCol w="1953295"/>
                <a:gridCol w="1953295"/>
                <a:gridCol w="1953295"/>
                <a:gridCol w="1953295"/>
              </a:tblGrid>
              <a:tr h="294391">
                <a:tc>
                  <a:txBody>
                    <a:bodyPr/>
                    <a:p>
                      <a:pPr marL="0" marR="0">
                        <a:lnSpc>
                          <a:spcPct val="115000"/>
                        </a:lnSpc>
                        <a:spcBef>
                          <a:spcPts val="0"/>
                        </a:spcBef>
                        <a:spcAft>
                          <a:spcPts val="0"/>
                        </a:spcAft>
                      </a:pPr>
                      <a:r>
                        <a:rPr sz="1400" lang="en-US">
                          <a:effectLst/>
                        </a:rPr>
                        <a:t>Muscle</a:t>
                      </a:r>
                      <a:endParaRPr sz="1400" lang="en-US">
                        <a:effectLst/>
                        <a:latin typeface="Calibri"/>
                        <a:ea typeface="Calibri"/>
                        <a:cs typeface="Arial"/>
                      </a:endParaRPr>
                    </a:p>
                  </a:txBody>
                  <a:tcPr marL="0" marR="0" marT="0" marB="0" anchor="b"/>
                </a:tc>
                <a:tc>
                  <a:txBody>
                    <a:bodyPr/>
                    <a:p>
                      <a:pPr marL="0" marR="0">
                        <a:lnSpc>
                          <a:spcPct val="115000"/>
                        </a:lnSpc>
                        <a:spcBef>
                          <a:spcPts val="0"/>
                        </a:spcBef>
                        <a:spcAft>
                          <a:spcPts val="0"/>
                        </a:spcAft>
                      </a:pPr>
                      <a:r>
                        <a:rPr sz="1400" lang="en-US">
                          <a:effectLst/>
                        </a:rPr>
                        <a:t>Origin</a:t>
                      </a:r>
                      <a:endParaRPr sz="1400" lang="en-US">
                        <a:effectLst/>
                        <a:latin typeface="Calibri"/>
                        <a:ea typeface="Calibri"/>
                        <a:cs typeface="Arial"/>
                      </a:endParaRPr>
                    </a:p>
                  </a:txBody>
                  <a:tcPr marL="0" marR="0" marT="0" marB="0" anchor="b"/>
                </a:tc>
                <a:tc>
                  <a:txBody>
                    <a:bodyPr/>
                    <a:p>
                      <a:pPr marL="0" marR="0">
                        <a:lnSpc>
                          <a:spcPct val="115000"/>
                        </a:lnSpc>
                        <a:spcBef>
                          <a:spcPts val="0"/>
                        </a:spcBef>
                        <a:spcAft>
                          <a:spcPts val="0"/>
                        </a:spcAft>
                      </a:pPr>
                      <a:r>
                        <a:rPr sz="1400" lang="en-US">
                          <a:effectLst/>
                        </a:rPr>
                        <a:t>Insertion</a:t>
                      </a:r>
                      <a:endParaRPr sz="1400" lang="en-US">
                        <a:effectLst/>
                        <a:latin typeface="Calibri"/>
                        <a:ea typeface="Calibri"/>
                        <a:cs typeface="Arial"/>
                      </a:endParaRPr>
                    </a:p>
                  </a:txBody>
                  <a:tcPr marL="0" marR="0" marT="0" marB="0" anchor="b"/>
                </a:tc>
                <a:tc>
                  <a:txBody>
                    <a:bodyPr/>
                    <a:p>
                      <a:pPr marL="0" marR="0">
                        <a:lnSpc>
                          <a:spcPct val="115000"/>
                        </a:lnSpc>
                        <a:spcBef>
                          <a:spcPts val="0"/>
                        </a:spcBef>
                        <a:spcAft>
                          <a:spcPts val="0"/>
                        </a:spcAft>
                      </a:pPr>
                      <a:r>
                        <a:rPr sz="1400" lang="en-US">
                          <a:effectLst/>
                        </a:rPr>
                        <a:t>Nerve Supply</a:t>
                      </a:r>
                      <a:endParaRPr sz="1400" lang="en-US">
                        <a:effectLst/>
                        <a:latin typeface="Calibri"/>
                        <a:ea typeface="Calibri"/>
                        <a:cs typeface="Arial"/>
                      </a:endParaRPr>
                    </a:p>
                  </a:txBody>
                  <a:tcPr marL="0" marR="0" marT="0" marB="0" anchor="b"/>
                </a:tc>
                <a:tc>
                  <a:txBody>
                    <a:bodyPr/>
                    <a:p>
                      <a:pPr marL="0" marR="0">
                        <a:lnSpc>
                          <a:spcPct val="115000"/>
                        </a:lnSpc>
                        <a:spcBef>
                          <a:spcPts val="0"/>
                        </a:spcBef>
                        <a:spcAft>
                          <a:spcPts val="0"/>
                        </a:spcAft>
                      </a:pPr>
                      <a:r>
                        <a:rPr sz="1400" lang="en-US">
                          <a:effectLst/>
                        </a:rPr>
                        <a:t>Nerve Rootsa</a:t>
                      </a:r>
                      <a:endParaRPr sz="1400" lang="en-US">
                        <a:effectLst/>
                        <a:latin typeface="Calibri"/>
                        <a:ea typeface="Calibri"/>
                        <a:cs typeface="Arial"/>
                      </a:endParaRPr>
                    </a:p>
                  </a:txBody>
                  <a:tcPr marL="0" marR="0" marT="0" marB="0" anchor="b"/>
                </a:tc>
                <a:tc>
                  <a:txBody>
                    <a:bodyPr/>
                    <a:p>
                      <a:pPr marL="0" marR="0">
                        <a:lnSpc>
                          <a:spcPct val="115000"/>
                        </a:lnSpc>
                        <a:spcBef>
                          <a:spcPts val="0"/>
                        </a:spcBef>
                        <a:spcAft>
                          <a:spcPts val="0"/>
                        </a:spcAft>
                      </a:pPr>
                      <a:r>
                        <a:rPr sz="1400" lang="en-US">
                          <a:effectLst/>
                        </a:rPr>
                        <a:t>Action</a:t>
                      </a:r>
                      <a:endParaRPr sz="1400" lang="en-US">
                        <a:effectLst/>
                        <a:latin typeface="Calibri"/>
                        <a:ea typeface="Calibri"/>
                        <a:cs typeface="Arial"/>
                      </a:endParaRPr>
                    </a:p>
                  </a:txBody>
                  <a:tcPr marL="0" marR="0" marT="0" marB="0" anchor="b"/>
                </a:tc>
              </a:tr>
              <a:tr h="1545448">
                <a:tc>
                  <a:txBody>
                    <a:bodyPr/>
                    <a:p>
                      <a:pPr marL="0" marR="0">
                        <a:lnSpc>
                          <a:spcPct val="115000"/>
                        </a:lnSpc>
                        <a:spcBef>
                          <a:spcPts val="0"/>
                        </a:spcBef>
                        <a:spcAft>
                          <a:spcPts val="0"/>
                        </a:spcAft>
                      </a:pPr>
                      <a:r>
                        <a:rPr sz="1400" lang="en-US">
                          <a:effectLst/>
                        </a:rPr>
                        <a:t>Deltoid</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Lateral third of clavicle, acromion, spine of scapula</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dirty="0" sz="1400" lang="en-US">
                          <a:effectLst/>
                        </a:rPr>
                        <a:t>Middle of lateral surface of shaft of humerus</a:t>
                      </a:r>
                      <a:endParaRPr dirty="0"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Axillary nerve</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C5, 6</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Abducts arm; anterior fibers flex and medially rotate arm; posterior fibers extend and laterally rotate arm</a:t>
                      </a:r>
                      <a:endParaRPr sz="1400" lang="en-US">
                        <a:effectLst/>
                        <a:latin typeface="Calibri"/>
                        <a:ea typeface="Calibri"/>
                        <a:cs typeface="Arial"/>
                      </a:endParaRPr>
                    </a:p>
                  </a:txBody>
                  <a:tcPr marL="0" marR="0" marT="0" marB="0"/>
                </a:tc>
              </a:tr>
              <a:tr h="919919">
                <a:tc>
                  <a:txBody>
                    <a:bodyPr/>
                    <a:p>
                      <a:pPr marL="0" marR="0">
                        <a:lnSpc>
                          <a:spcPct val="115000"/>
                        </a:lnSpc>
                        <a:spcBef>
                          <a:spcPts val="0"/>
                        </a:spcBef>
                        <a:spcAft>
                          <a:spcPts val="0"/>
                        </a:spcAft>
                      </a:pPr>
                      <a:r>
                        <a:rPr sz="1400" lang="en-US">
                          <a:effectLst/>
                        </a:rPr>
                        <a:t>Supraspinatus</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Supraspinous fossa of scapula</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dirty="0" sz="1400" lang="en-US">
                          <a:effectLst/>
                        </a:rPr>
                        <a:t>Greater tuberosity of humerus; capsule of shoulder joint</a:t>
                      </a:r>
                      <a:endParaRPr dirty="0"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Suprascapular nerve</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C4, 5, 6</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Abducts arm and stabilizes shoulder joint</a:t>
                      </a:r>
                      <a:endParaRPr sz="1400" lang="en-US">
                        <a:effectLst/>
                        <a:latin typeface="Calibri"/>
                        <a:ea typeface="Calibri"/>
                        <a:cs typeface="Arial"/>
                      </a:endParaRPr>
                    </a:p>
                  </a:txBody>
                  <a:tcPr marL="0" marR="0" marT="0" marB="0"/>
                </a:tc>
              </a:tr>
              <a:tr h="919919">
                <a:tc>
                  <a:txBody>
                    <a:bodyPr/>
                    <a:p>
                      <a:pPr marL="0" marR="0">
                        <a:lnSpc>
                          <a:spcPct val="115000"/>
                        </a:lnSpc>
                        <a:spcBef>
                          <a:spcPts val="0"/>
                        </a:spcBef>
                        <a:spcAft>
                          <a:spcPts val="0"/>
                        </a:spcAft>
                      </a:pPr>
                      <a:r>
                        <a:rPr sz="1400" lang="en-US">
                          <a:effectLst/>
                        </a:rPr>
                        <a:t>Infraspinatus</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Infraspinous fossa of scapula</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dirty="0" sz="1400" lang="en-US">
                          <a:effectLst/>
                        </a:rPr>
                        <a:t>Greater tuberosity of humerus; capsule of shoulder joint</a:t>
                      </a:r>
                      <a:endParaRPr dirty="0"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Suprascapular nerve</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(C4), 5, 6</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Laterally rotates arm and stabilizes shoulder joint</a:t>
                      </a:r>
                      <a:endParaRPr sz="1400" lang="en-US">
                        <a:effectLst/>
                        <a:latin typeface="Calibri"/>
                        <a:ea typeface="Calibri"/>
                        <a:cs typeface="Arial"/>
                      </a:endParaRPr>
                    </a:p>
                  </a:txBody>
                  <a:tcPr marL="0" marR="0" marT="0" marB="0"/>
                </a:tc>
              </a:tr>
              <a:tr h="919919">
                <a:tc>
                  <a:txBody>
                    <a:bodyPr/>
                    <a:p>
                      <a:pPr marL="0" marR="0">
                        <a:lnSpc>
                          <a:spcPct val="115000"/>
                        </a:lnSpc>
                        <a:spcBef>
                          <a:spcPts val="0"/>
                        </a:spcBef>
                        <a:spcAft>
                          <a:spcPts val="0"/>
                        </a:spcAft>
                      </a:pPr>
                      <a:r>
                        <a:rPr sz="1400" lang="en-US">
                          <a:effectLst/>
                        </a:rPr>
                        <a:t>Teres major</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Lower third of lateral border of scapula</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dirty="0" sz="1400" lang="en-US">
                          <a:effectLst/>
                        </a:rPr>
                        <a:t>Medial lip of </a:t>
                      </a:r>
                      <a:r>
                        <a:rPr dirty="0" sz="1400" lang="en-US" err="1">
                          <a:effectLst/>
                        </a:rPr>
                        <a:t>bicipital</a:t>
                      </a:r>
                      <a:r>
                        <a:rPr dirty="0" sz="1400" lang="en-US">
                          <a:effectLst/>
                        </a:rPr>
                        <a:t> groove of humerus</a:t>
                      </a:r>
                      <a:endParaRPr dirty="0"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Lower subscapular nerve</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C6, 7</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Medially rotates and adducts arm and stabilizes shoulder joint</a:t>
                      </a:r>
                      <a:endParaRPr sz="1400" lang="en-US">
                        <a:effectLst/>
                        <a:latin typeface="Calibri"/>
                        <a:ea typeface="Calibri"/>
                        <a:cs typeface="Arial"/>
                      </a:endParaRPr>
                    </a:p>
                  </a:txBody>
                  <a:tcPr marL="0" marR="0" marT="0" marB="0"/>
                </a:tc>
              </a:tr>
              <a:tr h="919919">
                <a:tc>
                  <a:txBody>
                    <a:bodyPr/>
                    <a:p>
                      <a:pPr marL="0" marR="0">
                        <a:lnSpc>
                          <a:spcPct val="115000"/>
                        </a:lnSpc>
                        <a:spcBef>
                          <a:spcPts val="0"/>
                        </a:spcBef>
                        <a:spcAft>
                          <a:spcPts val="0"/>
                        </a:spcAft>
                      </a:pPr>
                      <a:r>
                        <a:rPr sz="1400" lang="en-US">
                          <a:effectLst/>
                        </a:rPr>
                        <a:t>Teres minor</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Upper two thirds of lateral border of scapula</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dirty="0" sz="1400" lang="en-US">
                          <a:effectLst/>
                        </a:rPr>
                        <a:t>Greater tuberosity of humerus; capsule of shoulder joint</a:t>
                      </a:r>
                      <a:endParaRPr dirty="0"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Axillary nerve</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(C4), C5, 6</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Laterally rotates arm and stabilizes shoulder joint</a:t>
                      </a:r>
                      <a:endParaRPr sz="1400" lang="en-US">
                        <a:effectLst/>
                        <a:latin typeface="Calibri"/>
                        <a:ea typeface="Calibri"/>
                        <a:cs typeface="Arial"/>
                      </a:endParaRPr>
                    </a:p>
                  </a:txBody>
                  <a:tcPr marL="0" marR="0" marT="0" marB="0"/>
                </a:tc>
              </a:tr>
              <a:tr h="919919">
                <a:tc>
                  <a:txBody>
                    <a:bodyPr/>
                    <a:p>
                      <a:pPr marL="0" marR="0">
                        <a:lnSpc>
                          <a:spcPct val="115000"/>
                        </a:lnSpc>
                        <a:spcBef>
                          <a:spcPts val="0"/>
                        </a:spcBef>
                        <a:spcAft>
                          <a:spcPts val="0"/>
                        </a:spcAft>
                      </a:pPr>
                      <a:r>
                        <a:rPr sz="1400" lang="en-US">
                          <a:effectLst/>
                        </a:rPr>
                        <a:t>Subscapularis</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Subscapular fossa</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dirty="0" sz="1400" lang="en-US">
                          <a:effectLst/>
                        </a:rPr>
                        <a:t>Lesser tuberosity of humerus</a:t>
                      </a:r>
                      <a:endParaRPr dirty="0"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Upper and lower subscapular nerves</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sz="1400" lang="en-US">
                          <a:effectLst/>
                        </a:rPr>
                        <a:t>C5, 6, 7</a:t>
                      </a:r>
                      <a:endParaRPr sz="1400" lang="en-US">
                        <a:effectLst/>
                        <a:latin typeface="Calibri"/>
                        <a:ea typeface="Calibri"/>
                        <a:cs typeface="Arial"/>
                      </a:endParaRPr>
                    </a:p>
                  </a:txBody>
                  <a:tcPr marL="0" marR="0" marT="0" marB="0"/>
                </a:tc>
                <a:tc>
                  <a:txBody>
                    <a:bodyPr/>
                    <a:p>
                      <a:pPr marL="0" marR="0">
                        <a:lnSpc>
                          <a:spcPct val="115000"/>
                        </a:lnSpc>
                        <a:spcBef>
                          <a:spcPts val="0"/>
                        </a:spcBef>
                        <a:spcAft>
                          <a:spcPts val="0"/>
                        </a:spcAft>
                      </a:pPr>
                      <a:r>
                        <a:rPr dirty="0" sz="1400" lang="en-US">
                          <a:effectLst/>
                        </a:rPr>
                        <a:t>Medially rotates arm and stabilizes shoulder joint</a:t>
                      </a:r>
                      <a:endParaRPr dirty="0" sz="1400" lang="en-US">
                        <a:effectLst/>
                        <a:latin typeface="Calibri"/>
                        <a:ea typeface="Calibri"/>
                        <a:cs typeface="Arial"/>
                      </a:endParaRPr>
                    </a:p>
                  </a:txBody>
                  <a:tcPr marL="0" marR="0" marT="0" marB="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599" name="Rectangle 3"/>
          <p:cNvSpPr/>
          <p:nvPr/>
        </p:nvSpPr>
        <p:spPr>
          <a:xfrm>
            <a:off x="200958" y="117693"/>
            <a:ext cx="5394624" cy="5781040"/>
          </a:xfrm>
          <a:prstGeom prst="rect"/>
        </p:spPr>
        <p:txBody>
          <a:bodyPr wrap="square">
            <a:spAutoFit/>
          </a:bodyPr>
          <a:p>
            <a:r>
              <a:rPr b="1" dirty="0" sz="2400" lang="en-US">
                <a:latin typeface="Times New Roman" panose="02020603050405020304" pitchFamily="18" charset="0"/>
                <a:cs typeface="Times New Roman" panose="02020603050405020304" pitchFamily="18" charset="0"/>
              </a:rPr>
              <a:t>The humerus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rounded head articulates with the shallow </a:t>
            </a:r>
            <a:r>
              <a:rPr dirty="0" sz="2400" i="1" lang="en-US">
                <a:latin typeface="Times New Roman" panose="02020603050405020304" pitchFamily="18" charset="0"/>
                <a:cs typeface="Times New Roman" panose="02020603050405020304" pitchFamily="18" charset="0"/>
              </a:rPr>
              <a:t>glenoid and </a:t>
            </a:r>
            <a:r>
              <a:rPr dirty="0" sz="2400" lang="en-US">
                <a:latin typeface="Times New Roman" panose="02020603050405020304" pitchFamily="18" charset="0"/>
                <a:cs typeface="Times New Roman" panose="02020603050405020304" pitchFamily="18" charset="0"/>
              </a:rPr>
              <a:t>permits a wide range of shoulder movement.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solidFill>
                  <a:srgbClr val="FF0000"/>
                </a:solidFill>
                <a:latin typeface="Times New Roman" panose="02020603050405020304" pitchFamily="18" charset="0"/>
                <a:cs typeface="Times New Roman" panose="02020603050405020304" pitchFamily="18" charset="0"/>
              </a:rPr>
              <a:t>anatomical neck </a:t>
            </a:r>
            <a:r>
              <a:rPr dirty="0" sz="2400" lang="en-US">
                <a:latin typeface="Times New Roman" panose="02020603050405020304" pitchFamily="18" charset="0"/>
                <a:cs typeface="Times New Roman" panose="02020603050405020304" pitchFamily="18" charset="0"/>
              </a:rPr>
              <a:t>separates the head from the greater and lesser tubercles.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latin typeface="Times New Roman" panose="02020603050405020304" pitchFamily="18" charset="0"/>
                <a:cs typeface="Times New Roman" panose="02020603050405020304" pitchFamily="18" charset="0"/>
              </a:rPr>
              <a:t>surgical neck </a:t>
            </a:r>
            <a:r>
              <a:rPr dirty="0" sz="2400" lang="en-US">
                <a:latin typeface="Times New Roman" panose="02020603050405020304" pitchFamily="18" charset="0"/>
                <a:cs typeface="Times New Roman" panose="02020603050405020304" pitchFamily="18" charset="0"/>
              </a:rPr>
              <a:t>lies below the anatomical neck between the upper end of the humerus and shaft.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 The axillary nerve and circumflex vessels wind around the </a:t>
            </a:r>
            <a:r>
              <a:rPr dirty="0" sz="2400" i="1" lang="en-US">
                <a:solidFill>
                  <a:srgbClr val="FF0000"/>
                </a:solidFill>
                <a:latin typeface="Times New Roman" panose="02020603050405020304" pitchFamily="18" charset="0"/>
                <a:cs typeface="Times New Roman" panose="02020603050405020304" pitchFamily="18" charset="0"/>
              </a:rPr>
              <a:t>surgical neck </a:t>
            </a:r>
            <a:r>
              <a:rPr dirty="0" sz="2400" lang="en-US">
                <a:latin typeface="Times New Roman" panose="02020603050405020304" pitchFamily="18" charset="0"/>
                <a:cs typeface="Times New Roman" panose="02020603050405020304" pitchFamily="18" charset="0"/>
              </a:rPr>
              <a:t>of the humerus.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These are at risk of injury in shoulder dislocations and humeral neck fractures</a:t>
            </a:r>
          </a:p>
        </p:txBody>
      </p:sp>
      <p:sp>
        <p:nvSpPr>
          <p:cNvPr id="1048600" name="Rectangle 4"/>
          <p:cNvSpPr/>
          <p:nvPr/>
        </p:nvSpPr>
        <p:spPr>
          <a:xfrm>
            <a:off x="5691116" y="554421"/>
            <a:ext cx="5945085" cy="4003040"/>
          </a:xfrm>
          <a:prstGeom prst="rect"/>
        </p:spPr>
        <p:txBody>
          <a:bodyPr wrap="square">
            <a:spAutoFit/>
          </a:bodyPr>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latin typeface="Times New Roman" panose="02020603050405020304" pitchFamily="18" charset="0"/>
                <a:cs typeface="Times New Roman" panose="02020603050405020304" pitchFamily="18" charset="0"/>
              </a:rPr>
              <a:t>greater </a:t>
            </a:r>
            <a:r>
              <a:rPr dirty="0" sz="2400" lang="en-US">
                <a:latin typeface="Times New Roman" panose="02020603050405020304" pitchFamily="18" charset="0"/>
                <a:cs typeface="Times New Roman" panose="02020603050405020304" pitchFamily="18" charset="0"/>
              </a:rPr>
              <a:t>and </a:t>
            </a:r>
            <a:r>
              <a:rPr dirty="0" sz="2400" i="1" lang="en-US">
                <a:latin typeface="Times New Roman" panose="02020603050405020304" pitchFamily="18" charset="0"/>
                <a:cs typeface="Times New Roman" panose="02020603050405020304" pitchFamily="18" charset="0"/>
              </a:rPr>
              <a:t>lesser tubercles </a:t>
            </a:r>
            <a:r>
              <a:rPr dirty="0" sz="2400" lang="en-US">
                <a:latin typeface="Times New Roman" panose="02020603050405020304" pitchFamily="18" charset="0"/>
                <a:cs typeface="Times New Roman" panose="02020603050405020304" pitchFamily="18" charset="0"/>
              </a:rPr>
              <a:t>provide attachment for the </a:t>
            </a:r>
            <a:r>
              <a:rPr b="1" dirty="0" sz="2400" i="1" lang="en-US">
                <a:solidFill>
                  <a:srgbClr val="FF0000"/>
                </a:solidFill>
                <a:latin typeface="Times New Roman" panose="02020603050405020304" pitchFamily="18" charset="0"/>
                <a:cs typeface="Times New Roman" panose="02020603050405020304" pitchFamily="18" charset="0"/>
              </a:rPr>
              <a:t>rotator cuff </a:t>
            </a:r>
            <a:r>
              <a:rPr dirty="0" sz="2400" lang="en-US">
                <a:latin typeface="Times New Roman" panose="02020603050405020304" pitchFamily="18" charset="0"/>
                <a:cs typeface="Times New Roman" panose="02020603050405020304" pitchFamily="18" charset="0"/>
              </a:rPr>
              <a:t>muscles.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tubercles are separated by the </a:t>
            </a:r>
            <a:r>
              <a:rPr dirty="0" sz="2400" i="1" lang="en-US">
                <a:solidFill>
                  <a:srgbClr val="FF0000"/>
                </a:solidFill>
                <a:latin typeface="Times New Roman" panose="02020603050405020304" pitchFamily="18" charset="0"/>
                <a:cs typeface="Times New Roman" panose="02020603050405020304" pitchFamily="18" charset="0"/>
              </a:rPr>
              <a:t>intertubercular sulcus </a:t>
            </a:r>
            <a:r>
              <a:rPr dirty="0" sz="2400" lang="en-US">
                <a:latin typeface="Times New Roman" panose="02020603050405020304" pitchFamily="18" charset="0"/>
                <a:cs typeface="Times New Roman" panose="02020603050405020304" pitchFamily="18" charset="0"/>
              </a:rPr>
              <a:t>in which the long head of biceps tendon courses.</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posterior aspect of the shaft bears the faint </a:t>
            </a:r>
            <a:r>
              <a:rPr dirty="0" sz="2400" i="1" lang="en-US">
                <a:solidFill>
                  <a:srgbClr val="FF0000"/>
                </a:solidFill>
                <a:latin typeface="Times New Roman" panose="02020603050405020304" pitchFamily="18" charset="0"/>
                <a:cs typeface="Times New Roman" panose="02020603050405020304" pitchFamily="18" charset="0"/>
              </a:rPr>
              <a:t>spiral groove</a:t>
            </a:r>
            <a:r>
              <a:rPr dirty="0" sz="2400" lang="en-US">
                <a:latin typeface="Times New Roman" panose="02020603050405020304" pitchFamily="18" charset="0"/>
                <a:cs typeface="Times New Roman" panose="02020603050405020304" pitchFamily="18" charset="0"/>
              </a:rPr>
              <a:t>, demarcating the origins of the </a:t>
            </a:r>
            <a:r>
              <a:rPr dirty="0" sz="2400" lang="en-US">
                <a:solidFill>
                  <a:srgbClr val="FF0000"/>
                </a:solidFill>
                <a:latin typeface="Times New Roman" panose="02020603050405020304" pitchFamily="18" charset="0"/>
                <a:cs typeface="Times New Roman" panose="02020603050405020304" pitchFamily="18" charset="0"/>
              </a:rPr>
              <a:t>medial and lateral heads </a:t>
            </a:r>
            <a:r>
              <a:rPr dirty="0" sz="2400" lang="en-US">
                <a:latin typeface="Times New Roman" panose="02020603050405020304" pitchFamily="18" charset="0"/>
                <a:cs typeface="Times New Roman" panose="02020603050405020304" pitchFamily="18" charset="0"/>
              </a:rPr>
              <a:t>of the triceps between which wind the </a:t>
            </a:r>
            <a:r>
              <a:rPr dirty="0" sz="2400" lang="en-US">
                <a:solidFill>
                  <a:srgbClr val="FF0000"/>
                </a:solidFill>
                <a:latin typeface="Times New Roman" panose="02020603050405020304" pitchFamily="18" charset="0"/>
                <a:cs typeface="Times New Roman" panose="02020603050405020304" pitchFamily="18" charset="0"/>
              </a:rPr>
              <a:t>radial nerve and the profunda vessels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01" name="Rectangle 3"/>
          <p:cNvSpPr/>
          <p:nvPr/>
        </p:nvSpPr>
        <p:spPr>
          <a:xfrm>
            <a:off x="410817" y="569988"/>
            <a:ext cx="4651513" cy="4714240"/>
          </a:xfrm>
          <a:prstGeom prst="rect"/>
        </p:spPr>
        <p:txBody>
          <a:bodyPr wrap="square">
            <a:spAutoFit/>
          </a:bodyPr>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lower end of the humerus bears the rounded </a:t>
            </a:r>
            <a:r>
              <a:rPr dirty="0" sz="2400" i="1" lang="en-US">
                <a:solidFill>
                  <a:srgbClr val="FF0000"/>
                </a:solidFill>
                <a:latin typeface="Times New Roman" panose="02020603050405020304" pitchFamily="18" charset="0"/>
                <a:cs typeface="Times New Roman" panose="02020603050405020304" pitchFamily="18" charset="0"/>
              </a:rPr>
              <a:t>capitulum</a:t>
            </a:r>
            <a:r>
              <a:rPr dirty="0" sz="2400" i="1" lang="en-US">
                <a:latin typeface="Times New Roman" panose="02020603050405020304" pitchFamily="18" charset="0"/>
                <a:cs typeface="Times New Roman" panose="02020603050405020304" pitchFamily="18" charset="0"/>
              </a:rPr>
              <a:t> </a:t>
            </a:r>
            <a:r>
              <a:rPr dirty="0" sz="2400" lang="en-US">
                <a:latin typeface="Times New Roman" panose="02020603050405020304" pitchFamily="18" charset="0"/>
                <a:cs typeface="Times New Roman" panose="02020603050405020304" pitchFamily="18" charset="0"/>
              </a:rPr>
              <a:t>laterally, for articulation with the </a:t>
            </a:r>
            <a:r>
              <a:rPr dirty="0" sz="2400" lang="en-US">
                <a:solidFill>
                  <a:srgbClr val="FF0000"/>
                </a:solidFill>
                <a:latin typeface="Times New Roman" panose="02020603050405020304" pitchFamily="18" charset="0"/>
                <a:cs typeface="Times New Roman" panose="02020603050405020304" pitchFamily="18" charset="0"/>
              </a:rPr>
              <a:t>radial head</a:t>
            </a:r>
            <a:r>
              <a:rPr dirty="0" sz="2400" lang="en-US">
                <a:latin typeface="Times New Roman" panose="02020603050405020304" pitchFamily="18" charset="0"/>
                <a:cs typeface="Times New Roman" panose="02020603050405020304" pitchFamily="18" charset="0"/>
              </a:rPr>
              <a:t>, and the spool-shaped </a:t>
            </a:r>
            <a:r>
              <a:rPr dirty="0" sz="2400" i="1" lang="en-US">
                <a:latin typeface="Times New Roman" panose="02020603050405020304" pitchFamily="18" charset="0"/>
                <a:cs typeface="Times New Roman" panose="02020603050405020304" pitchFamily="18" charset="0"/>
              </a:rPr>
              <a:t>trochlea </a:t>
            </a:r>
          </a:p>
          <a:p>
            <a:pPr indent="-342900" marL="342900">
              <a:buFont typeface="Wingdings" panose="05000000000000000000" pitchFamily="2" charset="2"/>
              <a:buChar char="Ø"/>
            </a:pPr>
            <a:r>
              <a:rPr dirty="0" sz="2400" i="1" lang="en-US">
                <a:latin typeface="Times New Roman" panose="02020603050405020304" pitchFamily="18" charset="0"/>
                <a:cs typeface="Times New Roman" panose="02020603050405020304" pitchFamily="18" charset="0"/>
              </a:rPr>
              <a:t>M</a:t>
            </a:r>
            <a:r>
              <a:rPr dirty="0" sz="2400" lang="en-US">
                <a:latin typeface="Times New Roman" panose="02020603050405020304" pitchFamily="18" charset="0"/>
                <a:cs typeface="Times New Roman" panose="02020603050405020304" pitchFamily="18" charset="0"/>
              </a:rPr>
              <a:t>edially, articulating with the trochlear notch of the ulna.</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Three important nerves thus come into close contact with the humerus</a:t>
            </a:r>
          </a:p>
          <a:p>
            <a:pPr indent="-342900" lvl="3" marL="1714500">
              <a:buFont typeface="Wingdings" panose="05000000000000000000" pitchFamily="2" charset="2"/>
              <a:buChar char="ü"/>
            </a:pPr>
            <a:r>
              <a:rPr dirty="0" sz="2400" lang="en-US">
                <a:latin typeface="Times New Roman" panose="02020603050405020304" pitchFamily="18" charset="0"/>
                <a:cs typeface="Times New Roman" panose="02020603050405020304" pitchFamily="18" charset="0"/>
              </a:rPr>
              <a:t>The axillary,</a:t>
            </a:r>
          </a:p>
          <a:p>
            <a:pPr indent="-342900" lvl="3" marL="1714500">
              <a:buFont typeface="Wingdings" panose="05000000000000000000" pitchFamily="2" charset="2"/>
              <a:buChar char="ü"/>
            </a:pPr>
            <a:r>
              <a:rPr dirty="0" sz="2400" lang="en-US">
                <a:latin typeface="Times New Roman" panose="02020603050405020304" pitchFamily="18" charset="0"/>
                <a:cs typeface="Times New Roman" panose="02020603050405020304" pitchFamily="18" charset="0"/>
              </a:rPr>
              <a:t>radial and </a:t>
            </a:r>
          </a:p>
          <a:p>
            <a:pPr indent="-342900" lvl="3" marL="1714500">
              <a:buFont typeface="Wingdings" panose="05000000000000000000" pitchFamily="2" charset="2"/>
              <a:buChar char="ü"/>
            </a:pPr>
            <a:r>
              <a:rPr dirty="0" sz="2400" lang="en-US">
                <a:latin typeface="Times New Roman" panose="02020603050405020304" pitchFamily="18" charset="0"/>
                <a:cs typeface="Times New Roman" panose="02020603050405020304" pitchFamily="18" charset="0"/>
              </a:rPr>
              <a:t>ulnar</a:t>
            </a:r>
          </a:p>
        </p:txBody>
      </p:sp>
      <p:sp>
        <p:nvSpPr>
          <p:cNvPr id="1048602" name="Rectangle 5"/>
          <p:cNvSpPr/>
          <p:nvPr/>
        </p:nvSpPr>
        <p:spPr>
          <a:xfrm>
            <a:off x="4934952" y="276856"/>
            <a:ext cx="6607692" cy="5425440"/>
          </a:xfrm>
          <a:prstGeom prst="rect"/>
        </p:spPr>
        <p:txBody>
          <a:bodyPr wrap="square">
            <a:spAutoFit/>
          </a:bodyPr>
          <a:p>
            <a:r>
              <a:rPr b="1" dirty="0" sz="2400" lang="en-US">
                <a:latin typeface="Times New Roman" panose="02020603050405020304" pitchFamily="18" charset="0"/>
                <a:cs typeface="Times New Roman" panose="02020603050405020304" pitchFamily="18" charset="0"/>
              </a:rPr>
              <a:t>The </a:t>
            </a:r>
            <a:r>
              <a:rPr b="1" dirty="0" sz="2400" i="1" lang="en-US">
                <a:latin typeface="Times New Roman" panose="02020603050405020304" pitchFamily="18" charset="0"/>
                <a:cs typeface="Times New Roman" panose="02020603050405020304" pitchFamily="18" charset="0"/>
              </a:rPr>
              <a:t>medial </a:t>
            </a:r>
            <a:r>
              <a:rPr b="1" dirty="0" sz="2400" lang="en-US">
                <a:latin typeface="Times New Roman" panose="02020603050405020304" pitchFamily="18" charset="0"/>
                <a:cs typeface="Times New Roman" panose="02020603050405020304" pitchFamily="18" charset="0"/>
              </a:rPr>
              <a:t>and </a:t>
            </a:r>
            <a:r>
              <a:rPr b="1" dirty="0" sz="2400" i="1" lang="en-US">
                <a:latin typeface="Times New Roman" panose="02020603050405020304" pitchFamily="18" charset="0"/>
                <a:cs typeface="Times New Roman" panose="02020603050405020304" pitchFamily="18" charset="0"/>
              </a:rPr>
              <a:t>lateral</a:t>
            </a:r>
          </a:p>
          <a:p>
            <a:pPr indent="-342900" marL="342900">
              <a:buFont typeface="Wingdings" panose="05000000000000000000" pitchFamily="2" charset="2"/>
              <a:buChar char="Ø"/>
            </a:pPr>
            <a:r>
              <a:rPr dirty="0" sz="2400" i="1" lang="en-US">
                <a:latin typeface="Times New Roman" panose="02020603050405020304" pitchFamily="18" charset="0"/>
                <a:cs typeface="Times New Roman" panose="02020603050405020304" pitchFamily="18" charset="0"/>
              </a:rPr>
              <a:t>heads of triceps </a:t>
            </a:r>
            <a:r>
              <a:rPr dirty="0" sz="2400" lang="en-US">
                <a:latin typeface="Times New Roman" panose="02020603050405020304" pitchFamily="18" charset="0"/>
                <a:cs typeface="Times New Roman" panose="02020603050405020304" pitchFamily="18" charset="0"/>
              </a:rPr>
              <a:t>originate on either side of this groove. The </a:t>
            </a:r>
            <a:r>
              <a:rPr dirty="0" sz="2400" lang="en-US">
                <a:solidFill>
                  <a:srgbClr val="FF0000"/>
                </a:solidFill>
                <a:latin typeface="Times New Roman" panose="02020603050405020304" pitchFamily="18" charset="0"/>
                <a:cs typeface="Times New Roman" panose="02020603050405020304" pitchFamily="18" charset="0"/>
              </a:rPr>
              <a:t>radial nerve </a:t>
            </a:r>
            <a:r>
              <a:rPr dirty="0" sz="2400" lang="en-US">
                <a:latin typeface="Times New Roman" panose="02020603050405020304" pitchFamily="18" charset="0"/>
                <a:cs typeface="Times New Roman" panose="02020603050405020304" pitchFamily="18" charset="0"/>
              </a:rPr>
              <a:t>passes between the two heads.</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latin typeface="Times New Roman" panose="02020603050405020304" pitchFamily="18" charset="0"/>
                <a:cs typeface="Times New Roman" panose="02020603050405020304" pitchFamily="18" charset="0"/>
              </a:rPr>
              <a:t>ulnar nerve </a:t>
            </a:r>
            <a:r>
              <a:rPr dirty="0" sz="2400" lang="en-US">
                <a:latin typeface="Times New Roman" panose="02020603050405020304" pitchFamily="18" charset="0"/>
                <a:cs typeface="Times New Roman" panose="02020603050405020304" pitchFamily="18" charset="0"/>
              </a:rPr>
              <a:t>winds forwards in a groove behind the </a:t>
            </a:r>
            <a:r>
              <a:rPr dirty="0" sz="2400" i="1" lang="en-US">
                <a:solidFill>
                  <a:srgbClr val="FF0000"/>
                </a:solidFill>
                <a:latin typeface="Times New Roman" panose="02020603050405020304" pitchFamily="18" charset="0"/>
                <a:cs typeface="Times New Roman" panose="02020603050405020304" pitchFamily="18" charset="0"/>
              </a:rPr>
              <a:t>medial epicondyle</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elbow joint: the </a:t>
            </a:r>
            <a:r>
              <a:rPr dirty="0" sz="2400" i="1" lang="en-US">
                <a:latin typeface="Times New Roman" panose="02020603050405020304" pitchFamily="18" charset="0"/>
                <a:cs typeface="Times New Roman" panose="02020603050405020304" pitchFamily="18" charset="0"/>
              </a:rPr>
              <a:t>trochlea </a:t>
            </a:r>
            <a:r>
              <a:rPr dirty="0" sz="2400" lang="en-US">
                <a:latin typeface="Times New Roman" panose="02020603050405020304" pitchFamily="18" charset="0"/>
                <a:cs typeface="Times New Roman" panose="02020603050405020304" pitchFamily="18" charset="0"/>
              </a:rPr>
              <a:t>articulates with the </a:t>
            </a:r>
            <a:r>
              <a:rPr dirty="0" sz="2400" i="1" lang="en-US">
                <a:latin typeface="Times New Roman" panose="02020603050405020304" pitchFamily="18" charset="0"/>
                <a:cs typeface="Times New Roman" panose="02020603050405020304" pitchFamily="18" charset="0"/>
              </a:rPr>
              <a:t>trochlear notch of the ulna</a:t>
            </a:r>
            <a:r>
              <a:rPr dirty="0" sz="2400" lang="en-US">
                <a:latin typeface="Times New Roman" panose="02020603050405020304" pitchFamily="18" charset="0"/>
                <a:cs typeface="Times New Roman" panose="02020603050405020304" pitchFamily="18" charset="0"/>
              </a:rPr>
              <a:t>; and the rounded </a:t>
            </a:r>
            <a:r>
              <a:rPr dirty="0" sz="2400" i="1" lang="en-US">
                <a:latin typeface="Times New Roman" panose="02020603050405020304" pitchFamily="18" charset="0"/>
                <a:cs typeface="Times New Roman" panose="02020603050405020304" pitchFamily="18" charset="0"/>
              </a:rPr>
              <a:t>capitulum </a:t>
            </a:r>
            <a:r>
              <a:rPr dirty="0" sz="2400" lang="en-US">
                <a:latin typeface="Times New Roman" panose="02020603050405020304" pitchFamily="18" charset="0"/>
                <a:cs typeface="Times New Roman" panose="02020603050405020304" pitchFamily="18" charset="0"/>
              </a:rPr>
              <a:t>with the </a:t>
            </a:r>
            <a:r>
              <a:rPr dirty="0" sz="2400" i="1" lang="en-US">
                <a:latin typeface="Times New Roman" panose="02020603050405020304" pitchFamily="18" charset="0"/>
                <a:cs typeface="Times New Roman" panose="02020603050405020304" pitchFamily="18" charset="0"/>
              </a:rPr>
              <a:t>radial head</a:t>
            </a:r>
            <a:r>
              <a:rPr dirty="0" sz="2400" lang="en-US">
                <a:latin typeface="Times New Roman" panose="02020603050405020304" pitchFamily="18" charset="0"/>
                <a:cs typeface="Times New Roman" panose="02020603050405020304" pitchFamily="18" charset="0"/>
              </a:rPr>
              <a:t>.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medial border of the trochlea projects inferiorly a little further than the lateral border.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This accounts for the </a:t>
            </a:r>
            <a:r>
              <a:rPr dirty="0" sz="2400" i="1" lang="en-US">
                <a:latin typeface="Times New Roman" panose="02020603050405020304" pitchFamily="18" charset="0"/>
                <a:cs typeface="Times New Roman" panose="02020603050405020304" pitchFamily="18" charset="0"/>
              </a:rPr>
              <a:t>carrying angle</a:t>
            </a:r>
            <a:r>
              <a:rPr dirty="0" sz="2400" lang="en-US">
                <a:latin typeface="Times New Roman" panose="02020603050405020304" pitchFamily="18" charset="0"/>
                <a:cs typeface="Times New Roman" panose="02020603050405020304" pitchFamily="18" charset="0"/>
              </a:rPr>
              <a:t>, i.e. the slight lateral angle made between the arm and forearm when the elbow is extended.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pic>
        <p:nvPicPr>
          <p:cNvPr id="2097161" name="Picture 3"/>
          <p:cNvPicPr>
            <a:picLocks noChangeAspect="1"/>
          </p:cNvPicPr>
          <p:nvPr/>
        </p:nvPicPr>
        <p:blipFill>
          <a:blip xmlns:r="http://schemas.openxmlformats.org/officeDocument/2006/relationships" r:embed="rId1"/>
          <a:stretch>
            <a:fillRect/>
          </a:stretch>
        </p:blipFill>
        <p:spPr>
          <a:xfrm>
            <a:off x="2252870" y="882750"/>
            <a:ext cx="6917634" cy="5836102"/>
          </a:xfrm>
          <a:prstGeom prst="rec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pic>
        <p:nvPicPr>
          <p:cNvPr id="2097162" name="Picture 3"/>
          <p:cNvPicPr>
            <a:picLocks noChangeAspect="1"/>
          </p:cNvPicPr>
          <p:nvPr/>
        </p:nvPicPr>
        <p:blipFill>
          <a:blip xmlns:r="http://schemas.openxmlformats.org/officeDocument/2006/relationships" r:embed="rId1"/>
          <a:stretch>
            <a:fillRect/>
          </a:stretch>
        </p:blipFill>
        <p:spPr>
          <a:xfrm>
            <a:off x="1296538" y="177421"/>
            <a:ext cx="9553432" cy="6509982"/>
          </a:xfrm>
          <a:prstGeom prst="rec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pic>
        <p:nvPicPr>
          <p:cNvPr id="2097163" name="Picture 2" descr="Musculoskeletal PT1 - week 5 Flashcards | Quizlet"/>
          <p:cNvPicPr>
            <a:picLocks noChangeAspect="1" noChangeArrowheads="1"/>
          </p:cNvPicPr>
          <p:nvPr/>
        </p:nvPicPr>
        <p:blipFill>
          <a:blip xmlns:r="http://schemas.openxmlformats.org/officeDocument/2006/relationships" r:embed="rId1"/>
          <a:srcRect/>
          <a:stretch>
            <a:fillRect/>
          </a:stretch>
        </p:blipFill>
        <p:spPr bwMode="auto">
          <a:xfrm>
            <a:off x="1056069" y="270456"/>
            <a:ext cx="10547796" cy="6078829"/>
          </a:xfrm>
          <a:prstGeom prst="rect"/>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593" name="Rectangle 3"/>
          <p:cNvSpPr/>
          <p:nvPr/>
        </p:nvSpPr>
        <p:spPr>
          <a:xfrm>
            <a:off x="0" y="259307"/>
            <a:ext cx="5186149" cy="4714240"/>
          </a:xfrm>
          <a:prstGeom prst="rect"/>
        </p:spPr>
        <p:txBody>
          <a:bodyPr wrap="square">
            <a:spAutoFit/>
          </a:bodyPr>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upper limb is divided into the shoulder (junction of the trunk with the arm), arm, elbow, forearm, wrist, and hand.</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upper limb is attached to the axial skeleton by the </a:t>
            </a:r>
            <a:r>
              <a:rPr dirty="0" sz="2400" lang="en-US">
                <a:solidFill>
                  <a:srgbClr val="FF0000"/>
                </a:solidFill>
                <a:latin typeface="Times New Roman" panose="02020603050405020304" pitchFamily="18" charset="0"/>
                <a:cs typeface="Times New Roman" panose="02020603050405020304" pitchFamily="18" charset="0"/>
              </a:rPr>
              <a:t>scapula</a:t>
            </a:r>
            <a:r>
              <a:rPr dirty="0" sz="2400" lang="en-US">
                <a:latin typeface="Times New Roman" panose="02020603050405020304" pitchFamily="18" charset="0"/>
                <a:cs typeface="Times New Roman" panose="02020603050405020304" pitchFamily="18" charset="0"/>
              </a:rPr>
              <a:t> and </a:t>
            </a:r>
            <a:r>
              <a:rPr dirty="0" sz="2400" lang="en-US">
                <a:solidFill>
                  <a:srgbClr val="FF0000"/>
                </a:solidFill>
                <a:latin typeface="Times New Roman" panose="02020603050405020304" pitchFamily="18" charset="0"/>
                <a:cs typeface="Times New Roman" panose="02020603050405020304" pitchFamily="18" charset="0"/>
              </a:rPr>
              <a:t>clavicle</a:t>
            </a:r>
            <a:r>
              <a:rPr dirty="0" sz="2400" lang="en-US">
                <a:latin typeface="Times New Roman" panose="02020603050405020304" pitchFamily="18" charset="0"/>
                <a:cs typeface="Times New Roman" panose="02020603050405020304" pitchFamily="18" charset="0"/>
              </a:rPr>
              <a:t>.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Two small joints are </a:t>
            </a:r>
            <a:r>
              <a:rPr dirty="0" sz="2400" i="1" lang="en-US">
                <a:solidFill>
                  <a:srgbClr val="FF0000"/>
                </a:solidFill>
                <a:latin typeface="Times New Roman" panose="02020603050405020304" pitchFamily="18" charset="0"/>
                <a:cs typeface="Times New Roman" panose="02020603050405020304" pitchFamily="18" charset="0"/>
              </a:rPr>
              <a:t>acromioclavicular</a:t>
            </a:r>
            <a:r>
              <a:rPr dirty="0" sz="2400" i="1" lang="en-US">
                <a:latin typeface="Times New Roman" panose="02020603050405020304" pitchFamily="18" charset="0"/>
                <a:cs typeface="Times New Roman" panose="02020603050405020304" pitchFamily="18" charset="0"/>
              </a:rPr>
              <a:t> </a:t>
            </a:r>
            <a:r>
              <a:rPr dirty="0" sz="2400" lang="en-US">
                <a:latin typeface="Times New Roman" panose="02020603050405020304" pitchFamily="18" charset="0"/>
                <a:cs typeface="Times New Roman" panose="02020603050405020304" pitchFamily="18" charset="0"/>
              </a:rPr>
              <a:t>and </a:t>
            </a:r>
            <a:r>
              <a:rPr dirty="0" sz="2400" i="1" lang="en-US">
                <a:solidFill>
                  <a:srgbClr val="FF0000"/>
                </a:solidFill>
                <a:latin typeface="Times New Roman" panose="02020603050405020304" pitchFamily="18" charset="0"/>
                <a:cs typeface="Times New Roman" panose="02020603050405020304" pitchFamily="18" charset="0"/>
              </a:rPr>
              <a:t>sternoclavicular joints</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 The main attachment between the upper limb and the axial skeleton is </a:t>
            </a:r>
            <a:r>
              <a:rPr dirty="0" sz="2400" lang="en-US">
                <a:solidFill>
                  <a:srgbClr val="FF0000"/>
                </a:solidFill>
                <a:latin typeface="Times New Roman" panose="02020603050405020304" pitchFamily="18" charset="0"/>
                <a:cs typeface="Times New Roman" panose="02020603050405020304" pitchFamily="18" charset="0"/>
              </a:rPr>
              <a:t>muscular.</a:t>
            </a:r>
            <a:endParaRPr b="1" dirty="0" sz="2400" lang="en-US">
              <a:solidFill>
                <a:srgbClr val="FF0000"/>
              </a:solidFill>
              <a:latin typeface="Times New Roman" panose="02020603050405020304" pitchFamily="18" charset="0"/>
              <a:cs typeface="Times New Roman" panose="02020603050405020304" pitchFamily="18" charset="0"/>
            </a:endParaRPr>
          </a:p>
        </p:txBody>
      </p:sp>
      <p:sp>
        <p:nvSpPr>
          <p:cNvPr id="1048594" name="Rectangle 1"/>
          <p:cNvSpPr/>
          <p:nvPr/>
        </p:nvSpPr>
        <p:spPr>
          <a:xfrm>
            <a:off x="5186149" y="313898"/>
            <a:ext cx="6864824" cy="6136640"/>
          </a:xfrm>
          <a:prstGeom prst="rect"/>
        </p:spPr>
        <p:txBody>
          <a:bodyPr wrap="square">
            <a:spAutoFit/>
          </a:bodyPr>
          <a:p>
            <a:r>
              <a:rPr b="1" dirty="0" sz="2400" lang="en-US">
                <a:latin typeface="Times New Roman" panose="02020603050405020304" pitchFamily="18" charset="0"/>
                <a:cs typeface="Times New Roman" panose="02020603050405020304" pitchFamily="18" charset="0"/>
              </a:rPr>
              <a:t>The clavicle </a:t>
            </a:r>
            <a:endParaRPr dirty="0" sz="2400" lang="en-US">
              <a:latin typeface="Times New Roman" panose="02020603050405020304" pitchFamily="18" charset="0"/>
              <a:cs typeface="Times New Roman" panose="02020603050405020304" pitchFamily="18" charset="0"/>
            </a:endParaRP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Is the first bone to ossify in the </a:t>
            </a:r>
            <a:r>
              <a:rPr dirty="0" sz="2400" lang="en-US" err="1">
                <a:latin typeface="Times New Roman" panose="02020603050405020304" pitchFamily="18" charset="0"/>
                <a:cs typeface="Times New Roman" panose="02020603050405020304" pitchFamily="18" charset="0"/>
              </a:rPr>
              <a:t>foetus</a:t>
            </a:r>
            <a:r>
              <a:rPr dirty="0" sz="2400" lang="en-US">
                <a:latin typeface="Times New Roman" panose="02020603050405020304" pitchFamily="18" charset="0"/>
                <a:cs typeface="Times New Roman" panose="02020603050405020304" pitchFamily="18" charset="0"/>
              </a:rPr>
              <a:t> (6 weeks).</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It develops in </a:t>
            </a:r>
            <a:r>
              <a:rPr dirty="0" sz="2400" lang="en-US">
                <a:solidFill>
                  <a:srgbClr val="FF0000"/>
                </a:solidFill>
                <a:latin typeface="Times New Roman" panose="02020603050405020304" pitchFamily="18" charset="0"/>
                <a:cs typeface="Times New Roman" panose="02020603050405020304" pitchFamily="18" charset="0"/>
              </a:rPr>
              <a:t>membrane </a:t>
            </a:r>
            <a:r>
              <a:rPr dirty="0" sz="2400" lang="en-US">
                <a:latin typeface="Times New Roman" panose="02020603050405020304" pitchFamily="18" charset="0"/>
                <a:cs typeface="Times New Roman" panose="02020603050405020304" pitchFamily="18" charset="0"/>
              </a:rPr>
              <a:t>and not in cartilage.</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It is subcutaneous throughout its length and </a:t>
            </a:r>
            <a:r>
              <a:rPr dirty="0" sz="2400" lang="en-US">
                <a:solidFill>
                  <a:srgbClr val="FF0000"/>
                </a:solidFill>
                <a:latin typeface="Times New Roman" panose="02020603050405020304" pitchFamily="18" charset="0"/>
                <a:cs typeface="Times New Roman" panose="02020603050405020304" pitchFamily="18" charset="0"/>
              </a:rPr>
              <a:t>transmits forces </a:t>
            </a:r>
            <a:r>
              <a:rPr dirty="0" sz="2400" lang="en-US">
                <a:latin typeface="Times New Roman" panose="02020603050405020304" pitchFamily="18" charset="0"/>
                <a:cs typeface="Times New Roman" panose="02020603050405020304" pitchFamily="18" charset="0"/>
              </a:rPr>
              <a:t>from the arm to the axial skeleton.</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medial two-thirds are circular in cross-section and </a:t>
            </a:r>
            <a:r>
              <a:rPr dirty="0" sz="2400" lang="en-US">
                <a:solidFill>
                  <a:srgbClr val="FF0000"/>
                </a:solidFill>
                <a:latin typeface="Times New Roman" panose="02020603050405020304" pitchFamily="18" charset="0"/>
                <a:cs typeface="Times New Roman" panose="02020603050405020304" pitchFamily="18" charset="0"/>
              </a:rPr>
              <a:t>curved convex forwards</a:t>
            </a:r>
            <a:r>
              <a:rPr dirty="0" sz="2400" lang="en-US">
                <a:latin typeface="Times New Roman" panose="02020603050405020304" pitchFamily="18" charset="0"/>
                <a:cs typeface="Times New Roman" panose="02020603050405020304" pitchFamily="18" charset="0"/>
              </a:rPr>
              <a:t>.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lateral third is </a:t>
            </a:r>
            <a:r>
              <a:rPr dirty="0" sz="2400" lang="en-US">
                <a:solidFill>
                  <a:srgbClr val="FF0000"/>
                </a:solidFill>
                <a:latin typeface="Times New Roman" panose="02020603050405020304" pitchFamily="18" charset="0"/>
                <a:cs typeface="Times New Roman" panose="02020603050405020304" pitchFamily="18" charset="0"/>
              </a:rPr>
              <a:t>flat and curved convex </a:t>
            </a:r>
            <a:r>
              <a:rPr dirty="0" sz="2400" lang="en-US">
                <a:latin typeface="Times New Roman" panose="02020603050405020304" pitchFamily="18" charset="0"/>
                <a:cs typeface="Times New Roman" panose="02020603050405020304" pitchFamily="18" charset="0"/>
              </a:rPr>
              <a:t>backwards.</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clavicle articulates </a:t>
            </a:r>
            <a:r>
              <a:rPr dirty="0" sz="2400" lang="en-US">
                <a:solidFill>
                  <a:srgbClr val="FF0000"/>
                </a:solidFill>
                <a:latin typeface="Times New Roman" panose="02020603050405020304" pitchFamily="18" charset="0"/>
                <a:cs typeface="Times New Roman" panose="02020603050405020304" pitchFamily="18" charset="0"/>
              </a:rPr>
              <a:t>medially with the sternum </a:t>
            </a:r>
            <a:r>
              <a:rPr dirty="0" sz="2400" lang="en-US">
                <a:latin typeface="Times New Roman" panose="02020603050405020304" pitchFamily="18" charset="0"/>
                <a:cs typeface="Times New Roman" panose="02020603050405020304" pitchFamily="18" charset="0"/>
              </a:rPr>
              <a:t>and 1st costal cartilage at the </a:t>
            </a:r>
            <a:r>
              <a:rPr dirty="0" sz="2400" i="1" lang="en-US">
                <a:solidFill>
                  <a:srgbClr val="FF0000"/>
                </a:solidFill>
                <a:latin typeface="Times New Roman" panose="02020603050405020304" pitchFamily="18" charset="0"/>
                <a:cs typeface="Times New Roman" panose="02020603050405020304" pitchFamily="18" charset="0"/>
              </a:rPr>
              <a:t>sternoclavicular joint</a:t>
            </a:r>
            <a:r>
              <a:rPr dirty="0" sz="2400" lang="en-US">
                <a:latin typeface="Times New Roman" panose="02020603050405020304" pitchFamily="18" charset="0"/>
                <a:cs typeface="Times New Roman" panose="02020603050405020304" pitchFamily="18" charset="0"/>
              </a:rPr>
              <a:t>.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clavicle is also attached medially to the 1st rib by strong </a:t>
            </a:r>
            <a:r>
              <a:rPr dirty="0" sz="2400" i="1" lang="en-US">
                <a:solidFill>
                  <a:srgbClr val="FF0000"/>
                </a:solidFill>
                <a:latin typeface="Times New Roman" panose="02020603050405020304" pitchFamily="18" charset="0"/>
                <a:cs typeface="Times New Roman" panose="02020603050405020304" pitchFamily="18" charset="0"/>
              </a:rPr>
              <a:t>costoclavicular ligaments </a:t>
            </a:r>
            <a:r>
              <a:rPr dirty="0" sz="2400" lang="en-US">
                <a:latin typeface="Times New Roman" panose="02020603050405020304" pitchFamily="18" charset="0"/>
                <a:cs typeface="Times New Roman" panose="02020603050405020304" pitchFamily="18" charset="0"/>
              </a:rPr>
              <a:t>and to the sternum by </a:t>
            </a:r>
            <a:r>
              <a:rPr dirty="0" sz="2400" i="1" lang="en-US">
                <a:solidFill>
                  <a:srgbClr val="FF0000"/>
                </a:solidFill>
                <a:latin typeface="Times New Roman" panose="02020603050405020304" pitchFamily="18" charset="0"/>
                <a:cs typeface="Times New Roman" panose="02020603050405020304" pitchFamily="18" charset="0"/>
              </a:rPr>
              <a:t>sternoclavicular ligaments</a:t>
            </a:r>
            <a:endParaRPr dirty="0" sz="2400" lang="en-US">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pic>
        <p:nvPicPr>
          <p:cNvPr id="2097164" name="Picture 2" descr="The Shoulder | Musculoskeletal Key"/>
          <p:cNvPicPr>
            <a:picLocks noChangeAspect="1" noChangeArrowheads="1"/>
          </p:cNvPicPr>
          <p:nvPr/>
        </p:nvPicPr>
        <p:blipFill>
          <a:blip xmlns:r="http://schemas.openxmlformats.org/officeDocument/2006/relationships" r:embed="rId1"/>
          <a:srcRect/>
          <a:stretch>
            <a:fillRect/>
          </a:stretch>
        </p:blipFill>
        <p:spPr bwMode="auto">
          <a:xfrm>
            <a:off x="1778313" y="360608"/>
            <a:ext cx="8138419" cy="6116818"/>
          </a:xfrm>
          <a:prstGeom prst="rect"/>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03" name="Rectangle 3"/>
          <p:cNvSpPr/>
          <p:nvPr/>
        </p:nvSpPr>
        <p:spPr>
          <a:xfrm>
            <a:off x="2478156" y="2090172"/>
            <a:ext cx="5685184" cy="2580641"/>
          </a:xfrm>
          <a:prstGeom prst="rect"/>
        </p:spPr>
        <p:txBody>
          <a:bodyPr wrap="square">
            <a:spAutoFit/>
          </a:bodyPr>
          <a:p>
            <a:r>
              <a:rPr dirty="0" sz="2400" lang="en-US">
                <a:latin typeface="Times New Roman" panose="02020603050405020304" pitchFamily="18" charset="0"/>
                <a:cs typeface="Times New Roman" panose="02020603050405020304" pitchFamily="18" charset="0"/>
              </a:rPr>
              <a:t>Three important nerves contact with the humerus	</a:t>
            </a:r>
          </a:p>
          <a:p>
            <a:r>
              <a:rPr dirty="0" sz="2400" lang="en-US">
                <a:latin typeface="Times New Roman" panose="02020603050405020304" pitchFamily="18" charset="0"/>
                <a:cs typeface="Times New Roman" panose="02020603050405020304" pitchFamily="18" charset="0"/>
              </a:rPr>
              <a:t>		-axillary,</a:t>
            </a:r>
          </a:p>
          <a:p>
            <a:r>
              <a:rPr dirty="0" sz="2400" lang="en-US">
                <a:latin typeface="Times New Roman" panose="02020603050405020304" pitchFamily="18" charset="0"/>
                <a:cs typeface="Times New Roman" panose="02020603050405020304" pitchFamily="18" charset="0"/>
              </a:rPr>
              <a:t>		-radial and </a:t>
            </a:r>
          </a:p>
          <a:p>
            <a:r>
              <a:rPr dirty="0" sz="2400" lang="en-US">
                <a:latin typeface="Times New Roman" panose="02020603050405020304" pitchFamily="18" charset="0"/>
                <a:cs typeface="Times New Roman" panose="02020603050405020304" pitchFamily="18" charset="0"/>
              </a:rPr>
              <a:t>		-ulnar;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lower end of the humerus is angulated </a:t>
            </a:r>
            <a:r>
              <a:rPr dirty="0" sz="2400" lang="en-US">
                <a:solidFill>
                  <a:srgbClr val="FF0000"/>
                </a:solidFill>
                <a:latin typeface="Times New Roman" panose="02020603050405020304" pitchFamily="18" charset="0"/>
                <a:cs typeface="Times New Roman" panose="02020603050405020304" pitchFamily="18" charset="0"/>
              </a:rPr>
              <a:t>forward 45° on the shaft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pic>
        <p:nvPicPr>
          <p:cNvPr id="2097165" name="Picture 3"/>
          <p:cNvPicPr>
            <a:picLocks noChangeAspect="1"/>
          </p:cNvPicPr>
          <p:nvPr/>
        </p:nvPicPr>
        <p:blipFill>
          <a:blip xmlns:r="http://schemas.openxmlformats.org/officeDocument/2006/relationships" r:embed="rId1"/>
          <a:stretch>
            <a:fillRect/>
          </a:stretch>
        </p:blipFill>
        <p:spPr>
          <a:xfrm>
            <a:off x="1907560" y="27937"/>
            <a:ext cx="8919466" cy="6802125"/>
          </a:xfrm>
          <a:prstGeom prst="rec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pic>
        <p:nvPicPr>
          <p:cNvPr id="2097166" name="Picture 3"/>
          <p:cNvPicPr>
            <a:picLocks noChangeAspect="1"/>
          </p:cNvPicPr>
          <p:nvPr/>
        </p:nvPicPr>
        <p:blipFill>
          <a:blip xmlns:r="http://schemas.openxmlformats.org/officeDocument/2006/relationships" r:embed="rId1"/>
          <a:stretch>
            <a:fillRect/>
          </a:stretch>
        </p:blipFill>
        <p:spPr>
          <a:xfrm>
            <a:off x="634000" y="291547"/>
            <a:ext cx="6190869" cy="6321288"/>
          </a:xfrm>
          <a:prstGeom prst="rec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pic>
        <p:nvPicPr>
          <p:cNvPr id="2097167" name="Picture 3"/>
          <p:cNvPicPr>
            <a:picLocks noChangeAspect="1"/>
          </p:cNvPicPr>
          <p:nvPr/>
        </p:nvPicPr>
        <p:blipFill>
          <a:blip xmlns:r="http://schemas.openxmlformats.org/officeDocument/2006/relationships" r:embed="rId1"/>
          <a:stretch>
            <a:fillRect/>
          </a:stretch>
        </p:blipFill>
        <p:spPr>
          <a:xfrm>
            <a:off x="1908313" y="585195"/>
            <a:ext cx="7646503" cy="6067396"/>
          </a:xfrm>
          <a:prstGeom prst="rec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04" name="Rectangle 1"/>
          <p:cNvSpPr/>
          <p:nvPr/>
        </p:nvSpPr>
        <p:spPr>
          <a:xfrm>
            <a:off x="556591" y="0"/>
            <a:ext cx="11396870" cy="7559040"/>
          </a:xfrm>
          <a:prstGeom prst="rect"/>
        </p:spPr>
        <p:txBody>
          <a:bodyPr wrap="square">
            <a:spAutoFit/>
          </a:bodyPr>
          <a:p>
            <a:pPr>
              <a:lnSpc>
                <a:spcPct val="150000"/>
              </a:lnSpc>
            </a:pPr>
            <a:r>
              <a:rPr b="1" dirty="0" sz="2400" lang="en-US">
                <a:latin typeface="Times New Roman" panose="02020603050405020304" pitchFamily="18" charset="0"/>
                <a:cs typeface="Times New Roman" panose="02020603050405020304" pitchFamily="18" charset="0"/>
              </a:rPr>
              <a:t>The radius and ulna </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radius consists of the </a:t>
            </a:r>
            <a:r>
              <a:rPr b="1" dirty="0" sz="2400" i="1" lang="en-US">
                <a:latin typeface="Times New Roman" panose="02020603050405020304" pitchFamily="18" charset="0"/>
                <a:cs typeface="Times New Roman" panose="02020603050405020304" pitchFamily="18" charset="0"/>
              </a:rPr>
              <a:t>head</a:t>
            </a:r>
            <a:r>
              <a:rPr b="1" dirty="0" sz="2400" lang="en-US">
                <a:latin typeface="Times New Roman" panose="02020603050405020304" pitchFamily="18" charset="0"/>
                <a:cs typeface="Times New Roman" panose="02020603050405020304" pitchFamily="18" charset="0"/>
              </a:rPr>
              <a:t>, </a:t>
            </a:r>
            <a:r>
              <a:rPr b="1" dirty="0" sz="2400" i="1" lang="en-US">
                <a:latin typeface="Times New Roman" panose="02020603050405020304" pitchFamily="18" charset="0"/>
                <a:cs typeface="Times New Roman" panose="02020603050405020304" pitchFamily="18" charset="0"/>
              </a:rPr>
              <a:t>neck</a:t>
            </a:r>
            <a:r>
              <a:rPr b="1" dirty="0" sz="2400" lang="en-US">
                <a:latin typeface="Times New Roman" panose="02020603050405020304" pitchFamily="18" charset="0"/>
                <a:cs typeface="Times New Roman" panose="02020603050405020304" pitchFamily="18" charset="0"/>
              </a:rPr>
              <a:t>, </a:t>
            </a:r>
            <a:r>
              <a:rPr b="1" dirty="0" sz="2400" i="1" lang="en-US">
                <a:latin typeface="Times New Roman" panose="02020603050405020304" pitchFamily="18" charset="0"/>
                <a:cs typeface="Times New Roman" panose="02020603050405020304" pitchFamily="18" charset="0"/>
              </a:rPr>
              <a:t>shaft </a:t>
            </a:r>
            <a:r>
              <a:rPr dirty="0" sz="2400" lang="en-US">
                <a:latin typeface="Times New Roman" panose="02020603050405020304" pitchFamily="18" charset="0"/>
                <a:cs typeface="Times New Roman" panose="02020603050405020304" pitchFamily="18" charset="0"/>
              </a:rPr>
              <a:t>(with its </a:t>
            </a:r>
            <a:r>
              <a:rPr dirty="0" sz="2400" i="1" lang="en-US">
                <a:latin typeface="Times New Roman" panose="02020603050405020304" pitchFamily="18" charset="0"/>
                <a:cs typeface="Times New Roman" panose="02020603050405020304" pitchFamily="18" charset="0"/>
              </a:rPr>
              <a:t>radial tuberosity</a:t>
            </a:r>
            <a:r>
              <a:rPr dirty="0" sz="2400" lang="en-US">
                <a:latin typeface="Times New Roman" panose="02020603050405020304" pitchFamily="18" charset="0"/>
                <a:cs typeface="Times New Roman" panose="02020603050405020304" pitchFamily="18" charset="0"/>
              </a:rPr>
              <a:t>) and expanded distal end. </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ulna comprises </a:t>
            </a:r>
            <a:r>
              <a:rPr dirty="0" sz="2400" i="1" lang="en-US">
                <a:solidFill>
                  <a:srgbClr val="FF0000"/>
                </a:solidFill>
                <a:latin typeface="Times New Roman" panose="02020603050405020304" pitchFamily="18" charset="0"/>
                <a:cs typeface="Times New Roman" panose="02020603050405020304" pitchFamily="18" charset="0"/>
              </a:rPr>
              <a:t>olecranon</a:t>
            </a:r>
            <a:r>
              <a:rPr dirty="0" sz="2400" lang="en-US">
                <a:solidFill>
                  <a:srgbClr val="FF0000"/>
                </a:solidFill>
                <a:latin typeface="Times New Roman" panose="02020603050405020304" pitchFamily="18" charset="0"/>
                <a:cs typeface="Times New Roman" panose="02020603050405020304" pitchFamily="18" charset="0"/>
              </a:rPr>
              <a:t>, </a:t>
            </a:r>
            <a:r>
              <a:rPr dirty="0" sz="2400" i="1" lang="en-US">
                <a:solidFill>
                  <a:srgbClr val="FF0000"/>
                </a:solidFill>
                <a:latin typeface="Times New Roman" panose="02020603050405020304" pitchFamily="18" charset="0"/>
                <a:cs typeface="Times New Roman" panose="02020603050405020304" pitchFamily="18" charset="0"/>
              </a:rPr>
              <a:t>trochlear fossa</a:t>
            </a:r>
            <a:r>
              <a:rPr dirty="0" sz="2400" lang="en-US">
                <a:solidFill>
                  <a:srgbClr val="FF0000"/>
                </a:solidFill>
                <a:latin typeface="Times New Roman" panose="02020603050405020304" pitchFamily="18" charset="0"/>
                <a:cs typeface="Times New Roman" panose="02020603050405020304" pitchFamily="18" charset="0"/>
              </a:rPr>
              <a:t>, </a:t>
            </a:r>
            <a:r>
              <a:rPr dirty="0" sz="2400" i="1" lang="en-US">
                <a:solidFill>
                  <a:srgbClr val="FF0000"/>
                </a:solidFill>
                <a:latin typeface="Times New Roman" panose="02020603050405020304" pitchFamily="18" charset="0"/>
                <a:cs typeface="Times New Roman" panose="02020603050405020304" pitchFamily="18" charset="0"/>
              </a:rPr>
              <a:t>coronoid process </a:t>
            </a:r>
            <a:r>
              <a:rPr dirty="0" sz="2400" lang="en-US">
                <a:latin typeface="Times New Roman" panose="02020603050405020304" pitchFamily="18" charset="0"/>
                <a:cs typeface="Times New Roman" panose="02020603050405020304" pitchFamily="18" charset="0"/>
              </a:rPr>
              <a:t>(with its </a:t>
            </a:r>
            <a:r>
              <a:rPr dirty="0" sz="2400" i="1" lang="en-US">
                <a:latin typeface="Times New Roman" panose="02020603050405020304" pitchFamily="18" charset="0"/>
                <a:cs typeface="Times New Roman" panose="02020603050405020304" pitchFamily="18" charset="0"/>
              </a:rPr>
              <a:t>radial notch </a:t>
            </a:r>
            <a:r>
              <a:rPr dirty="0" sz="2400" lang="en-US">
                <a:latin typeface="Times New Roman" panose="02020603050405020304" pitchFamily="18" charset="0"/>
                <a:cs typeface="Times New Roman" panose="02020603050405020304" pitchFamily="18" charset="0"/>
              </a:rPr>
              <a:t>for articulation with the radial head), </a:t>
            </a:r>
            <a:r>
              <a:rPr dirty="0" sz="2400" i="1" lang="en-US">
                <a:latin typeface="Times New Roman" panose="02020603050405020304" pitchFamily="18" charset="0"/>
                <a:cs typeface="Times New Roman" panose="02020603050405020304" pitchFamily="18" charset="0"/>
              </a:rPr>
              <a:t>shaft </a:t>
            </a:r>
            <a:r>
              <a:rPr dirty="0" sz="2400" lang="en-US">
                <a:latin typeface="Times New Roman" panose="02020603050405020304" pitchFamily="18" charset="0"/>
                <a:cs typeface="Times New Roman" panose="02020603050405020304" pitchFamily="18" charset="0"/>
              </a:rPr>
              <a:t>and small distal </a:t>
            </a:r>
            <a:r>
              <a:rPr dirty="0" sz="2400" i="1" lang="en-US">
                <a:latin typeface="Times New Roman" panose="02020603050405020304" pitchFamily="18" charset="0"/>
                <a:cs typeface="Times New Roman" panose="02020603050405020304" pitchFamily="18" charset="0"/>
              </a:rPr>
              <a:t>head</a:t>
            </a:r>
            <a:r>
              <a:rPr dirty="0" sz="2400" lang="en-US">
                <a:latin typeface="Times New Roman" panose="02020603050405020304" pitchFamily="18" charset="0"/>
                <a:cs typeface="Times New Roman" panose="02020603050405020304" pitchFamily="18" charset="0"/>
              </a:rPr>
              <a:t>, which articulates with the </a:t>
            </a:r>
            <a:r>
              <a:rPr dirty="0" sz="2400" lang="en-US">
                <a:solidFill>
                  <a:srgbClr val="FF0000"/>
                </a:solidFill>
                <a:latin typeface="Times New Roman" panose="02020603050405020304" pitchFamily="18" charset="0"/>
                <a:cs typeface="Times New Roman" panose="02020603050405020304" pitchFamily="18" charset="0"/>
              </a:rPr>
              <a:t>medial side of the distal end of the radius </a:t>
            </a:r>
            <a:r>
              <a:rPr dirty="0" sz="2400" lang="en-US">
                <a:latin typeface="Times New Roman" panose="02020603050405020304" pitchFamily="18" charset="0"/>
                <a:cs typeface="Times New Roman" panose="02020603050405020304" pitchFamily="18" charset="0"/>
              </a:rPr>
              <a:t>at the </a:t>
            </a:r>
            <a:r>
              <a:rPr dirty="0" sz="2400" lang="en-US">
                <a:solidFill>
                  <a:srgbClr val="FF0000"/>
                </a:solidFill>
                <a:latin typeface="Times New Roman" panose="02020603050405020304" pitchFamily="18" charset="0"/>
                <a:cs typeface="Times New Roman" panose="02020603050405020304" pitchFamily="18" charset="0"/>
              </a:rPr>
              <a:t>inferior radio-ulnar joint</a:t>
            </a:r>
            <a:r>
              <a:rPr dirty="0" sz="2400" lang="en-US">
                <a:latin typeface="Times New Roman" panose="02020603050405020304" pitchFamily="18" charset="0"/>
                <a:cs typeface="Times New Roman" panose="02020603050405020304" pitchFamily="18" charset="0"/>
              </a:rPr>
              <a:t>.</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In pronation and supination, </a:t>
            </a:r>
            <a:r>
              <a:rPr dirty="0" sz="2400" lang="en-US">
                <a:solidFill>
                  <a:srgbClr val="FF0000"/>
                </a:solidFill>
                <a:latin typeface="Times New Roman" panose="02020603050405020304" pitchFamily="18" charset="0"/>
                <a:cs typeface="Times New Roman" panose="02020603050405020304" pitchFamily="18" charset="0"/>
              </a:rPr>
              <a:t>the head of the radius </a:t>
            </a:r>
            <a:r>
              <a:rPr dirty="0" sz="2400" lang="en-US">
                <a:latin typeface="Times New Roman" panose="02020603050405020304" pitchFamily="18" charset="0"/>
                <a:cs typeface="Times New Roman" panose="02020603050405020304" pitchFamily="18" charset="0"/>
              </a:rPr>
              <a:t>rotates against the radial notch of the ulna,</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shaft of the radius swings round the relatively fixed ulnar shaft (the two bones being connected by a </a:t>
            </a:r>
            <a:r>
              <a:rPr dirty="0" sz="2400" lang="en-US">
                <a:solidFill>
                  <a:srgbClr val="FF0000"/>
                </a:solidFill>
                <a:latin typeface="Times New Roman" panose="02020603050405020304" pitchFamily="18" charset="0"/>
                <a:cs typeface="Times New Roman" panose="02020603050405020304" pitchFamily="18" charset="0"/>
              </a:rPr>
              <a:t>fibrous interosseous ligament</a:t>
            </a:r>
            <a:r>
              <a:rPr dirty="0" sz="2400" lang="en-US">
                <a:latin typeface="Times New Roman" panose="02020603050405020304" pitchFamily="18" charset="0"/>
                <a:cs typeface="Times New Roman" panose="02020603050405020304" pitchFamily="18" charset="0"/>
              </a:rPr>
              <a:t>) and the distal end of the radius rotates against the head of the ulna.</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 This axis of rotation passes from the radial head proximally to the ulnar head distally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05" name="Rectangle 3"/>
          <p:cNvSpPr/>
          <p:nvPr/>
        </p:nvSpPr>
        <p:spPr>
          <a:xfrm>
            <a:off x="940903" y="622852"/>
            <a:ext cx="9819861" cy="7025641"/>
          </a:xfrm>
          <a:prstGeom prst="rect"/>
        </p:spPr>
        <p:txBody>
          <a:bodyPr wrap="square">
            <a:spAutoFit/>
          </a:bodyPr>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Both the radius and ulna have </a:t>
            </a:r>
            <a:r>
              <a:rPr dirty="0" sz="2400" i="1" lang="en-US">
                <a:solidFill>
                  <a:srgbClr val="FF0000"/>
                </a:solidFill>
                <a:latin typeface="Times New Roman" panose="02020603050405020304" pitchFamily="18" charset="0"/>
                <a:cs typeface="Times New Roman" panose="02020603050405020304" pitchFamily="18" charset="0"/>
              </a:rPr>
              <a:t>interosseous</a:t>
            </a:r>
            <a:r>
              <a:rPr dirty="0" sz="2400" lang="en-US">
                <a:solidFill>
                  <a:srgbClr val="FF0000"/>
                </a:solidFill>
                <a:latin typeface="Times New Roman" panose="02020603050405020304" pitchFamily="18" charset="0"/>
                <a:cs typeface="Times New Roman" panose="02020603050405020304" pitchFamily="18" charset="0"/>
              </a:rPr>
              <a:t>, </a:t>
            </a:r>
            <a:r>
              <a:rPr dirty="0" sz="2400" i="1" lang="en-US">
                <a:solidFill>
                  <a:srgbClr val="FF0000"/>
                </a:solidFill>
                <a:latin typeface="Times New Roman" panose="02020603050405020304" pitchFamily="18" charset="0"/>
                <a:cs typeface="Times New Roman" panose="02020603050405020304" pitchFamily="18" charset="0"/>
              </a:rPr>
              <a:t>anterior </a:t>
            </a:r>
            <a:r>
              <a:rPr dirty="0" sz="2400" lang="en-US">
                <a:solidFill>
                  <a:srgbClr val="FF0000"/>
                </a:solidFill>
                <a:latin typeface="Times New Roman" panose="02020603050405020304" pitchFamily="18" charset="0"/>
                <a:cs typeface="Times New Roman" panose="02020603050405020304" pitchFamily="18" charset="0"/>
              </a:rPr>
              <a:t>and </a:t>
            </a:r>
            <a:r>
              <a:rPr dirty="0" sz="2400" i="1" lang="en-US">
                <a:solidFill>
                  <a:srgbClr val="FF0000"/>
                </a:solidFill>
                <a:latin typeface="Times New Roman" panose="02020603050405020304" pitchFamily="18" charset="0"/>
                <a:cs typeface="Times New Roman" panose="02020603050405020304" pitchFamily="18" charset="0"/>
              </a:rPr>
              <a:t>posterior </a:t>
            </a:r>
            <a:r>
              <a:rPr dirty="0" sz="2400" lang="en-US">
                <a:latin typeface="Times New Roman" panose="02020603050405020304" pitchFamily="18" charset="0"/>
                <a:cs typeface="Times New Roman" panose="02020603050405020304" pitchFamily="18" charset="0"/>
              </a:rPr>
              <a:t>borders.</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latin typeface="Times New Roman" panose="02020603050405020304" pitchFamily="18" charset="0"/>
                <a:cs typeface="Times New Roman" panose="02020603050405020304" pitchFamily="18" charset="0"/>
              </a:rPr>
              <a:t>biceps tendon </a:t>
            </a:r>
            <a:r>
              <a:rPr dirty="0" sz="2400" lang="en-US">
                <a:latin typeface="Times New Roman" panose="02020603050405020304" pitchFamily="18" charset="0"/>
                <a:cs typeface="Times New Roman" panose="02020603050405020304" pitchFamily="18" charset="0"/>
              </a:rPr>
              <a:t>inserts into the roughened posterior part of the </a:t>
            </a:r>
            <a:r>
              <a:rPr dirty="0" sz="2400" i="1" lang="en-US">
                <a:latin typeface="Times New Roman" panose="02020603050405020304" pitchFamily="18" charset="0"/>
                <a:cs typeface="Times New Roman" panose="02020603050405020304" pitchFamily="18" charset="0"/>
              </a:rPr>
              <a:t>radial tuberosity</a:t>
            </a:r>
            <a:r>
              <a:rPr dirty="0" sz="2400" lang="en-US">
                <a:latin typeface="Times New Roman" panose="02020603050405020304" pitchFamily="18" charset="0"/>
                <a:cs typeface="Times New Roman" panose="02020603050405020304" pitchFamily="18" charset="0"/>
              </a:rPr>
              <a:t>. </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anterior part of the tuberosity is smooth where it is covered by a bursa.</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latin typeface="Times New Roman" panose="02020603050405020304" pitchFamily="18" charset="0"/>
                <a:cs typeface="Times New Roman" panose="02020603050405020304" pitchFamily="18" charset="0"/>
              </a:rPr>
              <a:t>radial head </a:t>
            </a:r>
            <a:r>
              <a:rPr dirty="0" sz="2400" lang="en-US">
                <a:latin typeface="Times New Roman" panose="02020603050405020304" pitchFamily="18" charset="0"/>
                <a:cs typeface="Times New Roman" panose="02020603050405020304" pitchFamily="18" charset="0"/>
              </a:rPr>
              <a:t>is at its proximal end whilst the </a:t>
            </a:r>
            <a:r>
              <a:rPr dirty="0" sz="2400" i="1" lang="en-US">
                <a:latin typeface="Times New Roman" panose="02020603050405020304" pitchFamily="18" charset="0"/>
                <a:cs typeface="Times New Roman" panose="02020603050405020304" pitchFamily="18" charset="0"/>
              </a:rPr>
              <a:t>ulnar head </a:t>
            </a:r>
            <a:r>
              <a:rPr dirty="0" sz="2400" lang="en-US">
                <a:latin typeface="Times New Roman" panose="02020603050405020304" pitchFamily="18" charset="0"/>
                <a:cs typeface="Times New Roman" panose="02020603050405020304" pitchFamily="18" charset="0"/>
              </a:rPr>
              <a:t>is at its distal end.</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lower end of the radius articulates with the </a:t>
            </a:r>
            <a:r>
              <a:rPr dirty="0" sz="2400" i="1" lang="en-US">
                <a:solidFill>
                  <a:srgbClr val="FF0000"/>
                </a:solidFill>
                <a:latin typeface="Times New Roman" panose="02020603050405020304" pitchFamily="18" charset="0"/>
                <a:cs typeface="Times New Roman" panose="02020603050405020304" pitchFamily="18" charset="0"/>
              </a:rPr>
              <a:t>scaphoid </a:t>
            </a:r>
            <a:r>
              <a:rPr dirty="0" sz="2400" lang="en-US">
                <a:solidFill>
                  <a:srgbClr val="FF0000"/>
                </a:solidFill>
                <a:latin typeface="Times New Roman" panose="02020603050405020304" pitchFamily="18" charset="0"/>
                <a:cs typeface="Times New Roman" panose="02020603050405020304" pitchFamily="18" charset="0"/>
              </a:rPr>
              <a:t>and </a:t>
            </a:r>
            <a:r>
              <a:rPr dirty="0" sz="2400" i="1" lang="en-US">
                <a:solidFill>
                  <a:srgbClr val="FF0000"/>
                </a:solidFill>
                <a:latin typeface="Times New Roman" panose="02020603050405020304" pitchFamily="18" charset="0"/>
                <a:cs typeface="Times New Roman" panose="02020603050405020304" pitchFamily="18" charset="0"/>
              </a:rPr>
              <a:t>lunate carpal bones</a:t>
            </a:r>
            <a:r>
              <a:rPr dirty="0" sz="2400" i="1" lang="en-US">
                <a:latin typeface="Times New Roman" panose="02020603050405020304" pitchFamily="18" charset="0"/>
                <a:cs typeface="Times New Roman" panose="02020603050405020304" pitchFamily="18" charset="0"/>
              </a:rPr>
              <a:t> </a:t>
            </a:r>
            <a:r>
              <a:rPr dirty="0" sz="2400" lang="en-US">
                <a:latin typeface="Times New Roman" panose="02020603050405020304" pitchFamily="18" charset="0"/>
                <a:cs typeface="Times New Roman" panose="02020603050405020304" pitchFamily="18" charset="0"/>
              </a:rPr>
              <a:t>at the wrist joint. </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lang="en-US">
                <a:solidFill>
                  <a:srgbClr val="FF0000"/>
                </a:solidFill>
                <a:latin typeface="Times New Roman" panose="02020603050405020304" pitchFamily="18" charset="0"/>
                <a:cs typeface="Times New Roman" panose="02020603050405020304" pitchFamily="18" charset="0"/>
              </a:rPr>
              <a:t>distal ulna does not participate directly in the wrist joint</a:t>
            </a:r>
            <a:r>
              <a:rPr dirty="0" sz="2400" lang="en-US">
                <a:latin typeface="Times New Roman" panose="02020603050405020304" pitchFamily="18" charset="0"/>
                <a:cs typeface="Times New Roman" panose="02020603050405020304" pitchFamily="18" charset="0"/>
              </a:rPr>
              <a:t>.</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solidFill>
                  <a:srgbClr val="FF0000"/>
                </a:solidFill>
                <a:latin typeface="Times New Roman" panose="02020603050405020304" pitchFamily="18" charset="0"/>
                <a:cs typeface="Times New Roman" panose="02020603050405020304" pitchFamily="18" charset="0"/>
              </a:rPr>
              <a:t>dorsal tubercle (of Lister</a:t>
            </a:r>
            <a:r>
              <a:rPr dirty="0" sz="2400" i="1" lang="en-US">
                <a:latin typeface="Times New Roman" panose="02020603050405020304" pitchFamily="18" charset="0"/>
                <a:cs typeface="Times New Roman" panose="02020603050405020304" pitchFamily="18" charset="0"/>
              </a:rPr>
              <a:t>) </a:t>
            </a:r>
            <a:r>
              <a:rPr dirty="0" sz="2400" lang="en-US">
                <a:latin typeface="Times New Roman" panose="02020603050405020304" pitchFamily="18" charset="0"/>
                <a:cs typeface="Times New Roman" panose="02020603050405020304" pitchFamily="18" charset="0"/>
              </a:rPr>
              <a:t>is located on the posterior surface of the distal radius.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pic>
        <p:nvPicPr>
          <p:cNvPr id="2097168" name="Picture 3"/>
          <p:cNvPicPr>
            <a:picLocks noChangeAspect="1"/>
          </p:cNvPicPr>
          <p:nvPr/>
        </p:nvPicPr>
        <p:blipFill>
          <a:blip xmlns:r="http://schemas.openxmlformats.org/officeDocument/2006/relationships" r:embed="rId1"/>
          <a:stretch>
            <a:fillRect/>
          </a:stretch>
        </p:blipFill>
        <p:spPr>
          <a:xfrm>
            <a:off x="1550504" y="101464"/>
            <a:ext cx="8481392" cy="6602063"/>
          </a:xfrm>
          <a:prstGeom prst="rec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606" name="Rectangle 3"/>
          <p:cNvSpPr/>
          <p:nvPr/>
        </p:nvSpPr>
        <p:spPr>
          <a:xfrm>
            <a:off x="874644" y="1027394"/>
            <a:ext cx="5141845" cy="5425440"/>
          </a:xfrm>
          <a:prstGeom prst="rect"/>
        </p:spPr>
        <p:txBody>
          <a:bodyPr wrap="square">
            <a:spAutoFit/>
          </a:bodyPr>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In </a:t>
            </a:r>
            <a:r>
              <a:rPr dirty="0" sz="2400" i="1" lang="en-US">
                <a:latin typeface="Times New Roman" panose="02020603050405020304" pitchFamily="18" charset="0"/>
                <a:cs typeface="Times New Roman" panose="02020603050405020304" pitchFamily="18" charset="0"/>
              </a:rPr>
              <a:t>pronation</a:t>
            </a:r>
            <a:r>
              <a:rPr dirty="0" sz="2400" lang="en-US">
                <a:latin typeface="Times New Roman" panose="02020603050405020304" pitchFamily="18" charset="0"/>
                <a:cs typeface="Times New Roman" panose="02020603050405020304" pitchFamily="18" charset="0"/>
              </a:rPr>
              <a:t>/</a:t>
            </a:r>
            <a:r>
              <a:rPr dirty="0" sz="2400" i="1" lang="en-US">
                <a:latin typeface="Times New Roman" panose="02020603050405020304" pitchFamily="18" charset="0"/>
                <a:cs typeface="Times New Roman" panose="02020603050405020304" pitchFamily="18" charset="0"/>
              </a:rPr>
              <a:t>supination </a:t>
            </a:r>
            <a:r>
              <a:rPr dirty="0" sz="2400" lang="en-US">
                <a:latin typeface="Times New Roman" panose="02020603050405020304" pitchFamily="18" charset="0"/>
                <a:cs typeface="Times New Roman" panose="02020603050405020304" pitchFamily="18" charset="0"/>
              </a:rPr>
              <a:t>movements the radial head rotates in the radial notch of the ulna and the radial shaft pivots around the relatively fixed ulna (connected by the interosseous ligament). </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distal radius rotates around the head of the ulna.</a:t>
            </a:r>
          </a:p>
          <a:p>
            <a:pPr indent="-342900" marL="342900">
              <a:lnSpc>
                <a:spcPct val="150000"/>
              </a:lnSpc>
              <a:buFont typeface="Wingdings" panose="05000000000000000000" pitchFamily="2" charset="2"/>
              <a:buChar char="Ø"/>
            </a:pPr>
            <a:endParaRPr dirty="0" sz="2400" lang="en-US">
              <a:latin typeface="Times New Roman" panose="02020603050405020304" pitchFamily="18" charset="0"/>
              <a:cs typeface="Times New Roman" panose="02020603050405020304" pitchFamily="18" charset="0"/>
            </a:endParaRPr>
          </a:p>
        </p:txBody>
      </p:sp>
      <p:sp>
        <p:nvSpPr>
          <p:cNvPr id="1048607" name="Rectangle 1"/>
          <p:cNvSpPr/>
          <p:nvPr/>
        </p:nvSpPr>
        <p:spPr>
          <a:xfrm>
            <a:off x="5870712" y="919434"/>
            <a:ext cx="5141845" cy="5958840"/>
          </a:xfrm>
          <a:prstGeom prst="rect"/>
        </p:spPr>
        <p:txBody>
          <a:bodyPr wrap="square">
            <a:spAutoFit/>
          </a:bodyPr>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A </a:t>
            </a:r>
            <a:r>
              <a:rPr dirty="0" sz="2400" lang="en-US" err="1">
                <a:latin typeface="Times New Roman" panose="02020603050405020304" pitchFamily="18" charset="0"/>
                <a:cs typeface="Times New Roman" panose="02020603050405020304" pitchFamily="18" charset="0"/>
              </a:rPr>
              <a:t>Colles</a:t>
            </a:r>
            <a:r>
              <a:rPr dirty="0" sz="2400" lang="en-US">
                <a:latin typeface="Times New Roman" panose="02020603050405020304" pitchFamily="18" charset="0"/>
                <a:cs typeface="Times New Roman" panose="02020603050405020304" pitchFamily="18" charset="0"/>
              </a:rPr>
              <a:t> fracture is a common injury </a:t>
            </a:r>
            <a:r>
              <a:rPr dirty="0" sz="2400" lang="en-US">
                <a:solidFill>
                  <a:srgbClr val="FF0000"/>
                </a:solidFill>
                <a:latin typeface="Times New Roman" panose="02020603050405020304" pitchFamily="18" charset="0"/>
                <a:cs typeface="Times New Roman" panose="02020603050405020304" pitchFamily="18" charset="0"/>
              </a:rPr>
              <a:t>occurring at the wrist</a:t>
            </a:r>
            <a:r>
              <a:rPr dirty="0" sz="2400" lang="en-US">
                <a:latin typeface="Times New Roman" panose="02020603050405020304" pitchFamily="18" charset="0"/>
                <a:cs typeface="Times New Roman" panose="02020603050405020304" pitchFamily="18" charset="0"/>
              </a:rPr>
              <a:t> in the elderly and usually osteoporotic population. </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It classically follows a fall on the outstretched hand. </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fracture line is usually about </a:t>
            </a:r>
            <a:r>
              <a:rPr dirty="0" sz="2400" lang="en-US">
                <a:solidFill>
                  <a:srgbClr val="FF0000"/>
                </a:solidFill>
                <a:latin typeface="Times New Roman" panose="02020603050405020304" pitchFamily="18" charset="0"/>
                <a:cs typeface="Times New Roman" panose="02020603050405020304" pitchFamily="18" charset="0"/>
              </a:rPr>
              <a:t>2.5 cm proximal </a:t>
            </a:r>
            <a:r>
              <a:rPr dirty="0" sz="2400" lang="en-US">
                <a:latin typeface="Times New Roman" panose="02020603050405020304" pitchFamily="18" charset="0"/>
                <a:cs typeface="Times New Roman" panose="02020603050405020304" pitchFamily="18" charset="0"/>
              </a:rPr>
              <a:t>to the wrist and the distal fragment displaces posteriorly (dinner fork deformity) and radially. </a:t>
            </a:r>
            <a:endParaRPr dirty="0" sz="240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608" name="Rectangle 3"/>
          <p:cNvSpPr/>
          <p:nvPr/>
        </p:nvSpPr>
        <p:spPr>
          <a:xfrm>
            <a:off x="1643270" y="660333"/>
            <a:ext cx="9144000" cy="5069840"/>
          </a:xfrm>
          <a:prstGeom prst="rect"/>
        </p:spPr>
        <p:txBody>
          <a:bodyPr wrap="square">
            <a:spAutoFit/>
          </a:bodyPr>
          <a:p>
            <a:r>
              <a:rPr b="1" dirty="0" sz="2400" lang="en-US">
                <a:latin typeface="Times New Roman" panose="02020603050405020304" pitchFamily="18" charset="0"/>
                <a:cs typeface="Times New Roman" panose="02020603050405020304" pitchFamily="18" charset="0"/>
              </a:rPr>
              <a:t>The hand</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lang="en-US">
                <a:solidFill>
                  <a:srgbClr val="FF0000"/>
                </a:solidFill>
                <a:latin typeface="Times New Roman" panose="02020603050405020304" pitchFamily="18" charset="0"/>
                <a:cs typeface="Times New Roman" panose="02020603050405020304" pitchFamily="18" charset="0"/>
              </a:rPr>
              <a:t>carpal bones </a:t>
            </a:r>
            <a:r>
              <a:rPr dirty="0" sz="2400" lang="en-US">
                <a:latin typeface="Times New Roman" panose="02020603050405020304" pitchFamily="18" charset="0"/>
                <a:cs typeface="Times New Roman" panose="02020603050405020304" pitchFamily="18" charset="0"/>
              </a:rPr>
              <a:t>are arranged into two rows.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palmar aspect of the </a:t>
            </a:r>
            <a:r>
              <a:rPr dirty="0" sz="2400" lang="en-US">
                <a:solidFill>
                  <a:srgbClr val="FF0000"/>
                </a:solidFill>
                <a:latin typeface="Times New Roman" panose="02020603050405020304" pitchFamily="18" charset="0"/>
                <a:cs typeface="Times New Roman" panose="02020603050405020304" pitchFamily="18" charset="0"/>
              </a:rPr>
              <a:t>carpus is concave.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This is brought about by the shapes of the constituent bones and the </a:t>
            </a:r>
            <a:r>
              <a:rPr dirty="0" sz="2400" lang="en-US">
                <a:solidFill>
                  <a:srgbClr val="FF0000"/>
                </a:solidFill>
                <a:latin typeface="Times New Roman" panose="02020603050405020304" pitchFamily="18" charset="0"/>
                <a:cs typeface="Times New Roman" panose="02020603050405020304" pitchFamily="18" charset="0"/>
              </a:rPr>
              <a:t>flexor retinaculum </a:t>
            </a:r>
            <a:r>
              <a:rPr dirty="0" sz="2400" lang="en-US">
                <a:latin typeface="Times New Roman" panose="02020603050405020304" pitchFamily="18" charset="0"/>
                <a:cs typeface="Times New Roman" panose="02020603050405020304" pitchFamily="18" charset="0"/>
              </a:rPr>
              <a:t>bridging the bones anteriorly to form the </a:t>
            </a:r>
            <a:r>
              <a:rPr dirty="0" sz="2400" lang="en-US">
                <a:solidFill>
                  <a:srgbClr val="FF0000"/>
                </a:solidFill>
                <a:latin typeface="Times New Roman" panose="02020603050405020304" pitchFamily="18" charset="0"/>
                <a:cs typeface="Times New Roman" panose="02020603050405020304" pitchFamily="18" charset="0"/>
              </a:rPr>
              <a:t>carpal tunnel</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scaphoid may be fractured through a fall on the outstretched hand.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This injury is common in young adults and must be suspected clinically when tenderness is elicited by deep palpation in the anatomical snuffbox.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blood supply to the scaphoid enters via its proximal and distal ends. </a:t>
            </a:r>
          </a:p>
          <a:p>
            <a:pPr indent="-342900" marL="342900">
              <a:buFont typeface="Wingdings" panose="05000000000000000000" pitchFamily="2" charset="2"/>
              <a:buChar char="Ø"/>
            </a:pPr>
            <a:endParaRPr dirty="0" sz="24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pic>
        <p:nvPicPr>
          <p:cNvPr id="2097152" name="Picture 2" descr="Clavicle Anatomy : Muscle Attachment &amp; Collarbone Fracture » How ..."/>
          <p:cNvPicPr>
            <a:picLocks noChangeAspect="1" noChangeArrowheads="1"/>
          </p:cNvPicPr>
          <p:nvPr/>
        </p:nvPicPr>
        <p:blipFill>
          <a:blip xmlns:r="http://schemas.openxmlformats.org/officeDocument/2006/relationships" r:embed="rId1"/>
          <a:srcRect/>
          <a:stretch>
            <a:fillRect/>
          </a:stretch>
        </p:blipFill>
        <p:spPr bwMode="auto">
          <a:xfrm>
            <a:off x="1094705" y="412125"/>
            <a:ext cx="9659154" cy="5795492"/>
          </a:xfrm>
          <a:prstGeom prst="rect"/>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pic>
        <p:nvPicPr>
          <p:cNvPr id="2097169" name="Picture 3"/>
          <p:cNvPicPr>
            <a:picLocks noChangeAspect="1"/>
          </p:cNvPicPr>
          <p:nvPr/>
        </p:nvPicPr>
        <p:blipFill>
          <a:blip xmlns:r="http://schemas.openxmlformats.org/officeDocument/2006/relationships" r:embed="rId1"/>
          <a:stretch>
            <a:fillRect/>
          </a:stretch>
        </p:blipFill>
        <p:spPr>
          <a:xfrm>
            <a:off x="1802295" y="490332"/>
            <a:ext cx="8123582" cy="6215268"/>
          </a:xfrm>
          <a:prstGeom prst="rec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609" name="Rectangle 3"/>
          <p:cNvSpPr/>
          <p:nvPr/>
        </p:nvSpPr>
        <p:spPr>
          <a:xfrm>
            <a:off x="715617" y="228148"/>
            <a:ext cx="9833114" cy="6370975"/>
          </a:xfrm>
          <a:prstGeom prst="rect"/>
        </p:spPr>
        <p:txBody>
          <a:bodyPr wrap="square">
            <a:spAutoFit/>
          </a:bodyPr>
          <a:p>
            <a:r>
              <a:rPr b="1" dirty="0" sz="2400" lang="en-US">
                <a:latin typeface="Times New Roman" panose="02020603050405020304" pitchFamily="18" charset="0"/>
                <a:cs typeface="Times New Roman" panose="02020603050405020304" pitchFamily="18" charset="0"/>
              </a:rPr>
              <a:t>The muscles of the outer chest wall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Muscles of the outer anterior chest wall include</a:t>
            </a:r>
          </a:p>
          <a:p>
            <a:pPr lvl="1"/>
            <a:r>
              <a:rPr dirty="0" sz="2400" lang="en-US">
                <a:latin typeface="Times New Roman" panose="02020603050405020304" pitchFamily="18" charset="0"/>
                <a:cs typeface="Times New Roman" panose="02020603050405020304" pitchFamily="18" charset="0"/>
              </a:rPr>
              <a:t>	 </a:t>
            </a:r>
            <a:r>
              <a:rPr dirty="0" sz="2400" i="1" lang="en-US">
                <a:latin typeface="Times New Roman" panose="02020603050405020304" pitchFamily="18" charset="0"/>
                <a:cs typeface="Times New Roman" panose="02020603050405020304" pitchFamily="18" charset="0"/>
              </a:rPr>
              <a:t>pectoralis major </a:t>
            </a:r>
            <a:r>
              <a:rPr dirty="0" sz="2400" lang="en-US">
                <a:latin typeface="Times New Roman" panose="02020603050405020304" pitchFamily="18" charset="0"/>
                <a:cs typeface="Times New Roman" panose="02020603050405020304" pitchFamily="18" charset="0"/>
              </a:rPr>
              <a:t>and  </a:t>
            </a:r>
            <a:r>
              <a:rPr dirty="0" sz="2400" i="1" lang="en-US">
                <a:latin typeface="Times New Roman" panose="02020603050405020304" pitchFamily="18" charset="0"/>
                <a:cs typeface="Times New Roman" panose="02020603050405020304" pitchFamily="18" charset="0"/>
              </a:rPr>
              <a:t>pectoralis minor</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Muscles of the back and shoulder include:</a:t>
            </a:r>
          </a:p>
          <a:p>
            <a:pPr lvl="1"/>
            <a:r>
              <a:rPr dirty="0" sz="2400" lang="en-US">
                <a:latin typeface="Times New Roman" panose="02020603050405020304" pitchFamily="18" charset="0"/>
                <a:cs typeface="Times New Roman" panose="02020603050405020304" pitchFamily="18" charset="0"/>
              </a:rPr>
              <a:t>	</a:t>
            </a:r>
            <a:r>
              <a:rPr dirty="0" sz="2400" lang="en-US">
                <a:solidFill>
                  <a:srgbClr val="FF0000"/>
                </a:solidFill>
                <a:latin typeface="Times New Roman" panose="02020603050405020304" pitchFamily="18" charset="0"/>
                <a:cs typeface="Times New Roman" panose="02020603050405020304" pitchFamily="18" charset="0"/>
              </a:rPr>
              <a:t> </a:t>
            </a:r>
            <a:r>
              <a:rPr dirty="0" sz="2400" i="1" lang="en-US">
                <a:solidFill>
                  <a:srgbClr val="FF0000"/>
                </a:solidFill>
                <a:latin typeface="Times New Roman" panose="02020603050405020304" pitchFamily="18" charset="0"/>
                <a:cs typeface="Times New Roman" panose="02020603050405020304" pitchFamily="18" charset="0"/>
              </a:rPr>
              <a:t>latissimus dorsi</a:t>
            </a:r>
            <a:r>
              <a:rPr dirty="0" sz="2400" lang="en-US">
                <a:solidFill>
                  <a:srgbClr val="FF0000"/>
                </a:solidFill>
                <a:latin typeface="Times New Roman" panose="02020603050405020304" pitchFamily="18" charset="0"/>
                <a:cs typeface="Times New Roman" panose="02020603050405020304" pitchFamily="18" charset="0"/>
              </a:rPr>
              <a:t>, </a:t>
            </a:r>
            <a:r>
              <a:rPr dirty="0" sz="2400" i="1" lang="en-US">
                <a:solidFill>
                  <a:srgbClr val="FF0000"/>
                </a:solidFill>
                <a:latin typeface="Times New Roman" panose="02020603050405020304" pitchFamily="18" charset="0"/>
                <a:cs typeface="Times New Roman" panose="02020603050405020304" pitchFamily="18" charset="0"/>
              </a:rPr>
              <a:t>trapezius</a:t>
            </a:r>
            <a:r>
              <a:rPr dirty="0" sz="2400" lang="en-US">
                <a:solidFill>
                  <a:srgbClr val="FF0000"/>
                </a:solidFill>
                <a:latin typeface="Times New Roman" panose="02020603050405020304" pitchFamily="18" charset="0"/>
                <a:cs typeface="Times New Roman" panose="02020603050405020304" pitchFamily="18" charset="0"/>
              </a:rPr>
              <a:t>, </a:t>
            </a:r>
            <a:r>
              <a:rPr dirty="0" sz="2400" i="1" lang="en-US">
                <a:solidFill>
                  <a:srgbClr val="FF0000"/>
                </a:solidFill>
                <a:latin typeface="Times New Roman" panose="02020603050405020304" pitchFamily="18" charset="0"/>
                <a:cs typeface="Times New Roman" panose="02020603050405020304" pitchFamily="18" charset="0"/>
              </a:rPr>
              <a:t>deltoid</a:t>
            </a:r>
            <a:r>
              <a:rPr dirty="0" sz="2400" lang="en-US">
                <a:solidFill>
                  <a:srgbClr val="FF0000"/>
                </a:solidFill>
                <a:latin typeface="Times New Roman" panose="02020603050405020304" pitchFamily="18" charset="0"/>
                <a:cs typeface="Times New Roman" panose="02020603050405020304" pitchFamily="18" charset="0"/>
              </a:rPr>
              <a:t>, </a:t>
            </a:r>
            <a:r>
              <a:rPr dirty="0" sz="2400" i="1" lang="en-US" err="1">
                <a:solidFill>
                  <a:srgbClr val="FF0000"/>
                </a:solidFill>
                <a:latin typeface="Times New Roman" panose="02020603050405020304" pitchFamily="18" charset="0"/>
                <a:cs typeface="Times New Roman" panose="02020603050405020304" pitchFamily="18" charset="0"/>
              </a:rPr>
              <a:t>levator</a:t>
            </a:r>
            <a:r>
              <a:rPr dirty="0" sz="2400" i="1" lang="en-US">
                <a:solidFill>
                  <a:srgbClr val="FF0000"/>
                </a:solidFill>
                <a:latin typeface="Times New Roman" panose="02020603050405020304" pitchFamily="18" charset="0"/>
                <a:cs typeface="Times New Roman" panose="02020603050405020304" pitchFamily="18" charset="0"/>
              </a:rPr>
              <a:t> scapulae</a:t>
            </a:r>
            <a:r>
              <a:rPr dirty="0" sz="2400" lang="en-US">
                <a:solidFill>
                  <a:srgbClr val="FF0000"/>
                </a:solidFill>
                <a:latin typeface="Times New Roman" panose="02020603050405020304" pitchFamily="18" charset="0"/>
                <a:cs typeface="Times New Roman" panose="02020603050405020304" pitchFamily="18" charset="0"/>
              </a:rPr>
              <a:t>, </a:t>
            </a:r>
            <a:r>
              <a:rPr dirty="0" sz="2400" i="1" lang="en-US">
                <a:solidFill>
                  <a:srgbClr val="FF0000"/>
                </a:solidFill>
                <a:latin typeface="Times New Roman" panose="02020603050405020304" pitchFamily="18" charset="0"/>
                <a:cs typeface="Times New Roman" panose="02020603050405020304" pitchFamily="18" charset="0"/>
              </a:rPr>
              <a:t>serratus 	anterior</a:t>
            </a:r>
            <a:r>
              <a:rPr dirty="0" sz="2400" lang="en-US">
                <a:solidFill>
                  <a:srgbClr val="FF0000"/>
                </a:solidFill>
                <a:latin typeface="Times New Roman" panose="02020603050405020304" pitchFamily="18" charset="0"/>
                <a:cs typeface="Times New Roman" panose="02020603050405020304" pitchFamily="18" charset="0"/>
              </a:rPr>
              <a:t>, </a:t>
            </a:r>
            <a:r>
              <a:rPr dirty="0" sz="2400" i="1" lang="en-US">
                <a:solidFill>
                  <a:srgbClr val="FF0000"/>
                </a:solidFill>
                <a:latin typeface="Times New Roman" panose="02020603050405020304" pitchFamily="18" charset="0"/>
                <a:cs typeface="Times New Roman" panose="02020603050405020304" pitchFamily="18" charset="0"/>
              </a:rPr>
              <a:t>teres major and minor</a:t>
            </a:r>
            <a:r>
              <a:rPr dirty="0" sz="2400" lang="en-US">
                <a:solidFill>
                  <a:srgbClr val="FF0000"/>
                </a:solidFill>
                <a:latin typeface="Times New Roman" panose="02020603050405020304" pitchFamily="18" charset="0"/>
                <a:cs typeface="Times New Roman" panose="02020603050405020304" pitchFamily="18" charset="0"/>
              </a:rPr>
              <a:t>, </a:t>
            </a:r>
            <a:r>
              <a:rPr dirty="0" sz="2400" i="1" lang="en-US">
                <a:solidFill>
                  <a:srgbClr val="FF0000"/>
                </a:solidFill>
                <a:latin typeface="Times New Roman" panose="02020603050405020304" pitchFamily="18" charset="0"/>
                <a:cs typeface="Times New Roman" panose="02020603050405020304" pitchFamily="18" charset="0"/>
              </a:rPr>
              <a:t>rhomboids major and minor</a:t>
            </a:r>
            <a:r>
              <a:rPr dirty="0" sz="2400" lang="en-US">
                <a:solidFill>
                  <a:srgbClr val="FF0000"/>
                </a:solidFill>
                <a:latin typeface="Times New Roman" panose="02020603050405020304" pitchFamily="18" charset="0"/>
                <a:cs typeface="Times New Roman" panose="02020603050405020304" pitchFamily="18" charset="0"/>
              </a:rPr>
              <a:t>, 	</a:t>
            </a:r>
            <a:r>
              <a:rPr dirty="0" sz="2400" i="1" lang="en-US">
                <a:solidFill>
                  <a:srgbClr val="FF0000"/>
                </a:solidFill>
                <a:latin typeface="Times New Roman" panose="02020603050405020304" pitchFamily="18" charset="0"/>
                <a:cs typeface="Times New Roman" panose="02020603050405020304" pitchFamily="18" charset="0"/>
              </a:rPr>
              <a:t>subscapularis</a:t>
            </a:r>
            <a:r>
              <a:rPr dirty="0" sz="2400" lang="en-US">
                <a:solidFill>
                  <a:srgbClr val="FF0000"/>
                </a:solidFill>
                <a:latin typeface="Times New Roman" panose="02020603050405020304" pitchFamily="18" charset="0"/>
                <a:cs typeface="Times New Roman" panose="02020603050405020304" pitchFamily="18" charset="0"/>
              </a:rPr>
              <a:t>, </a:t>
            </a:r>
            <a:r>
              <a:rPr dirty="0" sz="2400" i="1" lang="en-US">
                <a:solidFill>
                  <a:srgbClr val="FF0000"/>
                </a:solidFill>
                <a:latin typeface="Times New Roman" panose="02020603050405020304" pitchFamily="18" charset="0"/>
                <a:cs typeface="Times New Roman" panose="02020603050405020304" pitchFamily="18" charset="0"/>
              </a:rPr>
              <a:t>supraspinatus </a:t>
            </a:r>
            <a:r>
              <a:rPr dirty="0" sz="2400" lang="en-US">
                <a:solidFill>
                  <a:srgbClr val="FF0000"/>
                </a:solidFill>
                <a:latin typeface="Times New Roman" panose="02020603050405020304" pitchFamily="18" charset="0"/>
                <a:cs typeface="Times New Roman" panose="02020603050405020304" pitchFamily="18" charset="0"/>
              </a:rPr>
              <a:t>and </a:t>
            </a:r>
            <a:r>
              <a:rPr dirty="0" sz="2400" i="1" lang="en-US">
                <a:solidFill>
                  <a:srgbClr val="FF0000"/>
                </a:solidFill>
                <a:latin typeface="Times New Roman" panose="02020603050405020304" pitchFamily="18" charset="0"/>
                <a:cs typeface="Times New Roman" panose="02020603050405020304" pitchFamily="18" charset="0"/>
              </a:rPr>
              <a:t>infraspinatus</a:t>
            </a:r>
            <a:r>
              <a:rPr dirty="0" sz="2400" lang="en-US">
                <a:latin typeface="Times New Roman" panose="02020603050405020304" pitchFamily="18" charset="0"/>
                <a:cs typeface="Times New Roman" panose="02020603050405020304" pitchFamily="18" charset="0"/>
              </a:rPr>
              <a:t>.</a:t>
            </a:r>
          </a:p>
          <a:p>
            <a:r>
              <a:rPr b="1" dirty="0" sz="2400" lang="en-US">
                <a:latin typeface="Times New Roman" panose="02020603050405020304" pitchFamily="18" charset="0"/>
                <a:cs typeface="Times New Roman" panose="02020603050405020304" pitchFamily="18" charset="0"/>
              </a:rPr>
              <a:t>The sternoclavicular joint </a:t>
            </a:r>
          </a:p>
          <a:p>
            <a:r>
              <a:rPr dirty="0" sz="2400" lang="en-US">
                <a:latin typeface="Times New Roman" panose="02020603050405020304" pitchFamily="18" charset="0"/>
                <a:cs typeface="Times New Roman" panose="02020603050405020304" pitchFamily="18" charset="0"/>
              </a:rPr>
              <a:t> </a:t>
            </a:r>
            <a:r>
              <a:rPr b="1" dirty="0" sz="2400" lang="en-US">
                <a:latin typeface="Times New Roman" panose="02020603050405020304" pitchFamily="18" charset="0"/>
                <a:cs typeface="Times New Roman" panose="02020603050405020304" pitchFamily="18" charset="0"/>
              </a:rPr>
              <a:t>Type: </a:t>
            </a:r>
            <a:r>
              <a:rPr dirty="0" sz="2400" i="1" lang="en-US">
                <a:latin typeface="Times New Roman" panose="02020603050405020304" pitchFamily="18" charset="0"/>
                <a:cs typeface="Times New Roman" panose="02020603050405020304" pitchFamily="18" charset="0"/>
              </a:rPr>
              <a:t>atypical synovial joint</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articulation is between the </a:t>
            </a:r>
            <a:r>
              <a:rPr dirty="0" sz="2400" lang="en-US">
                <a:solidFill>
                  <a:srgbClr val="FF0000"/>
                </a:solidFill>
                <a:latin typeface="Times New Roman" panose="02020603050405020304" pitchFamily="18" charset="0"/>
                <a:cs typeface="Times New Roman" panose="02020603050405020304" pitchFamily="18" charset="0"/>
              </a:rPr>
              <a:t>sternal end of the clavicle </a:t>
            </a:r>
            <a:r>
              <a:rPr dirty="0" sz="2400" lang="en-US">
                <a:latin typeface="Times New Roman" panose="02020603050405020304" pitchFamily="18" charset="0"/>
                <a:cs typeface="Times New Roman" panose="02020603050405020304" pitchFamily="18" charset="0"/>
              </a:rPr>
              <a:t>and the </a:t>
            </a:r>
            <a:r>
              <a:rPr dirty="0" sz="2400" lang="en-US">
                <a:solidFill>
                  <a:srgbClr val="FF0000"/>
                </a:solidFill>
                <a:latin typeface="Times New Roman" panose="02020603050405020304" pitchFamily="18" charset="0"/>
                <a:cs typeface="Times New Roman" panose="02020603050405020304" pitchFamily="18" charset="0"/>
              </a:rPr>
              <a:t>manubrium</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articular surfaces are covered </a:t>
            </a:r>
            <a:r>
              <a:rPr dirty="0" sz="2400" lang="en-US">
                <a:solidFill>
                  <a:srgbClr val="FF0000"/>
                </a:solidFill>
                <a:latin typeface="Times New Roman" panose="02020603050405020304" pitchFamily="18" charset="0"/>
                <a:cs typeface="Times New Roman" panose="02020603050405020304" pitchFamily="18" charset="0"/>
              </a:rPr>
              <a:t>with fibrocartilage </a:t>
            </a:r>
            <a:r>
              <a:rPr dirty="0" sz="2400" lang="en-US">
                <a:latin typeface="Times New Roman" panose="02020603050405020304" pitchFamily="18" charset="0"/>
                <a:cs typeface="Times New Roman" panose="02020603050405020304" pitchFamily="18" charset="0"/>
              </a:rPr>
              <a:t>as opposed to the usual hyaline.</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A fibrocartilaginous </a:t>
            </a:r>
            <a:r>
              <a:rPr dirty="0" sz="2400" i="1" lang="en-US">
                <a:solidFill>
                  <a:srgbClr val="FF0000"/>
                </a:solidFill>
                <a:latin typeface="Times New Roman" panose="02020603050405020304" pitchFamily="18" charset="0"/>
                <a:cs typeface="Times New Roman" panose="02020603050405020304" pitchFamily="18" charset="0"/>
              </a:rPr>
              <a:t>articular disc </a:t>
            </a:r>
            <a:r>
              <a:rPr dirty="0" sz="2400" lang="en-US">
                <a:latin typeface="Times New Roman" panose="02020603050405020304" pitchFamily="18" charset="0"/>
                <a:cs typeface="Times New Roman" panose="02020603050405020304" pitchFamily="18" charset="0"/>
              </a:rPr>
              <a:t>separates the joint into two cavities.</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fulcrum of movement at this joint is the </a:t>
            </a:r>
            <a:r>
              <a:rPr dirty="0" sz="2400" i="1" lang="en-US">
                <a:solidFill>
                  <a:srgbClr val="FF0000"/>
                </a:solidFill>
                <a:latin typeface="Times New Roman" panose="02020603050405020304" pitchFamily="18" charset="0"/>
                <a:cs typeface="Times New Roman" panose="02020603050405020304" pitchFamily="18" charset="0"/>
              </a:rPr>
              <a:t>costoclavicular ligament</a:t>
            </a:r>
            <a:r>
              <a:rPr dirty="0" sz="2400" lang="en-US">
                <a:latin typeface="Times New Roman" panose="02020603050405020304" pitchFamily="18" charset="0"/>
                <a:cs typeface="Times New Roman" panose="02020603050405020304" pitchFamily="18" charset="0"/>
              </a:rPr>
              <a:t>,</a:t>
            </a:r>
          </a:p>
          <a:p>
            <a:r>
              <a:rPr dirty="0" sz="2400" lang="en-US">
                <a:latin typeface="Times New Roman" panose="02020603050405020304" pitchFamily="18" charset="0"/>
                <a:cs typeface="Times New Roman" panose="02020603050405020304" pitchFamily="18" charset="0"/>
              </a:rPr>
              <a:t>	i.e. when the lateral end of the clavicle moves upwards the media end 	moves downwards.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10" name="Rectangle 3"/>
          <p:cNvSpPr/>
          <p:nvPr/>
        </p:nvSpPr>
        <p:spPr>
          <a:xfrm>
            <a:off x="530089" y="1006519"/>
            <a:ext cx="6109250" cy="4154984"/>
          </a:xfrm>
          <a:prstGeom prst="rect"/>
        </p:spPr>
        <p:txBody>
          <a:bodyPr wrap="square">
            <a:spAutoFit/>
          </a:bodyPr>
          <a:p>
            <a:r>
              <a:rPr b="1" dirty="0" sz="2400" lang="en-US">
                <a:latin typeface="Times New Roman" panose="02020603050405020304" pitchFamily="18" charset="0"/>
                <a:cs typeface="Times New Roman" panose="02020603050405020304" pitchFamily="18" charset="0"/>
              </a:rPr>
              <a:t>The anterior (flexor) compartment contents of the arm  include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 The </a:t>
            </a:r>
            <a:r>
              <a:rPr dirty="0" sz="2400" i="1" lang="en-US">
                <a:solidFill>
                  <a:srgbClr val="FF0000"/>
                </a:solidFill>
                <a:latin typeface="Times New Roman" panose="02020603050405020304" pitchFamily="18" charset="0"/>
                <a:cs typeface="Times New Roman" panose="02020603050405020304" pitchFamily="18" charset="0"/>
              </a:rPr>
              <a:t>flexor muscles</a:t>
            </a:r>
            <a:r>
              <a:rPr dirty="0" sz="2400" lang="en-US">
                <a:latin typeface="Times New Roman" panose="02020603050405020304" pitchFamily="18" charset="0"/>
                <a:cs typeface="Times New Roman" panose="02020603050405020304" pitchFamily="18" charset="0"/>
              </a:rPr>
              <a:t>:</a:t>
            </a:r>
          </a:p>
          <a:p>
            <a:r>
              <a:rPr dirty="0" sz="2400" lang="en-US">
                <a:latin typeface="Times New Roman" panose="02020603050405020304" pitchFamily="18" charset="0"/>
                <a:cs typeface="Times New Roman" panose="02020603050405020304" pitchFamily="18" charset="0"/>
              </a:rPr>
              <a:t>	coracobrachialis, biceps and brachialis  	</a:t>
            </a:r>
            <a:r>
              <a:rPr dirty="0" sz="2400" i="1" lang="en-US">
                <a:latin typeface="Times New Roman" panose="02020603050405020304" pitchFamily="18" charset="0"/>
                <a:cs typeface="Times New Roman" panose="02020603050405020304" pitchFamily="18" charset="0"/>
              </a:rPr>
              <a:t>brachial artery and branches</a:t>
            </a:r>
          </a:p>
          <a:p>
            <a:r>
              <a:rPr dirty="0" sz="2400" i="1" lang="en-US">
                <a:latin typeface="Times New Roman" panose="02020603050405020304" pitchFamily="18" charset="0"/>
                <a:cs typeface="Times New Roman" panose="02020603050405020304" pitchFamily="18" charset="0"/>
              </a:rPr>
              <a:t>	median nerve</a:t>
            </a:r>
            <a:endParaRPr dirty="0" sz="2400" lang="en-US">
              <a:latin typeface="Times New Roman" panose="02020603050405020304" pitchFamily="18" charset="0"/>
              <a:cs typeface="Times New Roman" panose="02020603050405020304" pitchFamily="18" charset="0"/>
            </a:endParaRPr>
          </a:p>
          <a:p>
            <a:r>
              <a:rPr dirty="0" sz="2400" lang="en-US">
                <a:latin typeface="Times New Roman" panose="02020603050405020304" pitchFamily="18" charset="0"/>
                <a:cs typeface="Times New Roman" panose="02020603050405020304" pitchFamily="18" charset="0"/>
              </a:rPr>
              <a:t>	</a:t>
            </a:r>
            <a:r>
              <a:rPr dirty="0" sz="2400" i="1" lang="en-US">
                <a:latin typeface="Times New Roman" panose="02020603050405020304" pitchFamily="18" charset="0"/>
                <a:cs typeface="Times New Roman" panose="02020603050405020304" pitchFamily="18" charset="0"/>
              </a:rPr>
              <a:t>ulnar nerve </a:t>
            </a:r>
            <a:endParaRPr dirty="0" sz="2400" lang="en-US">
              <a:latin typeface="Times New Roman" panose="02020603050405020304" pitchFamily="18" charset="0"/>
              <a:cs typeface="Times New Roman" panose="02020603050405020304" pitchFamily="18" charset="0"/>
            </a:endParaRPr>
          </a:p>
          <a:p>
            <a:r>
              <a:rPr dirty="0" sz="2400" lang="en-US">
                <a:latin typeface="Times New Roman" panose="02020603050405020304" pitchFamily="18" charset="0"/>
                <a:cs typeface="Times New Roman" panose="02020603050405020304" pitchFamily="18" charset="0"/>
              </a:rPr>
              <a:t>	</a:t>
            </a:r>
            <a:r>
              <a:rPr dirty="0" sz="2400" i="1" lang="en-US">
                <a:latin typeface="Times New Roman" panose="02020603050405020304" pitchFamily="18" charset="0"/>
                <a:cs typeface="Times New Roman" panose="02020603050405020304" pitchFamily="18" charset="0"/>
              </a:rPr>
              <a:t>musculocutaneous nerve and branches 	which </a:t>
            </a:r>
            <a:r>
              <a:rPr dirty="0" sz="2400" lang="en-US">
                <a:latin typeface="Times New Roman" panose="02020603050405020304" pitchFamily="18" charset="0"/>
                <a:cs typeface="Times New Roman" panose="02020603050405020304" pitchFamily="18" charset="0"/>
              </a:rPr>
              <a:t>become the lateral cutaneous 	nerve of the forearm.</a:t>
            </a:r>
          </a:p>
          <a:p>
            <a:r>
              <a:rPr dirty="0" sz="2400" lang="en-US">
                <a:latin typeface="Times New Roman" panose="02020603050405020304" pitchFamily="18" charset="0"/>
                <a:cs typeface="Times New Roman" panose="02020603050405020304" pitchFamily="18" charset="0"/>
              </a:rPr>
              <a:t>	</a:t>
            </a:r>
            <a:r>
              <a:rPr dirty="0" sz="2400" i="1" lang="en-US">
                <a:latin typeface="Times New Roman" panose="02020603050405020304" pitchFamily="18" charset="0"/>
                <a:cs typeface="Times New Roman" panose="02020603050405020304" pitchFamily="18" charset="0"/>
              </a:rPr>
              <a:t>basilic vein </a:t>
            </a:r>
            <a:endParaRPr dirty="0" sz="2400" lang="en-US">
              <a:latin typeface="Times New Roman" panose="02020603050405020304" pitchFamily="18" charset="0"/>
              <a:cs typeface="Times New Roman" panose="02020603050405020304" pitchFamily="18" charset="0"/>
            </a:endParaRPr>
          </a:p>
        </p:txBody>
      </p:sp>
      <p:sp>
        <p:nvSpPr>
          <p:cNvPr id="1048611" name="Rectangle 4"/>
          <p:cNvSpPr/>
          <p:nvPr/>
        </p:nvSpPr>
        <p:spPr>
          <a:xfrm>
            <a:off x="6851372" y="1058881"/>
            <a:ext cx="4810539" cy="2677656"/>
          </a:xfrm>
          <a:prstGeom prst="rect"/>
        </p:spPr>
        <p:txBody>
          <a:bodyPr wrap="square">
            <a:spAutoFit/>
          </a:bodyPr>
          <a:p>
            <a:r>
              <a:rPr b="1" dirty="0" sz="2400" lang="en-US">
                <a:latin typeface="Times New Roman" panose="02020603050405020304" pitchFamily="18" charset="0"/>
                <a:cs typeface="Times New Roman" panose="02020603050405020304" pitchFamily="18" charset="0"/>
              </a:rPr>
              <a:t>The posterior (extensor) compartment contents include</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 The </a:t>
            </a:r>
            <a:r>
              <a:rPr dirty="0" sz="2400" i="1" lang="en-US">
                <a:latin typeface="Times New Roman" panose="02020603050405020304" pitchFamily="18" charset="0"/>
                <a:cs typeface="Times New Roman" panose="02020603050405020304" pitchFamily="18" charset="0"/>
              </a:rPr>
              <a:t>extensor muscles</a:t>
            </a:r>
            <a:r>
              <a:rPr dirty="0" sz="2400" lang="en-US">
                <a:latin typeface="Times New Roman" panose="02020603050405020304" pitchFamily="18" charset="0"/>
                <a:cs typeface="Times New Roman" panose="02020603050405020304" pitchFamily="18" charset="0"/>
              </a:rPr>
              <a:t>: triceps</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latin typeface="Times New Roman" panose="02020603050405020304" pitchFamily="18" charset="0"/>
                <a:cs typeface="Times New Roman" panose="02020603050405020304" pitchFamily="18" charset="0"/>
              </a:rPr>
              <a:t>radial nerve and branches</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latin typeface="Times New Roman" panose="02020603050405020304" pitchFamily="18" charset="0"/>
                <a:cs typeface="Times New Roman" panose="02020603050405020304" pitchFamily="18" charset="0"/>
              </a:rPr>
              <a:t>profunda brachii artery</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latin typeface="Times New Roman" panose="02020603050405020304" pitchFamily="18" charset="0"/>
                <a:cs typeface="Times New Roman" panose="02020603050405020304" pitchFamily="18" charset="0"/>
              </a:rPr>
              <a:t>ulnar nerve </a:t>
            </a:r>
            <a:r>
              <a:rPr dirty="0" sz="2400" lang="en-US">
                <a:latin typeface="Times New Roman" panose="02020603050405020304" pitchFamily="18" charset="0"/>
                <a:cs typeface="Times New Roman" panose="02020603050405020304" pitchFamily="18" charset="0"/>
              </a:rPr>
              <a:t>(in the lower arm only):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pic>
        <p:nvPicPr>
          <p:cNvPr id="2097170" name="Picture 3"/>
          <p:cNvPicPr>
            <a:picLocks noChangeAspect="1"/>
          </p:cNvPicPr>
          <p:nvPr/>
        </p:nvPicPr>
        <p:blipFill>
          <a:blip xmlns:r="http://schemas.openxmlformats.org/officeDocument/2006/relationships" r:embed="rId1"/>
          <a:stretch>
            <a:fillRect/>
          </a:stretch>
        </p:blipFill>
        <p:spPr>
          <a:xfrm>
            <a:off x="318052" y="503583"/>
            <a:ext cx="5592417" cy="6135756"/>
          </a:xfrm>
          <a:prstGeom prst="rect"/>
        </p:spPr>
      </p:pic>
      <p:pic>
        <p:nvPicPr>
          <p:cNvPr id="2097171" name="Picture 4"/>
          <p:cNvPicPr>
            <a:picLocks noChangeAspect="1"/>
          </p:cNvPicPr>
          <p:nvPr/>
        </p:nvPicPr>
        <p:blipFill>
          <a:blip xmlns:r="http://schemas.openxmlformats.org/officeDocument/2006/relationships" r:embed="rId2"/>
          <a:stretch>
            <a:fillRect/>
          </a:stretch>
        </p:blipFill>
        <p:spPr>
          <a:xfrm>
            <a:off x="6096000" y="159027"/>
            <a:ext cx="5963479" cy="6330428"/>
          </a:xfrm>
          <a:prstGeom prst="rec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12" name="Rectangle 3"/>
          <p:cNvSpPr/>
          <p:nvPr/>
        </p:nvSpPr>
        <p:spPr>
          <a:xfrm>
            <a:off x="106019" y="110559"/>
            <a:ext cx="5406884" cy="5632311"/>
          </a:xfrm>
          <a:prstGeom prst="rect"/>
        </p:spPr>
        <p:txBody>
          <a:bodyPr wrap="square">
            <a:spAutoFit/>
          </a:bodyPr>
          <a:p>
            <a:r>
              <a:rPr b="1" dirty="0" sz="2400" lang="en-US">
                <a:latin typeface="Times New Roman" panose="02020603050405020304" pitchFamily="18" charset="0"/>
                <a:cs typeface="Times New Roman" panose="02020603050405020304" pitchFamily="18" charset="0"/>
              </a:rPr>
              <a:t>The elbow joint</a:t>
            </a:r>
            <a:endParaRPr dirty="0" sz="2400" lang="en-US">
              <a:latin typeface="Times New Roman" panose="02020603050405020304" pitchFamily="18" charset="0"/>
              <a:cs typeface="Times New Roman" panose="02020603050405020304" pitchFamily="18" charset="0"/>
            </a:endParaRPr>
          </a:p>
          <a:p>
            <a:r>
              <a:rPr b="1" dirty="0" sz="2400" lang="en-US">
                <a:latin typeface="Times New Roman" panose="02020603050405020304" pitchFamily="18" charset="0"/>
                <a:cs typeface="Times New Roman" panose="02020603050405020304" pitchFamily="18" charset="0"/>
              </a:rPr>
              <a:t>Type: </a:t>
            </a:r>
            <a:r>
              <a:rPr dirty="0" sz="2400" i="1" lang="en-US">
                <a:solidFill>
                  <a:srgbClr val="FF0000"/>
                </a:solidFill>
                <a:latin typeface="Times New Roman" panose="02020603050405020304" pitchFamily="18" charset="0"/>
                <a:cs typeface="Times New Roman" panose="02020603050405020304" pitchFamily="18" charset="0"/>
              </a:rPr>
              <a:t>synovial hinge joint</a:t>
            </a:r>
            <a:r>
              <a:rPr dirty="0" sz="2400" lang="en-US">
                <a:latin typeface="Times New Roman" panose="02020603050405020304" pitchFamily="18" charset="0"/>
                <a:cs typeface="Times New Roman" panose="02020603050405020304" pitchFamily="18" charset="0"/>
              </a:rPr>
              <a:t>.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At the elbow the </a:t>
            </a:r>
            <a:r>
              <a:rPr dirty="0" sz="2400" lang="en-US">
                <a:solidFill>
                  <a:srgbClr val="FF0000"/>
                </a:solidFill>
                <a:latin typeface="Times New Roman" panose="02020603050405020304" pitchFamily="18" charset="0"/>
                <a:cs typeface="Times New Roman" panose="02020603050405020304" pitchFamily="18" charset="0"/>
              </a:rPr>
              <a:t>humeral capitulum</a:t>
            </a:r>
            <a:r>
              <a:rPr dirty="0" sz="2400" lang="en-US">
                <a:latin typeface="Times New Roman" panose="02020603050405020304" pitchFamily="18" charset="0"/>
                <a:cs typeface="Times New Roman" panose="02020603050405020304" pitchFamily="18" charset="0"/>
              </a:rPr>
              <a:t> articulates with the </a:t>
            </a:r>
            <a:r>
              <a:rPr dirty="0" sz="2400" lang="en-US">
                <a:solidFill>
                  <a:srgbClr val="FF0000"/>
                </a:solidFill>
                <a:latin typeface="Times New Roman" panose="02020603050405020304" pitchFamily="18" charset="0"/>
                <a:cs typeface="Times New Roman" panose="02020603050405020304" pitchFamily="18" charset="0"/>
              </a:rPr>
              <a:t>radial head</a:t>
            </a:r>
            <a:r>
              <a:rPr dirty="0" sz="2400" lang="en-US">
                <a:latin typeface="Times New Roman" panose="02020603050405020304" pitchFamily="18" charset="0"/>
                <a:cs typeface="Times New Roman" panose="02020603050405020304" pitchFamily="18" charset="0"/>
              </a:rPr>
              <a:t>, and the </a:t>
            </a:r>
            <a:r>
              <a:rPr dirty="0" sz="2400" lang="en-US">
                <a:solidFill>
                  <a:srgbClr val="FF0000"/>
                </a:solidFill>
                <a:latin typeface="Times New Roman" panose="02020603050405020304" pitchFamily="18" charset="0"/>
                <a:cs typeface="Times New Roman" panose="02020603050405020304" pitchFamily="18" charset="0"/>
              </a:rPr>
              <a:t>trochlea of the humeru</a:t>
            </a:r>
            <a:r>
              <a:rPr dirty="0" sz="2400" lang="en-US">
                <a:latin typeface="Times New Roman" panose="02020603050405020304" pitchFamily="18" charset="0"/>
                <a:cs typeface="Times New Roman" panose="02020603050405020304" pitchFamily="18" charset="0"/>
              </a:rPr>
              <a:t>s with the </a:t>
            </a:r>
            <a:r>
              <a:rPr dirty="0" sz="2400" lang="en-US">
                <a:solidFill>
                  <a:srgbClr val="FF0000"/>
                </a:solidFill>
                <a:latin typeface="Times New Roman" panose="02020603050405020304" pitchFamily="18" charset="0"/>
                <a:cs typeface="Times New Roman" panose="02020603050405020304" pitchFamily="18" charset="0"/>
              </a:rPr>
              <a:t>trochlear notch of the ulna</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Fossae immediately above the trochlea</a:t>
            </a:r>
          </a:p>
          <a:p>
            <a:r>
              <a:rPr dirty="0" sz="2400" lang="en-US">
                <a:latin typeface="Times New Roman" panose="02020603050405020304" pitchFamily="18" charset="0"/>
                <a:cs typeface="Times New Roman" panose="02020603050405020304" pitchFamily="18" charset="0"/>
              </a:rPr>
              <a:t>and capitulum admit the </a:t>
            </a:r>
            <a:r>
              <a:rPr dirty="0" sz="2400" lang="en-US">
                <a:solidFill>
                  <a:srgbClr val="FF0000"/>
                </a:solidFill>
                <a:latin typeface="Times New Roman" panose="02020603050405020304" pitchFamily="18" charset="0"/>
                <a:cs typeface="Times New Roman" panose="02020603050405020304" pitchFamily="18" charset="0"/>
              </a:rPr>
              <a:t>coronoid process </a:t>
            </a:r>
            <a:r>
              <a:rPr dirty="0" sz="2400" lang="en-US">
                <a:latin typeface="Times New Roman" panose="02020603050405020304" pitchFamily="18" charset="0"/>
                <a:cs typeface="Times New Roman" panose="02020603050405020304" pitchFamily="18" charset="0"/>
              </a:rPr>
              <a:t>of the </a:t>
            </a:r>
            <a:r>
              <a:rPr dirty="0" sz="2400" lang="en-US">
                <a:solidFill>
                  <a:srgbClr val="FF0000"/>
                </a:solidFill>
                <a:latin typeface="Times New Roman" panose="02020603050405020304" pitchFamily="18" charset="0"/>
                <a:cs typeface="Times New Roman" panose="02020603050405020304" pitchFamily="18" charset="0"/>
              </a:rPr>
              <a:t>ulna and the radial head</a:t>
            </a:r>
            <a:r>
              <a:rPr dirty="0" sz="2400" lang="en-US">
                <a:latin typeface="Times New Roman" panose="02020603050405020304" pitchFamily="18" charset="0"/>
                <a:cs typeface="Times New Roman" panose="02020603050405020304" pitchFamily="18" charset="0"/>
              </a:rPr>
              <a:t>, during full flexion.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Similarly the olecranon fossa admits the </a:t>
            </a:r>
            <a:r>
              <a:rPr dirty="0" sz="2400" lang="en-US">
                <a:solidFill>
                  <a:srgbClr val="FF0000"/>
                </a:solidFill>
                <a:latin typeface="Times New Roman" panose="02020603050405020304" pitchFamily="18" charset="0"/>
                <a:cs typeface="Times New Roman" panose="02020603050405020304" pitchFamily="18" charset="0"/>
              </a:rPr>
              <a:t>olecranon process </a:t>
            </a:r>
            <a:r>
              <a:rPr dirty="0" sz="2400" lang="en-US">
                <a:latin typeface="Times New Roman" panose="02020603050405020304" pitchFamily="18" charset="0"/>
                <a:cs typeface="Times New Roman" panose="02020603050405020304" pitchFamily="18" charset="0"/>
              </a:rPr>
              <a:t>during full elbow extension.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elbow joint communicates with the </a:t>
            </a:r>
            <a:r>
              <a:rPr dirty="0" sz="2400" lang="en-US">
                <a:solidFill>
                  <a:srgbClr val="FF0000"/>
                </a:solidFill>
                <a:latin typeface="Times New Roman" panose="02020603050405020304" pitchFamily="18" charset="0"/>
                <a:cs typeface="Times New Roman" panose="02020603050405020304" pitchFamily="18" charset="0"/>
              </a:rPr>
              <a:t>superior radio-ulnar joint.</a:t>
            </a:r>
          </a:p>
        </p:txBody>
      </p:sp>
      <p:sp>
        <p:nvSpPr>
          <p:cNvPr id="1048613" name="Rectangle 4"/>
          <p:cNvSpPr/>
          <p:nvPr/>
        </p:nvSpPr>
        <p:spPr>
          <a:xfrm>
            <a:off x="5751442" y="110559"/>
            <a:ext cx="6096000" cy="6001643"/>
          </a:xfrm>
          <a:prstGeom prst="rect"/>
        </p:spPr>
        <p:txBody>
          <a:bodyPr>
            <a:spAutoFit/>
          </a:bodyPr>
          <a:p>
            <a:r>
              <a:rPr b="1" dirty="0" sz="2400" lang="en-US">
                <a:latin typeface="Times New Roman" panose="02020603050405020304" pitchFamily="18" charset="0"/>
                <a:cs typeface="Times New Roman" panose="02020603050405020304" pitchFamily="18" charset="0"/>
              </a:rPr>
              <a:t>Capsule: </a:t>
            </a:r>
            <a:r>
              <a:rPr dirty="0" sz="2400" lang="en-US">
                <a:latin typeface="Times New Roman" panose="02020603050405020304" pitchFamily="18" charset="0"/>
                <a:cs typeface="Times New Roman" panose="02020603050405020304" pitchFamily="18" charset="0"/>
              </a:rPr>
              <a:t>the capsule </a:t>
            </a:r>
            <a:r>
              <a:rPr dirty="0" sz="2400" lang="en-US">
                <a:solidFill>
                  <a:srgbClr val="FF0000"/>
                </a:solidFill>
                <a:latin typeface="Times New Roman" panose="02020603050405020304" pitchFamily="18" charset="0"/>
                <a:cs typeface="Times New Roman" panose="02020603050405020304" pitchFamily="18" charset="0"/>
              </a:rPr>
              <a:t>is lax </a:t>
            </a:r>
            <a:r>
              <a:rPr dirty="0" sz="2400" lang="en-US">
                <a:latin typeface="Times New Roman" panose="02020603050405020304" pitchFamily="18" charset="0"/>
                <a:cs typeface="Times New Roman" panose="02020603050405020304" pitchFamily="18" charset="0"/>
              </a:rPr>
              <a:t>in front and behind to permit full elbow </a:t>
            </a:r>
            <a:r>
              <a:rPr dirty="0" sz="2400" lang="en-US">
                <a:solidFill>
                  <a:srgbClr val="FF0000"/>
                </a:solidFill>
                <a:latin typeface="Times New Roman" panose="02020603050405020304" pitchFamily="18" charset="0"/>
                <a:cs typeface="Times New Roman" panose="02020603050405020304" pitchFamily="18" charset="0"/>
              </a:rPr>
              <a:t>flexion and extension</a:t>
            </a:r>
            <a:r>
              <a:rPr dirty="0" sz="2400" lang="en-US">
                <a:latin typeface="Times New Roman" panose="02020603050405020304" pitchFamily="18" charset="0"/>
                <a:cs typeface="Times New Roman" panose="02020603050405020304" pitchFamily="18" charset="0"/>
              </a:rPr>
              <a:t>.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non-articular medial and lateral epicondyles are extracapsular.</a:t>
            </a:r>
            <a:endParaRPr b="1" dirty="0" sz="2400" lang="en-US">
              <a:latin typeface="Times New Roman" panose="02020603050405020304" pitchFamily="18" charset="0"/>
              <a:cs typeface="Times New Roman" panose="02020603050405020304" pitchFamily="18" charset="0"/>
            </a:endParaRPr>
          </a:p>
          <a:p>
            <a:r>
              <a:rPr b="1" dirty="0" sz="2400" lang="en-US">
                <a:latin typeface="Times New Roman" panose="02020603050405020304" pitchFamily="18" charset="0"/>
                <a:cs typeface="Times New Roman" panose="02020603050405020304" pitchFamily="18" charset="0"/>
              </a:rPr>
              <a:t>Ligaments </a:t>
            </a:r>
          </a:p>
          <a:p>
            <a:pPr indent="-342900" marL="342900">
              <a:buFont typeface="Wingdings" panose="05000000000000000000" pitchFamily="2" charset="2"/>
              <a:buChar char="Ø"/>
            </a:pPr>
            <a:r>
              <a:rPr b="1" dirty="0" sz="2400" lang="en-US">
                <a:latin typeface="Times New Roman" panose="02020603050405020304" pitchFamily="18" charset="0"/>
                <a:cs typeface="Times New Roman" panose="02020603050405020304" pitchFamily="18" charset="0"/>
              </a:rPr>
              <a:t>T</a:t>
            </a:r>
            <a:r>
              <a:rPr dirty="0" sz="2400" lang="en-US">
                <a:latin typeface="Times New Roman" panose="02020603050405020304" pitchFamily="18" charset="0"/>
                <a:cs typeface="Times New Roman" panose="02020603050405020304" pitchFamily="18" charset="0"/>
              </a:rPr>
              <a:t>he capsule is strengthened medially and laterally by </a:t>
            </a:r>
            <a:r>
              <a:rPr dirty="0" sz="2400" i="1" lang="en-US">
                <a:solidFill>
                  <a:srgbClr val="FF0000"/>
                </a:solidFill>
                <a:latin typeface="Times New Roman" panose="02020603050405020304" pitchFamily="18" charset="0"/>
                <a:cs typeface="Times New Roman" panose="02020603050405020304" pitchFamily="18" charset="0"/>
              </a:rPr>
              <a:t>collateral ligaments</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solidFill>
                  <a:srgbClr val="FF0000"/>
                </a:solidFill>
                <a:latin typeface="Times New Roman" panose="02020603050405020304" pitchFamily="18" charset="0"/>
                <a:cs typeface="Times New Roman" panose="02020603050405020304" pitchFamily="18" charset="0"/>
              </a:rPr>
              <a:t>medial collateral ligament </a:t>
            </a:r>
            <a:r>
              <a:rPr dirty="0" sz="2400" lang="en-US">
                <a:latin typeface="Times New Roman" panose="02020603050405020304" pitchFamily="18" charset="0"/>
                <a:cs typeface="Times New Roman" panose="02020603050405020304" pitchFamily="18" charset="0"/>
              </a:rPr>
              <a:t>is triangular and consists of anterior, posterior and middle bands.</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It extends from the medial epicondyle of the humerus and the olecranon to the coronoid process of the ulna.</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ulnar nerve is adjacent to the medial collateral ligament as it passes forwards below the medial epicondyle.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pic>
        <p:nvPicPr>
          <p:cNvPr id="2097172" name="Picture 3"/>
          <p:cNvPicPr>
            <a:picLocks noChangeAspect="1"/>
          </p:cNvPicPr>
          <p:nvPr/>
        </p:nvPicPr>
        <p:blipFill>
          <a:blip xmlns:r="http://schemas.openxmlformats.org/officeDocument/2006/relationships" r:embed="rId1"/>
          <a:stretch>
            <a:fillRect/>
          </a:stretch>
        </p:blipFill>
        <p:spPr>
          <a:xfrm>
            <a:off x="291549" y="357809"/>
            <a:ext cx="5247860" cy="5897217"/>
          </a:xfrm>
          <a:prstGeom prst="rect"/>
        </p:spPr>
      </p:pic>
      <p:pic>
        <p:nvPicPr>
          <p:cNvPr id="2097173" name="Picture 4"/>
          <p:cNvPicPr>
            <a:picLocks noChangeAspect="1"/>
          </p:cNvPicPr>
          <p:nvPr/>
        </p:nvPicPr>
        <p:blipFill>
          <a:blip xmlns:r="http://schemas.openxmlformats.org/officeDocument/2006/relationships" r:embed="rId2"/>
          <a:stretch>
            <a:fillRect/>
          </a:stretch>
        </p:blipFill>
        <p:spPr>
          <a:xfrm>
            <a:off x="5539408" y="198783"/>
            <a:ext cx="6361044" cy="6308033"/>
          </a:xfrm>
          <a:prstGeom prst="rec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14" name="Rectangle 3"/>
          <p:cNvSpPr/>
          <p:nvPr/>
        </p:nvSpPr>
        <p:spPr>
          <a:xfrm>
            <a:off x="503581" y="311429"/>
            <a:ext cx="4081671" cy="5262979"/>
          </a:xfrm>
          <a:prstGeom prst="rect"/>
        </p:spPr>
        <p:txBody>
          <a:bodyPr wrap="square">
            <a:spAutoFit/>
          </a:bodyPr>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solidFill>
                  <a:srgbClr val="FF0000"/>
                </a:solidFill>
                <a:latin typeface="Times New Roman" panose="02020603050405020304" pitchFamily="18" charset="0"/>
                <a:cs typeface="Times New Roman" panose="02020603050405020304" pitchFamily="18" charset="0"/>
              </a:rPr>
              <a:t>lateral collateral ligament</a:t>
            </a:r>
            <a:r>
              <a:rPr dirty="0" sz="2400" i="1" lang="en-US">
                <a:latin typeface="Times New Roman" panose="02020603050405020304" pitchFamily="18" charset="0"/>
                <a:cs typeface="Times New Roman" panose="02020603050405020304" pitchFamily="18" charset="0"/>
              </a:rPr>
              <a:t> </a:t>
            </a:r>
            <a:r>
              <a:rPr dirty="0" sz="2400" lang="en-US">
                <a:latin typeface="Times New Roman" panose="02020603050405020304" pitchFamily="18" charset="0"/>
                <a:cs typeface="Times New Roman" panose="02020603050405020304" pitchFamily="18" charset="0"/>
              </a:rPr>
              <a:t>extends from the lateral epicondyle of the humerus to the </a:t>
            </a:r>
            <a:r>
              <a:rPr dirty="0" sz="2400" i="1" lang="en-US">
                <a:solidFill>
                  <a:srgbClr val="FF0000"/>
                </a:solidFill>
                <a:latin typeface="Times New Roman" panose="02020603050405020304" pitchFamily="18" charset="0"/>
                <a:cs typeface="Times New Roman" panose="02020603050405020304" pitchFamily="18" charset="0"/>
              </a:rPr>
              <a:t>annular ligament</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annular ligament is attached medially to the radial notch of the ulna and clasps, but does not attach to, the radial head and neck.</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 As the ligament is not attached to the head this is free to rotate within the ligament.</a:t>
            </a:r>
          </a:p>
        </p:txBody>
      </p:sp>
      <p:sp>
        <p:nvSpPr>
          <p:cNvPr id="1048615" name="Rectangle 4"/>
          <p:cNvSpPr/>
          <p:nvPr/>
        </p:nvSpPr>
        <p:spPr>
          <a:xfrm>
            <a:off x="4731026" y="311429"/>
            <a:ext cx="7460974" cy="5935279"/>
          </a:xfrm>
          <a:prstGeom prst="rect"/>
        </p:spPr>
        <p:txBody>
          <a:bodyPr wrap="square">
            <a:spAutoFit/>
          </a:bodyPr>
          <a:p>
            <a:r>
              <a:rPr b="1" dirty="0" sz="2400" lang="en-US">
                <a:latin typeface="Times New Roman" panose="02020603050405020304" pitchFamily="18" charset="0"/>
                <a:cs typeface="Times New Roman" panose="02020603050405020304" pitchFamily="18" charset="0"/>
              </a:rPr>
              <a:t>Movements at the elbow</a:t>
            </a:r>
          </a:p>
          <a:p>
            <a:pPr indent="-342900" marL="342900">
              <a:buFont typeface="Wingdings" panose="05000000000000000000" pitchFamily="2" charset="2"/>
              <a:buChar char="Ø"/>
            </a:pPr>
            <a:r>
              <a:rPr dirty="0" sz="2400" i="1" lang="en-US">
                <a:latin typeface="Times New Roman" panose="02020603050405020304" pitchFamily="18" charset="0"/>
                <a:cs typeface="Times New Roman" panose="02020603050405020304" pitchFamily="18" charset="0"/>
              </a:rPr>
              <a:t>Flexion</a:t>
            </a:r>
            <a:r>
              <a:rPr dirty="0" sz="2400" lang="en-US">
                <a:latin typeface="Times New Roman" panose="02020603050405020304" pitchFamily="18" charset="0"/>
                <a:cs typeface="Times New Roman" panose="02020603050405020304" pitchFamily="18" charset="0"/>
              </a:rPr>
              <a:t>/</a:t>
            </a:r>
            <a:r>
              <a:rPr dirty="0" sz="2400" i="1" lang="en-US">
                <a:latin typeface="Times New Roman" panose="02020603050405020304" pitchFamily="18" charset="0"/>
                <a:cs typeface="Times New Roman" panose="02020603050405020304" pitchFamily="18" charset="0"/>
              </a:rPr>
              <a:t>extension </a:t>
            </a:r>
            <a:r>
              <a:rPr dirty="0" sz="2400" lang="en-US">
                <a:latin typeface="Times New Roman" panose="02020603050405020304" pitchFamily="18" charset="0"/>
                <a:cs typeface="Times New Roman" panose="02020603050405020304" pitchFamily="18" charset="0"/>
              </a:rPr>
              <a:t>occur at the elbow joint. </a:t>
            </a:r>
          </a:p>
          <a:p>
            <a:pPr indent="-342900" marL="342900">
              <a:buFont typeface="Wingdings" panose="05000000000000000000" pitchFamily="2" charset="2"/>
              <a:buChar char="Ø"/>
            </a:pPr>
            <a:r>
              <a:rPr dirty="0" sz="2400" i="1" lang="en-US">
                <a:latin typeface="Times New Roman" panose="02020603050405020304" pitchFamily="18" charset="0"/>
                <a:cs typeface="Times New Roman" panose="02020603050405020304" pitchFamily="18" charset="0"/>
              </a:rPr>
              <a:t>Supination</a:t>
            </a:r>
            <a:r>
              <a:rPr dirty="0" sz="2400" lang="en-US">
                <a:latin typeface="Times New Roman" panose="02020603050405020304" pitchFamily="18" charset="0"/>
                <a:cs typeface="Times New Roman" panose="02020603050405020304" pitchFamily="18" charset="0"/>
              </a:rPr>
              <a:t>/</a:t>
            </a:r>
            <a:r>
              <a:rPr dirty="0" sz="2400" i="1" lang="en-US">
                <a:latin typeface="Times New Roman" panose="02020603050405020304" pitchFamily="18" charset="0"/>
                <a:cs typeface="Times New Roman" panose="02020603050405020304" pitchFamily="18" charset="0"/>
              </a:rPr>
              <a:t>pronation </a:t>
            </a:r>
            <a:r>
              <a:rPr dirty="0" sz="2400" lang="en-US">
                <a:latin typeface="Times New Roman" panose="02020603050405020304" pitchFamily="18" charset="0"/>
                <a:cs typeface="Times New Roman" panose="02020603050405020304" pitchFamily="18" charset="0"/>
              </a:rPr>
              <a:t>occur mostly at the </a:t>
            </a:r>
            <a:r>
              <a:rPr dirty="0" sz="2400" i="1" lang="en-US">
                <a:solidFill>
                  <a:srgbClr val="FF0000"/>
                </a:solidFill>
                <a:latin typeface="Times New Roman" panose="02020603050405020304" pitchFamily="18" charset="0"/>
                <a:cs typeface="Times New Roman" panose="02020603050405020304" pitchFamily="18" charset="0"/>
              </a:rPr>
              <a:t>superior radio-ulnar joint </a:t>
            </a:r>
            <a:r>
              <a:rPr dirty="0" sz="2400" lang="en-US">
                <a:latin typeface="Times New Roman" panose="02020603050405020304" pitchFamily="18" charset="0"/>
                <a:cs typeface="Times New Roman" panose="02020603050405020304" pitchFamily="18" charset="0"/>
              </a:rPr>
              <a:t>(in conjunction with movements at the inferior radio-ulnar joint).</a:t>
            </a:r>
          </a:p>
          <a:p>
            <a:pPr indent="-342900" marL="342900">
              <a:buFont typeface="Wingdings" panose="05000000000000000000" pitchFamily="2" charset="2"/>
              <a:buChar char="Ø"/>
            </a:pPr>
            <a:r>
              <a:rPr b="1" dirty="0" sz="2400" lang="en-US">
                <a:latin typeface="Times New Roman" panose="02020603050405020304" pitchFamily="18" charset="0"/>
                <a:cs typeface="Times New Roman" panose="02020603050405020304" pitchFamily="18" charset="0"/>
              </a:rPr>
              <a:t>Flexion (140°): </a:t>
            </a:r>
            <a:r>
              <a:rPr dirty="0" sz="2400" lang="en-US">
                <a:latin typeface="Times New Roman" panose="02020603050405020304" pitchFamily="18" charset="0"/>
                <a:cs typeface="Times New Roman" panose="02020603050405020304" pitchFamily="18" charset="0"/>
              </a:rPr>
              <a:t>biceps, brachialis, brachioradialis and the forearm flexor muscles.</a:t>
            </a:r>
          </a:p>
          <a:p>
            <a:pPr indent="-342900" marL="342900">
              <a:buFont typeface="Wingdings" panose="05000000000000000000" pitchFamily="2" charset="2"/>
              <a:buChar char="Ø"/>
            </a:pPr>
            <a:r>
              <a:rPr b="1" dirty="0" sz="2400" lang="en-US">
                <a:latin typeface="Times New Roman" panose="02020603050405020304" pitchFamily="18" charset="0"/>
                <a:cs typeface="Times New Roman" panose="02020603050405020304" pitchFamily="18" charset="0"/>
              </a:rPr>
              <a:t>Extension (0°): </a:t>
            </a:r>
            <a:r>
              <a:rPr dirty="0" sz="2400" lang="en-US">
                <a:solidFill>
                  <a:srgbClr val="FF0000"/>
                </a:solidFill>
                <a:latin typeface="Times New Roman" panose="02020603050405020304" pitchFamily="18" charset="0"/>
                <a:cs typeface="Times New Roman" panose="02020603050405020304" pitchFamily="18" charset="0"/>
              </a:rPr>
              <a:t>triceps and to a lesser extent anconeus</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b="1" dirty="0" sz="2400" lang="en-US">
                <a:latin typeface="Times New Roman" panose="02020603050405020304" pitchFamily="18" charset="0"/>
                <a:cs typeface="Times New Roman" panose="02020603050405020304" pitchFamily="18" charset="0"/>
              </a:rPr>
              <a:t>Pronation (90°): </a:t>
            </a:r>
            <a:r>
              <a:rPr dirty="0" sz="2400" lang="en-US">
                <a:solidFill>
                  <a:srgbClr val="FF0000"/>
                </a:solidFill>
                <a:latin typeface="Times New Roman" panose="02020603050405020304" pitchFamily="18" charset="0"/>
                <a:cs typeface="Times New Roman" panose="02020603050405020304" pitchFamily="18" charset="0"/>
              </a:rPr>
              <a:t>pronator teres and pronator quadratus</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b="1" dirty="0" sz="2400" lang="en-US">
                <a:latin typeface="Times New Roman" panose="02020603050405020304" pitchFamily="18" charset="0"/>
                <a:cs typeface="Times New Roman" panose="02020603050405020304" pitchFamily="18" charset="0"/>
              </a:rPr>
              <a:t>Supination (90°): </a:t>
            </a:r>
            <a:r>
              <a:rPr dirty="0" sz="2400" lang="en-US">
                <a:solidFill>
                  <a:srgbClr val="FF0000"/>
                </a:solidFill>
                <a:latin typeface="Times New Roman" panose="02020603050405020304" pitchFamily="18" charset="0"/>
                <a:cs typeface="Times New Roman" panose="02020603050405020304" pitchFamily="18" charset="0"/>
              </a:rPr>
              <a:t>biceps is the most powerful supinator</a:t>
            </a:r>
            <a:r>
              <a:rPr dirty="0" sz="2400" lang="en-US">
                <a:latin typeface="Times New Roman" panose="02020603050405020304" pitchFamily="18" charset="0"/>
                <a:cs typeface="Times New Roman" panose="02020603050405020304" pitchFamily="18" charset="0"/>
              </a:rPr>
              <a:t>. </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This movement is afforded by the insertion of the muscle on the posterior aspect of the radial tuberosity. </a:t>
            </a:r>
            <a:r>
              <a:rPr dirty="0" sz="2400" lang="en-US">
                <a:solidFill>
                  <a:srgbClr val="FF0000"/>
                </a:solidFill>
                <a:latin typeface="Times New Roman" panose="02020603050405020304" pitchFamily="18" charset="0"/>
                <a:cs typeface="Times New Roman" panose="02020603050405020304" pitchFamily="18" charset="0"/>
              </a:rPr>
              <a:t>Supinator, extensor pollicis longus and brevis are weaker supinators</a:t>
            </a:r>
            <a:r>
              <a:rPr dirty="0" sz="2400" lang="en-US">
                <a:latin typeface="Times New Roman" panose="02020603050405020304" pitchFamily="18" charset="0"/>
                <a:cs typeface="Times New Roman" panose="02020603050405020304" pitchFamily="18"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16" name="Rectangle 3"/>
          <p:cNvSpPr/>
          <p:nvPr/>
        </p:nvSpPr>
        <p:spPr>
          <a:xfrm>
            <a:off x="0" y="184057"/>
            <a:ext cx="6361044" cy="6673943"/>
          </a:xfrm>
          <a:prstGeom prst="rect"/>
        </p:spPr>
        <p:txBody>
          <a:bodyPr wrap="square">
            <a:spAutoFit/>
          </a:bodyPr>
          <a:p>
            <a:pPr>
              <a:lnSpc>
                <a:spcPct val="150000"/>
              </a:lnSpc>
            </a:pPr>
            <a:r>
              <a:rPr b="1" dirty="0" sz="2400" lang="it-IT">
                <a:latin typeface="Times New Roman" panose="02020603050405020304" pitchFamily="18" charset="0"/>
                <a:cs typeface="Times New Roman" panose="02020603050405020304" pitchFamily="18" charset="0"/>
              </a:rPr>
              <a:t>The cubital fossa </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 This fossa is defined by: a </a:t>
            </a:r>
            <a:r>
              <a:rPr dirty="0" sz="2400" lang="en-US">
                <a:solidFill>
                  <a:srgbClr val="FF0000"/>
                </a:solidFill>
                <a:latin typeface="Times New Roman" panose="02020603050405020304" pitchFamily="18" charset="0"/>
                <a:cs typeface="Times New Roman" panose="02020603050405020304" pitchFamily="18" charset="0"/>
              </a:rPr>
              <a:t>horizontal line joining the two epicondyles</a:t>
            </a:r>
            <a:r>
              <a:rPr dirty="0" sz="2400" lang="en-US">
                <a:latin typeface="Times New Roman" panose="02020603050405020304" pitchFamily="18" charset="0"/>
                <a:cs typeface="Times New Roman" panose="02020603050405020304" pitchFamily="18" charset="0"/>
              </a:rPr>
              <a:t>; </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medial border of brachioradialis; and the lateral border of pronator teres. </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solidFill>
                  <a:srgbClr val="FF0000"/>
                </a:solidFill>
                <a:latin typeface="Times New Roman" panose="02020603050405020304" pitchFamily="18" charset="0"/>
                <a:cs typeface="Times New Roman" panose="02020603050405020304" pitchFamily="18" charset="0"/>
              </a:rPr>
              <a:t>floor</a:t>
            </a:r>
            <a:r>
              <a:rPr dirty="0" sz="2400" i="1" lang="en-US">
                <a:latin typeface="Times New Roman" panose="02020603050405020304" pitchFamily="18" charset="0"/>
                <a:cs typeface="Times New Roman" panose="02020603050405020304" pitchFamily="18" charset="0"/>
              </a:rPr>
              <a:t> </a:t>
            </a:r>
            <a:r>
              <a:rPr dirty="0" sz="2400" lang="en-US">
                <a:latin typeface="Times New Roman" panose="02020603050405020304" pitchFamily="18" charset="0"/>
                <a:cs typeface="Times New Roman" panose="02020603050405020304" pitchFamily="18" charset="0"/>
              </a:rPr>
              <a:t>of the fossa consists of </a:t>
            </a:r>
            <a:r>
              <a:rPr dirty="0" sz="2400" lang="en-US">
                <a:solidFill>
                  <a:srgbClr val="FF0000"/>
                </a:solidFill>
                <a:latin typeface="Times New Roman" panose="02020603050405020304" pitchFamily="18" charset="0"/>
                <a:cs typeface="Times New Roman" panose="02020603050405020304" pitchFamily="18" charset="0"/>
              </a:rPr>
              <a:t>brachialis muscle </a:t>
            </a:r>
            <a:r>
              <a:rPr dirty="0" sz="2400" lang="en-US">
                <a:latin typeface="Times New Roman" panose="02020603050405020304" pitchFamily="18" charset="0"/>
                <a:cs typeface="Times New Roman" panose="02020603050405020304" pitchFamily="18" charset="0"/>
              </a:rPr>
              <a:t>and </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overlying </a:t>
            </a:r>
            <a:r>
              <a:rPr dirty="0" sz="2400" i="1" lang="en-US">
                <a:solidFill>
                  <a:srgbClr val="FF0000"/>
                </a:solidFill>
                <a:latin typeface="Times New Roman" panose="02020603050405020304" pitchFamily="18" charset="0"/>
                <a:cs typeface="Times New Roman" panose="02020603050405020304" pitchFamily="18" charset="0"/>
              </a:rPr>
              <a:t>roof </a:t>
            </a:r>
            <a:r>
              <a:rPr dirty="0" sz="2400" lang="en-US">
                <a:latin typeface="Times New Roman" panose="02020603050405020304" pitchFamily="18" charset="0"/>
                <a:cs typeface="Times New Roman" panose="02020603050405020304" pitchFamily="18" charset="0"/>
              </a:rPr>
              <a:t>of </a:t>
            </a:r>
            <a:r>
              <a:rPr dirty="0" sz="2400" lang="en-US">
                <a:solidFill>
                  <a:srgbClr val="FF0000"/>
                </a:solidFill>
                <a:latin typeface="Times New Roman" panose="02020603050405020304" pitchFamily="18" charset="0"/>
                <a:cs typeface="Times New Roman" panose="02020603050405020304" pitchFamily="18" charset="0"/>
              </a:rPr>
              <a:t>superficial fascia</a:t>
            </a:r>
            <a:r>
              <a:rPr dirty="0" sz="2400" lang="en-US">
                <a:latin typeface="Times New Roman" panose="02020603050405020304" pitchFamily="18" charset="0"/>
                <a:cs typeface="Times New Roman" panose="02020603050405020304" pitchFamily="18" charset="0"/>
              </a:rPr>
              <a:t>.</a:t>
            </a:r>
          </a:p>
          <a:p>
            <a:pPr indent="-342900" marL="3429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lang="en-US">
                <a:solidFill>
                  <a:srgbClr val="FF0000"/>
                </a:solidFill>
                <a:latin typeface="Times New Roman" panose="02020603050405020304" pitchFamily="18" charset="0"/>
                <a:cs typeface="Times New Roman" panose="02020603050405020304" pitchFamily="18" charset="0"/>
              </a:rPr>
              <a:t>median cubital vein </a:t>
            </a:r>
            <a:r>
              <a:rPr dirty="0" sz="2400" lang="en-US">
                <a:latin typeface="Times New Roman" panose="02020603050405020304" pitchFamily="18" charset="0"/>
                <a:cs typeface="Times New Roman" panose="02020603050405020304" pitchFamily="18" charset="0"/>
              </a:rPr>
              <a:t>runs in the superficial fascia and connects the basilic to cephalic veins.</a:t>
            </a:r>
          </a:p>
          <a:p>
            <a:pPr>
              <a:lnSpc>
                <a:spcPct val="150000"/>
              </a:lnSpc>
            </a:pPr>
            <a:endParaRPr dirty="0" sz="2400" lang="en-US">
              <a:latin typeface="Times New Roman" panose="02020603050405020304" pitchFamily="18" charset="0"/>
              <a:cs typeface="Times New Roman" panose="02020603050405020304" pitchFamily="18" charset="0"/>
            </a:endParaRPr>
          </a:p>
        </p:txBody>
      </p:sp>
      <p:sp>
        <p:nvSpPr>
          <p:cNvPr id="1048617" name="Rectangle 1"/>
          <p:cNvSpPr/>
          <p:nvPr/>
        </p:nvSpPr>
        <p:spPr>
          <a:xfrm>
            <a:off x="6096000" y="88438"/>
            <a:ext cx="6096000" cy="6119945"/>
          </a:xfrm>
          <a:prstGeom prst="rect"/>
        </p:spPr>
        <p:txBody>
          <a:bodyPr>
            <a:spAutoFit/>
          </a:bodyPr>
          <a:p>
            <a:pPr>
              <a:lnSpc>
                <a:spcPct val="150000"/>
              </a:lnSpc>
            </a:pPr>
            <a:r>
              <a:rPr b="1" dirty="0" sz="2400" lang="en-US">
                <a:latin typeface="Times New Roman" panose="02020603050405020304" pitchFamily="18" charset="0"/>
                <a:cs typeface="Times New Roman" panose="02020603050405020304" pitchFamily="18" charset="0"/>
              </a:rPr>
              <a:t>Contents</a:t>
            </a:r>
          </a:p>
          <a:p>
            <a:pPr indent="-457200" marL="4572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Within the fossa the </a:t>
            </a:r>
            <a:r>
              <a:rPr dirty="0" sz="2400" lang="en-US">
                <a:solidFill>
                  <a:srgbClr val="FF0000"/>
                </a:solidFill>
                <a:latin typeface="Times New Roman" panose="02020603050405020304" pitchFamily="18" charset="0"/>
                <a:cs typeface="Times New Roman" panose="02020603050405020304" pitchFamily="18" charset="0"/>
              </a:rPr>
              <a:t>biceps tendon </a:t>
            </a:r>
            <a:r>
              <a:rPr dirty="0" sz="2400" lang="en-US">
                <a:latin typeface="Times New Roman" panose="02020603050405020304" pitchFamily="18" charset="0"/>
                <a:cs typeface="Times New Roman" panose="02020603050405020304" pitchFamily="18" charset="0"/>
              </a:rPr>
              <a:t>can be palpated.</a:t>
            </a:r>
          </a:p>
          <a:p>
            <a:pPr indent="-457200" marL="4572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Brachial artery and the median nerve.</a:t>
            </a:r>
          </a:p>
          <a:p>
            <a:pPr indent="-457200" marL="4572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radial and ulnar nerves lie outside the cubital fossa. </a:t>
            </a:r>
          </a:p>
          <a:p>
            <a:pPr indent="-457200" marL="4572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radial nerve passes anterior to the lateral epicondyle between brachialis and</a:t>
            </a:r>
          </a:p>
          <a:p>
            <a:pPr indent="-457200" marL="4572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brachioradialis muscles. </a:t>
            </a:r>
          </a:p>
          <a:p>
            <a:pPr indent="-457200" marL="457200">
              <a:lnSpc>
                <a:spcPct val="150000"/>
              </a:lnSpc>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ulnar nerve winds behind the medial epicondyle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pic>
        <p:nvPicPr>
          <p:cNvPr id="2097174" name="Picture 3"/>
          <p:cNvPicPr>
            <a:picLocks noChangeAspect="1"/>
          </p:cNvPicPr>
          <p:nvPr/>
        </p:nvPicPr>
        <p:blipFill>
          <a:blip xmlns:r="http://schemas.openxmlformats.org/officeDocument/2006/relationships" r:embed="rId1"/>
          <a:stretch>
            <a:fillRect/>
          </a:stretch>
        </p:blipFill>
        <p:spPr>
          <a:xfrm>
            <a:off x="1966518" y="414130"/>
            <a:ext cx="6301720" cy="6029739"/>
          </a:xfrm>
          <a:prstGeom prst="rec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pic>
        <p:nvPicPr>
          <p:cNvPr id="2097175" name="Picture 3"/>
          <p:cNvPicPr>
            <a:picLocks noChangeAspect="1"/>
          </p:cNvPicPr>
          <p:nvPr/>
        </p:nvPicPr>
        <p:blipFill>
          <a:blip xmlns:r="http://schemas.openxmlformats.org/officeDocument/2006/relationships" r:embed="rId1"/>
          <a:stretch>
            <a:fillRect/>
          </a:stretch>
        </p:blipFill>
        <p:spPr>
          <a:xfrm>
            <a:off x="1152940" y="887896"/>
            <a:ext cx="9621078" cy="5181599"/>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pic>
        <p:nvPicPr>
          <p:cNvPr id="2097153" name="Picture 4"/>
          <p:cNvPicPr>
            <a:picLocks noChangeAspect="1"/>
          </p:cNvPicPr>
          <p:nvPr/>
        </p:nvPicPr>
        <p:blipFill>
          <a:blip xmlns:r="http://schemas.openxmlformats.org/officeDocument/2006/relationships" r:embed="rId1"/>
          <a:stretch>
            <a:fillRect/>
          </a:stretch>
        </p:blipFill>
        <p:spPr>
          <a:xfrm>
            <a:off x="331304" y="468984"/>
            <a:ext cx="6908173" cy="5920031"/>
          </a:xfrm>
          <a:prstGeom prst="rec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618" name="Rectangle 3"/>
          <p:cNvSpPr/>
          <p:nvPr/>
        </p:nvSpPr>
        <p:spPr>
          <a:xfrm>
            <a:off x="1245704" y="381938"/>
            <a:ext cx="10005391" cy="5632311"/>
          </a:xfrm>
          <a:prstGeom prst="rect"/>
        </p:spPr>
        <p:txBody>
          <a:bodyPr wrap="square">
            <a:spAutoFit/>
          </a:bodyPr>
          <a:p>
            <a:r>
              <a:rPr b="1" dirty="0" sz="2400" lang="en-US">
                <a:latin typeface="Times New Roman" panose="02020603050405020304" pitchFamily="18" charset="0"/>
                <a:cs typeface="Times New Roman" panose="02020603050405020304" pitchFamily="18" charset="0"/>
              </a:rPr>
              <a:t>The contents of the anterior (flexor) compartment of the forearm</a:t>
            </a:r>
          </a:p>
          <a:p>
            <a:r>
              <a:rPr dirty="0" sz="2400" lang="en-US">
                <a:latin typeface="Times New Roman" panose="02020603050405020304" pitchFamily="18" charset="0"/>
                <a:cs typeface="Times New Roman" panose="02020603050405020304" pitchFamily="18" charset="0"/>
              </a:rPr>
              <a:t> </a:t>
            </a:r>
            <a:r>
              <a:rPr b="1" dirty="0" sz="2400" lang="en-US">
                <a:latin typeface="Times New Roman" panose="02020603050405020304" pitchFamily="18" charset="0"/>
                <a:cs typeface="Times New Roman" panose="02020603050405020304" pitchFamily="18" charset="0"/>
              </a:rPr>
              <a:t>Muscles</a:t>
            </a:r>
            <a:r>
              <a:rPr dirty="0" sz="2400" lang="en-US">
                <a:latin typeface="Times New Roman" panose="02020603050405020304" pitchFamily="18" charset="0"/>
                <a:cs typeface="Times New Roman" panose="02020603050405020304" pitchFamily="18" charset="0"/>
              </a:rPr>
              <a:t>:</a:t>
            </a:r>
          </a:p>
          <a:p>
            <a:r>
              <a:rPr dirty="0" sz="2400" lang="en-US">
                <a:latin typeface="Times New Roman" panose="02020603050405020304" pitchFamily="18" charset="0"/>
                <a:cs typeface="Times New Roman" panose="02020603050405020304" pitchFamily="18" charset="0"/>
              </a:rPr>
              <a:t>the muscles within this compartment are considered</a:t>
            </a:r>
          </a:p>
          <a:p>
            <a:r>
              <a:rPr dirty="0" sz="2400" lang="en-US">
                <a:latin typeface="Times New Roman" panose="02020603050405020304" pitchFamily="18" charset="0"/>
                <a:cs typeface="Times New Roman" panose="02020603050405020304" pitchFamily="18" charset="0"/>
              </a:rPr>
              <a:t>		</a:t>
            </a:r>
            <a:r>
              <a:rPr dirty="0" sz="2400" i="1" lang="en-US">
                <a:latin typeface="Times New Roman" panose="02020603050405020304" pitchFamily="18" charset="0"/>
                <a:cs typeface="Times New Roman" panose="02020603050405020304" pitchFamily="18" charset="0"/>
              </a:rPr>
              <a:t>superficial</a:t>
            </a:r>
            <a:r>
              <a:rPr dirty="0" sz="2400" lang="en-US">
                <a:latin typeface="Times New Roman" panose="02020603050405020304" pitchFamily="18" charset="0"/>
                <a:cs typeface="Times New Roman" panose="02020603050405020304" pitchFamily="18" charset="0"/>
              </a:rPr>
              <a:t>, </a:t>
            </a:r>
            <a:r>
              <a:rPr dirty="0" sz="2400" i="1" lang="en-US">
                <a:latin typeface="Times New Roman" panose="02020603050405020304" pitchFamily="18" charset="0"/>
                <a:cs typeface="Times New Roman" panose="02020603050405020304" pitchFamily="18" charset="0"/>
              </a:rPr>
              <a:t>intermediate </a:t>
            </a:r>
            <a:r>
              <a:rPr dirty="0" sz="2400" lang="en-US">
                <a:latin typeface="Times New Roman" panose="02020603050405020304" pitchFamily="18" charset="0"/>
                <a:cs typeface="Times New Roman" panose="02020603050405020304" pitchFamily="18" charset="0"/>
              </a:rPr>
              <a:t>and </a:t>
            </a:r>
            <a:r>
              <a:rPr dirty="0" sz="2400" i="1" lang="en-US">
                <a:latin typeface="Times New Roman" panose="02020603050405020304" pitchFamily="18" charset="0"/>
                <a:cs typeface="Times New Roman" panose="02020603050405020304" pitchFamily="18" charset="0"/>
              </a:rPr>
              <a:t>deep layers</a:t>
            </a:r>
            <a:r>
              <a:rPr dirty="0" sz="2400" lang="en-US">
                <a:latin typeface="Times New Roman" panose="02020603050405020304" pitchFamily="18" charset="0"/>
                <a:cs typeface="Times New Roman" panose="02020603050405020304" pitchFamily="18" charset="0"/>
              </a:rPr>
              <a:t>.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All of the muscles of the </a:t>
            </a:r>
            <a:r>
              <a:rPr dirty="0" sz="2400" i="1" lang="en-US">
                <a:solidFill>
                  <a:srgbClr val="FF0000"/>
                </a:solidFill>
                <a:latin typeface="Times New Roman" panose="02020603050405020304" pitchFamily="18" charset="0"/>
                <a:cs typeface="Times New Roman" panose="02020603050405020304" pitchFamily="18" charset="0"/>
              </a:rPr>
              <a:t>superficial group </a:t>
            </a:r>
            <a:r>
              <a:rPr dirty="0" sz="2400" lang="en-US">
                <a:latin typeface="Times New Roman" panose="02020603050405020304" pitchFamily="18" charset="0"/>
                <a:cs typeface="Times New Roman" panose="02020603050405020304" pitchFamily="18" charset="0"/>
              </a:rPr>
              <a:t>and part of </a:t>
            </a:r>
            <a:r>
              <a:rPr dirty="0" sz="2400" i="1" lang="en-US">
                <a:latin typeface="Times New Roman" panose="02020603050405020304" pitchFamily="18" charset="0"/>
                <a:cs typeface="Times New Roman" panose="02020603050405020304" pitchFamily="18" charset="0"/>
              </a:rPr>
              <a:t>flexor digitorum superficialis </a:t>
            </a:r>
            <a:r>
              <a:rPr dirty="0" sz="2400" lang="en-US">
                <a:latin typeface="Times New Roman" panose="02020603050405020304" pitchFamily="18" charset="0"/>
                <a:cs typeface="Times New Roman" panose="02020603050405020304" pitchFamily="18" charset="0"/>
              </a:rPr>
              <a:t>arise from the </a:t>
            </a:r>
            <a:r>
              <a:rPr dirty="0" sz="2400" i="1" lang="en-US">
                <a:solidFill>
                  <a:srgbClr val="FF0000"/>
                </a:solidFill>
                <a:latin typeface="Times New Roman" panose="02020603050405020304" pitchFamily="18" charset="0"/>
                <a:cs typeface="Times New Roman" panose="02020603050405020304" pitchFamily="18" charset="0"/>
              </a:rPr>
              <a:t>common flexor origin </a:t>
            </a:r>
            <a:r>
              <a:rPr dirty="0" sz="2400" lang="en-US">
                <a:latin typeface="Times New Roman" panose="02020603050405020304" pitchFamily="18" charset="0"/>
                <a:cs typeface="Times New Roman" panose="02020603050405020304" pitchFamily="18" charset="0"/>
              </a:rPr>
              <a:t>on the </a:t>
            </a:r>
            <a:r>
              <a:rPr dirty="0" sz="2400" lang="en-US">
                <a:solidFill>
                  <a:srgbClr val="FF0000"/>
                </a:solidFill>
                <a:latin typeface="Times New Roman" panose="02020603050405020304" pitchFamily="18" charset="0"/>
                <a:cs typeface="Times New Roman" panose="02020603050405020304" pitchFamily="18" charset="0"/>
              </a:rPr>
              <a:t>medial epicondyle </a:t>
            </a:r>
            <a:r>
              <a:rPr dirty="0" sz="2400" lang="en-US">
                <a:latin typeface="Times New Roman" panose="02020603050405020304" pitchFamily="18" charset="0"/>
                <a:cs typeface="Times New Roman" panose="02020603050405020304" pitchFamily="18" charset="0"/>
              </a:rPr>
              <a:t>of the humerus.</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With the </a:t>
            </a:r>
            <a:r>
              <a:rPr dirty="0" sz="2400" lang="en-US">
                <a:solidFill>
                  <a:srgbClr val="FF0000"/>
                </a:solidFill>
                <a:latin typeface="Times New Roman" panose="02020603050405020304" pitchFamily="18" charset="0"/>
                <a:cs typeface="Times New Roman" panose="02020603050405020304" pitchFamily="18" charset="0"/>
              </a:rPr>
              <a:t>exceptions of </a:t>
            </a:r>
            <a:r>
              <a:rPr dirty="0" sz="2400" i="1" lang="en-US">
                <a:solidFill>
                  <a:srgbClr val="FF0000"/>
                </a:solidFill>
                <a:latin typeface="Times New Roman" panose="02020603050405020304" pitchFamily="18" charset="0"/>
                <a:cs typeface="Times New Roman" panose="02020603050405020304" pitchFamily="18" charset="0"/>
              </a:rPr>
              <a:t>flexor carpi </a:t>
            </a:r>
            <a:r>
              <a:rPr dirty="0" sz="2400" i="1" lang="en-US" err="1">
                <a:solidFill>
                  <a:srgbClr val="FF0000"/>
                </a:solidFill>
                <a:latin typeface="Times New Roman" panose="02020603050405020304" pitchFamily="18" charset="0"/>
                <a:cs typeface="Times New Roman" panose="02020603050405020304" pitchFamily="18" charset="0"/>
              </a:rPr>
              <a:t>ulnaris</a:t>
            </a:r>
            <a:r>
              <a:rPr dirty="0" sz="2400" i="1" lang="en-US">
                <a:solidFill>
                  <a:srgbClr val="FF0000"/>
                </a:solidFill>
                <a:latin typeface="Times New Roman" panose="02020603050405020304" pitchFamily="18" charset="0"/>
                <a:cs typeface="Times New Roman" panose="02020603050405020304" pitchFamily="18" charset="0"/>
              </a:rPr>
              <a:t> </a:t>
            </a:r>
            <a:r>
              <a:rPr dirty="0" sz="2400" lang="en-US">
                <a:latin typeface="Times New Roman" panose="02020603050405020304" pitchFamily="18" charset="0"/>
                <a:cs typeface="Times New Roman" panose="02020603050405020304" pitchFamily="18" charset="0"/>
              </a:rPr>
              <a:t>and the </a:t>
            </a:r>
            <a:r>
              <a:rPr dirty="0" sz="2400" i="1" lang="en-US">
                <a:solidFill>
                  <a:srgbClr val="FF0000"/>
                </a:solidFill>
                <a:latin typeface="Times New Roman" panose="02020603050405020304" pitchFamily="18" charset="0"/>
                <a:cs typeface="Times New Roman" panose="02020603050405020304" pitchFamily="18" charset="0"/>
              </a:rPr>
              <a:t>ulnar half of flexor digitorum </a:t>
            </a:r>
            <a:r>
              <a:rPr dirty="0" sz="2400" i="1" lang="en-US" err="1">
                <a:solidFill>
                  <a:srgbClr val="FF0000"/>
                </a:solidFill>
                <a:latin typeface="Times New Roman" panose="02020603050405020304" pitchFamily="18" charset="0"/>
                <a:cs typeface="Times New Roman" panose="02020603050405020304" pitchFamily="18" charset="0"/>
              </a:rPr>
              <a:t>profundus</a:t>
            </a:r>
            <a:r>
              <a:rPr dirty="0" sz="2400" lang="en-US">
                <a:solidFill>
                  <a:srgbClr val="FF0000"/>
                </a:solidFill>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dirty="0" sz="2400" lang="en-US">
                <a:solidFill>
                  <a:srgbClr val="FF0000"/>
                </a:solidFill>
                <a:latin typeface="Times New Roman" panose="02020603050405020304" pitchFamily="18" charset="0"/>
                <a:cs typeface="Times New Roman" panose="02020603050405020304" pitchFamily="18" charset="0"/>
              </a:rPr>
              <a:t>A</a:t>
            </a:r>
            <a:r>
              <a:rPr dirty="0" sz="2400" lang="en-US">
                <a:latin typeface="Times New Roman" panose="02020603050405020304" pitchFamily="18" charset="0"/>
                <a:cs typeface="Times New Roman" panose="02020603050405020304" pitchFamily="18" charset="0"/>
              </a:rPr>
              <a:t>ll of the muscles of the anterior compartment are supplied by the </a:t>
            </a:r>
            <a:r>
              <a:rPr dirty="0" sz="2400" i="1" lang="en-US">
                <a:solidFill>
                  <a:srgbClr val="FF0000"/>
                </a:solidFill>
                <a:latin typeface="Times New Roman" panose="02020603050405020304" pitchFamily="18" charset="0"/>
                <a:cs typeface="Times New Roman" panose="02020603050405020304" pitchFamily="18" charset="0"/>
              </a:rPr>
              <a:t>median nerve </a:t>
            </a:r>
            <a:r>
              <a:rPr dirty="0" sz="2400" lang="en-US">
                <a:solidFill>
                  <a:srgbClr val="FF0000"/>
                </a:solidFill>
                <a:latin typeface="Times New Roman" panose="02020603050405020304" pitchFamily="18" charset="0"/>
                <a:cs typeface="Times New Roman" panose="02020603050405020304" pitchFamily="18" charset="0"/>
              </a:rPr>
              <a:t>or its </a:t>
            </a:r>
            <a:r>
              <a:rPr dirty="0" sz="2400" i="1" lang="en-US">
                <a:solidFill>
                  <a:srgbClr val="FF0000"/>
                </a:solidFill>
                <a:latin typeface="Times New Roman" panose="02020603050405020304" pitchFamily="18" charset="0"/>
                <a:cs typeface="Times New Roman" panose="02020603050405020304" pitchFamily="18" charset="0"/>
              </a:rPr>
              <a:t>anterior interosseous </a:t>
            </a:r>
            <a:r>
              <a:rPr dirty="0" sz="2400" i="1" lang="en-US">
                <a:latin typeface="Times New Roman" panose="02020603050405020304" pitchFamily="18" charset="0"/>
                <a:cs typeface="Times New Roman" panose="02020603050405020304" pitchFamily="18" charset="0"/>
              </a:rPr>
              <a:t>branch</a:t>
            </a:r>
            <a:endParaRPr dirty="0" sz="2400" lang="en-US">
              <a:latin typeface="Times New Roman" panose="02020603050405020304" pitchFamily="18" charset="0"/>
              <a:cs typeface="Times New Roman" panose="02020603050405020304" pitchFamily="18" charset="0"/>
            </a:endParaRPr>
          </a:p>
          <a:p>
            <a:pPr indent="-342900" marL="342900">
              <a:buFont typeface="Wingdings" panose="05000000000000000000" pitchFamily="2" charset="2"/>
              <a:buChar char="Ø"/>
            </a:pPr>
            <a:r>
              <a:rPr b="1" dirty="0" sz="2400" lang="en-US">
                <a:latin typeface="Times New Roman" panose="02020603050405020304" pitchFamily="18" charset="0"/>
                <a:cs typeface="Times New Roman" panose="02020603050405020304" pitchFamily="18" charset="0"/>
              </a:rPr>
              <a:t>Arteries </a:t>
            </a:r>
            <a:r>
              <a:rPr dirty="0" sz="2400" lang="en-US">
                <a:latin typeface="Times New Roman" panose="02020603050405020304" pitchFamily="18" charset="0"/>
                <a:cs typeface="Times New Roman" panose="02020603050405020304" pitchFamily="18" charset="0"/>
              </a:rPr>
              <a:t>ulnar artery and its anterior interosseous branch (via the common interosseous artery); radial artery.</a:t>
            </a:r>
          </a:p>
          <a:p>
            <a:pPr indent="-342900" marL="342900">
              <a:buFont typeface="Wingdings" panose="05000000000000000000" pitchFamily="2" charset="2"/>
              <a:buChar char="Ø"/>
            </a:pPr>
            <a:r>
              <a:rPr b="1" dirty="0" sz="2400" lang="en-US">
                <a:latin typeface="Times New Roman" panose="02020603050405020304" pitchFamily="18" charset="0"/>
                <a:cs typeface="Times New Roman" panose="02020603050405020304" pitchFamily="18" charset="0"/>
              </a:rPr>
              <a:t>Nerve supply </a:t>
            </a:r>
            <a:r>
              <a:rPr dirty="0" sz="2400" lang="en-US">
                <a:latin typeface="Times New Roman" panose="02020603050405020304" pitchFamily="18" charset="0"/>
                <a:cs typeface="Times New Roman" panose="02020603050405020304" pitchFamily="18" charset="0"/>
              </a:rPr>
              <a:t>median nerve and its anterior interosseous branch; ulnar nerve; superficial radial nerve.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pic>
        <p:nvPicPr>
          <p:cNvPr id="2097176" name="Picture 3"/>
          <p:cNvPicPr>
            <a:picLocks noChangeAspect="1"/>
          </p:cNvPicPr>
          <p:nvPr/>
        </p:nvPicPr>
        <p:blipFill>
          <a:blip xmlns:r="http://schemas.openxmlformats.org/officeDocument/2006/relationships" r:embed="rId1"/>
          <a:stretch>
            <a:fillRect/>
          </a:stretch>
        </p:blipFill>
        <p:spPr>
          <a:xfrm>
            <a:off x="874643" y="0"/>
            <a:ext cx="10111409" cy="6215269"/>
          </a:xfrm>
          <a:prstGeom prst="rect"/>
        </p:spPr>
      </p:pic>
      <p:pic>
        <p:nvPicPr>
          <p:cNvPr id="2097177" name="Picture 4"/>
          <p:cNvPicPr>
            <a:picLocks noChangeAspect="1"/>
          </p:cNvPicPr>
          <p:nvPr/>
        </p:nvPicPr>
        <p:blipFill>
          <a:blip xmlns:r="http://schemas.openxmlformats.org/officeDocument/2006/relationships" r:embed="rId2"/>
          <a:stretch>
            <a:fillRect/>
          </a:stretch>
        </p:blipFill>
        <p:spPr>
          <a:xfrm>
            <a:off x="2001078" y="6347791"/>
            <a:ext cx="9229794" cy="510209"/>
          </a:xfrm>
          <a:prstGeom prst="rec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pic>
        <p:nvPicPr>
          <p:cNvPr id="2097178" name="Picture 3"/>
          <p:cNvPicPr>
            <a:picLocks noChangeAspect="1"/>
          </p:cNvPicPr>
          <p:nvPr/>
        </p:nvPicPr>
        <p:blipFill>
          <a:blip xmlns:r="http://schemas.openxmlformats.org/officeDocument/2006/relationships" r:embed="rId1"/>
          <a:stretch>
            <a:fillRect/>
          </a:stretch>
        </p:blipFill>
        <p:spPr>
          <a:xfrm>
            <a:off x="1603513" y="728869"/>
            <a:ext cx="8627166" cy="4950879"/>
          </a:xfrm>
          <a:prstGeom prst="rect"/>
        </p:spPr>
      </p:pic>
      <p:pic>
        <p:nvPicPr>
          <p:cNvPr id="2097179" name="Picture 4"/>
          <p:cNvPicPr>
            <a:picLocks noChangeAspect="1"/>
          </p:cNvPicPr>
          <p:nvPr/>
        </p:nvPicPr>
        <p:blipFill>
          <a:blip xmlns:r="http://schemas.openxmlformats.org/officeDocument/2006/relationships" r:embed="rId2"/>
          <a:stretch>
            <a:fillRect/>
          </a:stretch>
        </p:blipFill>
        <p:spPr>
          <a:xfrm>
            <a:off x="2133600" y="5838043"/>
            <a:ext cx="6970643" cy="771776"/>
          </a:xfrm>
          <a:prstGeom prst="rec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619" name="Rectangle 3"/>
          <p:cNvSpPr/>
          <p:nvPr/>
        </p:nvSpPr>
        <p:spPr>
          <a:xfrm>
            <a:off x="1080052" y="117693"/>
            <a:ext cx="9554817" cy="6001643"/>
          </a:xfrm>
          <a:prstGeom prst="rect"/>
        </p:spPr>
        <p:txBody>
          <a:bodyPr wrap="square">
            <a:spAutoFit/>
          </a:bodyPr>
          <a:p>
            <a:pPr indent="-342900" marL="342900">
              <a:buFont typeface="Wingdings" panose="05000000000000000000" pitchFamily="2" charset="2"/>
              <a:buChar char="Ø"/>
            </a:pPr>
            <a:r>
              <a:rPr b="1" dirty="0" sz="2400" lang="en-US">
                <a:latin typeface="Times New Roman" panose="02020603050405020304" pitchFamily="18" charset="0"/>
                <a:cs typeface="Times New Roman" panose="02020603050405020304" pitchFamily="18" charset="0"/>
              </a:rPr>
              <a:t>The contents of the posterior fascial (extensor) compartment of the forearm</a:t>
            </a:r>
          </a:p>
          <a:p>
            <a:pPr indent="-342900" marL="342900">
              <a:buFont typeface="Wingdings" panose="05000000000000000000" pitchFamily="2" charset="2"/>
              <a:buChar char="Ø"/>
            </a:pPr>
            <a:r>
              <a:rPr b="1" dirty="0" sz="2400" lang="en-US">
                <a:latin typeface="Times New Roman" panose="02020603050405020304" pitchFamily="18" charset="0"/>
                <a:cs typeface="Times New Roman" panose="02020603050405020304" pitchFamily="18" charset="0"/>
              </a:rPr>
              <a:t>Muscles </a:t>
            </a:r>
          </a:p>
          <a:p>
            <a:r>
              <a:rPr b="1" dirty="0" sz="2400" i="1" lang="en-US">
                <a:latin typeface="Times New Roman" panose="02020603050405020304" pitchFamily="18" charset="0"/>
                <a:cs typeface="Times New Roman" panose="02020603050405020304" pitchFamily="18" charset="0"/>
              </a:rPr>
              <a:t>	</a:t>
            </a:r>
            <a:r>
              <a:rPr dirty="0" sz="2400" i="1" lang="en-US">
                <a:latin typeface="Times New Roman" panose="02020603050405020304" pitchFamily="18" charset="0"/>
                <a:cs typeface="Times New Roman" panose="02020603050405020304" pitchFamily="18" charset="0"/>
              </a:rPr>
              <a:t>brachioradialis </a:t>
            </a:r>
            <a:r>
              <a:rPr dirty="0" sz="2400" lang="en-US">
                <a:latin typeface="Times New Roman" panose="02020603050405020304" pitchFamily="18" charset="0"/>
                <a:cs typeface="Times New Roman" panose="02020603050405020304" pitchFamily="18" charset="0"/>
              </a:rPr>
              <a:t>and </a:t>
            </a:r>
            <a:r>
              <a:rPr dirty="0" sz="2400" i="1" lang="en-US">
                <a:latin typeface="Times New Roman" panose="02020603050405020304" pitchFamily="18" charset="0"/>
                <a:cs typeface="Times New Roman" panose="02020603050405020304" pitchFamily="18" charset="0"/>
              </a:rPr>
              <a:t>extensor carpi radialis longus </a:t>
            </a:r>
            <a:r>
              <a:rPr dirty="0" sz="2400" lang="en-US">
                <a:latin typeface="Times New Roman" panose="02020603050405020304" pitchFamily="18" charset="0"/>
                <a:cs typeface="Times New Roman" panose="02020603050405020304" pitchFamily="18" charset="0"/>
              </a:rPr>
              <a:t>arise separately 	from the </a:t>
            </a:r>
            <a:r>
              <a:rPr dirty="0" sz="2400" i="1" lang="en-US">
                <a:latin typeface="Times New Roman" panose="02020603050405020304" pitchFamily="18" charset="0"/>
                <a:cs typeface="Times New Roman" panose="02020603050405020304" pitchFamily="18" charset="0"/>
              </a:rPr>
              <a:t>lateral supracondylar ridge </a:t>
            </a:r>
            <a:r>
              <a:rPr dirty="0" sz="2400" lang="en-US">
                <a:latin typeface="Times New Roman" panose="02020603050405020304" pitchFamily="18" charset="0"/>
                <a:cs typeface="Times New Roman" panose="02020603050405020304" pitchFamily="18" charset="0"/>
              </a:rPr>
              <a:t>of the humerus.</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 They are innervated by the </a:t>
            </a:r>
            <a:r>
              <a:rPr dirty="0" sz="2400" i="1" lang="en-US">
                <a:latin typeface="Times New Roman" panose="02020603050405020304" pitchFamily="18" charset="0"/>
                <a:cs typeface="Times New Roman" panose="02020603050405020304" pitchFamily="18" charset="0"/>
              </a:rPr>
              <a:t>radial nerve</a:t>
            </a:r>
            <a:r>
              <a:rPr dirty="0" sz="2400" lang="en-US">
                <a:latin typeface="Times New Roman" panose="02020603050405020304" pitchFamily="18" charset="0"/>
                <a:cs typeface="Times New Roman" panose="02020603050405020304" pitchFamily="18" charset="0"/>
              </a:rPr>
              <a:t>.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remaining extensor muscles are considered in </a:t>
            </a:r>
            <a:r>
              <a:rPr dirty="0" sz="2400" i="1" lang="en-US">
                <a:latin typeface="Times New Roman" panose="02020603050405020304" pitchFamily="18" charset="0"/>
                <a:cs typeface="Times New Roman" panose="02020603050405020304" pitchFamily="18" charset="0"/>
              </a:rPr>
              <a:t>superficial </a:t>
            </a:r>
            <a:r>
              <a:rPr dirty="0" sz="2400" lang="en-US">
                <a:latin typeface="Times New Roman" panose="02020603050405020304" pitchFamily="18" charset="0"/>
                <a:cs typeface="Times New Roman" panose="02020603050405020304" pitchFamily="18" charset="0"/>
              </a:rPr>
              <a:t>and </a:t>
            </a:r>
            <a:r>
              <a:rPr dirty="0" sz="2400" i="1" lang="en-US">
                <a:latin typeface="Times New Roman" panose="02020603050405020304" pitchFamily="18" charset="0"/>
                <a:cs typeface="Times New Roman" panose="02020603050405020304" pitchFamily="18" charset="0"/>
              </a:rPr>
              <a:t>deep layers </a:t>
            </a:r>
            <a:r>
              <a:rPr dirty="0" sz="2400" lang="en-US">
                <a:latin typeface="Times New Roman" panose="02020603050405020304" pitchFamily="18" charset="0"/>
                <a:cs typeface="Times New Roman" panose="02020603050405020304" pitchFamily="18" charset="0"/>
              </a:rPr>
              <a:t>which are innervated by the </a:t>
            </a:r>
            <a:r>
              <a:rPr dirty="0" sz="2400" i="1" lang="en-US">
                <a:solidFill>
                  <a:srgbClr val="FF0000"/>
                </a:solidFill>
                <a:latin typeface="Times New Roman" panose="02020603050405020304" pitchFamily="18" charset="0"/>
                <a:cs typeface="Times New Roman" panose="02020603050405020304" pitchFamily="18" charset="0"/>
              </a:rPr>
              <a:t>posterior interosseous branc</a:t>
            </a:r>
            <a:r>
              <a:rPr dirty="0" sz="2400" i="1" lang="en-US">
                <a:latin typeface="Times New Roman" panose="02020603050405020304" pitchFamily="18" charset="0"/>
                <a:cs typeface="Times New Roman" panose="02020603050405020304" pitchFamily="18" charset="0"/>
              </a:rPr>
              <a:t>h </a:t>
            </a:r>
            <a:r>
              <a:rPr dirty="0" sz="2400" lang="en-US">
                <a:latin typeface="Times New Roman" panose="02020603050405020304" pitchFamily="18" charset="0"/>
                <a:cs typeface="Times New Roman" panose="02020603050405020304" pitchFamily="18" charset="0"/>
              </a:rPr>
              <a:t>of the radial nerve.</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muscles of the superficial layer arise from the </a:t>
            </a:r>
            <a:r>
              <a:rPr dirty="0" sz="2400" i="1" lang="en-US">
                <a:solidFill>
                  <a:srgbClr val="FF0000"/>
                </a:solidFill>
                <a:latin typeface="Times New Roman" panose="02020603050405020304" pitchFamily="18" charset="0"/>
                <a:cs typeface="Times New Roman" panose="02020603050405020304" pitchFamily="18" charset="0"/>
              </a:rPr>
              <a:t>common extensor</a:t>
            </a:r>
          </a:p>
          <a:p>
            <a:pPr indent="-342900" marL="342900">
              <a:buFont typeface="Wingdings" panose="05000000000000000000" pitchFamily="2" charset="2"/>
              <a:buChar char="Ø"/>
            </a:pPr>
            <a:r>
              <a:rPr dirty="0" sz="2400" i="1" lang="en-US">
                <a:solidFill>
                  <a:srgbClr val="FF0000"/>
                </a:solidFill>
                <a:latin typeface="Times New Roman" panose="02020603050405020304" pitchFamily="18" charset="0"/>
                <a:cs typeface="Times New Roman" panose="02020603050405020304" pitchFamily="18" charset="0"/>
              </a:rPr>
              <a:t>origin </a:t>
            </a:r>
            <a:r>
              <a:rPr dirty="0" sz="2400" lang="en-US">
                <a:solidFill>
                  <a:srgbClr val="FF0000"/>
                </a:solidFill>
                <a:latin typeface="Times New Roman" panose="02020603050405020304" pitchFamily="18" charset="0"/>
                <a:cs typeface="Times New Roman" panose="02020603050405020304" pitchFamily="18" charset="0"/>
              </a:rPr>
              <a:t>on the </a:t>
            </a:r>
            <a:r>
              <a:rPr dirty="0" sz="2400" i="1" lang="en-US">
                <a:solidFill>
                  <a:srgbClr val="FF0000"/>
                </a:solidFill>
                <a:latin typeface="Times New Roman" panose="02020603050405020304" pitchFamily="18" charset="0"/>
                <a:cs typeface="Times New Roman" panose="02020603050405020304" pitchFamily="18" charset="0"/>
              </a:rPr>
              <a:t>lateral epicondyle of the humerus</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muscles of the deep layer arise from the backs of the radius, ulna and interosseous membrane</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 </a:t>
            </a:r>
            <a:r>
              <a:rPr b="1" dirty="0" sz="2400" lang="en-US">
                <a:latin typeface="Times New Roman" panose="02020603050405020304" pitchFamily="18" charset="0"/>
                <a:cs typeface="Times New Roman" panose="02020603050405020304" pitchFamily="18" charset="0"/>
              </a:rPr>
              <a:t>Arteries: </a:t>
            </a:r>
            <a:r>
              <a:rPr dirty="0" sz="2400" lang="en-US">
                <a:latin typeface="Times New Roman" panose="02020603050405020304" pitchFamily="18" charset="0"/>
                <a:cs typeface="Times New Roman" panose="02020603050405020304" pitchFamily="18" charset="0"/>
              </a:rPr>
              <a:t>posterior interosseous artery (branch of the common interosseous artery).</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 </a:t>
            </a:r>
            <a:r>
              <a:rPr b="1" dirty="0" sz="2400" lang="en-US">
                <a:latin typeface="Times New Roman" panose="02020603050405020304" pitchFamily="18" charset="0"/>
                <a:cs typeface="Times New Roman" panose="02020603050405020304" pitchFamily="18" charset="0"/>
              </a:rPr>
              <a:t>Nerve supply: </a:t>
            </a:r>
            <a:r>
              <a:rPr dirty="0" sz="2400" lang="en-US">
                <a:latin typeface="Times New Roman" panose="02020603050405020304" pitchFamily="18" charset="0"/>
                <a:cs typeface="Times New Roman" panose="02020603050405020304" pitchFamily="18" charset="0"/>
              </a:rPr>
              <a:t>posterior interosseous nerve (branch of the radial nerve)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pic>
        <p:nvPicPr>
          <p:cNvPr id="2097180" name="Picture 3"/>
          <p:cNvPicPr>
            <a:picLocks noChangeAspect="1"/>
          </p:cNvPicPr>
          <p:nvPr/>
        </p:nvPicPr>
        <p:blipFill>
          <a:blip xmlns:r="http://schemas.openxmlformats.org/officeDocument/2006/relationships" r:embed="rId1"/>
          <a:stretch>
            <a:fillRect/>
          </a:stretch>
        </p:blipFill>
        <p:spPr>
          <a:xfrm>
            <a:off x="503581" y="0"/>
            <a:ext cx="10628243" cy="6135757"/>
          </a:xfrm>
          <a:prstGeom prst="rect"/>
        </p:spPr>
      </p:pic>
      <p:pic>
        <p:nvPicPr>
          <p:cNvPr id="2097181" name="Picture 4"/>
          <p:cNvPicPr>
            <a:picLocks noChangeAspect="1"/>
          </p:cNvPicPr>
          <p:nvPr/>
        </p:nvPicPr>
        <p:blipFill>
          <a:blip xmlns:r="http://schemas.openxmlformats.org/officeDocument/2006/relationships" r:embed="rId2"/>
          <a:stretch>
            <a:fillRect/>
          </a:stretch>
        </p:blipFill>
        <p:spPr>
          <a:xfrm>
            <a:off x="2531165" y="6201398"/>
            <a:ext cx="6639339" cy="683106"/>
          </a:xfrm>
          <a:prstGeom prst="rec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20" name="Rectangle 3"/>
          <p:cNvSpPr/>
          <p:nvPr/>
        </p:nvSpPr>
        <p:spPr>
          <a:xfrm>
            <a:off x="848138" y="458956"/>
            <a:ext cx="9382539" cy="5262979"/>
          </a:xfrm>
          <a:prstGeom prst="rect"/>
        </p:spPr>
        <p:txBody>
          <a:bodyPr wrap="square">
            <a:spAutoFit/>
          </a:bodyPr>
          <a:p>
            <a:r>
              <a:rPr b="1" dirty="0" sz="2400" lang="en-US">
                <a:latin typeface="Times New Roman" panose="02020603050405020304" pitchFamily="18" charset="0"/>
                <a:cs typeface="Times New Roman" panose="02020603050405020304" pitchFamily="18" charset="0"/>
              </a:rPr>
              <a:t>The flexor retinaculum and carpal </a:t>
            </a:r>
          </a:p>
          <a:p>
            <a:r>
              <a:rPr dirty="0" sz="2400" lang="en-US">
                <a:latin typeface="Times New Roman" panose="02020603050405020304" pitchFamily="18" charset="0"/>
                <a:cs typeface="Times New Roman" panose="02020603050405020304" pitchFamily="18" charset="0"/>
              </a:rPr>
              <a:t>The carpal tunnel is formed by the </a:t>
            </a:r>
            <a:r>
              <a:rPr dirty="0" sz="2400" lang="en-US">
                <a:solidFill>
                  <a:srgbClr val="FF0000"/>
                </a:solidFill>
                <a:latin typeface="Times New Roman" panose="02020603050405020304" pitchFamily="18" charset="0"/>
                <a:cs typeface="Times New Roman" panose="02020603050405020304" pitchFamily="18" charset="0"/>
              </a:rPr>
              <a:t>carpal bones and the overlying flexor</a:t>
            </a:r>
          </a:p>
          <a:p>
            <a:pPr indent="-342900" marL="342900">
              <a:buFont typeface="Wingdings" panose="05000000000000000000" pitchFamily="2" charset="2"/>
              <a:buChar char="Ø"/>
            </a:pPr>
            <a:r>
              <a:rPr dirty="0" sz="2400" lang="en-US">
                <a:solidFill>
                  <a:srgbClr val="FF0000"/>
                </a:solidFill>
                <a:latin typeface="Times New Roman" panose="02020603050405020304" pitchFamily="18" charset="0"/>
                <a:cs typeface="Times New Roman" panose="02020603050405020304" pitchFamily="18" charset="0"/>
              </a:rPr>
              <a:t>retinaculum</a:t>
            </a:r>
            <a:r>
              <a:rPr dirty="0" sz="2400" lang="en-US">
                <a:latin typeface="Times New Roman" panose="02020603050405020304" pitchFamily="18" charset="0"/>
                <a:cs typeface="Times New Roman" panose="02020603050405020304" pitchFamily="18" charset="0"/>
              </a:rPr>
              <a:t>. It is through this tunnel that most, but not all, of the forearm</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tendons and the median nerve pass.</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flexor retinaculum is attached to four bony points at the pisiform, the hook of the hamate, the scaphoid and the trapezium.</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carpal tunnel is narrow and no arteries or veins are transmitted</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through it for risk of potential compression. </a:t>
            </a:r>
            <a:r>
              <a:rPr sz="2400" lang="en-US">
                <a:latin typeface="Times New Roman" panose="02020603050405020304" pitchFamily="18" charset="0"/>
                <a:cs typeface="Times New Roman" panose="02020603050405020304" pitchFamily="18" charset="0"/>
              </a:rPr>
              <a:t>‘The </a:t>
            </a:r>
            <a:r>
              <a:rPr dirty="0" sz="2400" lang="en-US">
                <a:latin typeface="Times New Roman" panose="02020603050405020304" pitchFamily="18" charset="0"/>
                <a:cs typeface="Times New Roman" panose="02020603050405020304" pitchFamily="18" charset="0"/>
              </a:rPr>
              <a:t>median nerve is however  at risk of compression when the tunnel is narrowed for any reason.</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This is the </a:t>
            </a:r>
            <a:r>
              <a:rPr dirty="0" sz="2400" i="1" lang="en-US">
                <a:latin typeface="Times New Roman" panose="02020603050405020304" pitchFamily="18" charset="0"/>
                <a:cs typeface="Times New Roman" panose="02020603050405020304" pitchFamily="18" charset="0"/>
              </a:rPr>
              <a:t>carpal tunnel syndrome </a:t>
            </a:r>
            <a:r>
              <a:rPr dirty="0" sz="2400" lang="en-US">
                <a:latin typeface="Times New Roman" panose="02020603050405020304" pitchFamily="18" charset="0"/>
                <a:cs typeface="Times New Roman" panose="02020603050405020304" pitchFamily="18" charset="0"/>
              </a:rPr>
              <a:t>and results in signs of median nerve</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motor and sensory impairment.  Note that the ulnar nerve and artery</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pass over the retinaculum and are thus outside the carpal tunnel.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pic>
        <p:nvPicPr>
          <p:cNvPr id="2097182" name="Picture 4"/>
          <p:cNvPicPr>
            <a:picLocks noChangeAspect="1"/>
          </p:cNvPicPr>
          <p:nvPr/>
        </p:nvPicPr>
        <p:blipFill>
          <a:blip xmlns:r="http://schemas.openxmlformats.org/officeDocument/2006/relationships" r:embed="rId1"/>
          <a:stretch>
            <a:fillRect/>
          </a:stretch>
        </p:blipFill>
        <p:spPr>
          <a:xfrm>
            <a:off x="715617" y="318052"/>
            <a:ext cx="10774018" cy="5751443"/>
          </a:xfrm>
          <a:prstGeom prst="rect"/>
        </p:spPr>
      </p:pic>
      <p:pic>
        <p:nvPicPr>
          <p:cNvPr id="2097183" name="Picture 5"/>
          <p:cNvPicPr>
            <a:picLocks noChangeAspect="1"/>
          </p:cNvPicPr>
          <p:nvPr/>
        </p:nvPicPr>
        <p:blipFill>
          <a:blip xmlns:r="http://schemas.openxmlformats.org/officeDocument/2006/relationships" r:embed="rId2"/>
          <a:stretch>
            <a:fillRect/>
          </a:stretch>
        </p:blipFill>
        <p:spPr>
          <a:xfrm>
            <a:off x="1499147" y="6188765"/>
            <a:ext cx="9588650" cy="470453"/>
          </a:xfrm>
          <a:prstGeom prst="rec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pic>
        <p:nvPicPr>
          <p:cNvPr id="2097184" name="Picture 3"/>
          <p:cNvPicPr>
            <a:picLocks noChangeAspect="1"/>
          </p:cNvPicPr>
          <p:nvPr/>
        </p:nvPicPr>
        <p:blipFill>
          <a:blip xmlns:r="http://schemas.openxmlformats.org/officeDocument/2006/relationships" r:embed="rId1"/>
          <a:stretch>
            <a:fillRect/>
          </a:stretch>
        </p:blipFill>
        <p:spPr>
          <a:xfrm>
            <a:off x="940904" y="450576"/>
            <a:ext cx="9276521" cy="4428490"/>
          </a:xfrm>
          <a:prstGeom prst="rect"/>
        </p:spPr>
      </p:pic>
      <p:pic>
        <p:nvPicPr>
          <p:cNvPr id="2097185" name="Picture 4"/>
          <p:cNvPicPr>
            <a:picLocks noChangeAspect="1"/>
          </p:cNvPicPr>
          <p:nvPr/>
        </p:nvPicPr>
        <p:blipFill>
          <a:blip xmlns:r="http://schemas.openxmlformats.org/officeDocument/2006/relationships" r:embed="rId2"/>
          <a:stretch>
            <a:fillRect/>
          </a:stretch>
        </p:blipFill>
        <p:spPr>
          <a:xfrm>
            <a:off x="2686137" y="5314123"/>
            <a:ext cx="5648529" cy="835070"/>
          </a:xfrm>
          <a:prstGeom prst="rec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pic>
        <p:nvPicPr>
          <p:cNvPr id="2097186" name="Picture 3"/>
          <p:cNvPicPr>
            <a:picLocks noChangeAspect="1"/>
          </p:cNvPicPr>
          <p:nvPr/>
        </p:nvPicPr>
        <p:blipFill>
          <a:blip xmlns:r="http://schemas.openxmlformats.org/officeDocument/2006/relationships" r:embed="rId1"/>
          <a:stretch>
            <a:fillRect/>
          </a:stretch>
        </p:blipFill>
        <p:spPr>
          <a:xfrm>
            <a:off x="2160104" y="596348"/>
            <a:ext cx="8507896" cy="4850295"/>
          </a:xfrm>
          <a:prstGeom prst="rect"/>
        </p:spPr>
      </p:pic>
      <p:pic>
        <p:nvPicPr>
          <p:cNvPr id="2097187" name="Picture 4"/>
          <p:cNvPicPr>
            <a:picLocks noChangeAspect="1"/>
          </p:cNvPicPr>
          <p:nvPr/>
        </p:nvPicPr>
        <p:blipFill>
          <a:blip xmlns:r="http://schemas.openxmlformats.org/officeDocument/2006/relationships" r:embed="rId2"/>
          <a:stretch>
            <a:fillRect/>
          </a:stretch>
        </p:blipFill>
        <p:spPr>
          <a:xfrm>
            <a:off x="2160104" y="5844209"/>
            <a:ext cx="7178829" cy="417443"/>
          </a:xfrm>
          <a:prstGeom prst="rec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621" name="Rectangle 3"/>
          <p:cNvSpPr/>
          <p:nvPr/>
        </p:nvSpPr>
        <p:spPr>
          <a:xfrm>
            <a:off x="291548" y="179364"/>
            <a:ext cx="5261114" cy="6001643"/>
          </a:xfrm>
          <a:prstGeom prst="rect"/>
        </p:spPr>
        <p:txBody>
          <a:bodyPr wrap="square">
            <a:spAutoFit/>
          </a:bodyPr>
          <a:p>
            <a:r>
              <a:rPr b="1" dirty="0" sz="2400" lang="en-US">
                <a:latin typeface="Helvetica-Condensed-Bold"/>
              </a:rPr>
              <a:t>The wrist (radiocarpal) joint</a:t>
            </a:r>
            <a:endParaRPr dirty="0" sz="2400" lang="en-US">
              <a:latin typeface="Times-Roman"/>
            </a:endParaRPr>
          </a:p>
          <a:p>
            <a:pPr indent="-285750" marL="285750">
              <a:buFont typeface="Wingdings" panose="05000000000000000000" pitchFamily="2" charset="2"/>
              <a:buChar char="Ø"/>
            </a:pPr>
            <a:r>
              <a:rPr b="1" dirty="0" sz="2400" lang="en-US">
                <a:latin typeface="Times-Bold"/>
              </a:rPr>
              <a:t>Type: </a:t>
            </a:r>
            <a:r>
              <a:rPr dirty="0" sz="2400" lang="en-US">
                <a:latin typeface="Times-Roman"/>
              </a:rPr>
              <a:t>the wrist is a </a:t>
            </a:r>
            <a:r>
              <a:rPr dirty="0" sz="2400" i="1" lang="en-US">
                <a:solidFill>
                  <a:srgbClr val="FF0000"/>
                </a:solidFill>
                <a:latin typeface="Times-Italic"/>
              </a:rPr>
              <a:t>condyloid synovial joint</a:t>
            </a:r>
            <a:r>
              <a:rPr dirty="0" sz="2400" lang="en-US">
                <a:latin typeface="Times-Roman"/>
              </a:rPr>
              <a:t>. </a:t>
            </a:r>
          </a:p>
          <a:p>
            <a:pPr indent="-285750" marL="285750">
              <a:buFont typeface="Wingdings" panose="05000000000000000000" pitchFamily="2" charset="2"/>
              <a:buChar char="Ø"/>
            </a:pPr>
            <a:r>
              <a:rPr dirty="0" sz="2400" lang="en-US">
                <a:latin typeface="Times-Roman"/>
              </a:rPr>
              <a:t>The distal radius and a triangular disc of f</a:t>
            </a:r>
            <a:r>
              <a:rPr dirty="0" sz="2400" lang="en-US">
                <a:solidFill>
                  <a:srgbClr val="FF0000"/>
                </a:solidFill>
                <a:latin typeface="Times-Roman"/>
              </a:rPr>
              <a:t>ibrocartilage</a:t>
            </a:r>
            <a:r>
              <a:rPr dirty="0" sz="2400" lang="en-US">
                <a:latin typeface="Times-Roman"/>
              </a:rPr>
              <a:t> covering the distal ulna form the </a:t>
            </a:r>
            <a:r>
              <a:rPr dirty="0" sz="2400" lang="en-US">
                <a:solidFill>
                  <a:srgbClr val="FF0000"/>
                </a:solidFill>
                <a:latin typeface="Times-Roman"/>
              </a:rPr>
              <a:t>proximal articulating surface. </a:t>
            </a:r>
          </a:p>
          <a:p>
            <a:pPr indent="-285750" marL="285750">
              <a:buFont typeface="Wingdings" panose="05000000000000000000" pitchFamily="2" charset="2"/>
              <a:buChar char="Ø"/>
            </a:pPr>
            <a:r>
              <a:rPr dirty="0" sz="2400" lang="en-US">
                <a:latin typeface="Times-Roman"/>
              </a:rPr>
              <a:t>This disc is attached to the edge of the ulnar notch of the radius and to the base of the styloid process of the ulna and separates the wrist joint from the inferior radio-ulnar joint. </a:t>
            </a:r>
          </a:p>
          <a:p>
            <a:pPr indent="-285750" marL="285750">
              <a:buFont typeface="Wingdings" panose="05000000000000000000" pitchFamily="2" charset="2"/>
              <a:buChar char="Ø"/>
            </a:pPr>
            <a:r>
              <a:rPr dirty="0" sz="2400" lang="en-US">
                <a:latin typeface="Times-Roman"/>
              </a:rPr>
              <a:t>The distal articulating surface is formed by the </a:t>
            </a:r>
            <a:r>
              <a:rPr dirty="0" sz="2400" lang="en-US">
                <a:solidFill>
                  <a:srgbClr val="FF0000"/>
                </a:solidFill>
                <a:latin typeface="Times-Roman"/>
              </a:rPr>
              <a:t>scaphoid and lunate bones </a:t>
            </a:r>
            <a:r>
              <a:rPr dirty="0" sz="2400" lang="en-US">
                <a:latin typeface="Times-Roman"/>
              </a:rPr>
              <a:t>with the </a:t>
            </a:r>
            <a:r>
              <a:rPr dirty="0" sz="2400" lang="en-US">
                <a:solidFill>
                  <a:srgbClr val="FF0000"/>
                </a:solidFill>
                <a:latin typeface="Times-Roman"/>
              </a:rPr>
              <a:t>triquetral</a:t>
            </a:r>
            <a:r>
              <a:rPr dirty="0" sz="2400" lang="en-US">
                <a:latin typeface="Times-Roman"/>
              </a:rPr>
              <a:t> participating in adduction.</a:t>
            </a:r>
          </a:p>
        </p:txBody>
      </p:sp>
      <p:sp>
        <p:nvSpPr>
          <p:cNvPr id="1048622" name="Rectangle 1"/>
          <p:cNvSpPr/>
          <p:nvPr/>
        </p:nvSpPr>
        <p:spPr>
          <a:xfrm>
            <a:off x="5804452" y="1067594"/>
            <a:ext cx="6387548" cy="2308324"/>
          </a:xfrm>
          <a:prstGeom prst="rect"/>
        </p:spPr>
        <p:txBody>
          <a:bodyPr wrap="square">
            <a:spAutoFit/>
          </a:bodyPr>
          <a:p>
            <a:pPr indent="-285750" marL="285750">
              <a:buFont typeface="Wingdings" panose="05000000000000000000" pitchFamily="2" charset="2"/>
              <a:buChar char="Ø"/>
            </a:pPr>
            <a:r>
              <a:rPr b="1" dirty="0" sz="2400" lang="en-US">
                <a:latin typeface="Times New Roman" panose="02020603050405020304" pitchFamily="18" charset="0"/>
                <a:cs typeface="Times New Roman" panose="02020603050405020304" pitchFamily="18" charset="0"/>
              </a:rPr>
              <a:t>Capsule: </a:t>
            </a:r>
            <a:r>
              <a:rPr dirty="0" sz="2400" lang="en-US">
                <a:latin typeface="Times New Roman" panose="02020603050405020304" pitchFamily="18" charset="0"/>
                <a:cs typeface="Times New Roman" panose="02020603050405020304" pitchFamily="18" charset="0"/>
              </a:rPr>
              <a:t>a defined capsule surrounds the joint. It is thickened on either side by the </a:t>
            </a:r>
            <a:r>
              <a:rPr dirty="0" sz="2400" i="1" lang="en-US">
                <a:latin typeface="Times New Roman" panose="02020603050405020304" pitchFamily="18" charset="0"/>
                <a:cs typeface="Times New Roman" panose="02020603050405020304" pitchFamily="18" charset="0"/>
              </a:rPr>
              <a:t>radial </a:t>
            </a:r>
            <a:r>
              <a:rPr dirty="0" sz="2400" lang="en-US">
                <a:latin typeface="Times New Roman" panose="02020603050405020304" pitchFamily="18" charset="0"/>
                <a:cs typeface="Times New Roman" panose="02020603050405020304" pitchFamily="18" charset="0"/>
              </a:rPr>
              <a:t>an  </a:t>
            </a:r>
            <a:r>
              <a:rPr dirty="0" sz="2400" i="1" lang="en-US">
                <a:solidFill>
                  <a:srgbClr val="FF0000"/>
                </a:solidFill>
                <a:latin typeface="Times New Roman" panose="02020603050405020304" pitchFamily="18" charset="0"/>
                <a:cs typeface="Times New Roman" panose="02020603050405020304" pitchFamily="18" charset="0"/>
              </a:rPr>
              <a:t>ulnar collateral ligaments</a:t>
            </a:r>
            <a:r>
              <a:rPr dirty="0" sz="2400" lang="en-US">
                <a:latin typeface="Times New Roman" panose="02020603050405020304" pitchFamily="18" charset="0"/>
                <a:cs typeface="Times New Roman" panose="02020603050405020304" pitchFamily="18" charset="0"/>
              </a:rPr>
              <a:t>.</a:t>
            </a:r>
          </a:p>
          <a:p>
            <a:pPr indent="-285750" marL="285750">
              <a:buFont typeface="Wingdings" panose="05000000000000000000" pitchFamily="2" charset="2"/>
              <a:buChar char="Ø"/>
            </a:pPr>
            <a:r>
              <a:rPr b="1" dirty="0" sz="2400" lang="en-US">
                <a:latin typeface="Times New Roman" panose="02020603050405020304" pitchFamily="18" charset="0"/>
                <a:cs typeface="Times New Roman" panose="02020603050405020304" pitchFamily="18" charset="0"/>
              </a:rPr>
              <a:t>Nerve supply: </a:t>
            </a:r>
            <a:r>
              <a:rPr dirty="0" sz="2400" lang="en-US">
                <a:latin typeface="Times New Roman" panose="02020603050405020304" pitchFamily="18" charset="0"/>
                <a:cs typeface="Times New Roman" panose="02020603050405020304" pitchFamily="18" charset="0"/>
              </a:rPr>
              <a:t>from the anterior interosseous (median) and posterior interosseous (radial) nerves.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pic>
        <p:nvPicPr>
          <p:cNvPr id="2097154" name="Picture 3"/>
          <p:cNvPicPr>
            <a:picLocks noChangeAspect="1"/>
          </p:cNvPicPr>
          <p:nvPr/>
        </p:nvPicPr>
        <p:blipFill>
          <a:blip xmlns:r="http://schemas.openxmlformats.org/officeDocument/2006/relationships" r:embed="rId1"/>
          <a:stretch>
            <a:fillRect/>
          </a:stretch>
        </p:blipFill>
        <p:spPr>
          <a:xfrm>
            <a:off x="1199025" y="1096244"/>
            <a:ext cx="9143999" cy="4664765"/>
          </a:xfrm>
          <a:prstGeom prst="rec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623" name="Rectangle 3"/>
          <p:cNvSpPr/>
          <p:nvPr/>
        </p:nvSpPr>
        <p:spPr>
          <a:xfrm>
            <a:off x="1172817" y="868477"/>
            <a:ext cx="9846365" cy="4524315"/>
          </a:xfrm>
          <a:prstGeom prst="rect"/>
        </p:spPr>
        <p:txBody>
          <a:bodyPr wrap="square">
            <a:spAutoFit/>
          </a:bodyPr>
          <a:p>
            <a:r>
              <a:rPr b="1" dirty="0" sz="2400" lang="en-US">
                <a:latin typeface="Helvetica-Condensed-Bold"/>
              </a:rPr>
              <a:t>Wrist movements</a:t>
            </a:r>
          </a:p>
          <a:p>
            <a:pPr indent="-285750" marL="285750">
              <a:buFont typeface="Wingdings" panose="05000000000000000000" pitchFamily="2" charset="2"/>
              <a:buChar char="Ø"/>
            </a:pPr>
            <a:r>
              <a:rPr dirty="0" sz="2400" lang="en-US">
                <a:latin typeface="Times-Roman"/>
              </a:rPr>
              <a:t>Flexion/extension movements occurring at the wrist are accompanied by movements at the </a:t>
            </a:r>
            <a:r>
              <a:rPr dirty="0" sz="2400" lang="en-US">
                <a:solidFill>
                  <a:srgbClr val="FF0000"/>
                </a:solidFill>
                <a:latin typeface="Times-Roman"/>
              </a:rPr>
              <a:t>midcarpal joint</a:t>
            </a:r>
            <a:r>
              <a:rPr dirty="0" sz="2400" lang="en-US">
                <a:latin typeface="Times-Roman"/>
              </a:rPr>
              <a:t>. </a:t>
            </a:r>
          </a:p>
          <a:p>
            <a:pPr indent="-285750" marL="285750">
              <a:buFont typeface="Wingdings" panose="05000000000000000000" pitchFamily="2" charset="2"/>
              <a:buChar char="Ø"/>
            </a:pPr>
            <a:r>
              <a:rPr dirty="0" sz="2400" lang="en-US">
                <a:latin typeface="Times-Roman"/>
              </a:rPr>
              <a:t>Of a total of 80° of wrist flexion the majority occurs at the midcarpal joint whereas in extension a corresponding increased amount occurs at the wrist joint.</a:t>
            </a:r>
          </a:p>
          <a:p>
            <a:r>
              <a:rPr dirty="0" sz="2400" lang="en-US">
                <a:latin typeface="Times-Roman"/>
              </a:rPr>
              <a:t>The muscles acting on the wrist joint include:</a:t>
            </a:r>
          </a:p>
          <a:p>
            <a:pPr indent="-285750" marL="285750">
              <a:buFont typeface="Wingdings" panose="05000000000000000000" pitchFamily="2" charset="2"/>
              <a:buChar char="Ø"/>
            </a:pPr>
            <a:r>
              <a:rPr b="1" dirty="0" sz="2400" lang="en-US">
                <a:latin typeface="Times-Bold"/>
              </a:rPr>
              <a:t>Flexion: </a:t>
            </a:r>
            <a:r>
              <a:rPr dirty="0" sz="2400" lang="en-US">
                <a:latin typeface="Times-Roman"/>
              </a:rPr>
              <a:t>all long muscles crossing the joint anteriorly.</a:t>
            </a:r>
          </a:p>
          <a:p>
            <a:pPr indent="-285750" marL="285750">
              <a:buFont typeface="Wingdings" panose="05000000000000000000" pitchFamily="2" charset="2"/>
              <a:buChar char="Ø"/>
            </a:pPr>
            <a:r>
              <a:rPr b="1" dirty="0" sz="2400" lang="en-US">
                <a:latin typeface="Times-Bold"/>
              </a:rPr>
              <a:t>Extension: </a:t>
            </a:r>
            <a:r>
              <a:rPr dirty="0" sz="2400" lang="en-US">
                <a:latin typeface="Times-Roman"/>
              </a:rPr>
              <a:t>all long muscles crossing the joint posteriorly.</a:t>
            </a:r>
          </a:p>
          <a:p>
            <a:pPr indent="-285750" marL="285750">
              <a:buFont typeface="Wingdings" panose="05000000000000000000" pitchFamily="2" charset="2"/>
              <a:buChar char="Ø"/>
            </a:pPr>
            <a:r>
              <a:rPr b="1" dirty="0" sz="2400" lang="en-US">
                <a:latin typeface="Times-Bold"/>
              </a:rPr>
              <a:t>Abduction: </a:t>
            </a:r>
            <a:r>
              <a:rPr dirty="0" sz="2400" lang="en-US">
                <a:solidFill>
                  <a:srgbClr val="FF0000"/>
                </a:solidFill>
                <a:latin typeface="Times-Roman"/>
              </a:rPr>
              <a:t>flexor carpi radialis </a:t>
            </a:r>
            <a:r>
              <a:rPr dirty="0" sz="2400" lang="en-US">
                <a:latin typeface="Times-Roman"/>
              </a:rPr>
              <a:t>and </a:t>
            </a:r>
            <a:r>
              <a:rPr dirty="0" sz="2400" lang="en-US">
                <a:solidFill>
                  <a:srgbClr val="FF0000"/>
                </a:solidFill>
                <a:latin typeface="Times-Roman"/>
              </a:rPr>
              <a:t>extensors carpi radialis longus </a:t>
            </a:r>
            <a:r>
              <a:rPr dirty="0" sz="2400" lang="en-US">
                <a:latin typeface="Times-Roman"/>
              </a:rPr>
              <a:t>and brevis.</a:t>
            </a:r>
          </a:p>
          <a:p>
            <a:pPr indent="-285750" marL="285750">
              <a:buFont typeface="Wingdings" panose="05000000000000000000" pitchFamily="2" charset="2"/>
              <a:buChar char="Ø"/>
            </a:pPr>
            <a:r>
              <a:rPr b="1" dirty="0" sz="2400" lang="en-US">
                <a:latin typeface="Times-Bold"/>
              </a:rPr>
              <a:t>Adduction: </a:t>
            </a:r>
            <a:r>
              <a:rPr dirty="0" sz="2400" lang="en-US">
                <a:latin typeface="Times-Roman"/>
              </a:rPr>
              <a:t>flexor carpi </a:t>
            </a:r>
            <a:r>
              <a:rPr dirty="0" sz="2400" lang="en-US" err="1">
                <a:latin typeface="Times-Roman"/>
              </a:rPr>
              <a:t>ulnaris</a:t>
            </a:r>
            <a:r>
              <a:rPr dirty="0" sz="2400" lang="en-US">
                <a:latin typeface="Times-Roman"/>
              </a:rPr>
              <a:t> and extensor carpi </a:t>
            </a:r>
            <a:r>
              <a:rPr dirty="0" sz="2400" lang="en-US" err="1">
                <a:latin typeface="Times-Roman"/>
              </a:rPr>
              <a:t>ulnaris</a:t>
            </a:r>
            <a:r>
              <a:rPr dirty="0" sz="2400" lang="en-US">
                <a:latin typeface="Times-Roman"/>
              </a:rPr>
              <a:t>.</a:t>
            </a:r>
            <a:endParaRPr dirty="0" sz="2400"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pic>
        <p:nvPicPr>
          <p:cNvPr id="2097188" name="Picture 3"/>
          <p:cNvPicPr>
            <a:picLocks noChangeAspect="1"/>
          </p:cNvPicPr>
          <p:nvPr/>
        </p:nvPicPr>
        <p:blipFill>
          <a:blip xmlns:r="http://schemas.openxmlformats.org/officeDocument/2006/relationships" r:embed="rId1"/>
          <a:stretch>
            <a:fillRect/>
          </a:stretch>
        </p:blipFill>
        <p:spPr>
          <a:xfrm>
            <a:off x="662609" y="503583"/>
            <a:ext cx="10959548" cy="5936974"/>
          </a:xfrm>
          <a:prstGeom prst="rec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pic>
        <p:nvPicPr>
          <p:cNvPr id="2097189" name="Picture 3"/>
          <p:cNvPicPr>
            <a:picLocks noChangeAspect="1"/>
          </p:cNvPicPr>
          <p:nvPr/>
        </p:nvPicPr>
        <p:blipFill>
          <a:blip xmlns:r="http://schemas.openxmlformats.org/officeDocument/2006/relationships" r:embed="rId1"/>
          <a:stretch>
            <a:fillRect/>
          </a:stretch>
        </p:blipFill>
        <p:spPr>
          <a:xfrm>
            <a:off x="3122389" y="1278328"/>
            <a:ext cx="5947222" cy="4301344"/>
          </a:xfrm>
          <a:prstGeom prst="rec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pic>
        <p:nvPicPr>
          <p:cNvPr id="2097190" name="Picture 3"/>
          <p:cNvPicPr>
            <a:picLocks noChangeAspect="1"/>
          </p:cNvPicPr>
          <p:nvPr/>
        </p:nvPicPr>
        <p:blipFill>
          <a:blip xmlns:r="http://schemas.openxmlformats.org/officeDocument/2006/relationships" r:embed="rId1"/>
          <a:stretch>
            <a:fillRect/>
          </a:stretch>
        </p:blipFill>
        <p:spPr>
          <a:xfrm>
            <a:off x="397267" y="304801"/>
            <a:ext cx="6440855" cy="6228522"/>
          </a:xfrm>
          <a:prstGeom prst="rect"/>
        </p:spPr>
      </p:pic>
      <p:pic>
        <p:nvPicPr>
          <p:cNvPr id="2097191" name="Picture 4"/>
          <p:cNvPicPr>
            <a:picLocks noChangeAspect="1"/>
          </p:cNvPicPr>
          <p:nvPr/>
        </p:nvPicPr>
        <p:blipFill>
          <a:blip xmlns:r="http://schemas.openxmlformats.org/officeDocument/2006/relationships" r:embed="rId2"/>
          <a:stretch>
            <a:fillRect/>
          </a:stretch>
        </p:blipFill>
        <p:spPr>
          <a:xfrm>
            <a:off x="6838122" y="755374"/>
            <a:ext cx="4956611" cy="5486400"/>
          </a:xfrm>
          <a:prstGeom prst="rec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pic>
        <p:nvPicPr>
          <p:cNvPr id="2097155" name="Picture 2" descr="Shoulder Ligaments | ShoulderDoc by Prof. Lennard Funk"/>
          <p:cNvPicPr>
            <a:picLocks noChangeAspect="1" noChangeArrowheads="1"/>
          </p:cNvPicPr>
          <p:nvPr/>
        </p:nvPicPr>
        <p:blipFill>
          <a:blip xmlns:r="http://schemas.openxmlformats.org/officeDocument/2006/relationships" r:embed="rId1"/>
          <a:srcRect/>
          <a:stretch>
            <a:fillRect/>
          </a:stretch>
        </p:blipFill>
        <p:spPr bwMode="auto">
          <a:xfrm>
            <a:off x="323001" y="1247752"/>
            <a:ext cx="5575524" cy="4650772"/>
          </a:xfrm>
          <a:prstGeom prst="rect"/>
          <a:noFill/>
        </p:spPr>
      </p:pic>
      <p:pic>
        <p:nvPicPr>
          <p:cNvPr id="2097156" name="Picture 4" descr="The Shoulder. - ppt video online download"/>
          <p:cNvPicPr>
            <a:picLocks noChangeAspect="1" noChangeArrowheads="1"/>
          </p:cNvPicPr>
          <p:nvPr/>
        </p:nvPicPr>
        <p:blipFill>
          <a:blip xmlns:r="http://schemas.openxmlformats.org/officeDocument/2006/relationships" r:embed="rId2"/>
          <a:srcRect/>
          <a:stretch>
            <a:fillRect/>
          </a:stretch>
        </p:blipFill>
        <p:spPr bwMode="auto">
          <a:xfrm>
            <a:off x="3631844" y="765957"/>
            <a:ext cx="5935666" cy="5132567"/>
          </a:xfrm>
          <a:prstGeom prst="rect"/>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595" name="Rectangle 3"/>
          <p:cNvSpPr/>
          <p:nvPr/>
        </p:nvSpPr>
        <p:spPr>
          <a:xfrm>
            <a:off x="241110" y="173567"/>
            <a:ext cx="5854890" cy="5425440"/>
          </a:xfrm>
          <a:prstGeom prst="rect"/>
        </p:spPr>
        <p:txBody>
          <a:bodyPr wrap="square">
            <a:spAutoFit/>
          </a:bodyPr>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clavicle articulates laterally with the </a:t>
            </a:r>
            <a:r>
              <a:rPr dirty="0" sz="2400" lang="en-US">
                <a:solidFill>
                  <a:srgbClr val="FF0000"/>
                </a:solidFill>
                <a:latin typeface="Times New Roman" panose="02020603050405020304" pitchFamily="18" charset="0"/>
                <a:cs typeface="Times New Roman" panose="02020603050405020304" pitchFamily="18" charset="0"/>
              </a:rPr>
              <a:t>acromion process </a:t>
            </a:r>
            <a:r>
              <a:rPr dirty="0" sz="2400" lang="en-US">
                <a:latin typeface="Times New Roman" panose="02020603050405020304" pitchFamily="18" charset="0"/>
                <a:cs typeface="Times New Roman" panose="02020603050405020304" pitchFamily="18" charset="0"/>
              </a:rPr>
              <a:t>of the scapula a the </a:t>
            </a:r>
            <a:r>
              <a:rPr dirty="0" sz="2400" i="1" lang="en-US">
                <a:solidFill>
                  <a:srgbClr val="FF0000"/>
                </a:solidFill>
                <a:latin typeface="Times New Roman" panose="02020603050405020304" pitchFamily="18" charset="0"/>
                <a:cs typeface="Times New Roman" panose="02020603050405020304" pitchFamily="18" charset="0"/>
              </a:rPr>
              <a:t>acromioclavicular joint</a:t>
            </a:r>
            <a:r>
              <a:rPr dirty="0" sz="2400" lang="en-US">
                <a:latin typeface="Times New Roman" panose="02020603050405020304" pitchFamily="18" charset="0"/>
                <a:cs typeface="Times New Roman" panose="02020603050405020304" pitchFamily="18" charset="0"/>
              </a:rPr>
              <a:t>.</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t>
            </a:r>
            <a:r>
              <a:rPr dirty="0" sz="2400" i="1" lang="en-US">
                <a:latin typeface="Times New Roman" panose="02020603050405020304" pitchFamily="18" charset="0"/>
                <a:cs typeface="Times New Roman" panose="02020603050405020304" pitchFamily="18" charset="0"/>
              </a:rPr>
              <a:t>coracoclavicular ligaments </a:t>
            </a:r>
            <a:r>
              <a:rPr dirty="0" sz="2400" lang="en-US">
                <a:latin typeface="Times New Roman" panose="02020603050405020304" pitchFamily="18" charset="0"/>
                <a:cs typeface="Times New Roman" panose="02020603050405020304" pitchFamily="18" charset="0"/>
              </a:rPr>
              <a:t>secure the clavicle </a:t>
            </a:r>
            <a:r>
              <a:rPr dirty="0" sz="2400" lang="en-US" err="1">
                <a:latin typeface="Times New Roman" panose="02020603050405020304" pitchFamily="18" charset="0"/>
                <a:cs typeface="Times New Roman" panose="02020603050405020304" pitchFamily="18" charset="0"/>
              </a:rPr>
              <a:t>infero</a:t>
            </a:r>
            <a:r>
              <a:rPr dirty="0" sz="2400" lang="en-US">
                <a:latin typeface="Times New Roman" panose="02020603050405020304" pitchFamily="18" charset="0"/>
                <a:cs typeface="Times New Roman" panose="02020603050405020304" pitchFamily="18" charset="0"/>
              </a:rPr>
              <a:t>-laterally to the coracoid process of the scapula.</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This ligament has two components at the </a:t>
            </a:r>
            <a:r>
              <a:rPr dirty="0" sz="2400" i="1" lang="en-US">
                <a:solidFill>
                  <a:srgbClr val="FF0000"/>
                </a:solidFill>
                <a:latin typeface="Times New Roman" panose="02020603050405020304" pitchFamily="18" charset="0"/>
                <a:cs typeface="Times New Roman" panose="02020603050405020304" pitchFamily="18" charset="0"/>
              </a:rPr>
              <a:t>conoid </a:t>
            </a:r>
            <a:r>
              <a:rPr dirty="0" sz="2400" lang="en-US">
                <a:solidFill>
                  <a:srgbClr val="FF0000"/>
                </a:solidFill>
                <a:latin typeface="Times New Roman" panose="02020603050405020304" pitchFamily="18" charset="0"/>
                <a:cs typeface="Times New Roman" panose="02020603050405020304" pitchFamily="18" charset="0"/>
              </a:rPr>
              <a:t>and </a:t>
            </a:r>
            <a:r>
              <a:rPr dirty="0" sz="2400" i="1" lang="en-US">
                <a:solidFill>
                  <a:srgbClr val="FF0000"/>
                </a:solidFill>
                <a:latin typeface="Times New Roman" panose="02020603050405020304" pitchFamily="18" charset="0"/>
                <a:cs typeface="Times New Roman" panose="02020603050405020304" pitchFamily="18" charset="0"/>
              </a:rPr>
              <a:t>trapezoid ligaments </a:t>
            </a:r>
            <a:r>
              <a:rPr dirty="0" sz="2400" lang="en-US">
                <a:latin typeface="Times New Roman" panose="02020603050405020304" pitchFamily="18" charset="0"/>
                <a:cs typeface="Times New Roman" panose="02020603050405020304" pitchFamily="18" charset="0"/>
              </a:rPr>
              <a:t>which are attached to the </a:t>
            </a:r>
            <a:r>
              <a:rPr dirty="0" sz="2400" i="1" lang="en-US">
                <a:latin typeface="Times New Roman" panose="02020603050405020304" pitchFamily="18" charset="0"/>
                <a:cs typeface="Times New Roman" panose="02020603050405020304" pitchFamily="18" charset="0"/>
              </a:rPr>
              <a:t>conoid tubercle </a:t>
            </a:r>
            <a:r>
              <a:rPr dirty="0" sz="2400" lang="en-US">
                <a:latin typeface="Times New Roman" panose="02020603050405020304" pitchFamily="18" charset="0"/>
                <a:cs typeface="Times New Roman" panose="02020603050405020304" pitchFamily="18" charset="0"/>
              </a:rPr>
              <a:t>and </a:t>
            </a:r>
            <a:r>
              <a:rPr dirty="0" sz="2400" i="1" lang="en-US">
                <a:latin typeface="Times New Roman" panose="02020603050405020304" pitchFamily="18" charset="0"/>
                <a:cs typeface="Times New Roman" panose="02020603050405020304" pitchFamily="18" charset="0"/>
              </a:rPr>
              <a:t>trapezoid line </a:t>
            </a:r>
            <a:r>
              <a:rPr dirty="0" sz="2400" lang="en-US">
                <a:latin typeface="Times New Roman" panose="02020603050405020304" pitchFamily="18" charset="0"/>
                <a:cs typeface="Times New Roman" panose="02020603050405020304" pitchFamily="18" charset="0"/>
              </a:rPr>
              <a:t>of the clavicle, respectively.</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clavicle is the most commonly fractured bone in the body.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weakest point of the bone is the junction of the middle and outer thirds</a:t>
            </a:r>
          </a:p>
        </p:txBody>
      </p:sp>
      <p:sp>
        <p:nvSpPr>
          <p:cNvPr id="1048596" name="Rectangle 2"/>
          <p:cNvSpPr/>
          <p:nvPr/>
        </p:nvSpPr>
        <p:spPr>
          <a:xfrm>
            <a:off x="6096000" y="953230"/>
            <a:ext cx="6096000" cy="2936241"/>
          </a:xfrm>
          <a:prstGeom prst="rect"/>
        </p:spPr>
        <p:txBody>
          <a:bodyPr>
            <a:spAutoFit/>
          </a:bodyPr>
          <a:p>
            <a:r>
              <a:rPr b="1" dirty="0" sz="2400" lang="en-US">
                <a:latin typeface="Times New Roman" panose="02020603050405020304" pitchFamily="18" charset="0"/>
                <a:cs typeface="Times New Roman" panose="02020603050405020304" pitchFamily="18" charset="0"/>
              </a:rPr>
              <a:t>The scapula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scapula is triangular in shape.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It provides an attachment for numerous muscles.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glenoid fossa articulates with the humeral head (</a:t>
            </a:r>
            <a:r>
              <a:rPr dirty="0" sz="2400" lang="en-US" err="1">
                <a:latin typeface="Times New Roman" panose="02020603050405020304" pitchFamily="18" charset="0"/>
                <a:cs typeface="Times New Roman" panose="02020603050405020304" pitchFamily="18" charset="0"/>
              </a:rPr>
              <a:t>gleno</a:t>
            </a:r>
            <a:r>
              <a:rPr dirty="0" sz="2400" lang="en-US">
                <a:latin typeface="Times New Roman" panose="02020603050405020304" pitchFamily="18" charset="0"/>
                <a:cs typeface="Times New Roman" panose="02020603050405020304" pitchFamily="18" charset="0"/>
              </a:rPr>
              <a:t>-humeral joint), </a:t>
            </a:r>
          </a:p>
          <a:p>
            <a:pPr indent="-342900" marL="342900">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The acromion process with the clavicle (acromioclavicular joint).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pic>
        <p:nvPicPr>
          <p:cNvPr id="2097157" name="Picture 3"/>
          <p:cNvPicPr>
            <a:picLocks noChangeAspect="1"/>
          </p:cNvPicPr>
          <p:nvPr/>
        </p:nvPicPr>
        <p:blipFill>
          <a:blip xmlns:r="http://schemas.openxmlformats.org/officeDocument/2006/relationships" r:embed="rId1"/>
          <a:stretch>
            <a:fillRect/>
          </a:stretch>
        </p:blipFill>
        <p:spPr>
          <a:xfrm>
            <a:off x="450574" y="1149626"/>
            <a:ext cx="5334763" cy="4558747"/>
          </a:xfrm>
          <a:prstGeom prst="rect"/>
        </p:spPr>
      </p:pic>
      <p:pic>
        <p:nvPicPr>
          <p:cNvPr id="2097158" name="Picture 4"/>
          <p:cNvPicPr>
            <a:picLocks noChangeAspect="1"/>
          </p:cNvPicPr>
          <p:nvPr/>
        </p:nvPicPr>
        <p:blipFill>
          <a:blip xmlns:r="http://schemas.openxmlformats.org/officeDocument/2006/relationships" r:embed="rId2"/>
          <a:stretch>
            <a:fillRect/>
          </a:stretch>
        </p:blipFill>
        <p:spPr>
          <a:xfrm>
            <a:off x="5605669" y="795130"/>
            <a:ext cx="6135757" cy="5287618"/>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pic>
        <p:nvPicPr>
          <p:cNvPr id="2097159" name="Picture 3"/>
          <p:cNvPicPr>
            <a:picLocks noChangeAspect="1"/>
          </p:cNvPicPr>
          <p:nvPr/>
        </p:nvPicPr>
        <p:blipFill>
          <a:blip xmlns:r="http://schemas.openxmlformats.org/officeDocument/2006/relationships" r:embed="rId1"/>
          <a:stretch>
            <a:fillRect/>
          </a:stretch>
        </p:blipFill>
        <p:spPr>
          <a:xfrm>
            <a:off x="1325218" y="557596"/>
            <a:ext cx="8733181" cy="5742808"/>
          </a:xfrm>
          <a:prstGeom prst="rect"/>
        </p:spPr>
      </p:pic>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DARE JOSEPH</dc:creator>
  <cp:lastModifiedBy>uu</cp:lastModifiedBy>
  <dcterms:created xsi:type="dcterms:W3CDTF">2018-11-30T19:07:39Z</dcterms:created>
  <dcterms:modified xsi:type="dcterms:W3CDTF">2021-12-15T19:11:45Z</dcterms:modified>
</cp:coreProperties>
</file>