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1" r:id="rId17"/>
    <p:sldId id="270" r:id="rId18"/>
    <p:sldId id="272" r:id="rId19"/>
    <p:sldId id="273" r:id="rId20"/>
    <p:sldId id="274" r:id="rId21"/>
    <p:sldId id="275" r:id="rId22"/>
    <p:sldId id="276" r:id="rId23"/>
    <p:sldId id="277" r:id="rId24"/>
    <p:sldId id="278" r:id="rId25"/>
    <p:sldId id="279" r:id="rId26"/>
    <p:sldId id="280" r:id="rId27"/>
    <p:sldId id="281" r:id="rId28"/>
    <p:sldId id="282"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861" autoAdjust="0"/>
    <p:restoredTop sz="94660"/>
  </p:normalViewPr>
  <p:slideViewPr>
    <p:cSldViewPr snapToGrid="0">
      <p:cViewPr varScale="1">
        <p:scale>
          <a:sx n="66" d="100"/>
          <a:sy n="66" d="100"/>
        </p:scale>
        <p:origin x="368"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2" Type="http://schemas.openxmlformats.org/officeDocument/2006/relationships/tableStyles" Target="tableStyles.xml"/><Relationship Id="rId31" Type="http://schemas.openxmlformats.org/officeDocument/2006/relationships/viewProps" Target="viewProps.xml"/><Relationship Id="rId30" Type="http://schemas.openxmlformats.org/officeDocument/2006/relationships/presProps" Target="presProps.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76969C88-B244-455D-A017-012B25B1ACDD}"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CE569E-9B7C-4CB9-AB80-C0841F922CFF}"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GB"/>
          </a:p>
        </p:txBody>
      </p:sp>
      <p:sp>
        <p:nvSpPr>
          <p:cNvPr id="4" name="Date Placeholder 3"/>
          <p:cNvSpPr>
            <a:spLocks noGrp="1"/>
          </p:cNvSpPr>
          <p:nvPr>
            <p:ph type="dt" sz="half" idx="10"/>
          </p:nvPr>
        </p:nvSpPr>
        <p:spPr/>
        <p:txBody>
          <a:bodyPr/>
          <a:lstStyle/>
          <a:p>
            <a:fld id="{76969C88-B244-455D-A017-012B25B1ACDD}"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CE569E-9B7C-4CB9-AB80-C0841F922CFF}"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GB"/>
          </a:p>
        </p:txBody>
      </p:sp>
      <p:sp>
        <p:nvSpPr>
          <p:cNvPr id="4" name="Date Placeholder 3"/>
          <p:cNvSpPr>
            <a:spLocks noGrp="1"/>
          </p:cNvSpPr>
          <p:nvPr>
            <p:ph type="dt" sz="half" idx="10"/>
          </p:nvPr>
        </p:nvSpPr>
        <p:spPr/>
        <p:txBody>
          <a:bodyPr/>
          <a:lstStyle/>
          <a:p>
            <a:fld id="{76969C88-B244-455D-A017-012B25B1ACDD}"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CE569E-9B7C-4CB9-AB80-C0841F922CFF}"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GB"/>
          </a:p>
        </p:txBody>
      </p:sp>
      <p:sp>
        <p:nvSpPr>
          <p:cNvPr id="4" name="Date Placeholder 3"/>
          <p:cNvSpPr>
            <a:spLocks noGrp="1"/>
          </p:cNvSpPr>
          <p:nvPr>
            <p:ph type="dt" sz="half" idx="10"/>
          </p:nvPr>
        </p:nvSpPr>
        <p:spPr/>
        <p:txBody>
          <a:bodyPr/>
          <a:lstStyle/>
          <a:p>
            <a:fld id="{76969C88-B244-455D-A017-012B25B1ACDD}"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CE569E-9B7C-4CB9-AB80-C0841F922CFF}"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lstStyle/>
          <a:p>
            <a:fld id="{76969C88-B244-455D-A017-012B25B1ACDD}"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CE569E-9B7C-4CB9-AB80-C0841F922CFF}"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GB"/>
          </a:p>
        </p:txBody>
      </p:sp>
      <p:sp>
        <p:nvSpPr>
          <p:cNvPr id="5" name="Date Placeholder 4"/>
          <p:cNvSpPr>
            <a:spLocks noGrp="1"/>
          </p:cNvSpPr>
          <p:nvPr>
            <p:ph type="dt" sz="half" idx="10"/>
          </p:nvPr>
        </p:nvSpPr>
        <p:spPr/>
        <p:txBody>
          <a:bodyPr/>
          <a:lstStyle/>
          <a:p>
            <a:fld id="{76969C88-B244-455D-A017-012B25B1ACDD}"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CE569E-9B7C-4CB9-AB80-C0841F922CFF}"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GB"/>
          </a:p>
        </p:txBody>
      </p:sp>
      <p:sp>
        <p:nvSpPr>
          <p:cNvPr id="7" name="Date Placeholder 6"/>
          <p:cNvSpPr>
            <a:spLocks noGrp="1"/>
          </p:cNvSpPr>
          <p:nvPr>
            <p:ph type="dt" sz="half" idx="10"/>
          </p:nvPr>
        </p:nvSpPr>
        <p:spPr/>
        <p:txBody>
          <a:bodyPr/>
          <a:lstStyle/>
          <a:p>
            <a:fld id="{76969C88-B244-455D-A017-012B25B1ACDD}"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CE569E-9B7C-4CB9-AB80-C0841F922CFF}"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76969C88-B244-455D-A017-012B25B1ACDD}"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CE569E-9B7C-4CB9-AB80-C0841F922CFF}"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969C88-B244-455D-A017-012B25B1ACDD}"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CE569E-9B7C-4CB9-AB80-C0841F922CFF}"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76969C88-B244-455D-A017-012B25B1ACDD}"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CE569E-9B7C-4CB9-AB80-C0841F922CFF}"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76969C88-B244-455D-A017-012B25B1ACDD}"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CE569E-9B7C-4CB9-AB80-C0841F922CFF}"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GB"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6969C88-B244-455D-A017-012B25B1ACDD}"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7CE569E-9B7C-4CB9-AB80-C0841F922CFF}"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Arial Black" panose="020B0A040201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Black" panose="020B0A040201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Black" panose="020B0A040201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Black" panose="020B0A040201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Black" panose="020B0A040201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Black" panose="020B0A040201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333423" y="1469572"/>
            <a:ext cx="5619091" cy="2286000"/>
          </a:xfrm>
        </p:spPr>
        <p:txBody>
          <a:bodyPr>
            <a:normAutofit/>
          </a:bodyPr>
          <a:lstStyle/>
          <a:p>
            <a:pPr algn="l"/>
            <a:r>
              <a:rPr lang="en-US" sz="4400" dirty="0"/>
              <a:t>REPRODUCTION</a:t>
            </a:r>
            <a:endParaRPr lang="en-GB" sz="4400" dirty="0"/>
          </a:p>
        </p:txBody>
      </p:sp>
      <p:sp>
        <p:nvSpPr>
          <p:cNvPr id="3" name="Subtitle 2"/>
          <p:cNvSpPr>
            <a:spLocks noGrp="1"/>
          </p:cNvSpPr>
          <p:nvPr>
            <p:ph type="subTitle" idx="1"/>
          </p:nvPr>
        </p:nvSpPr>
        <p:spPr>
          <a:xfrm>
            <a:off x="6333423" y="4571999"/>
            <a:ext cx="5096577" cy="1524000"/>
          </a:xfrm>
        </p:spPr>
        <p:txBody>
          <a:bodyPr>
            <a:normAutofit/>
          </a:bodyPr>
          <a:lstStyle/>
          <a:p>
            <a:pPr algn="l"/>
            <a:r>
              <a:rPr lang="en-US" dirty="0"/>
              <a:t>Professor Mahboob A. Jimoh,</a:t>
            </a:r>
            <a:endParaRPr lang="en-US" dirty="0"/>
          </a:p>
          <a:p>
            <a:pPr algn="l"/>
            <a:r>
              <a:rPr lang="en-US" dirty="0"/>
              <a:t>Department of Plant Biology.</a:t>
            </a:r>
            <a:endParaRPr lang="en-GB" dirty="0"/>
          </a:p>
        </p:txBody>
      </p:sp>
      <p:pic>
        <p:nvPicPr>
          <p:cNvPr id="14" name="Picture 13" descr="Neon 3D circle art"/>
          <p:cNvPicPr>
            <a:picLocks noChangeAspect="1"/>
          </p:cNvPicPr>
          <p:nvPr/>
        </p:nvPicPr>
        <p:blipFill rotWithShape="1">
          <a:blip r:embed="rId1"/>
          <a:srcRect l="16328" r="13900" b="2"/>
          <a:stretch>
            <a:fillRect/>
          </a:stretch>
        </p:blipFill>
        <p:spPr>
          <a:xfrm>
            <a:off x="-8" y="142240"/>
            <a:ext cx="6187448" cy="6715745"/>
          </a:xfrm>
          <a:custGeom>
            <a:avLst/>
            <a:gdLst/>
            <a:ahLst/>
            <a:cxnLst/>
            <a:rect l="l" t="t" r="r" b="b"/>
            <a:pathLst>
              <a:path w="5948805" h="6095979">
                <a:moveTo>
                  <a:pt x="1573832" y="765"/>
                </a:moveTo>
                <a:cubicBezTo>
                  <a:pt x="1940190" y="-10734"/>
                  <a:pt x="2329345" y="109280"/>
                  <a:pt x="2734663" y="238687"/>
                </a:cubicBezTo>
                <a:cubicBezTo>
                  <a:pt x="4118244" y="680647"/>
                  <a:pt x="5296697" y="1302752"/>
                  <a:pt x="5668316" y="3639516"/>
                </a:cubicBezTo>
                <a:cubicBezTo>
                  <a:pt x="5788298" y="4393559"/>
                  <a:pt x="5890546" y="5142244"/>
                  <a:pt x="5937022" y="5865869"/>
                </a:cubicBezTo>
                <a:lnTo>
                  <a:pt x="5948805" y="6095979"/>
                </a:lnTo>
                <a:lnTo>
                  <a:pt x="0" y="6095979"/>
                </a:lnTo>
                <a:lnTo>
                  <a:pt x="0" y="1621672"/>
                </a:lnTo>
                <a:lnTo>
                  <a:pt x="36310" y="1518814"/>
                </a:lnTo>
                <a:cubicBezTo>
                  <a:pt x="109805" y="1321982"/>
                  <a:pt x="192755" y="1133640"/>
                  <a:pt x="287891" y="956872"/>
                </a:cubicBezTo>
                <a:cubicBezTo>
                  <a:pt x="669453" y="247734"/>
                  <a:pt x="1102800" y="15549"/>
                  <a:pt x="1573832" y="765"/>
                </a:cubicBezTo>
                <a:close/>
              </a:path>
            </a:pathLst>
          </a:cu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88861"/>
            <a:ext cx="10515600" cy="5480277"/>
          </a:xfrm>
        </p:spPr>
        <p:txBody>
          <a:bodyPr>
            <a:normAutofit lnSpcReduction="10000"/>
          </a:bodyPr>
          <a:lstStyle/>
          <a:p>
            <a:pPr marL="0" indent="0" algn="just">
              <a:buNone/>
            </a:pPr>
            <a:r>
              <a:rPr lang="en-US" sz="2200" b="1" dirty="0"/>
              <a:t>(3) Budding:</a:t>
            </a:r>
            <a:r>
              <a:rPr lang="en-US" sz="2200" dirty="0"/>
              <a:t> </a:t>
            </a:r>
            <a:endParaRPr lang="en-US" sz="2200" dirty="0"/>
          </a:p>
          <a:p>
            <a:pPr algn="just"/>
            <a:r>
              <a:rPr lang="en-US" sz="2200" dirty="0"/>
              <a:t>This is a form of asexual reproduction in which a new individual is produced as an outgrowth (bud) of the parent, which when released or severed, develops into an organism that is identical to the parent e.g. </a:t>
            </a:r>
            <a:r>
              <a:rPr lang="en-US" sz="2200" i="1" dirty="0"/>
              <a:t>Hydra</a:t>
            </a:r>
            <a:r>
              <a:rPr lang="en-US" sz="2200" dirty="0"/>
              <a:t> (Protoctista), </a:t>
            </a:r>
            <a:r>
              <a:rPr lang="en-US" sz="2200" i="1" dirty="0"/>
              <a:t>Saccharomyces</a:t>
            </a:r>
            <a:r>
              <a:rPr lang="en-US" sz="2200" dirty="0"/>
              <a:t> (Fungi), Gymnosperms (bulbils) (Plantae).</a:t>
            </a:r>
            <a:endParaRPr lang="en-US" sz="2200" dirty="0"/>
          </a:p>
          <a:p>
            <a:pPr marL="0" indent="0" algn="just">
              <a:buNone/>
            </a:pPr>
            <a:endParaRPr lang="en-US" sz="2200" b="1" dirty="0"/>
          </a:p>
          <a:p>
            <a:pPr marL="0" indent="0" algn="just">
              <a:buNone/>
            </a:pPr>
            <a:r>
              <a:rPr lang="en-US" sz="2200" b="1" dirty="0"/>
              <a:t>(4) Vegetative Propagation:</a:t>
            </a:r>
            <a:r>
              <a:rPr lang="en-US" sz="2200" dirty="0"/>
              <a:t> </a:t>
            </a:r>
            <a:endParaRPr lang="en-US" sz="2200" dirty="0"/>
          </a:p>
          <a:p>
            <a:pPr algn="just"/>
            <a:r>
              <a:rPr lang="en-US" sz="2200" dirty="0"/>
              <a:t>This is a form of asexual reproduction which occurs among organisms in the Kingdom Plantae, in which buds on the parent body can be separated to grow into a new plant e.g. </a:t>
            </a:r>
            <a:r>
              <a:rPr lang="en-US" sz="2200" i="1" dirty="0" err="1"/>
              <a:t>Bryophyllum</a:t>
            </a:r>
            <a:r>
              <a:rPr lang="en-US" sz="2200" dirty="0"/>
              <a:t>. </a:t>
            </a:r>
            <a:endParaRPr lang="en-US" sz="2200" dirty="0"/>
          </a:p>
          <a:p>
            <a:pPr algn="just"/>
            <a:r>
              <a:rPr lang="en-US" sz="2200" dirty="0"/>
              <a:t>This may also be in the form of specialized organs and structures, which often is the bud on the stem, as done in </a:t>
            </a:r>
            <a:r>
              <a:rPr lang="en-US" sz="2200" i="1" dirty="0"/>
              <a:t>Dioscorea</a:t>
            </a:r>
            <a:r>
              <a:rPr lang="en-US" sz="2200" dirty="0"/>
              <a:t>, </a:t>
            </a:r>
            <a:r>
              <a:rPr lang="en-US" sz="2200" i="1" dirty="0"/>
              <a:t>Manihot</a:t>
            </a:r>
            <a:r>
              <a:rPr lang="en-US" sz="2200" dirty="0"/>
              <a:t>, </a:t>
            </a:r>
            <a:r>
              <a:rPr lang="en-US" sz="2200" i="1" dirty="0" err="1"/>
              <a:t>Colocasia</a:t>
            </a:r>
            <a:r>
              <a:rPr lang="en-US" sz="2200" dirty="0"/>
              <a:t> or </a:t>
            </a:r>
            <a:r>
              <a:rPr lang="en-US" sz="2200" i="1" dirty="0" err="1"/>
              <a:t>Alium</a:t>
            </a:r>
            <a:r>
              <a:rPr lang="en-US" sz="2200" dirty="0"/>
              <a:t> in the forms of bulbs, corms, rhizomes, </a:t>
            </a:r>
            <a:r>
              <a:rPr lang="en-US" sz="2200" dirty="0" err="1"/>
              <a:t>stolons</a:t>
            </a:r>
            <a:r>
              <a:rPr lang="en-US" sz="2200" dirty="0"/>
              <a:t>, tubers and cuttings of either main stem or modified stem. </a:t>
            </a:r>
            <a:endParaRPr lang="en-US" sz="2200" dirty="0"/>
          </a:p>
          <a:p>
            <a:pPr algn="just"/>
            <a:r>
              <a:rPr lang="en-US" sz="2200" dirty="0"/>
              <a:t>It is important to note that buds only occur on stems.</a:t>
            </a:r>
            <a:endParaRPr lang="en-GB" sz="2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947057"/>
            <a:ext cx="10515600" cy="5229906"/>
          </a:xfrm>
        </p:spPr>
        <p:txBody>
          <a:bodyPr>
            <a:normAutofit lnSpcReduction="10000"/>
          </a:bodyPr>
          <a:lstStyle/>
          <a:p>
            <a:pPr marL="0" indent="0" algn="just">
              <a:buNone/>
            </a:pPr>
            <a:r>
              <a:rPr lang="en-US" sz="2200" b="1" dirty="0"/>
              <a:t>(5) Fragmentation: </a:t>
            </a:r>
            <a:endParaRPr lang="en-US" sz="2200" b="1" dirty="0"/>
          </a:p>
          <a:p>
            <a:pPr algn="just"/>
            <a:r>
              <a:rPr lang="en-US" sz="2200" b="1" dirty="0"/>
              <a:t>This is a form of asexual reproduction where a fragment of the parent breaks off and develops into an entirely new but genetically identical individual.</a:t>
            </a:r>
            <a:endParaRPr lang="en-US" sz="2200" b="1" dirty="0"/>
          </a:p>
          <a:p>
            <a:pPr marL="0" indent="0" algn="just">
              <a:buNone/>
            </a:pPr>
            <a:r>
              <a:rPr lang="en-US" sz="2200" b="1" dirty="0"/>
              <a:t>(6) Cloning:</a:t>
            </a:r>
            <a:r>
              <a:rPr lang="en-US" sz="2200" dirty="0"/>
              <a:t> </a:t>
            </a:r>
            <a:endParaRPr lang="en-US" sz="2200" dirty="0"/>
          </a:p>
          <a:p>
            <a:pPr algn="just"/>
            <a:r>
              <a:rPr lang="en-US" sz="2200" dirty="0"/>
              <a:t>This is another form of asexual reproduction which can be carried out on animals and plants. </a:t>
            </a:r>
            <a:endParaRPr lang="en-US" sz="2200" dirty="0"/>
          </a:p>
          <a:p>
            <a:pPr algn="just"/>
            <a:r>
              <a:rPr lang="en-US" sz="2200" dirty="0"/>
              <a:t>This is currently in vogue for the production of many genetically identical copies of a single individual organism in animal breeding. </a:t>
            </a:r>
            <a:endParaRPr lang="en-US" sz="2200" dirty="0"/>
          </a:p>
          <a:p>
            <a:pPr algn="just"/>
            <a:r>
              <a:rPr lang="en-US" sz="2200" dirty="0"/>
              <a:t>For example, J. Gurdon in 1968 took a cell from intestine/skin of a frog and introduced its nucleus into an egg cell whose own nucleus had been destroyed by ultraviolet radiation (UV). Then, a tadpole grew which in turn grew into a frog identical to the parent organism from which the nucleus was transplanted.</a:t>
            </a:r>
            <a:endParaRPr lang="en-GB" sz="2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Advantages of Natural Asexual Reproduction</a:t>
            </a:r>
            <a:endParaRPr lang="en-GB" dirty="0"/>
          </a:p>
        </p:txBody>
      </p:sp>
      <p:sp>
        <p:nvSpPr>
          <p:cNvPr id="3" name="Content Placeholder 2"/>
          <p:cNvSpPr>
            <a:spLocks noGrp="1"/>
          </p:cNvSpPr>
          <p:nvPr>
            <p:ph idx="1"/>
          </p:nvPr>
        </p:nvSpPr>
        <p:spPr>
          <a:xfrm>
            <a:off x="838200" y="1825625"/>
            <a:ext cx="10515600" cy="4667250"/>
          </a:xfrm>
        </p:spPr>
        <p:txBody>
          <a:bodyPr>
            <a:normAutofit fontScale="47500" lnSpcReduction="20000"/>
          </a:bodyPr>
          <a:lstStyle/>
          <a:p>
            <a:pPr marL="0" indent="0">
              <a:lnSpc>
                <a:spcPct val="200000"/>
              </a:lnSpc>
              <a:buNone/>
            </a:pPr>
            <a:r>
              <a:rPr lang="en-US" sz="4400" dirty="0"/>
              <a:t>1. Only one parent is involved and as such, there is no need for finding a sexual mate.</a:t>
            </a:r>
            <a:endParaRPr lang="en-US" sz="4400" dirty="0"/>
          </a:p>
          <a:p>
            <a:pPr marL="0" indent="0">
              <a:lnSpc>
                <a:spcPct val="200000"/>
              </a:lnSpc>
              <a:buNone/>
            </a:pPr>
            <a:r>
              <a:rPr lang="en-US" sz="4400" dirty="0"/>
              <a:t>2. Offsprings are genetically identical to parent organism and thus, successful desirable combination of genes are preserved and perpetuated.</a:t>
            </a:r>
            <a:endParaRPr lang="en-US" sz="4400" dirty="0"/>
          </a:p>
          <a:p>
            <a:pPr marL="0" indent="0">
              <a:lnSpc>
                <a:spcPct val="200000"/>
              </a:lnSpc>
              <a:buNone/>
            </a:pPr>
            <a:r>
              <a:rPr lang="en-US" sz="4400" dirty="0"/>
              <a:t>3. It enhances fast dispersal and spread of the organism involved.</a:t>
            </a:r>
            <a:endParaRPr lang="en-US" sz="4400" dirty="0"/>
          </a:p>
          <a:p>
            <a:pPr marL="0" indent="0">
              <a:lnSpc>
                <a:spcPct val="200000"/>
              </a:lnSpc>
              <a:buNone/>
            </a:pPr>
            <a:r>
              <a:rPr lang="en-US" sz="4400" dirty="0"/>
              <a:t>4. It brings about rapid multiplication of the organism</a:t>
            </a:r>
            <a:endParaRPr lang="en-US" sz="4400" dirty="0"/>
          </a:p>
          <a:p>
            <a:pPr>
              <a:lnSpc>
                <a:spcPct val="200000"/>
              </a:lnSpc>
            </a:pPr>
            <a:endParaRPr lang="en-GB"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Disadvantages of Natural Asexual Reproduction</a:t>
            </a:r>
            <a:endParaRPr lang="en-GB" sz="4000" dirty="0"/>
          </a:p>
        </p:txBody>
      </p:sp>
      <p:sp>
        <p:nvSpPr>
          <p:cNvPr id="3" name="Content Placeholder 2"/>
          <p:cNvSpPr>
            <a:spLocks noGrp="1"/>
          </p:cNvSpPr>
          <p:nvPr>
            <p:ph idx="1"/>
          </p:nvPr>
        </p:nvSpPr>
        <p:spPr/>
        <p:txBody>
          <a:bodyPr>
            <a:normAutofit fontScale="92500"/>
          </a:bodyPr>
          <a:lstStyle/>
          <a:p>
            <a:pPr marL="0" indent="0">
              <a:lnSpc>
                <a:spcPct val="200000"/>
              </a:lnSpc>
              <a:buNone/>
            </a:pPr>
            <a:r>
              <a:rPr lang="en-US" sz="2400" dirty="0"/>
              <a:t>1. There is no genetic variation occurring among the offsprings.</a:t>
            </a:r>
            <a:endParaRPr lang="en-US" sz="2400" dirty="0"/>
          </a:p>
          <a:p>
            <a:pPr marL="0" indent="0">
              <a:lnSpc>
                <a:spcPct val="200000"/>
              </a:lnSpc>
              <a:buNone/>
            </a:pPr>
            <a:r>
              <a:rPr lang="en-US" sz="2400" dirty="0"/>
              <a:t>2. Many propagules may fail to find a suitable place for germination which leads to a lot of wastage of spores and parts involved.</a:t>
            </a:r>
            <a:endParaRPr lang="en-US" sz="2400" dirty="0"/>
          </a:p>
          <a:p>
            <a:pPr marL="0" indent="0">
              <a:lnSpc>
                <a:spcPct val="200000"/>
              </a:lnSpc>
              <a:buNone/>
            </a:pPr>
            <a:r>
              <a:rPr lang="en-US" sz="2400" dirty="0"/>
              <a:t>3. It may result in overcrowding and undue competition for resources where the propagules spread in one area. </a:t>
            </a:r>
            <a:endParaRPr lang="en-US" sz="2400" dirty="0"/>
          </a:p>
          <a:p>
            <a:pPr>
              <a:lnSpc>
                <a:spcPct val="200000"/>
              </a:lnSpc>
            </a:pPr>
            <a:endParaRPr lang="en-GB"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Advantages of Artificial (</a:t>
            </a:r>
            <a:r>
              <a:rPr lang="en-US" dirty="0" err="1"/>
              <a:t>i.e.Man</a:t>
            </a:r>
            <a:r>
              <a:rPr lang="en-US" dirty="0"/>
              <a:t>-made) Asexual Reproduction</a:t>
            </a:r>
            <a:endParaRPr lang="en-GB" dirty="0"/>
          </a:p>
        </p:txBody>
      </p:sp>
      <p:sp>
        <p:nvSpPr>
          <p:cNvPr id="3" name="Content Placeholder 2"/>
          <p:cNvSpPr>
            <a:spLocks noGrp="1"/>
          </p:cNvSpPr>
          <p:nvPr>
            <p:ph idx="1"/>
          </p:nvPr>
        </p:nvSpPr>
        <p:spPr/>
        <p:txBody>
          <a:bodyPr>
            <a:normAutofit/>
          </a:bodyPr>
          <a:lstStyle/>
          <a:p>
            <a:pPr marL="0" indent="0">
              <a:lnSpc>
                <a:spcPct val="100000"/>
              </a:lnSpc>
              <a:buNone/>
            </a:pPr>
            <a:r>
              <a:rPr lang="en-US" sz="2400" dirty="0"/>
              <a:t>1. Rapid multiplication of the organism is attained.</a:t>
            </a:r>
            <a:endParaRPr lang="en-US" sz="2400" dirty="0"/>
          </a:p>
          <a:p>
            <a:pPr marL="0" indent="0">
              <a:lnSpc>
                <a:spcPct val="100000"/>
              </a:lnSpc>
              <a:buNone/>
            </a:pPr>
            <a:r>
              <a:rPr lang="en-US" sz="2400" dirty="0"/>
              <a:t>2. Genetic uniformity of desirable features of the stock organism is achieved which is difficult under sexual reproduction.</a:t>
            </a:r>
            <a:endParaRPr lang="en-US" sz="2400" dirty="0"/>
          </a:p>
          <a:p>
            <a:pPr marL="0" indent="0">
              <a:lnSpc>
                <a:spcPct val="100000"/>
              </a:lnSpc>
              <a:buNone/>
            </a:pPr>
            <a:r>
              <a:rPr lang="en-US" sz="2400" dirty="0"/>
              <a:t>3. Engenders production of disease-free organism where the aseptic condition is strictly adhered to.</a:t>
            </a:r>
            <a:endParaRPr lang="en-US" sz="2400" dirty="0"/>
          </a:p>
          <a:p>
            <a:pPr marL="0" indent="0">
              <a:lnSpc>
                <a:spcPct val="100000"/>
              </a:lnSpc>
              <a:buNone/>
            </a:pPr>
            <a:r>
              <a:rPr lang="en-US" sz="2400" dirty="0"/>
              <a:t>4. Makes use of relatively little space when compared to natural vegetative propagation.</a:t>
            </a:r>
            <a:endParaRPr lang="en-US" sz="2400" dirty="0"/>
          </a:p>
          <a:p>
            <a:pPr marL="0" indent="0">
              <a:lnSpc>
                <a:spcPct val="100000"/>
              </a:lnSpc>
              <a:buNone/>
            </a:pPr>
            <a:r>
              <a:rPr lang="en-US" sz="2400" dirty="0"/>
              <a:t>5. It can be carried out any time, irrespective of seasons.</a:t>
            </a:r>
            <a:endParaRPr lang="en-US"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253331"/>
            <a:ext cx="10515600" cy="4351338"/>
          </a:xfrm>
        </p:spPr>
        <p:txBody>
          <a:bodyPr>
            <a:normAutofit fontScale="92500" lnSpcReduction="10000"/>
          </a:bodyPr>
          <a:lstStyle/>
          <a:p>
            <a:pPr marL="0" indent="0">
              <a:lnSpc>
                <a:spcPct val="150000"/>
              </a:lnSpc>
              <a:buNone/>
            </a:pPr>
            <a:r>
              <a:rPr lang="en-US" sz="2400" dirty="0"/>
              <a:t>6. Development of offspring is closely controlled thereby guaranteeing uniformity of product for customers.</a:t>
            </a:r>
            <a:endParaRPr lang="en-US" sz="2400" dirty="0"/>
          </a:p>
          <a:p>
            <a:pPr marL="0" indent="0">
              <a:lnSpc>
                <a:spcPct val="150000"/>
              </a:lnSpc>
              <a:buNone/>
            </a:pPr>
            <a:r>
              <a:rPr lang="en-US" sz="2400" dirty="0"/>
              <a:t>7. Sterile organisms can be successfully propagated.</a:t>
            </a:r>
            <a:endParaRPr lang="en-US" sz="2400" dirty="0"/>
          </a:p>
          <a:p>
            <a:pPr marL="0" indent="0">
              <a:lnSpc>
                <a:spcPct val="150000"/>
              </a:lnSpc>
              <a:buNone/>
            </a:pPr>
            <a:r>
              <a:rPr lang="en-US" sz="2400" dirty="0"/>
              <a:t>8. Plants whose seeds are difficult to germinate can be successfully reproduced.</a:t>
            </a:r>
            <a:endParaRPr lang="en-US" sz="2400" dirty="0"/>
          </a:p>
          <a:p>
            <a:pPr marL="0" indent="0">
              <a:lnSpc>
                <a:spcPct val="150000"/>
              </a:lnSpc>
              <a:buNone/>
            </a:pPr>
            <a:r>
              <a:rPr lang="en-US" sz="2400" dirty="0"/>
              <a:t>9. Transport of product and process is less bulky thereby increasing the possibility of internal trade, reducing quarantine challenges.</a:t>
            </a:r>
            <a:endParaRPr lang="en-US" sz="2400" dirty="0"/>
          </a:p>
          <a:p>
            <a:pPr>
              <a:lnSpc>
                <a:spcPct val="150000"/>
              </a:lnSpc>
            </a:pPr>
            <a:endParaRPr lang="en-GB"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Disadvantages of Artificial Asexual Reproduction</a:t>
            </a:r>
            <a:endParaRPr lang="en-GB" sz="4000" dirty="0"/>
          </a:p>
        </p:txBody>
      </p:sp>
      <p:sp>
        <p:nvSpPr>
          <p:cNvPr id="3" name="Content Placeholder 2"/>
          <p:cNvSpPr>
            <a:spLocks noGrp="1"/>
          </p:cNvSpPr>
          <p:nvPr>
            <p:ph idx="1"/>
          </p:nvPr>
        </p:nvSpPr>
        <p:spPr>
          <a:xfrm>
            <a:off x="838200" y="1825625"/>
            <a:ext cx="10515600" cy="4667250"/>
          </a:xfrm>
        </p:spPr>
        <p:txBody>
          <a:bodyPr>
            <a:normAutofit/>
          </a:bodyPr>
          <a:lstStyle/>
          <a:p>
            <a:pPr marL="0" indent="0">
              <a:lnSpc>
                <a:spcPct val="100000"/>
              </a:lnSpc>
              <a:buNone/>
            </a:pPr>
            <a:r>
              <a:rPr lang="en-US" sz="2400" dirty="0"/>
              <a:t>1. It is labour intensive and not as convenient as natural vegetative propagation or seed sowing.</a:t>
            </a:r>
            <a:endParaRPr lang="en-US" sz="2400" dirty="0"/>
          </a:p>
          <a:p>
            <a:pPr marL="0" indent="0">
              <a:lnSpc>
                <a:spcPct val="100000"/>
              </a:lnSpc>
              <a:buNone/>
            </a:pPr>
            <a:r>
              <a:rPr lang="en-US" sz="2400" dirty="0"/>
              <a:t>2. It involves skill acquisition.</a:t>
            </a:r>
            <a:endParaRPr lang="en-US" sz="2400" dirty="0"/>
          </a:p>
          <a:p>
            <a:pPr marL="0" indent="0">
              <a:lnSpc>
                <a:spcPct val="100000"/>
              </a:lnSpc>
              <a:buNone/>
            </a:pPr>
            <a:r>
              <a:rPr lang="en-US" sz="2400" dirty="0"/>
              <a:t>3. It is cost intensive.</a:t>
            </a:r>
            <a:endParaRPr lang="en-US" sz="2400" dirty="0"/>
          </a:p>
          <a:p>
            <a:pPr marL="0" indent="0">
              <a:lnSpc>
                <a:spcPct val="100000"/>
              </a:lnSpc>
              <a:buNone/>
            </a:pPr>
            <a:r>
              <a:rPr lang="en-US" sz="2400" dirty="0"/>
              <a:t>4. Requires maintenance of sterile conditions of growth, which may be difficult to attain and sustain.</a:t>
            </a:r>
            <a:endParaRPr lang="en-US" sz="2400" dirty="0"/>
          </a:p>
          <a:p>
            <a:pPr marL="0" indent="0">
              <a:lnSpc>
                <a:spcPct val="100000"/>
              </a:lnSpc>
              <a:buNone/>
            </a:pPr>
            <a:r>
              <a:rPr lang="en-US" sz="2400" dirty="0"/>
              <a:t>5. Offsprings may undergo undesirable genetic changes (mutation). Though some may be accidentally desirable. </a:t>
            </a:r>
            <a:endParaRPr lang="en-US" sz="2400" dirty="0"/>
          </a:p>
          <a:p>
            <a:pPr marL="0" indent="0">
              <a:lnSpc>
                <a:spcPct val="100000"/>
              </a:lnSpc>
              <a:buNone/>
            </a:pPr>
            <a:r>
              <a:rPr lang="en-US" sz="2400" dirty="0"/>
              <a:t>6. Offsprings are susceptible to same diseases and can therefore be easily wiped out.</a:t>
            </a:r>
            <a:endParaRPr lang="en-US" sz="2400" dirty="0"/>
          </a:p>
          <a:p>
            <a:pPr>
              <a:lnSpc>
                <a:spcPct val="100000"/>
              </a:lnSpc>
            </a:pPr>
            <a:endParaRPr lang="en-GB"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Dispersal</a:t>
            </a:r>
            <a:endParaRPr lang="en-GB" dirty="0"/>
          </a:p>
        </p:txBody>
      </p:sp>
      <p:sp>
        <p:nvSpPr>
          <p:cNvPr id="3" name="Content Placeholder 2"/>
          <p:cNvSpPr>
            <a:spLocks noGrp="1"/>
          </p:cNvSpPr>
          <p:nvPr>
            <p:ph idx="1"/>
          </p:nvPr>
        </p:nvSpPr>
        <p:spPr/>
        <p:txBody>
          <a:bodyPr>
            <a:normAutofit fontScale="77500" lnSpcReduction="20000"/>
          </a:bodyPr>
          <a:lstStyle/>
          <a:p>
            <a:pPr>
              <a:lnSpc>
                <a:spcPct val="200000"/>
              </a:lnSpc>
            </a:pPr>
            <a:r>
              <a:rPr lang="en-US" sz="2400" dirty="0"/>
              <a:t>This is an important part of the reproductive process involving mechanisms which ensures wide distribution of the progeny (products of reproduction). It takes place advertently or inadvertently in almost all organisms. </a:t>
            </a:r>
            <a:endParaRPr lang="en-US" sz="2400" dirty="0"/>
          </a:p>
          <a:p>
            <a:pPr>
              <a:lnSpc>
                <a:spcPct val="200000"/>
              </a:lnSpc>
            </a:pPr>
            <a:endParaRPr lang="en-US" sz="2400" dirty="0"/>
          </a:p>
          <a:p>
            <a:pPr>
              <a:lnSpc>
                <a:spcPct val="200000"/>
              </a:lnSpc>
            </a:pPr>
            <a:r>
              <a:rPr lang="en-US" sz="2400" dirty="0"/>
              <a:t>It is a mechanism that is particularly important to sessile or slow-moving organisms that remain in one place throughout their adult life. </a:t>
            </a:r>
            <a:endParaRPr lang="en-US" sz="2400" dirty="0"/>
          </a:p>
          <a:p>
            <a:pPr>
              <a:lnSpc>
                <a:spcPct val="200000"/>
              </a:lnSpc>
            </a:pPr>
            <a:r>
              <a:rPr lang="en-US" sz="2400" dirty="0"/>
              <a:t>Plants are the most common example of organisms.</a:t>
            </a:r>
            <a:endParaRPr lang="en-GB"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87829"/>
            <a:ext cx="10515600" cy="5589134"/>
          </a:xfrm>
        </p:spPr>
        <p:txBody>
          <a:bodyPr>
            <a:noAutofit/>
          </a:bodyPr>
          <a:lstStyle/>
          <a:p>
            <a:pPr marL="0" indent="0" algn="just">
              <a:lnSpc>
                <a:spcPct val="100000"/>
              </a:lnSpc>
              <a:buNone/>
            </a:pPr>
            <a:r>
              <a:rPr lang="en-US" sz="2200" dirty="0"/>
              <a:t>Dispersal of organisms take place in a variety of forms: -</a:t>
            </a:r>
            <a:endParaRPr lang="en-US" sz="2200" dirty="0"/>
          </a:p>
          <a:p>
            <a:pPr marL="0" indent="0" algn="just">
              <a:lnSpc>
                <a:spcPct val="100000"/>
              </a:lnSpc>
              <a:buNone/>
            </a:pPr>
            <a:r>
              <a:rPr lang="en-US" sz="2200" dirty="0"/>
              <a:t>1. Spores of lower plants – algae, fungi, bryophytes and pteridophytes.</a:t>
            </a:r>
            <a:endParaRPr lang="en-US" sz="2200" dirty="0"/>
          </a:p>
          <a:p>
            <a:pPr marL="0" indent="0" algn="just">
              <a:lnSpc>
                <a:spcPct val="100000"/>
              </a:lnSpc>
              <a:buNone/>
            </a:pPr>
            <a:r>
              <a:rPr lang="en-US" sz="2200" dirty="0"/>
              <a:t>2. Seeds and fruits of seed plants – angiosperms and gymnosperms.</a:t>
            </a:r>
            <a:endParaRPr lang="en-US" sz="2200" dirty="0"/>
          </a:p>
          <a:p>
            <a:pPr marL="0" indent="0" algn="just">
              <a:lnSpc>
                <a:spcPct val="100000"/>
              </a:lnSpc>
              <a:buNone/>
            </a:pPr>
            <a:r>
              <a:rPr lang="en-US" sz="2200" dirty="0"/>
              <a:t>3. Larvae of animals such as tadpole of frogs and toads, or </a:t>
            </a:r>
            <a:endParaRPr lang="en-US" sz="2200" dirty="0"/>
          </a:p>
          <a:p>
            <a:pPr marL="0" indent="0" algn="just">
              <a:lnSpc>
                <a:spcPct val="100000"/>
              </a:lnSpc>
              <a:buNone/>
            </a:pPr>
            <a:r>
              <a:rPr lang="en-US" sz="2200" dirty="0"/>
              <a:t>invertebrates such as insects, crustaceans, annelids and mollusk </a:t>
            </a:r>
            <a:endParaRPr lang="en-US" sz="2200" dirty="0"/>
          </a:p>
          <a:p>
            <a:pPr marL="0" indent="0" algn="just">
              <a:lnSpc>
                <a:spcPct val="100000"/>
              </a:lnSpc>
              <a:buNone/>
            </a:pPr>
            <a:r>
              <a:rPr lang="en-US" sz="2200" dirty="0"/>
              <a:t>as well as coelenterates and echinoderms. Larvae, </a:t>
            </a:r>
            <a:endParaRPr lang="en-US" sz="2200" dirty="0"/>
          </a:p>
          <a:p>
            <a:pPr marL="0" indent="0" algn="just">
              <a:lnSpc>
                <a:spcPct val="100000"/>
              </a:lnSpc>
              <a:buNone/>
            </a:pPr>
            <a:r>
              <a:rPr lang="en-US" sz="2200" dirty="0"/>
              <a:t>characteristically, can lead an independent life, fending for </a:t>
            </a:r>
            <a:endParaRPr lang="en-US" sz="2200" dirty="0"/>
          </a:p>
          <a:p>
            <a:pPr marL="0" indent="0" algn="just">
              <a:lnSpc>
                <a:spcPct val="100000"/>
              </a:lnSpc>
              <a:buNone/>
            </a:pPr>
            <a:r>
              <a:rPr lang="en-US" sz="2200" dirty="0"/>
              <a:t>themselves in ways which are generally different from those </a:t>
            </a:r>
            <a:endParaRPr lang="en-US" sz="2200" dirty="0"/>
          </a:p>
          <a:p>
            <a:pPr marL="0" indent="0" algn="just">
              <a:lnSpc>
                <a:spcPct val="100000"/>
              </a:lnSpc>
              <a:buNone/>
            </a:pPr>
            <a:r>
              <a:rPr lang="en-US" sz="2200" dirty="0"/>
              <a:t>adopted by the adult organism. They are small and mostly </a:t>
            </a:r>
            <a:endParaRPr lang="en-US" sz="2200" dirty="0"/>
          </a:p>
          <a:p>
            <a:pPr marL="0" indent="0" algn="just">
              <a:lnSpc>
                <a:spcPct val="100000"/>
              </a:lnSpc>
              <a:buNone/>
            </a:pPr>
            <a:r>
              <a:rPr lang="en-US" sz="2200" dirty="0"/>
              <a:t>structures responsible for the distribution of species.</a:t>
            </a:r>
            <a:endParaRPr lang="en-US" sz="2200" dirty="0"/>
          </a:p>
          <a:p>
            <a:pPr marL="0" indent="0">
              <a:lnSpc>
                <a:spcPct val="100000"/>
              </a:lnSpc>
              <a:buNone/>
            </a:pPr>
            <a:endParaRPr lang="en-GB" sz="2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Sexual Reproduction</a:t>
            </a:r>
            <a:endParaRPr lang="en-GB" dirty="0"/>
          </a:p>
        </p:txBody>
      </p:sp>
      <p:sp>
        <p:nvSpPr>
          <p:cNvPr id="3" name="Content Placeholder 2"/>
          <p:cNvSpPr>
            <a:spLocks noGrp="1"/>
          </p:cNvSpPr>
          <p:nvPr>
            <p:ph idx="1"/>
          </p:nvPr>
        </p:nvSpPr>
        <p:spPr>
          <a:xfrm>
            <a:off x="838200" y="1357162"/>
            <a:ext cx="10515600" cy="5135713"/>
          </a:xfrm>
        </p:spPr>
        <p:txBody>
          <a:bodyPr>
            <a:normAutofit/>
          </a:bodyPr>
          <a:lstStyle/>
          <a:p>
            <a:pPr algn="just"/>
            <a:r>
              <a:rPr lang="en-US" sz="2200" dirty="0"/>
              <a:t>This is the production of new individuals (offsprings) as a result </a:t>
            </a:r>
            <a:endParaRPr lang="en-US" sz="2200" dirty="0"/>
          </a:p>
          <a:p>
            <a:pPr marL="0" indent="0" algn="just">
              <a:buNone/>
            </a:pPr>
            <a:r>
              <a:rPr lang="en-US" sz="2200" dirty="0"/>
              <a:t>   of the fusion of sex cells called gametes derived from two </a:t>
            </a:r>
            <a:endParaRPr lang="en-US" sz="2200" dirty="0"/>
          </a:p>
          <a:p>
            <a:pPr marL="0" indent="0" algn="just">
              <a:buNone/>
            </a:pPr>
            <a:r>
              <a:rPr lang="en-US" sz="2200" dirty="0"/>
              <a:t>   different individuals. </a:t>
            </a:r>
            <a:endParaRPr lang="en-US" sz="2200" dirty="0"/>
          </a:p>
          <a:p>
            <a:pPr algn="just"/>
            <a:r>
              <a:rPr lang="en-US" sz="2200" dirty="0"/>
              <a:t>Usually, gametes are of two types – male and female gametes – </a:t>
            </a:r>
            <a:endParaRPr lang="en-US" sz="2200" dirty="0"/>
          </a:p>
          <a:p>
            <a:pPr marL="0" indent="0" algn="just">
              <a:buNone/>
            </a:pPr>
            <a:r>
              <a:rPr lang="en-US" sz="2200" dirty="0"/>
              <a:t>   each gamete (either male or female) is haploid. </a:t>
            </a:r>
            <a:endParaRPr lang="en-US" sz="2200" dirty="0"/>
          </a:p>
          <a:p>
            <a:pPr algn="just"/>
            <a:r>
              <a:rPr lang="en-US" sz="2200" dirty="0"/>
              <a:t>This implies that a gamete contains half the number of </a:t>
            </a:r>
            <a:endParaRPr lang="en-US" sz="2200" dirty="0"/>
          </a:p>
          <a:p>
            <a:pPr marL="0" indent="0" algn="just">
              <a:buNone/>
            </a:pPr>
            <a:r>
              <a:rPr lang="en-US" sz="2200" dirty="0"/>
              <a:t>   chromosomes in a normal ordinary body cell. Gametes as such </a:t>
            </a:r>
            <a:endParaRPr lang="en-US" sz="2200" dirty="0"/>
          </a:p>
          <a:p>
            <a:pPr marL="0" indent="0" algn="just">
              <a:buNone/>
            </a:pPr>
            <a:r>
              <a:rPr lang="en-US" sz="2200" dirty="0"/>
              <a:t>   carry one set of the pair of chromosomes contained in cells of </a:t>
            </a:r>
            <a:endParaRPr lang="en-US" sz="2200" dirty="0"/>
          </a:p>
          <a:p>
            <a:pPr marL="0" indent="0" algn="just">
              <a:buNone/>
            </a:pPr>
            <a:r>
              <a:rPr lang="en-US" sz="2200" dirty="0"/>
              <a:t>   organisms under diploid condition. </a:t>
            </a:r>
            <a:endParaRPr lang="en-US" sz="2200" dirty="0"/>
          </a:p>
          <a:p>
            <a:pPr algn="just"/>
            <a:r>
              <a:rPr lang="en-US" sz="2200" dirty="0"/>
              <a:t>This is made possible by a type of cell division called meiosis. </a:t>
            </a:r>
            <a:endParaRPr lang="en-US" sz="2200" dirty="0"/>
          </a:p>
          <a:p>
            <a:pPr algn="just"/>
            <a:r>
              <a:rPr lang="en-US" sz="2200" dirty="0"/>
              <a:t>Gametic cells, being haploid, cannot develop further unless two </a:t>
            </a:r>
            <a:endParaRPr lang="en-US" sz="2200" dirty="0"/>
          </a:p>
          <a:p>
            <a:pPr marL="0" indent="0" algn="just">
              <a:buNone/>
            </a:pPr>
            <a:r>
              <a:rPr lang="en-US" sz="2200" dirty="0"/>
              <a:t>   opposite gametes fuse at fertilization. </a:t>
            </a:r>
            <a:endParaRPr lang="en-GB" sz="2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OUTLINES</a:t>
            </a:r>
            <a:endParaRPr lang="en-GB" dirty="0"/>
          </a:p>
        </p:txBody>
      </p:sp>
      <p:sp>
        <p:nvSpPr>
          <p:cNvPr id="3" name="Content Placeholder 2"/>
          <p:cNvSpPr>
            <a:spLocks noGrp="1"/>
          </p:cNvSpPr>
          <p:nvPr>
            <p:ph idx="1"/>
          </p:nvPr>
        </p:nvSpPr>
        <p:spPr>
          <a:xfrm>
            <a:off x="838200" y="567891"/>
            <a:ext cx="10515600" cy="5609072"/>
          </a:xfrm>
        </p:spPr>
        <p:txBody>
          <a:bodyPr/>
          <a:lstStyle/>
          <a:p>
            <a:endParaRPr lang="en-US" dirty="0"/>
          </a:p>
          <a:p>
            <a:endParaRPr lang="en-US" dirty="0"/>
          </a:p>
          <a:p>
            <a:r>
              <a:rPr lang="en-US" sz="2200" dirty="0"/>
              <a:t>Introduction</a:t>
            </a:r>
            <a:endParaRPr lang="en-US" sz="2200" dirty="0"/>
          </a:p>
          <a:p>
            <a:r>
              <a:rPr lang="en-GB" sz="2200" dirty="0"/>
              <a:t>Types of Reproduction</a:t>
            </a:r>
            <a:endParaRPr lang="en-GB" sz="2200" dirty="0"/>
          </a:p>
          <a:p>
            <a:pPr lvl="1"/>
            <a:r>
              <a:rPr lang="en-GB" sz="2200" dirty="0"/>
              <a:t>Asexual: Forms, Merits and Demerits</a:t>
            </a:r>
            <a:endParaRPr lang="en-GB" sz="2200" dirty="0"/>
          </a:p>
          <a:p>
            <a:pPr lvl="1"/>
            <a:r>
              <a:rPr lang="en-GB" sz="2200" dirty="0"/>
              <a:t>Sexual Reproduction</a:t>
            </a:r>
            <a:endParaRPr lang="en-GB" sz="2200" dirty="0"/>
          </a:p>
          <a:p>
            <a:r>
              <a:rPr lang="en-GB" sz="2200" dirty="0"/>
              <a:t>Sexual Reproduction In Plants</a:t>
            </a:r>
            <a:endParaRPr lang="en-GB" sz="2200" dirty="0"/>
          </a:p>
          <a:p>
            <a:r>
              <a:rPr lang="en-GB" sz="2200" dirty="0"/>
              <a:t>Flowers</a:t>
            </a:r>
            <a:endParaRPr lang="en-GB" sz="2200" dirty="0"/>
          </a:p>
          <a:p>
            <a:r>
              <a:rPr lang="en-GB" sz="2200" dirty="0"/>
              <a:t>Pollination</a:t>
            </a:r>
            <a:endParaRPr lang="en-GB" sz="2200" dirty="0"/>
          </a:p>
          <a:p>
            <a:r>
              <a:rPr lang="en-GB" sz="2200" dirty="0"/>
              <a:t>Fertilization and formation of seed</a:t>
            </a:r>
            <a:endParaRPr lang="en-GB" sz="2200" dirty="0"/>
          </a:p>
          <a:p>
            <a:endParaRPr lang="en-GB" dirty="0"/>
          </a:p>
          <a:p>
            <a:endParaRPr lang="en-GB" dirty="0"/>
          </a:p>
          <a:p>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219200"/>
            <a:ext cx="10515600" cy="4957763"/>
          </a:xfrm>
        </p:spPr>
        <p:txBody>
          <a:bodyPr>
            <a:normAutofit/>
          </a:bodyPr>
          <a:lstStyle/>
          <a:p>
            <a:r>
              <a:rPr lang="en-US" sz="2200" dirty="0"/>
              <a:t>The two gametes for sexual reproduction may be produced by </a:t>
            </a:r>
            <a:endParaRPr lang="en-US" sz="2200" dirty="0"/>
          </a:p>
          <a:p>
            <a:pPr marL="0" indent="0">
              <a:buNone/>
            </a:pPr>
            <a:r>
              <a:rPr lang="en-US" sz="2200" dirty="0"/>
              <a:t>   separate male and female parents or by a single parent bearing  </a:t>
            </a:r>
            <a:endParaRPr lang="en-US" sz="2200" dirty="0"/>
          </a:p>
          <a:p>
            <a:pPr marL="0" indent="0">
              <a:buNone/>
            </a:pPr>
            <a:r>
              <a:rPr lang="en-US" sz="2200" dirty="0"/>
              <a:t>   both male and female reproductive organs. </a:t>
            </a:r>
            <a:endParaRPr lang="en-US" sz="2200" dirty="0"/>
          </a:p>
          <a:p>
            <a:r>
              <a:rPr lang="en-US" sz="2200" dirty="0"/>
              <a:t>Species that have separate male and female individuals are </a:t>
            </a:r>
            <a:endParaRPr lang="en-US" sz="2200" dirty="0"/>
          </a:p>
          <a:p>
            <a:pPr marL="0" indent="0">
              <a:buNone/>
            </a:pPr>
            <a:r>
              <a:rPr lang="en-US" sz="2200" dirty="0"/>
              <a:t>  described as unisexual e.g. man, a large number of other animals </a:t>
            </a:r>
            <a:endParaRPr lang="en-US" sz="2200" dirty="0"/>
          </a:p>
          <a:p>
            <a:pPr marL="0" indent="0">
              <a:buNone/>
            </a:pPr>
            <a:r>
              <a:rPr lang="en-US" sz="2200" dirty="0"/>
              <a:t>  and some plants (pawpaw). </a:t>
            </a:r>
            <a:endParaRPr lang="en-US" sz="2200" dirty="0"/>
          </a:p>
          <a:p>
            <a:r>
              <a:rPr lang="en-US" sz="2200" dirty="0"/>
              <a:t>Species that are capable of producing both male and female </a:t>
            </a:r>
            <a:endParaRPr lang="en-US" sz="2200" dirty="0"/>
          </a:p>
          <a:p>
            <a:pPr marL="0" indent="0">
              <a:buNone/>
            </a:pPr>
            <a:r>
              <a:rPr lang="en-US" sz="2200" dirty="0"/>
              <a:t>   reproductive organs in an organism are described as bisexual or </a:t>
            </a:r>
            <a:endParaRPr lang="en-US" sz="2200" dirty="0"/>
          </a:p>
          <a:p>
            <a:pPr marL="0" indent="0">
              <a:buNone/>
            </a:pPr>
            <a:r>
              <a:rPr lang="en-US" sz="2200" dirty="0"/>
              <a:t>   hermaphrodite e.g. protozoans (</a:t>
            </a:r>
            <a:r>
              <a:rPr lang="en-US" sz="2200" i="1" dirty="0"/>
              <a:t>Paramecium</a:t>
            </a:r>
            <a:r>
              <a:rPr lang="en-US" sz="2200" dirty="0"/>
              <a:t>), Cnidarians (</a:t>
            </a:r>
            <a:r>
              <a:rPr lang="en-US" sz="2200" i="1" dirty="0"/>
              <a:t>Obelia</a:t>
            </a:r>
            <a:r>
              <a:rPr lang="en-US" sz="2200" dirty="0"/>
              <a:t>) </a:t>
            </a:r>
            <a:endParaRPr lang="en-US" sz="2200" dirty="0"/>
          </a:p>
          <a:p>
            <a:pPr marL="0" indent="0">
              <a:buNone/>
            </a:pPr>
            <a:r>
              <a:rPr lang="en-US" sz="2200" dirty="0"/>
              <a:t>   as well as majority of angiosperms.</a:t>
            </a:r>
            <a:endParaRPr lang="en-GB" sz="22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Sexual Reproduction In Plants</a:t>
            </a:r>
            <a:endParaRPr lang="en-GB" dirty="0"/>
          </a:p>
        </p:txBody>
      </p:sp>
      <p:sp>
        <p:nvSpPr>
          <p:cNvPr id="3" name="Content Placeholder 2"/>
          <p:cNvSpPr>
            <a:spLocks noGrp="1"/>
          </p:cNvSpPr>
          <p:nvPr>
            <p:ph idx="1"/>
          </p:nvPr>
        </p:nvSpPr>
        <p:spPr>
          <a:xfrm>
            <a:off x="838200" y="1270536"/>
            <a:ext cx="10515600" cy="5587464"/>
          </a:xfrm>
        </p:spPr>
        <p:txBody>
          <a:bodyPr>
            <a:noAutofit/>
          </a:bodyPr>
          <a:lstStyle/>
          <a:p>
            <a:pPr algn="just"/>
            <a:r>
              <a:rPr lang="en-US" sz="2200" dirty="0"/>
              <a:t>Plants consist mainly of three  divisions – Bryophyta, </a:t>
            </a:r>
            <a:endParaRPr lang="en-US" sz="2200" dirty="0"/>
          </a:p>
          <a:p>
            <a:pPr marL="0" indent="0" algn="just">
              <a:buNone/>
            </a:pPr>
            <a:r>
              <a:rPr lang="en-US" sz="2200" dirty="0"/>
              <a:t>   Pteridophyta and Spermatophyta. The first two are seedless </a:t>
            </a:r>
            <a:endParaRPr lang="en-US" sz="2200" dirty="0"/>
          </a:p>
          <a:p>
            <a:pPr marL="0" indent="0" algn="just">
              <a:buNone/>
            </a:pPr>
            <a:r>
              <a:rPr lang="en-US" sz="2200" dirty="0"/>
              <a:t>   plants while the third are seed plants.</a:t>
            </a:r>
            <a:endParaRPr lang="en-US" sz="2200" dirty="0"/>
          </a:p>
          <a:p>
            <a:pPr algn="just"/>
            <a:r>
              <a:rPr lang="en-US" sz="2200" dirty="0"/>
              <a:t>Spermatophytes consist of two sub-divisions  </a:t>
            </a:r>
            <a:endParaRPr lang="en-US" sz="2200" dirty="0"/>
          </a:p>
          <a:p>
            <a:pPr marL="0" indent="0" algn="just">
              <a:buNone/>
            </a:pPr>
            <a:r>
              <a:rPr lang="en-US" sz="2200" dirty="0"/>
              <a:t>   Gymnospermophyta and Angiospermophyta. The former produce </a:t>
            </a:r>
            <a:endParaRPr lang="en-US" sz="2200" dirty="0"/>
          </a:p>
          <a:p>
            <a:pPr marL="0" indent="0" algn="just">
              <a:buNone/>
            </a:pPr>
            <a:r>
              <a:rPr lang="en-US" sz="2200" dirty="0"/>
              <a:t>   seeds which are naked while the latter produce seeds that are  </a:t>
            </a:r>
            <a:endParaRPr lang="en-US" sz="2200" dirty="0"/>
          </a:p>
          <a:p>
            <a:pPr marL="0" indent="0" algn="just">
              <a:buNone/>
            </a:pPr>
            <a:r>
              <a:rPr lang="en-US" sz="2200" dirty="0"/>
              <a:t>   covered.</a:t>
            </a:r>
            <a:endParaRPr lang="en-US" sz="2200" dirty="0"/>
          </a:p>
          <a:p>
            <a:pPr algn="just"/>
            <a:r>
              <a:rPr lang="en-US" sz="2200" dirty="0"/>
              <a:t>Angiospermophyta consists of </a:t>
            </a:r>
            <a:r>
              <a:rPr lang="en-US" sz="2200" dirty="0" err="1"/>
              <a:t>Monocotyledonae</a:t>
            </a:r>
            <a:r>
              <a:rPr lang="en-US" sz="2200" dirty="0"/>
              <a:t> and </a:t>
            </a:r>
            <a:endParaRPr lang="en-US" sz="2200" dirty="0"/>
          </a:p>
          <a:p>
            <a:pPr marL="0" indent="0" algn="just">
              <a:buNone/>
            </a:pPr>
            <a:r>
              <a:rPr lang="en-US" sz="2200" dirty="0"/>
              <a:t>   </a:t>
            </a:r>
            <a:r>
              <a:rPr lang="en-US" sz="2200" dirty="0" err="1"/>
              <a:t>Dicotyledonae</a:t>
            </a:r>
            <a:r>
              <a:rPr lang="en-US" sz="2200" dirty="0"/>
              <a:t>. They are the largest group of plants. They are  </a:t>
            </a:r>
            <a:endParaRPr lang="en-US" sz="2200" dirty="0"/>
          </a:p>
          <a:p>
            <a:pPr marL="0" indent="0" algn="just">
              <a:buNone/>
            </a:pPr>
            <a:r>
              <a:rPr lang="en-US" sz="2200" dirty="0"/>
              <a:t>   regarded as flowering plants as a reference to their unique </a:t>
            </a:r>
            <a:endParaRPr lang="en-US" sz="2200" dirty="0"/>
          </a:p>
          <a:p>
            <a:pPr marL="0" indent="0" algn="just">
              <a:buNone/>
            </a:pPr>
            <a:r>
              <a:rPr lang="en-US" sz="2200" dirty="0"/>
              <a:t>   capability of producing flowers. The flowers they produce are the  </a:t>
            </a:r>
            <a:endParaRPr lang="en-US" sz="2200" dirty="0"/>
          </a:p>
          <a:p>
            <a:pPr marL="0" indent="0" algn="just">
              <a:buNone/>
            </a:pPr>
            <a:r>
              <a:rPr lang="en-US" sz="2200" dirty="0"/>
              <a:t>   reproductive organs from which reproductive gametes are </a:t>
            </a:r>
            <a:endParaRPr lang="en-US" sz="2200" dirty="0"/>
          </a:p>
          <a:p>
            <a:pPr marL="0" indent="0" algn="just">
              <a:buNone/>
            </a:pPr>
            <a:r>
              <a:rPr lang="en-US" sz="2200" dirty="0"/>
              <a:t>   produced. </a:t>
            </a:r>
            <a:endParaRPr lang="en-GB" sz="22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Flowers</a:t>
            </a:r>
            <a:endParaRPr lang="en-GB" dirty="0"/>
          </a:p>
        </p:txBody>
      </p:sp>
      <p:sp>
        <p:nvSpPr>
          <p:cNvPr id="3" name="Content Placeholder 2"/>
          <p:cNvSpPr>
            <a:spLocks noGrp="1"/>
          </p:cNvSpPr>
          <p:nvPr>
            <p:ph idx="1"/>
          </p:nvPr>
        </p:nvSpPr>
        <p:spPr>
          <a:xfrm>
            <a:off x="838200" y="1280160"/>
            <a:ext cx="10515600" cy="4896803"/>
          </a:xfrm>
        </p:spPr>
        <p:txBody>
          <a:bodyPr>
            <a:normAutofit/>
          </a:bodyPr>
          <a:lstStyle/>
          <a:p>
            <a:r>
              <a:rPr lang="en-US" sz="2200" dirty="0"/>
              <a:t>Flowers may be borne singly, called solitary flowers e.g. </a:t>
            </a:r>
            <a:r>
              <a:rPr lang="en-US" sz="2200" i="1" dirty="0"/>
              <a:t>Hibiscus </a:t>
            </a:r>
            <a:endParaRPr lang="en-US" sz="2200" i="1" dirty="0"/>
          </a:p>
          <a:p>
            <a:pPr marL="0" indent="0">
              <a:buNone/>
            </a:pPr>
            <a:r>
              <a:rPr lang="en-US" sz="2200" i="1" dirty="0"/>
              <a:t>   </a:t>
            </a:r>
            <a:r>
              <a:rPr lang="en-US" sz="2200" i="1" dirty="0" err="1"/>
              <a:t>rosa-sinensis</a:t>
            </a:r>
            <a:r>
              <a:rPr lang="en-US" sz="2200" i="1" dirty="0"/>
              <a:t> </a:t>
            </a:r>
            <a:r>
              <a:rPr lang="en-US" sz="2200" dirty="0"/>
              <a:t>(rose hibiscus) or in a collection on a single stalk </a:t>
            </a:r>
            <a:endParaRPr lang="en-US" sz="2200" dirty="0"/>
          </a:p>
          <a:p>
            <a:pPr marL="0" indent="0">
              <a:buNone/>
            </a:pPr>
            <a:r>
              <a:rPr lang="en-US" sz="2200" dirty="0"/>
              <a:t>   called inflorescence e.g. </a:t>
            </a:r>
            <a:r>
              <a:rPr lang="en-US" sz="2200" i="1" dirty="0" err="1"/>
              <a:t>Tridax</a:t>
            </a:r>
            <a:r>
              <a:rPr lang="en-US" sz="2200" dirty="0"/>
              <a:t> </a:t>
            </a:r>
            <a:r>
              <a:rPr lang="en-US" sz="2200" i="1" dirty="0"/>
              <a:t>procumbens</a:t>
            </a:r>
            <a:r>
              <a:rPr lang="en-US" sz="2200" dirty="0"/>
              <a:t> or </a:t>
            </a:r>
            <a:r>
              <a:rPr lang="en-US" sz="2200" i="1" dirty="0"/>
              <a:t>Vernonia </a:t>
            </a:r>
            <a:endParaRPr lang="en-US" sz="2200" i="1" dirty="0"/>
          </a:p>
          <a:p>
            <a:pPr marL="0" indent="0">
              <a:buNone/>
            </a:pPr>
            <a:r>
              <a:rPr lang="en-US" sz="2200" i="1" dirty="0"/>
              <a:t>   </a:t>
            </a:r>
            <a:r>
              <a:rPr lang="en-US" sz="2200" i="1" dirty="0" err="1"/>
              <a:t>amygdalina</a:t>
            </a:r>
            <a:r>
              <a:rPr lang="en-US" sz="2200" i="1" dirty="0"/>
              <a:t> </a:t>
            </a:r>
            <a:r>
              <a:rPr lang="en-US" sz="2200" dirty="0"/>
              <a:t>(bitter leaf).</a:t>
            </a:r>
            <a:endParaRPr lang="en-US" sz="2200" dirty="0"/>
          </a:p>
          <a:p>
            <a:endParaRPr lang="en-US" sz="2200" dirty="0"/>
          </a:p>
          <a:p>
            <a:r>
              <a:rPr lang="en-US" sz="2200" dirty="0"/>
              <a:t>A typical flower, as a reproductive structure consists of four </a:t>
            </a:r>
            <a:endParaRPr lang="en-US" sz="2200" dirty="0"/>
          </a:p>
          <a:p>
            <a:pPr marL="0" indent="0">
              <a:buNone/>
            </a:pPr>
            <a:r>
              <a:rPr lang="en-US" sz="2200" dirty="0"/>
              <a:t>whorls: -</a:t>
            </a:r>
            <a:endParaRPr lang="en-US" sz="2200" dirty="0"/>
          </a:p>
          <a:p>
            <a:pPr marL="914400" lvl="1" indent="-457200">
              <a:buFont typeface="+mj-lt"/>
              <a:buAutoNum type="arabicPeriod"/>
            </a:pPr>
            <a:r>
              <a:rPr lang="en-US" sz="2200" dirty="0"/>
              <a:t>Calyx made up of sepals</a:t>
            </a:r>
            <a:endParaRPr lang="en-US" sz="2200" dirty="0"/>
          </a:p>
          <a:p>
            <a:pPr marL="914400" lvl="1" indent="-457200">
              <a:buFont typeface="+mj-lt"/>
              <a:buAutoNum type="arabicPeriod"/>
            </a:pPr>
            <a:r>
              <a:rPr lang="en-US" sz="2200" dirty="0"/>
              <a:t>Corolla made up of petals</a:t>
            </a:r>
            <a:endParaRPr lang="en-US" sz="2200" dirty="0"/>
          </a:p>
          <a:p>
            <a:pPr marL="914400" lvl="1" indent="-457200">
              <a:buFont typeface="+mj-lt"/>
              <a:buAutoNum type="arabicPeriod"/>
            </a:pPr>
            <a:r>
              <a:rPr lang="en-US" sz="2200" dirty="0"/>
              <a:t>Androecium made up of stamens and </a:t>
            </a:r>
            <a:endParaRPr lang="en-US" sz="2200" dirty="0"/>
          </a:p>
          <a:p>
            <a:pPr marL="914400" lvl="1" indent="-457200">
              <a:buFont typeface="+mj-lt"/>
              <a:buAutoNum type="arabicPeriod"/>
            </a:pPr>
            <a:r>
              <a:rPr lang="en-US" sz="2200" dirty="0"/>
              <a:t>Gynoecium made up of carpels.</a:t>
            </a:r>
            <a:endParaRPr lang="en-US" sz="2200" dirty="0"/>
          </a:p>
          <a:p>
            <a:endParaRPr lang="en-GB" sz="24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04261"/>
            <a:ext cx="10515600" cy="6092792"/>
          </a:xfrm>
        </p:spPr>
        <p:txBody>
          <a:bodyPr>
            <a:normAutofit/>
          </a:bodyPr>
          <a:lstStyle/>
          <a:p>
            <a:pPr algn="just"/>
            <a:r>
              <a:rPr lang="en-US" sz="2200" dirty="0"/>
              <a:t>The calyx and corolla are called the accessory or helping </a:t>
            </a:r>
            <a:endParaRPr lang="en-US" sz="2200" dirty="0"/>
          </a:p>
          <a:p>
            <a:pPr marL="0" indent="0" algn="just">
              <a:buNone/>
            </a:pPr>
            <a:r>
              <a:rPr lang="en-US" sz="2200" dirty="0"/>
              <a:t>   parts. They carry the essential and reproductive parts i.e. the  </a:t>
            </a:r>
            <a:endParaRPr lang="en-US" sz="2200" dirty="0"/>
          </a:p>
          <a:p>
            <a:pPr marL="0" indent="0" algn="just">
              <a:buNone/>
            </a:pPr>
            <a:r>
              <a:rPr lang="en-US" sz="2200" dirty="0"/>
              <a:t>   stamens and the carpels, protecting them. </a:t>
            </a:r>
            <a:endParaRPr lang="en-US" sz="2200" dirty="0"/>
          </a:p>
          <a:p>
            <a:pPr algn="just"/>
            <a:endParaRPr lang="en-US" sz="2200" dirty="0"/>
          </a:p>
          <a:p>
            <a:pPr algn="just"/>
            <a:r>
              <a:rPr lang="en-US" sz="2200" dirty="0"/>
              <a:t>Each stamen consists of an anther and a filament. The anther </a:t>
            </a:r>
            <a:endParaRPr lang="en-US" sz="2200" dirty="0"/>
          </a:p>
          <a:p>
            <a:pPr marL="0" indent="0" algn="just">
              <a:buNone/>
            </a:pPr>
            <a:r>
              <a:rPr lang="en-US" sz="2200" dirty="0"/>
              <a:t>  contains the pollen sacs in which pollen grains, which eventually </a:t>
            </a:r>
            <a:endParaRPr lang="en-US" sz="2200" dirty="0"/>
          </a:p>
          <a:p>
            <a:pPr marL="0" indent="0" algn="just">
              <a:buNone/>
            </a:pPr>
            <a:r>
              <a:rPr lang="en-US" sz="2200" dirty="0"/>
              <a:t>  produce the male gamete, are formed. </a:t>
            </a:r>
            <a:endParaRPr lang="en-US" sz="2200" dirty="0"/>
          </a:p>
          <a:p>
            <a:pPr algn="just"/>
            <a:endParaRPr lang="en-US" sz="2200" dirty="0"/>
          </a:p>
          <a:p>
            <a:pPr algn="just"/>
            <a:r>
              <a:rPr lang="en-US" sz="2200" dirty="0"/>
              <a:t>The carpel consists of the stigma, style and ovary. The ovary is </a:t>
            </a:r>
            <a:endParaRPr lang="en-US" sz="2200" dirty="0"/>
          </a:p>
          <a:p>
            <a:pPr marL="0" indent="0" algn="just">
              <a:buNone/>
            </a:pPr>
            <a:r>
              <a:rPr lang="en-US" sz="2200" dirty="0"/>
              <a:t>   the structure in which ovules (the female gametes) are produced.</a:t>
            </a:r>
            <a:endParaRPr lang="en-GB" sz="22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Pollination</a:t>
            </a:r>
            <a:endParaRPr lang="en-GB" dirty="0"/>
          </a:p>
        </p:txBody>
      </p:sp>
      <p:sp>
        <p:nvSpPr>
          <p:cNvPr id="3" name="Content Placeholder 2"/>
          <p:cNvSpPr>
            <a:spLocks noGrp="1"/>
          </p:cNvSpPr>
          <p:nvPr>
            <p:ph idx="1"/>
          </p:nvPr>
        </p:nvSpPr>
        <p:spPr>
          <a:xfrm>
            <a:off x="838200" y="1260909"/>
            <a:ext cx="10515600" cy="4916054"/>
          </a:xfrm>
        </p:spPr>
        <p:txBody>
          <a:bodyPr>
            <a:normAutofit/>
          </a:bodyPr>
          <a:lstStyle/>
          <a:p>
            <a:pPr algn="just"/>
            <a:r>
              <a:rPr lang="en-US" sz="2200" dirty="0"/>
              <a:t>For the purpose of sexual reproduction, the anther releases the </a:t>
            </a:r>
            <a:endParaRPr lang="en-US" sz="2200" dirty="0"/>
          </a:p>
          <a:p>
            <a:pPr marL="0" indent="0" algn="just">
              <a:buNone/>
            </a:pPr>
            <a:r>
              <a:rPr lang="en-US" sz="2200" dirty="0"/>
              <a:t>   pollen grains during pollination to get attached to the stigma. </a:t>
            </a:r>
            <a:endParaRPr lang="en-US" sz="2200" dirty="0"/>
          </a:p>
          <a:p>
            <a:pPr algn="just"/>
            <a:endParaRPr lang="en-US" sz="2200" dirty="0"/>
          </a:p>
          <a:p>
            <a:pPr algn="just"/>
            <a:r>
              <a:rPr lang="en-US" sz="2200" dirty="0"/>
              <a:t>This transfer of pollen grains could be to a stigma of the same </a:t>
            </a:r>
            <a:endParaRPr lang="en-US" sz="2200" dirty="0"/>
          </a:p>
          <a:p>
            <a:pPr marL="0" indent="0" algn="just">
              <a:buNone/>
            </a:pPr>
            <a:r>
              <a:rPr lang="en-US" sz="2200" dirty="0"/>
              <a:t>   flower or another flower on the same plant called </a:t>
            </a:r>
            <a:r>
              <a:rPr lang="en-US" sz="2200" b="1" dirty="0"/>
              <a:t>self pollination. </a:t>
            </a:r>
            <a:endParaRPr lang="en-US" sz="2200" b="1" dirty="0"/>
          </a:p>
          <a:p>
            <a:pPr algn="just"/>
            <a:endParaRPr lang="en-US" sz="2200" dirty="0"/>
          </a:p>
          <a:p>
            <a:pPr algn="just"/>
            <a:r>
              <a:rPr lang="en-US" sz="2200" dirty="0"/>
              <a:t>It could also be transfer of pollen grains from the anther of one </a:t>
            </a:r>
            <a:endParaRPr lang="en-US" sz="2200" dirty="0"/>
          </a:p>
          <a:p>
            <a:pPr marL="0" indent="0" algn="just">
              <a:buNone/>
            </a:pPr>
            <a:r>
              <a:rPr lang="en-US" sz="2200" dirty="0"/>
              <a:t>   plant to the stigma of another plant called </a:t>
            </a:r>
            <a:r>
              <a:rPr lang="en-US" sz="2200" b="1" dirty="0"/>
              <a:t>cross pollination.</a:t>
            </a:r>
            <a:endParaRPr lang="en-GB" sz="2200" b="1"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62014"/>
            <a:ext cx="10515600" cy="5986912"/>
          </a:xfrm>
        </p:spPr>
        <p:txBody>
          <a:bodyPr>
            <a:normAutofit/>
          </a:bodyPr>
          <a:lstStyle/>
          <a:p>
            <a:pPr algn="just"/>
            <a:r>
              <a:rPr lang="en-US" sz="2200" dirty="0"/>
              <a:t>Upon pollination, the pollen grain, now on the stigma of a </a:t>
            </a:r>
            <a:endParaRPr lang="en-US" sz="2200" dirty="0"/>
          </a:p>
          <a:p>
            <a:pPr marL="0" indent="0" algn="just">
              <a:buNone/>
            </a:pPr>
            <a:r>
              <a:rPr lang="en-US" sz="2200" dirty="0"/>
              <a:t>   compatible species will germinate to form a pollen tube which </a:t>
            </a:r>
            <a:endParaRPr lang="en-US" sz="2200" dirty="0"/>
          </a:p>
          <a:p>
            <a:pPr marL="0" indent="0" algn="just">
              <a:buNone/>
            </a:pPr>
            <a:r>
              <a:rPr lang="en-US" sz="2200" dirty="0"/>
              <a:t>   travels in the style. In the process, it produces two male nuclei </a:t>
            </a:r>
            <a:endParaRPr lang="en-US" sz="2200" dirty="0"/>
          </a:p>
          <a:p>
            <a:pPr marL="0" indent="0" algn="just">
              <a:buNone/>
            </a:pPr>
            <a:r>
              <a:rPr lang="en-US" sz="2200" dirty="0"/>
              <a:t>   which constitute the male gametes. They pass through the style </a:t>
            </a:r>
            <a:endParaRPr lang="en-US" sz="2200" dirty="0"/>
          </a:p>
          <a:p>
            <a:pPr marL="0" indent="0" algn="just">
              <a:buNone/>
            </a:pPr>
            <a:r>
              <a:rPr lang="en-US" sz="2200" dirty="0"/>
              <a:t>   to reach the embryo sac containing the ovule. </a:t>
            </a:r>
            <a:endParaRPr lang="en-US" sz="2200" dirty="0"/>
          </a:p>
          <a:p>
            <a:pPr algn="just"/>
            <a:endParaRPr lang="en-US" sz="2200" dirty="0"/>
          </a:p>
          <a:p>
            <a:pPr algn="just"/>
            <a:r>
              <a:rPr lang="en-US" sz="2200" dirty="0"/>
              <a:t>At this time, one of the male nuclei (i.e. gamete) fuses with the </a:t>
            </a:r>
            <a:endParaRPr lang="en-US" sz="2200" dirty="0"/>
          </a:p>
          <a:p>
            <a:pPr marL="0" indent="0" algn="just">
              <a:buNone/>
            </a:pPr>
            <a:r>
              <a:rPr lang="en-US" sz="2200" dirty="0"/>
              <a:t>  female gamete to form a diploid zygote, which develops into the </a:t>
            </a:r>
            <a:endParaRPr lang="en-US" sz="2200" dirty="0"/>
          </a:p>
          <a:p>
            <a:pPr marL="0" indent="0" algn="just">
              <a:buNone/>
            </a:pPr>
            <a:r>
              <a:rPr lang="en-US" sz="2200" dirty="0"/>
              <a:t>  embryo. This fusion is called fertilization. </a:t>
            </a:r>
            <a:endParaRPr lang="en-US" sz="2200" dirty="0"/>
          </a:p>
          <a:p>
            <a:pPr algn="just"/>
            <a:endParaRPr lang="en-US" sz="2200" dirty="0"/>
          </a:p>
          <a:p>
            <a:pPr algn="just"/>
            <a:r>
              <a:rPr lang="en-US" sz="2200" dirty="0"/>
              <a:t>If, as is often the case, more than one ovule is present in the </a:t>
            </a:r>
            <a:endParaRPr lang="en-US" sz="2200" dirty="0"/>
          </a:p>
          <a:p>
            <a:pPr marL="0" indent="0" algn="just">
              <a:buNone/>
            </a:pPr>
            <a:r>
              <a:rPr lang="en-US" sz="2200" dirty="0"/>
              <a:t>  ovary, each one must be fertilized by male nucleus from separate  </a:t>
            </a:r>
            <a:endParaRPr lang="en-US" sz="2200" dirty="0"/>
          </a:p>
          <a:p>
            <a:pPr marL="0" indent="0" algn="just">
              <a:buNone/>
            </a:pPr>
            <a:r>
              <a:rPr lang="en-US" sz="2200" dirty="0"/>
              <a:t>  pollen grain to form as many embryos as possible and eventually </a:t>
            </a:r>
            <a:endParaRPr lang="en-US" sz="2200" dirty="0"/>
          </a:p>
          <a:p>
            <a:pPr marL="0" indent="0" algn="just">
              <a:buNone/>
            </a:pPr>
            <a:r>
              <a:rPr lang="en-US" sz="2200" dirty="0"/>
              <a:t>  the seeds, collected in the ovary.</a:t>
            </a:r>
            <a:endParaRPr lang="en-GB" sz="22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895690"/>
            <a:ext cx="10515600" cy="5458506"/>
          </a:xfrm>
        </p:spPr>
        <p:txBody>
          <a:bodyPr>
            <a:normAutofit/>
          </a:bodyPr>
          <a:lstStyle/>
          <a:p>
            <a:r>
              <a:rPr lang="en-US" sz="2200" dirty="0"/>
              <a:t>After fertilization, the fertilized ovule forms the seed and the ovary containing a number of ovules (or even only one) forms the fruit. The seed, as a product of the zygote, consists of: -</a:t>
            </a:r>
            <a:endParaRPr lang="en-US" sz="2200" dirty="0"/>
          </a:p>
          <a:p>
            <a:pPr marL="971550" lvl="1" indent="-514350">
              <a:buFont typeface="+mj-lt"/>
              <a:buAutoNum type="arabicPeriod"/>
            </a:pPr>
            <a:r>
              <a:rPr lang="en-US" sz="2000" dirty="0"/>
              <a:t>The plumule which develops into the shoot</a:t>
            </a:r>
            <a:endParaRPr lang="en-US" sz="2000" dirty="0"/>
          </a:p>
          <a:p>
            <a:pPr marL="971550" lvl="1" indent="-514350">
              <a:buFont typeface="+mj-lt"/>
              <a:buAutoNum type="arabicPeriod"/>
            </a:pPr>
            <a:r>
              <a:rPr lang="en-US" sz="2000" dirty="0"/>
              <a:t>The radicle which develops into the root and </a:t>
            </a:r>
            <a:endParaRPr lang="en-US" sz="2000" dirty="0"/>
          </a:p>
          <a:p>
            <a:pPr marL="971550" lvl="1" indent="-514350">
              <a:buFont typeface="+mj-lt"/>
              <a:buAutoNum type="arabicPeriod"/>
            </a:pPr>
            <a:r>
              <a:rPr lang="en-US" sz="2000" dirty="0"/>
              <a:t>either one or two seeds leaves called cotyledon(s) which provides food to nourish the embryo. </a:t>
            </a:r>
            <a:endParaRPr lang="en-US" sz="2000" dirty="0"/>
          </a:p>
          <a:p>
            <a:endParaRPr lang="en-US" sz="2400" dirty="0"/>
          </a:p>
          <a:p>
            <a:r>
              <a:rPr lang="en-US" sz="2200" dirty="0"/>
              <a:t>The seed is regarded as a miniaturized plant which, upon germination, leads to growth of a seedling. </a:t>
            </a:r>
            <a:endParaRPr lang="en-US" sz="2200" dirty="0"/>
          </a:p>
          <a:p>
            <a:r>
              <a:rPr lang="en-US" sz="2200" dirty="0"/>
              <a:t>The seedling would first undergo vegetative growth, when massive root, stem, leaves and branches will be formed and later reproductive growth, when flowers ( as reproductive organs) gametes, zygotes, seeds and fruits are again produced.</a:t>
            </a:r>
            <a:endParaRPr lang="en-US" sz="2200" dirty="0"/>
          </a:p>
          <a:p>
            <a:endParaRPr lang="en-GB" sz="24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766218"/>
            <a:ext cx="10515600" cy="1325563"/>
          </a:xfrm>
        </p:spPr>
        <p:txBody>
          <a:bodyPr/>
          <a:lstStyle/>
          <a:p>
            <a:pPr algn="ctr"/>
            <a:r>
              <a:rPr lang="en-US" dirty="0"/>
              <a:t>THANK YOU</a:t>
            </a: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a:t>
            </a:r>
            <a:endParaRPr lang="en-GB" dirty="0"/>
          </a:p>
        </p:txBody>
      </p:sp>
      <p:sp>
        <p:nvSpPr>
          <p:cNvPr id="3" name="Content Placeholder 2"/>
          <p:cNvSpPr>
            <a:spLocks noGrp="1"/>
          </p:cNvSpPr>
          <p:nvPr>
            <p:ph idx="1"/>
          </p:nvPr>
        </p:nvSpPr>
        <p:spPr>
          <a:xfrm>
            <a:off x="838200" y="1337912"/>
            <a:ext cx="10515600" cy="4839051"/>
          </a:xfrm>
        </p:spPr>
        <p:txBody>
          <a:bodyPr>
            <a:normAutofit fontScale="85000" lnSpcReduction="10000"/>
          </a:bodyPr>
          <a:lstStyle/>
          <a:p>
            <a:r>
              <a:rPr lang="en-US" sz="2400" dirty="0">
                <a:effectLst/>
                <a:ea typeface="Calibri" panose="020F0502020204030204" pitchFamily="34" charset="0"/>
                <a:cs typeface="Times New Roman" panose="02020603050405020304" pitchFamily="18" charset="0"/>
              </a:rPr>
              <a:t>The life of any organism has limited duration called life span. </a:t>
            </a:r>
            <a:endParaRPr lang="en-US" sz="2400" dirty="0">
              <a:effectLst/>
              <a:ea typeface="Calibri" panose="020F0502020204030204" pitchFamily="34" charset="0"/>
              <a:cs typeface="Times New Roman" panose="02020603050405020304" pitchFamily="18" charset="0"/>
            </a:endParaRPr>
          </a:p>
          <a:p>
            <a:r>
              <a:rPr lang="en-US" sz="2400" dirty="0">
                <a:effectLst/>
                <a:ea typeface="Calibri" panose="020F0502020204030204" pitchFamily="34" charset="0"/>
                <a:cs typeface="Times New Roman" panose="02020603050405020304" pitchFamily="18" charset="0"/>
              </a:rPr>
              <a:t>As such, it is endowed with the attribute and mechanisms by </a:t>
            </a:r>
            <a:endParaRPr lang="en-US" sz="2400" dirty="0">
              <a:effectLst/>
              <a:ea typeface="Calibri" panose="020F0502020204030204" pitchFamily="34" charset="0"/>
              <a:cs typeface="Times New Roman" panose="02020603050405020304" pitchFamily="18" charset="0"/>
            </a:endParaRPr>
          </a:p>
          <a:p>
            <a:pPr marL="0" indent="0">
              <a:buNone/>
            </a:pPr>
            <a:r>
              <a:rPr lang="en-US" sz="2400" dirty="0">
                <a:ea typeface="Calibri" panose="020F0502020204030204" pitchFamily="34" charset="0"/>
                <a:cs typeface="Times New Roman" panose="02020603050405020304" pitchFamily="18" charset="0"/>
              </a:rPr>
              <a:t>  </a:t>
            </a:r>
            <a:r>
              <a:rPr lang="en-US" sz="2400" dirty="0">
                <a:effectLst/>
                <a:ea typeface="Calibri" panose="020F0502020204030204" pitchFamily="34" charset="0"/>
                <a:cs typeface="Times New Roman" panose="02020603050405020304" pitchFamily="18" charset="0"/>
              </a:rPr>
              <a:t>which it can reproduce its own kind in order to continue the </a:t>
            </a:r>
            <a:endParaRPr lang="en-US" sz="2400" dirty="0">
              <a:effectLst/>
              <a:ea typeface="Calibri" panose="020F0502020204030204" pitchFamily="34" charset="0"/>
              <a:cs typeface="Times New Roman" panose="02020603050405020304" pitchFamily="18" charset="0"/>
            </a:endParaRPr>
          </a:p>
          <a:p>
            <a:pPr marL="0" indent="0">
              <a:buNone/>
            </a:pPr>
            <a:r>
              <a:rPr lang="en-US" sz="2400" dirty="0">
                <a:ea typeface="Calibri" panose="020F0502020204030204" pitchFamily="34" charset="0"/>
                <a:cs typeface="Times New Roman" panose="02020603050405020304" pitchFamily="18" charset="0"/>
              </a:rPr>
              <a:t>  </a:t>
            </a:r>
            <a:r>
              <a:rPr lang="en-US" sz="2400" dirty="0">
                <a:effectLst/>
                <a:ea typeface="Calibri" panose="020F0502020204030204" pitchFamily="34" charset="0"/>
                <a:cs typeface="Times New Roman" panose="02020603050405020304" pitchFamily="18" charset="0"/>
              </a:rPr>
              <a:t>perpetuation of its species and also to increase the number of its  </a:t>
            </a:r>
            <a:endParaRPr lang="en-US" sz="2400" dirty="0">
              <a:effectLst/>
              <a:ea typeface="Calibri" panose="020F0502020204030204" pitchFamily="34" charset="0"/>
              <a:cs typeface="Times New Roman" panose="02020603050405020304" pitchFamily="18" charset="0"/>
            </a:endParaRPr>
          </a:p>
          <a:p>
            <a:pPr marL="0" indent="0">
              <a:buNone/>
            </a:pPr>
            <a:r>
              <a:rPr lang="en-US" sz="2400" dirty="0">
                <a:effectLst/>
                <a:ea typeface="Calibri" panose="020F0502020204030204" pitchFamily="34" charset="0"/>
                <a:cs typeface="Times New Roman" panose="02020603050405020304" pitchFamily="18" charset="0"/>
              </a:rPr>
              <a:t>  species in its population. These </a:t>
            </a:r>
            <a:r>
              <a:rPr lang="en-US" sz="2400" dirty="0">
                <a:ea typeface="Calibri" panose="020F0502020204030204" pitchFamily="34" charset="0"/>
                <a:cs typeface="Times New Roman" panose="02020603050405020304" pitchFamily="18" charset="0"/>
              </a:rPr>
              <a:t>are</a:t>
            </a:r>
            <a:r>
              <a:rPr lang="en-US" sz="2400" dirty="0">
                <a:effectLst/>
                <a:ea typeface="Calibri" panose="020F0502020204030204" pitchFamily="34" charset="0"/>
                <a:cs typeface="Times New Roman" panose="02020603050405020304" pitchFamily="18" charset="0"/>
              </a:rPr>
              <a:t> achieved through the process </a:t>
            </a:r>
            <a:endParaRPr lang="en-US" sz="2400" dirty="0">
              <a:effectLst/>
              <a:ea typeface="Calibri" panose="020F0502020204030204" pitchFamily="34" charset="0"/>
              <a:cs typeface="Times New Roman" panose="02020603050405020304" pitchFamily="18" charset="0"/>
            </a:endParaRPr>
          </a:p>
          <a:p>
            <a:pPr marL="0" indent="0">
              <a:buNone/>
            </a:pPr>
            <a:r>
              <a:rPr lang="en-US" sz="2400" dirty="0">
                <a:ea typeface="Calibri" panose="020F0502020204030204" pitchFamily="34" charset="0"/>
                <a:cs typeface="Times New Roman" panose="02020603050405020304" pitchFamily="18" charset="0"/>
              </a:rPr>
              <a:t>  </a:t>
            </a:r>
            <a:r>
              <a:rPr lang="en-US" sz="2400" dirty="0">
                <a:effectLst/>
                <a:ea typeface="Calibri" panose="020F0502020204030204" pitchFamily="34" charset="0"/>
                <a:cs typeface="Times New Roman" panose="02020603050405020304" pitchFamily="18" charset="0"/>
              </a:rPr>
              <a:t>of reproduction. </a:t>
            </a:r>
            <a:endParaRPr lang="en-GB" sz="2400" dirty="0">
              <a:effectLst/>
              <a:ea typeface="Calibri" panose="020F0502020204030204" pitchFamily="34" charset="0"/>
              <a:cs typeface="Times New Roman" panose="02020603050405020304" pitchFamily="18" charset="0"/>
            </a:endParaRPr>
          </a:p>
          <a:p>
            <a:pPr marL="0" indent="0">
              <a:buNone/>
            </a:pPr>
            <a:endParaRPr lang="en-GB" sz="2400" dirty="0"/>
          </a:p>
          <a:p>
            <a:r>
              <a:rPr lang="en-US" sz="2400" dirty="0">
                <a:effectLst/>
                <a:ea typeface="Calibri" panose="020F0502020204030204" pitchFamily="34" charset="0"/>
              </a:rPr>
              <a:t>Reproduction is one of the fundamental characteristics of </a:t>
            </a:r>
            <a:endParaRPr lang="en-US" sz="2400" dirty="0">
              <a:effectLst/>
              <a:ea typeface="Calibri" panose="020F0502020204030204" pitchFamily="34" charset="0"/>
            </a:endParaRPr>
          </a:p>
          <a:p>
            <a:pPr marL="0" indent="0">
              <a:buNone/>
            </a:pPr>
            <a:r>
              <a:rPr lang="en-US" sz="2400" dirty="0">
                <a:effectLst/>
                <a:ea typeface="Calibri" panose="020F0502020204030204" pitchFamily="34" charset="0"/>
              </a:rPr>
              <a:t>  organisms. </a:t>
            </a:r>
            <a:endParaRPr lang="en-US" sz="2400" dirty="0">
              <a:effectLst/>
              <a:ea typeface="Calibri" panose="020F0502020204030204" pitchFamily="34" charset="0"/>
            </a:endParaRPr>
          </a:p>
          <a:p>
            <a:r>
              <a:rPr lang="en-US" sz="2400" dirty="0">
                <a:effectLst/>
                <a:ea typeface="Calibri" panose="020F0502020204030204" pitchFamily="34" charset="0"/>
              </a:rPr>
              <a:t>It is described as the production of a new and young generation </a:t>
            </a:r>
            <a:endParaRPr lang="en-US" sz="2400" dirty="0">
              <a:effectLst/>
              <a:ea typeface="Calibri" panose="020F0502020204030204" pitchFamily="34" charset="0"/>
            </a:endParaRPr>
          </a:p>
          <a:p>
            <a:pPr marL="0" indent="0">
              <a:buNone/>
            </a:pPr>
            <a:r>
              <a:rPr lang="en-US" sz="2400" dirty="0">
                <a:ea typeface="Calibri" panose="020F0502020204030204" pitchFamily="34" charset="0"/>
              </a:rPr>
              <a:t>  </a:t>
            </a:r>
            <a:r>
              <a:rPr lang="en-US" sz="2400" dirty="0">
                <a:effectLst/>
                <a:ea typeface="Calibri" panose="020F0502020204030204" pitchFamily="34" charset="0"/>
              </a:rPr>
              <a:t>of individual(s) of the same species from which it was produced. </a:t>
            </a:r>
            <a:endParaRPr lang="en-US" sz="2400" dirty="0">
              <a:effectLst/>
              <a:ea typeface="Calibri" panose="020F0502020204030204" pitchFamily="34" charset="0"/>
            </a:endParaRPr>
          </a:p>
          <a:p>
            <a:r>
              <a:rPr lang="en-US" sz="2400" dirty="0">
                <a:effectLst/>
                <a:ea typeface="Calibri" panose="020F0502020204030204" pitchFamily="34" charset="0"/>
              </a:rPr>
              <a:t>In fact, during reproduction and through it, there occurs </a:t>
            </a:r>
            <a:endParaRPr lang="en-US" sz="2400" dirty="0">
              <a:effectLst/>
              <a:ea typeface="Calibri" panose="020F0502020204030204" pitchFamily="34" charset="0"/>
            </a:endParaRPr>
          </a:p>
          <a:p>
            <a:pPr marL="0" indent="0">
              <a:buNone/>
            </a:pPr>
            <a:r>
              <a:rPr lang="en-US" sz="2400" dirty="0">
                <a:effectLst/>
                <a:ea typeface="Calibri" panose="020F0502020204030204" pitchFamily="34" charset="0"/>
              </a:rPr>
              <a:t>   transmission of genetic materials from one generation to the next one. </a:t>
            </a:r>
            <a:endParaRPr lang="en-GB"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56135"/>
            <a:ext cx="10515600" cy="5820828"/>
          </a:xfrm>
        </p:spPr>
        <p:txBody>
          <a:bodyPr>
            <a:noAutofit/>
          </a:bodyPr>
          <a:lstStyle/>
          <a:p>
            <a:pPr>
              <a:lnSpc>
                <a:spcPct val="200000"/>
              </a:lnSpc>
            </a:pPr>
            <a:r>
              <a:rPr lang="en-US" sz="2200" dirty="0"/>
              <a:t>Reproductive process ensures that a given species continues to exist even though individual members of the species in the population may, and do die over time. </a:t>
            </a:r>
            <a:endParaRPr lang="en-US" sz="2200" dirty="0"/>
          </a:p>
          <a:p>
            <a:pPr>
              <a:lnSpc>
                <a:spcPct val="200000"/>
              </a:lnSpc>
            </a:pPr>
            <a:r>
              <a:rPr lang="en-US" sz="2200" dirty="0"/>
              <a:t>In reality, some members of a population may die before reaching the reproductive age due to:</a:t>
            </a:r>
            <a:endParaRPr lang="en-US" sz="2200" dirty="0"/>
          </a:p>
          <a:p>
            <a:pPr marL="457200" indent="-457200">
              <a:lnSpc>
                <a:spcPct val="200000"/>
              </a:lnSpc>
              <a:buFont typeface="+mj-lt"/>
              <a:buAutoNum type="arabicPeriod"/>
            </a:pPr>
            <a:r>
              <a:rPr lang="en-US" sz="2200" dirty="0"/>
              <a:t>predation </a:t>
            </a:r>
            <a:endParaRPr lang="en-US" sz="2200" dirty="0"/>
          </a:p>
          <a:p>
            <a:pPr marL="457200" indent="-457200">
              <a:lnSpc>
                <a:spcPct val="200000"/>
              </a:lnSpc>
              <a:buFont typeface="+mj-lt"/>
              <a:buAutoNum type="arabicPeriod"/>
            </a:pPr>
            <a:r>
              <a:rPr lang="en-US" sz="2200" dirty="0"/>
              <a:t>disease</a:t>
            </a:r>
            <a:endParaRPr lang="en-US" sz="2200" dirty="0"/>
          </a:p>
          <a:p>
            <a:pPr marL="457200" indent="-457200">
              <a:lnSpc>
                <a:spcPct val="200000"/>
              </a:lnSpc>
              <a:buFont typeface="+mj-lt"/>
              <a:buAutoNum type="arabicPeriod"/>
            </a:pPr>
            <a:r>
              <a:rPr lang="en-US" sz="2200" dirty="0"/>
              <a:t>accidental death.</a:t>
            </a:r>
            <a:endParaRPr lang="en-US" sz="2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Reproduction</a:t>
            </a:r>
            <a:endParaRPr lang="en-GB" dirty="0"/>
          </a:p>
        </p:txBody>
      </p:sp>
      <p:sp>
        <p:nvSpPr>
          <p:cNvPr id="3" name="Content Placeholder 2"/>
          <p:cNvSpPr>
            <a:spLocks noGrp="1"/>
          </p:cNvSpPr>
          <p:nvPr>
            <p:ph idx="1"/>
          </p:nvPr>
        </p:nvSpPr>
        <p:spPr/>
        <p:txBody>
          <a:bodyPr>
            <a:normAutofit/>
          </a:bodyPr>
          <a:lstStyle/>
          <a:p>
            <a:pPr marL="0" indent="0">
              <a:buNone/>
            </a:pPr>
            <a:endParaRPr lang="en-US" sz="2400" dirty="0"/>
          </a:p>
          <a:p>
            <a:r>
              <a:rPr lang="en-US" sz="2200" dirty="0"/>
              <a:t>There</a:t>
            </a:r>
            <a:r>
              <a:rPr lang="en-US" sz="2400" dirty="0"/>
              <a:t> are two basic types of reproduction – asexual and sexual reproduction. </a:t>
            </a:r>
            <a:endParaRPr lang="en-US" sz="2400" dirty="0"/>
          </a:p>
          <a:p>
            <a:endParaRPr lang="en-US" sz="2400" dirty="0"/>
          </a:p>
          <a:p>
            <a:r>
              <a:rPr lang="en-US" sz="2400" dirty="0"/>
              <a:t>Asexual reproduction – reproduction by a single organism without the production of gametes (i.e. sex cells). </a:t>
            </a:r>
            <a:endParaRPr lang="en-US" sz="2400" dirty="0"/>
          </a:p>
          <a:p>
            <a:endParaRPr lang="en-US" sz="2400" dirty="0"/>
          </a:p>
          <a:p>
            <a:r>
              <a:rPr lang="en-US" sz="2400" dirty="0"/>
              <a:t>Sexual reproduction – reproduction which involves production of gametes of two different types (male and female) which fuse to form a zygote that develops into a new organism.</a:t>
            </a:r>
            <a:endParaRPr 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8829" y="198148"/>
            <a:ext cx="10515600" cy="1325563"/>
          </a:xfrm>
        </p:spPr>
        <p:txBody>
          <a:bodyPr>
            <a:noAutofit/>
          </a:bodyPr>
          <a:lstStyle/>
          <a:p>
            <a:pPr algn="ctr"/>
            <a:r>
              <a:rPr lang="en-US" sz="3600" dirty="0"/>
              <a:t>Differences between Asexual and Sexual Reproduction</a:t>
            </a:r>
            <a:br>
              <a:rPr lang="en-US" sz="3600" dirty="0"/>
            </a:br>
            <a:endParaRPr lang="en-GB" sz="3600" dirty="0"/>
          </a:p>
        </p:txBody>
      </p:sp>
      <p:graphicFrame>
        <p:nvGraphicFramePr>
          <p:cNvPr id="4" name="Content Placeholder 3"/>
          <p:cNvGraphicFramePr>
            <a:graphicFrameLocks noGrp="1"/>
          </p:cNvGraphicFramePr>
          <p:nvPr>
            <p:ph idx="1"/>
          </p:nvPr>
        </p:nvGraphicFramePr>
        <p:xfrm>
          <a:off x="1606163" y="1184745"/>
          <a:ext cx="8277307" cy="5486972"/>
        </p:xfrm>
        <a:graphic>
          <a:graphicData uri="http://schemas.openxmlformats.org/drawingml/2006/table">
            <a:tbl>
              <a:tblPr firstRow="1" firstCol="1" bandRow="1">
                <a:tableStyleId>{5C22544A-7EE6-4342-B048-85BDC9FD1C3A}</a:tableStyleId>
              </a:tblPr>
              <a:tblGrid>
                <a:gridCol w="553628"/>
                <a:gridCol w="4222616"/>
                <a:gridCol w="3501063"/>
              </a:tblGrid>
              <a:tr h="306342">
                <a:tc>
                  <a:txBody>
                    <a:bodyPr/>
                    <a:lstStyle/>
                    <a:p>
                      <a:pPr marL="0" marR="0" algn="just">
                        <a:lnSpc>
                          <a:spcPct val="150000"/>
                        </a:lnSpc>
                        <a:spcBef>
                          <a:spcPts val="0"/>
                        </a:spcBef>
                        <a:spcAft>
                          <a:spcPts val="0"/>
                        </a:spcAft>
                      </a:pPr>
                      <a:r>
                        <a:rPr lang="en-US" sz="1600" b="1" dirty="0">
                          <a:effectLst/>
                        </a:rPr>
                        <a:t>S/N</a:t>
                      </a:r>
                      <a:endParaRPr lang="en-GB"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en-US" sz="1600" b="1">
                          <a:effectLst/>
                        </a:rPr>
                        <a:t>ASEXUAL REPRODUCTION</a:t>
                      </a:r>
                      <a:endParaRPr lang="en-GB" sz="14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en-US" sz="1600" b="1">
                          <a:effectLst/>
                        </a:rPr>
                        <a:t>SEXUAL REPRODUCTION</a:t>
                      </a:r>
                      <a:endParaRPr lang="en-GB" sz="14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06342">
                <a:tc>
                  <a:txBody>
                    <a:bodyPr/>
                    <a:lstStyle/>
                    <a:p>
                      <a:pPr marL="0" marR="0" algn="just">
                        <a:lnSpc>
                          <a:spcPct val="150000"/>
                        </a:lnSpc>
                        <a:spcBef>
                          <a:spcPts val="0"/>
                        </a:spcBef>
                        <a:spcAft>
                          <a:spcPts val="0"/>
                        </a:spcAft>
                      </a:pPr>
                      <a:r>
                        <a:rPr lang="en-US" sz="1600" b="1">
                          <a:effectLst/>
                        </a:rPr>
                        <a:t>1</a:t>
                      </a:r>
                      <a:endParaRPr lang="en-GB" sz="14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pPr>
                      <a:r>
                        <a:rPr lang="en-US" sz="1600" b="1">
                          <a:effectLst/>
                        </a:rPr>
                        <a:t>Involves only one parent.</a:t>
                      </a:r>
                      <a:endParaRPr lang="en-GB" sz="14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pPr>
                      <a:r>
                        <a:rPr lang="en-US" sz="1600" b="1">
                          <a:effectLst/>
                        </a:rPr>
                        <a:t>Usually involves two parents.</a:t>
                      </a:r>
                      <a:endParaRPr lang="en-GB" sz="14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324928">
                <a:tc>
                  <a:txBody>
                    <a:bodyPr/>
                    <a:lstStyle/>
                    <a:p>
                      <a:pPr marL="0" marR="0" algn="just">
                        <a:lnSpc>
                          <a:spcPct val="150000"/>
                        </a:lnSpc>
                        <a:spcBef>
                          <a:spcPts val="0"/>
                        </a:spcBef>
                        <a:spcAft>
                          <a:spcPts val="0"/>
                        </a:spcAft>
                      </a:pPr>
                      <a:r>
                        <a:rPr lang="en-US" sz="1600" b="1" dirty="0">
                          <a:effectLst/>
                        </a:rPr>
                        <a:t>2</a:t>
                      </a:r>
                      <a:endParaRPr lang="en-GB"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pPr>
                      <a:r>
                        <a:rPr lang="en-US" sz="1600" b="1" dirty="0">
                          <a:effectLst/>
                        </a:rPr>
                        <a:t>No production of gametes.</a:t>
                      </a:r>
                      <a:endParaRPr lang="en-GB"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pPr>
                      <a:r>
                        <a:rPr lang="en-US" sz="1600" b="1">
                          <a:effectLst/>
                        </a:rPr>
                        <a:t>Gametes, which are usually haploid, are produced whose nuclei fuse during fertilization to form a diploid zygote.</a:t>
                      </a:r>
                      <a:endParaRPr lang="en-GB" sz="14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645871">
                <a:tc>
                  <a:txBody>
                    <a:bodyPr/>
                    <a:lstStyle/>
                    <a:p>
                      <a:pPr marL="0" marR="0" algn="just">
                        <a:lnSpc>
                          <a:spcPct val="150000"/>
                        </a:lnSpc>
                        <a:spcBef>
                          <a:spcPts val="0"/>
                        </a:spcBef>
                        <a:spcAft>
                          <a:spcPts val="0"/>
                        </a:spcAft>
                      </a:pPr>
                      <a:r>
                        <a:rPr lang="en-US" sz="1600" b="1">
                          <a:effectLst/>
                        </a:rPr>
                        <a:t>3</a:t>
                      </a:r>
                      <a:endParaRPr lang="en-GB" sz="14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pPr>
                      <a:r>
                        <a:rPr lang="en-US" sz="1600" b="1" dirty="0">
                          <a:effectLst/>
                        </a:rPr>
                        <a:t>Depends on Mitosis </a:t>
                      </a:r>
                      <a:endParaRPr lang="en-GB"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pPr>
                      <a:r>
                        <a:rPr lang="en-US" sz="1600" b="1">
                          <a:effectLst/>
                        </a:rPr>
                        <a:t>Depends on meiosis, when haploid gametes are formed.</a:t>
                      </a:r>
                      <a:endParaRPr lang="en-GB" sz="14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985399">
                <a:tc>
                  <a:txBody>
                    <a:bodyPr/>
                    <a:lstStyle/>
                    <a:p>
                      <a:pPr marL="0" marR="0" algn="just">
                        <a:lnSpc>
                          <a:spcPct val="150000"/>
                        </a:lnSpc>
                        <a:spcBef>
                          <a:spcPts val="0"/>
                        </a:spcBef>
                        <a:spcAft>
                          <a:spcPts val="0"/>
                        </a:spcAft>
                      </a:pPr>
                      <a:r>
                        <a:rPr lang="en-US" sz="1600" b="1">
                          <a:effectLst/>
                        </a:rPr>
                        <a:t>4</a:t>
                      </a:r>
                      <a:endParaRPr lang="en-GB" sz="14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pPr>
                      <a:r>
                        <a:rPr lang="en-US" sz="1600" b="1" dirty="0">
                          <a:effectLst/>
                        </a:rPr>
                        <a:t>Usually results in production of genetically identical offspring(s).</a:t>
                      </a:r>
                      <a:endParaRPr lang="en-GB"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pPr>
                      <a:r>
                        <a:rPr lang="en-US" sz="1600" b="1" dirty="0">
                          <a:effectLst/>
                        </a:rPr>
                        <a:t>It leads to genetic variation that can produce variety of organisms as a result of genetic recombination. </a:t>
                      </a:r>
                      <a:endParaRPr lang="en-GB"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985399">
                <a:tc>
                  <a:txBody>
                    <a:bodyPr/>
                    <a:lstStyle/>
                    <a:p>
                      <a:pPr marL="0" marR="0" algn="just">
                        <a:lnSpc>
                          <a:spcPct val="150000"/>
                        </a:lnSpc>
                        <a:spcBef>
                          <a:spcPts val="0"/>
                        </a:spcBef>
                        <a:spcAft>
                          <a:spcPts val="0"/>
                        </a:spcAft>
                      </a:pPr>
                      <a:r>
                        <a:rPr lang="en-US" sz="1600" b="1">
                          <a:effectLst/>
                        </a:rPr>
                        <a:t>5</a:t>
                      </a:r>
                      <a:endParaRPr lang="en-GB" sz="14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pPr>
                      <a:r>
                        <a:rPr lang="en-US" sz="1600" b="1">
                          <a:effectLst/>
                        </a:rPr>
                        <a:t>Commonly occurs in plants, simple animals and microorganisms but absent in more complex animals.</a:t>
                      </a:r>
                      <a:endParaRPr lang="en-GB" sz="14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pPr>
                      <a:r>
                        <a:rPr lang="en-US" sz="1600" b="1">
                          <a:effectLst/>
                        </a:rPr>
                        <a:t>Occurs in all plants and animal species.</a:t>
                      </a:r>
                      <a:endParaRPr lang="en-GB" sz="14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645871">
                <a:tc>
                  <a:txBody>
                    <a:bodyPr/>
                    <a:lstStyle/>
                    <a:p>
                      <a:pPr marL="0" marR="0" algn="just">
                        <a:lnSpc>
                          <a:spcPct val="150000"/>
                        </a:lnSpc>
                        <a:spcBef>
                          <a:spcPts val="0"/>
                        </a:spcBef>
                        <a:spcAft>
                          <a:spcPts val="0"/>
                        </a:spcAft>
                      </a:pPr>
                      <a:r>
                        <a:rPr lang="en-US" sz="1600" b="1">
                          <a:effectLst/>
                        </a:rPr>
                        <a:t>6</a:t>
                      </a:r>
                      <a:endParaRPr lang="en-GB" sz="14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pPr>
                      <a:r>
                        <a:rPr lang="en-US" sz="1600" b="1" dirty="0">
                          <a:effectLst/>
                        </a:rPr>
                        <a:t>Usually results in rapid production of large number of offspring.</a:t>
                      </a:r>
                      <a:endParaRPr lang="en-GB"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pPr>
                      <a:r>
                        <a:rPr lang="en-US" sz="1600" b="1" dirty="0">
                          <a:effectLst/>
                        </a:rPr>
                        <a:t>Brings about less rapid increase in number of offspring.</a:t>
                      </a:r>
                      <a:endParaRPr lang="en-GB"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Asexual Reproduction</a:t>
            </a:r>
            <a:endParaRPr lang="en-GB" dirty="0"/>
          </a:p>
        </p:txBody>
      </p:sp>
      <p:sp>
        <p:nvSpPr>
          <p:cNvPr id="3" name="Content Placeholder 2"/>
          <p:cNvSpPr>
            <a:spLocks noGrp="1"/>
          </p:cNvSpPr>
          <p:nvPr>
            <p:ph idx="1"/>
          </p:nvPr>
        </p:nvSpPr>
        <p:spPr/>
        <p:txBody>
          <a:bodyPr>
            <a:normAutofit fontScale="92500"/>
          </a:bodyPr>
          <a:lstStyle/>
          <a:p>
            <a:pPr>
              <a:lnSpc>
                <a:spcPct val="150000"/>
              </a:lnSpc>
            </a:pPr>
            <a:r>
              <a:rPr lang="en-US" sz="2400" dirty="0"/>
              <a:t>This is reproduction in which a part of an organism is used in the production of new offsprings which develop into organisms. The offsprings are genetically and morphologically identical to the parent organism from which they were derived. </a:t>
            </a:r>
            <a:endParaRPr lang="en-US" sz="2400" dirty="0"/>
          </a:p>
          <a:p>
            <a:pPr>
              <a:lnSpc>
                <a:spcPct val="150000"/>
              </a:lnSpc>
            </a:pPr>
            <a:endParaRPr lang="en-US" sz="2400" dirty="0"/>
          </a:p>
          <a:p>
            <a:pPr>
              <a:lnSpc>
                <a:spcPct val="150000"/>
              </a:lnSpc>
            </a:pPr>
            <a:r>
              <a:rPr lang="en-US" sz="2400" dirty="0"/>
              <a:t>It is the production of offsprings from a single individual organism which does not involve the production of gametes. </a:t>
            </a:r>
            <a:endParaRPr lang="en-GB"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Forms Of Asexual Reproduction</a:t>
            </a:r>
            <a:endParaRPr lang="en-GB" dirty="0"/>
          </a:p>
        </p:txBody>
      </p:sp>
      <p:sp>
        <p:nvSpPr>
          <p:cNvPr id="3" name="Content Placeholder 2"/>
          <p:cNvSpPr>
            <a:spLocks noGrp="1"/>
          </p:cNvSpPr>
          <p:nvPr>
            <p:ph idx="1"/>
          </p:nvPr>
        </p:nvSpPr>
        <p:spPr/>
        <p:txBody>
          <a:bodyPr>
            <a:normAutofit fontScale="92500" lnSpcReduction="10000"/>
          </a:bodyPr>
          <a:lstStyle/>
          <a:p>
            <a:pPr marL="457200" indent="-457200">
              <a:buAutoNum type="arabicParenBoth"/>
            </a:pPr>
            <a:r>
              <a:rPr lang="en-US" sz="2400" b="1" dirty="0"/>
              <a:t>Fission:</a:t>
            </a:r>
            <a:r>
              <a:rPr lang="en-US" sz="2400" dirty="0"/>
              <a:t> </a:t>
            </a:r>
            <a:endParaRPr lang="en-US" sz="2400" dirty="0"/>
          </a:p>
          <a:p>
            <a:r>
              <a:rPr lang="en-US" sz="2400" dirty="0"/>
              <a:t>This refers to division of the cell into two or more daughter cells that are identical in all respects to the parent cell during which the DNA, enclosed in the nucleus, replicate. </a:t>
            </a:r>
            <a:endParaRPr lang="en-US" sz="2400" dirty="0"/>
          </a:p>
          <a:p>
            <a:r>
              <a:rPr lang="en-US" sz="2400" dirty="0"/>
              <a:t>It usually occurs among unicellular organisms.</a:t>
            </a:r>
            <a:endParaRPr lang="en-US" sz="2400" dirty="0"/>
          </a:p>
          <a:p>
            <a:endParaRPr lang="en-US" sz="2400" dirty="0"/>
          </a:p>
          <a:p>
            <a:r>
              <a:rPr lang="en-US" sz="2400" dirty="0"/>
              <a:t>Fission could be </a:t>
            </a:r>
            <a:endParaRPr lang="en-US" sz="2400" dirty="0"/>
          </a:p>
          <a:p>
            <a:pPr marL="0" indent="0">
              <a:buNone/>
            </a:pPr>
            <a:r>
              <a:rPr lang="en-US" sz="2400" dirty="0"/>
              <a:t>(a) binary – when </a:t>
            </a:r>
            <a:r>
              <a:rPr lang="en-US" sz="2400" u="sng" dirty="0"/>
              <a:t>two identical daughter cells are produced</a:t>
            </a:r>
            <a:r>
              <a:rPr lang="en-US" sz="2400" dirty="0"/>
              <a:t>. This is common among bacteria (</a:t>
            </a:r>
            <a:r>
              <a:rPr lang="en-US" sz="2400" dirty="0" err="1"/>
              <a:t>Prokaryotae</a:t>
            </a:r>
            <a:r>
              <a:rPr lang="en-US" sz="2400" dirty="0"/>
              <a:t>) and </a:t>
            </a:r>
            <a:r>
              <a:rPr lang="en-US" sz="2400" i="1" dirty="0"/>
              <a:t>Amoeba</a:t>
            </a:r>
            <a:r>
              <a:rPr lang="en-US" sz="2400" dirty="0"/>
              <a:t> and </a:t>
            </a:r>
            <a:r>
              <a:rPr lang="en-US" sz="2400" i="1" dirty="0"/>
              <a:t>Paramecium</a:t>
            </a:r>
            <a:r>
              <a:rPr lang="en-US" sz="2400" dirty="0"/>
              <a:t> (Protozoa, Protoctista). </a:t>
            </a:r>
            <a:endParaRPr lang="en-US" sz="2400" dirty="0"/>
          </a:p>
          <a:p>
            <a:pPr marL="0" indent="0">
              <a:buNone/>
            </a:pPr>
            <a:r>
              <a:rPr lang="en-US" sz="2400" dirty="0"/>
              <a:t>(b) multiple – when there is </a:t>
            </a:r>
            <a:r>
              <a:rPr lang="en-US" sz="2400" u="sng" dirty="0"/>
              <a:t>repeated division</a:t>
            </a:r>
            <a:r>
              <a:rPr lang="en-US" sz="2400" dirty="0"/>
              <a:t> of the parent cell’s nucleus, </a:t>
            </a:r>
            <a:r>
              <a:rPr lang="en-US" sz="2400" u="sng" dirty="0"/>
              <a:t>followed by formation of many daughter cells</a:t>
            </a:r>
            <a:r>
              <a:rPr lang="en-US" sz="2400" dirty="0"/>
              <a:t>. This takes place in </a:t>
            </a:r>
            <a:r>
              <a:rPr lang="en-US" sz="2400" i="1" dirty="0"/>
              <a:t>Plasmodium</a:t>
            </a:r>
            <a:r>
              <a:rPr lang="en-US" sz="2400" dirty="0"/>
              <a:t> (Protozoa, Protoctista)</a:t>
            </a:r>
            <a:endParaRPr lang="en-GB"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099457"/>
            <a:ext cx="10515600" cy="5077506"/>
          </a:xfrm>
        </p:spPr>
        <p:txBody>
          <a:bodyPr>
            <a:normAutofit fontScale="92500"/>
          </a:bodyPr>
          <a:lstStyle/>
          <a:p>
            <a:pPr marL="0" indent="0" algn="just">
              <a:buNone/>
            </a:pPr>
            <a:r>
              <a:rPr lang="en-US" sz="2200" b="1" dirty="0"/>
              <a:t>(2) Spore Formation:</a:t>
            </a:r>
            <a:r>
              <a:rPr lang="en-US" sz="2200" dirty="0"/>
              <a:t> </a:t>
            </a:r>
            <a:endParaRPr lang="en-US" sz="2200" dirty="0"/>
          </a:p>
          <a:p>
            <a:pPr algn="just"/>
            <a:r>
              <a:rPr lang="en-US" sz="2200" dirty="0"/>
              <a:t>The spore is a small structure containing a nucleus. </a:t>
            </a:r>
            <a:endParaRPr lang="en-US" sz="2200" dirty="0"/>
          </a:p>
          <a:p>
            <a:pPr algn="just"/>
            <a:r>
              <a:rPr lang="en-US" sz="2200" dirty="0"/>
              <a:t>They are produced in large numbers. </a:t>
            </a:r>
            <a:endParaRPr lang="en-US" sz="2200" dirty="0"/>
          </a:p>
          <a:p>
            <a:pPr algn="just"/>
            <a:r>
              <a:rPr lang="en-US" sz="2200" dirty="0"/>
              <a:t>They are light and easily dispersed by air current and animals. </a:t>
            </a:r>
            <a:endParaRPr lang="en-US" sz="2200" dirty="0"/>
          </a:p>
          <a:p>
            <a:pPr algn="just"/>
            <a:r>
              <a:rPr lang="en-US" sz="2200" dirty="0"/>
              <a:t>Being small, they usually have small food stores which can last them </a:t>
            </a:r>
            <a:endParaRPr lang="en-US" sz="2200" dirty="0"/>
          </a:p>
          <a:p>
            <a:pPr marL="0" indent="0" algn="just">
              <a:buNone/>
            </a:pPr>
            <a:r>
              <a:rPr lang="en-US" sz="2200" dirty="0"/>
              <a:t>   until suitable conditions for germination into the new organisms obtain. </a:t>
            </a:r>
            <a:endParaRPr lang="en-US" sz="2200" dirty="0"/>
          </a:p>
          <a:p>
            <a:pPr algn="just"/>
            <a:r>
              <a:rPr lang="en-US" sz="2200" dirty="0"/>
              <a:t>Usually in this form of reproduction, there is large wastage of spores </a:t>
            </a:r>
            <a:endParaRPr lang="en-US" sz="2200" dirty="0"/>
          </a:p>
          <a:p>
            <a:pPr marL="0" indent="0" algn="just">
              <a:buNone/>
            </a:pPr>
            <a:r>
              <a:rPr lang="en-US" sz="2200" dirty="0"/>
              <a:t>   because many may not eventually find suitable places for their </a:t>
            </a:r>
            <a:endParaRPr lang="en-US" sz="2200" dirty="0"/>
          </a:p>
          <a:p>
            <a:pPr marL="0" indent="0" algn="just">
              <a:buNone/>
            </a:pPr>
            <a:r>
              <a:rPr lang="en-US" sz="2200" dirty="0"/>
              <a:t>   germination into new organisms. </a:t>
            </a:r>
            <a:endParaRPr lang="en-US" sz="2200" dirty="0"/>
          </a:p>
          <a:p>
            <a:pPr algn="just"/>
            <a:r>
              <a:rPr lang="en-US" sz="2200" dirty="0"/>
              <a:t>Spores are asexual reproductive units which can grow independently into new individual organisms. </a:t>
            </a:r>
            <a:endParaRPr lang="en-US" sz="2200" dirty="0"/>
          </a:p>
          <a:p>
            <a:pPr algn="just"/>
            <a:r>
              <a:rPr lang="en-US" sz="2200" dirty="0"/>
              <a:t>They are usually unicellular and microscopic in size.</a:t>
            </a:r>
            <a:endParaRPr lang="en-GB" sz="2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13350</Words>
  <Application>WPS Presentation</Application>
  <PresentationFormat>Widescreen</PresentationFormat>
  <Paragraphs>300</Paragraphs>
  <Slides>27</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27</vt:i4>
      </vt:variant>
    </vt:vector>
  </HeadingPairs>
  <TitlesOfParts>
    <vt:vector size="38" baseType="lpstr">
      <vt:lpstr>Arial</vt:lpstr>
      <vt:lpstr>SimSun</vt:lpstr>
      <vt:lpstr>Wingdings</vt:lpstr>
      <vt:lpstr>Arial Black</vt:lpstr>
      <vt:lpstr>Calibri</vt:lpstr>
      <vt:lpstr>Times New Roman</vt:lpstr>
      <vt:lpstr>Microsoft YaHei</vt:lpstr>
      <vt:lpstr>Arial Unicode MS</vt:lpstr>
      <vt:lpstr>Aptos</vt:lpstr>
      <vt:lpstr>Segoe UI</vt:lpstr>
      <vt:lpstr>Office Theme</vt:lpstr>
      <vt:lpstr>REPRODUCTION</vt:lpstr>
      <vt:lpstr>OUTLINES</vt:lpstr>
      <vt:lpstr>Introduction</vt:lpstr>
      <vt:lpstr>PowerPoint 演示文稿</vt:lpstr>
      <vt:lpstr>Types Of Reproduction</vt:lpstr>
      <vt:lpstr>Differences between Asexual and Sexual Reproduction </vt:lpstr>
      <vt:lpstr>Asexual Reproduction</vt:lpstr>
      <vt:lpstr>Forms Of Asexual Reproduction</vt:lpstr>
      <vt:lpstr>PowerPoint 演示文稿</vt:lpstr>
      <vt:lpstr>PowerPoint 演示文稿</vt:lpstr>
      <vt:lpstr>PowerPoint 演示文稿</vt:lpstr>
      <vt:lpstr>Advantages of Natural Asexual Reproduction</vt:lpstr>
      <vt:lpstr>Disadvantages of Natural Asexual Reproduction</vt:lpstr>
      <vt:lpstr>Advantages of Artificial (i.e.Man-made) Asexual Reproduction</vt:lpstr>
      <vt:lpstr>PowerPoint 演示文稿</vt:lpstr>
      <vt:lpstr>Disadvantages of Artificial Asexual Reproduction</vt:lpstr>
      <vt:lpstr>Dispersal</vt:lpstr>
      <vt:lpstr>PowerPoint 演示文稿</vt:lpstr>
      <vt:lpstr>Sexual Reproduction</vt:lpstr>
      <vt:lpstr>PowerPoint 演示文稿</vt:lpstr>
      <vt:lpstr>Sexual Reproduction In Plants</vt:lpstr>
      <vt:lpstr>Flowers</vt:lpstr>
      <vt:lpstr>PowerPoint 演示文稿</vt:lpstr>
      <vt:lpstr>Pollination</vt:lpstr>
      <vt:lpstr>PowerPoint 演示文稿</vt:lpstr>
      <vt:lpstr>PowerPoint 演示文稿</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REPRODUCTION</dc:title>
  <dc:creator>Taoheed Jimoh</dc:creator>
  <cp:lastModifiedBy>User</cp:lastModifiedBy>
  <cp:revision>44</cp:revision>
  <dcterms:created xsi:type="dcterms:W3CDTF">2024-01-15T17:55:00Z</dcterms:created>
  <dcterms:modified xsi:type="dcterms:W3CDTF">2025-12-17T18:49:13Z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1822F075F2384350B8EEE83C3FF30F86_12</vt:lpwstr>
  </property>
  <property fmtid="{D5CDD505-2E9C-101B-9397-08002B2CF9AE}" pid="3" name="KSOProductBuildVer">
    <vt:lpwstr>1033-12.2.0.23155</vt:lpwstr>
  </property>
</Properties>
</file>