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4" r:id="rId1"/>
  </p:sldMasterIdLst>
  <p:sldIdLst>
    <p:sldId id="256" r:id="rId2"/>
    <p:sldId id="257" r:id="rId3"/>
    <p:sldId id="261" r:id="rId4"/>
    <p:sldId id="260" r:id="rId5"/>
    <p:sldId id="262" r:id="rId6"/>
    <p:sldId id="266" r:id="rId7"/>
    <p:sldId id="267" r:id="rId8"/>
    <p:sldId id="268" r:id="rId9"/>
    <p:sldId id="271" r:id="rId10"/>
    <p:sldId id="272" r:id="rId11"/>
    <p:sldId id="273" r:id="rId12"/>
    <p:sldId id="274" r:id="rId13"/>
    <p:sldId id="275" r:id="rId14"/>
    <p:sldId id="276" r:id="rId15"/>
    <p:sldId id="277" r:id="rId16"/>
    <p:sldId id="278" r:id="rId17"/>
    <p:sldId id="279" r:id="rId18"/>
    <p:sldId id="26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289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650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52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82109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468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151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1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5555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7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300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68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7662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697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8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67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676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4154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12/15/2023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32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9" r:id="rId5"/>
    <p:sldLayoutId id="2147483780" r:id="rId6"/>
    <p:sldLayoutId id="2147483781" r:id="rId7"/>
    <p:sldLayoutId id="2147483782" r:id="rId8"/>
    <p:sldLayoutId id="2147483783" r:id="rId9"/>
    <p:sldLayoutId id="2147483784" r:id="rId10"/>
    <p:sldLayoutId id="2147483785" r:id="rId11"/>
    <p:sldLayoutId id="2147483786" r:id="rId12"/>
    <p:sldLayoutId id="2147483787" r:id="rId13"/>
    <p:sldLayoutId id="2147483788" r:id="rId14"/>
    <p:sldLayoutId id="2147483789" r:id="rId15"/>
    <p:sldLayoutId id="2147483790" r:id="rId16"/>
    <p:sldLayoutId id="2147483791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0207C-74E6-3C81-0251-76BA43CF5E1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ENTERPRENEUSHIP</a:t>
            </a:r>
            <a:endParaRPr lang="en-NG" sz="7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9A1CCB-1667-A76C-FB5C-291DAD2655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G"/>
          </a:p>
        </p:txBody>
      </p:sp>
    </p:spTree>
    <p:extLst>
      <p:ext uri="{BB962C8B-B14F-4D97-AF65-F5344CB8AC3E}">
        <p14:creationId xmlns:p14="http://schemas.microsoft.com/office/powerpoint/2010/main" val="17784717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0554" y="-1"/>
            <a:ext cx="10018713" cy="1649691"/>
          </a:xfrm>
        </p:spPr>
        <p:txBody>
          <a:bodyPr>
            <a:normAutofit/>
          </a:bodyPr>
          <a:lstStyle/>
          <a:p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IMPORTANCE OF ENTREPRENEURSHIP</a:t>
            </a:r>
            <a:b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3287" y="2309568"/>
            <a:ext cx="10018713" cy="5137609"/>
          </a:xfrm>
        </p:spPr>
        <p:txBody>
          <a:bodyPr>
            <a:normAutofit lnSpcReduction="10000"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Innovation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Technological Changes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Employing generation and job creation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Starting a venture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9770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57460" y="0"/>
            <a:ext cx="10900529" cy="1555423"/>
          </a:xfrm>
        </p:spPr>
        <p:txBody>
          <a:bodyPr>
            <a:noAutofit/>
          </a:bodyPr>
          <a:lstStyle/>
          <a:p>
            <a: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  <a:t>IMPORTANCE OF ENTREPRENEURSHIP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Contd’s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NG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922" y="2224725"/>
            <a:ext cx="10316067" cy="5740925"/>
          </a:xfrm>
        </p:spPr>
        <p:txBody>
          <a:bodyPr>
            <a:normAutofit fontScale="40000" lnSpcReduction="20000"/>
          </a:bodyPr>
          <a:lstStyle/>
          <a:p>
            <a:pPr marL="685800" indent="-685800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5000" dirty="0">
                <a:latin typeface="Calibri" panose="020F0502020204030204" pitchFamily="34" charset="0"/>
                <a:cs typeface="Calibri" panose="020F0502020204030204" pitchFamily="34" charset="0"/>
              </a:rPr>
              <a:t>Self reliant </a:t>
            </a:r>
          </a:p>
          <a:p>
            <a:pPr marL="685800" indent="-685800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5000" dirty="0">
                <a:latin typeface="Calibri" panose="020F0502020204030204" pitchFamily="34" charset="0"/>
                <a:cs typeface="Calibri" panose="020F0502020204030204" pitchFamily="34" charset="0"/>
              </a:rPr>
              <a:t>Poverty Reduction</a:t>
            </a:r>
          </a:p>
          <a:p>
            <a:pPr marL="685800" indent="-685800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5000" dirty="0">
                <a:latin typeface="Calibri" panose="020F0502020204030204" pitchFamily="34" charset="0"/>
                <a:cs typeface="Calibri" panose="020F0502020204030204" pitchFamily="34" charset="0"/>
              </a:rPr>
              <a:t>New technology</a:t>
            </a:r>
          </a:p>
          <a:p>
            <a:pPr marL="685800" indent="-685800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5000" dirty="0">
                <a:latin typeface="Calibri" panose="020F0502020204030204" pitchFamily="34" charset="0"/>
                <a:cs typeface="Calibri" panose="020F0502020204030204" pitchFamily="34" charset="0"/>
              </a:rPr>
              <a:t>Economic development</a:t>
            </a:r>
          </a:p>
          <a:p>
            <a:pPr marL="685800" indent="-685800"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5000" dirty="0">
                <a:latin typeface="Calibri" panose="020F0502020204030204" pitchFamily="34" charset="0"/>
                <a:cs typeface="Calibri" panose="020F0502020204030204" pitchFamily="34" charset="0"/>
              </a:rPr>
              <a:t>Reduction in rural-unban migration</a:t>
            </a: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1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13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25526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3420" y="0"/>
            <a:ext cx="10018713" cy="10668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TYPES OF ENTERPRENEUR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239" y="2733773"/>
            <a:ext cx="10316067" cy="5382705"/>
          </a:xfrm>
        </p:spPr>
        <p:txBody>
          <a:bodyPr>
            <a:normAutofit fontScale="92500" lnSpcReduction="10000"/>
          </a:bodyPr>
          <a:lstStyle/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6500" dirty="0">
                <a:latin typeface="Calibri" panose="020F0502020204030204" pitchFamily="34" charset="0"/>
                <a:cs typeface="Calibri" panose="020F0502020204030204" pitchFamily="34" charset="0"/>
              </a:rPr>
              <a:t>Private Entrepreneur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6500" dirty="0">
                <a:latin typeface="Calibri" panose="020F0502020204030204" pitchFamily="34" charset="0"/>
                <a:cs typeface="Calibri" panose="020F0502020204030204" pitchFamily="34" charset="0"/>
              </a:rPr>
              <a:t>Public Entrepreneur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6500" dirty="0">
                <a:latin typeface="Calibri" panose="020F0502020204030204" pitchFamily="34" charset="0"/>
                <a:cs typeface="Calibri" panose="020F0502020204030204" pitchFamily="34" charset="0"/>
              </a:rPr>
              <a:t>Corporate Entrepreneur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6500" dirty="0">
                <a:latin typeface="Calibri" panose="020F0502020204030204" pitchFamily="34" charset="0"/>
                <a:cs typeface="Calibri" panose="020F0502020204030204" pitchFamily="34" charset="0"/>
              </a:rPr>
              <a:t>Social Entrepreneur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6500" dirty="0">
                <a:latin typeface="Calibri" panose="020F0502020204030204" pitchFamily="34" charset="0"/>
                <a:cs typeface="Calibri" panose="020F0502020204030204" pitchFamily="34" charset="0"/>
              </a:rPr>
              <a:t>Academic Entrepreneur</a:t>
            </a: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27761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94787" y="-47135"/>
            <a:ext cx="10018713" cy="10668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NATURE OF ENTERPERNEURS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7592" y="1819373"/>
            <a:ext cx="10316067" cy="5382705"/>
          </a:xfrm>
        </p:spPr>
        <p:txBody>
          <a:bodyPr>
            <a:normAutofit fontScale="55000" lnSpcReduction="20000"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Economic activity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Entrepreneurship involves in innovation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Goal Oriented Activity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Value Creation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4772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0299" y="0"/>
            <a:ext cx="10316067" cy="1434445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NATURE OF ENTERPERNEURS</a:t>
            </a:r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6000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contd’s</a:t>
            </a:r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5933" y="1772239"/>
            <a:ext cx="10316067" cy="5382705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Enterprises </a:t>
            </a:r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creation</a:t>
            </a:r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Risk bearing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Growth and Development </a:t>
            </a: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7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2990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080" y="141401"/>
            <a:ext cx="10018713" cy="10668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FACTORS AFFECTING GROWTH OF ENTERPRENERSHIP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6446" y="2177592"/>
            <a:ext cx="10316067" cy="5382705"/>
          </a:xfrm>
        </p:spPr>
        <p:txBody>
          <a:bodyPr>
            <a:normAutofit fontScale="55000" lnSpcReduction="20000"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Financial assistance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Poor infrastructural developing 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Risk taking attitude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12000" dirty="0">
                <a:latin typeface="Calibri" panose="020F0502020204030204" pitchFamily="34" charset="0"/>
                <a:cs typeface="Calibri" panose="020F0502020204030204" pitchFamily="34" charset="0"/>
              </a:rPr>
              <a:t>Poor Education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273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080" y="141401"/>
            <a:ext cx="10018713" cy="1066800"/>
          </a:xfrm>
        </p:spPr>
        <p:txBody>
          <a:bodyPr>
            <a:normAutofit fontScale="90000"/>
          </a:bodyPr>
          <a:lstStyle/>
          <a:p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INTRAPRENEUR CHARATERISTICS 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178" y="2102178"/>
            <a:ext cx="10316067" cy="5382705"/>
          </a:xfrm>
        </p:spPr>
        <p:txBody>
          <a:bodyPr>
            <a:normAutofit fontScale="47500" lnSpcReduction="20000"/>
          </a:bodyPr>
          <a:lstStyle/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13900" dirty="0">
                <a:latin typeface="Calibri" panose="020F0502020204030204" pitchFamily="34" charset="0"/>
                <a:cs typeface="Calibri" panose="020F0502020204030204" pitchFamily="34" charset="0"/>
              </a:rPr>
              <a:t>Vision 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13900" dirty="0">
                <a:latin typeface="Calibri" panose="020F0502020204030204" pitchFamily="34" charset="0"/>
                <a:cs typeface="Calibri" panose="020F0502020204030204" pitchFamily="34" charset="0"/>
              </a:rPr>
              <a:t>Motivation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13900" dirty="0">
                <a:latin typeface="Calibri" panose="020F0502020204030204" pitchFamily="34" charset="0"/>
                <a:cs typeface="Calibri" panose="020F0502020204030204" pitchFamily="34" charset="0"/>
              </a:rPr>
              <a:t>Risk Appetite 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13900" dirty="0">
                <a:latin typeface="Calibri" panose="020F0502020204030204" pitchFamily="34" charset="0"/>
                <a:cs typeface="Calibri" panose="020F0502020204030204" pitchFamily="34" charset="0"/>
              </a:rPr>
              <a:t>Failure and Mistake</a:t>
            </a:r>
          </a:p>
          <a:p>
            <a:pPr marL="1371600" indent="-1371600">
              <a:buClr>
                <a:schemeClr val="tx2"/>
              </a:buClr>
              <a:buSzPct val="100000"/>
              <a:buFont typeface="+mj-lt"/>
              <a:buAutoNum type="romanLcPeriod"/>
            </a:pPr>
            <a:r>
              <a:rPr lang="en-US" sz="13900" dirty="0">
                <a:latin typeface="Calibri" panose="020F0502020204030204" pitchFamily="34" charset="0"/>
                <a:cs typeface="Calibri" panose="020F0502020204030204" pitchFamily="34" charset="0"/>
              </a:rPr>
              <a:t>Orientation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5077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7080" y="141401"/>
            <a:ext cx="10018713" cy="1066800"/>
          </a:xfrm>
        </p:spPr>
        <p:txBody>
          <a:bodyPr>
            <a:normAutofit/>
          </a:bodyPr>
          <a:lstStyle/>
          <a:p>
            <a:r>
              <a:rPr lang="en-US" sz="6000" b="1" dirty="0">
                <a:latin typeface="Calibri" panose="020F0502020204030204" pitchFamily="34" charset="0"/>
                <a:cs typeface="Calibri" panose="020F0502020204030204" pitchFamily="34" charset="0"/>
              </a:rPr>
              <a:t>CONCLUSION </a:t>
            </a:r>
            <a:endParaRPr lang="en-NG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2178" y="2102178"/>
            <a:ext cx="10316067" cy="5382705"/>
          </a:xfrm>
        </p:spPr>
        <p:txBody>
          <a:bodyPr>
            <a:normAutofit/>
          </a:bodyPr>
          <a:lstStyle/>
          <a:p>
            <a:pPr marL="0" indent="0">
              <a:buClr>
                <a:schemeClr val="tx2"/>
              </a:buClr>
              <a:buSzPct val="100000"/>
              <a:buNone/>
            </a:pPr>
            <a:endParaRPr lang="en-US" sz="8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035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1734532" y="-49491"/>
            <a:ext cx="10360057" cy="5201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600" dirty="0">
                <a:latin typeface="Calibri" panose="020F0502020204030204" pitchFamily="34" charset="0"/>
                <a:cs typeface="Calibri" panose="020F0502020204030204" pitchFamily="34" charset="0"/>
              </a:rPr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75627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7104C-05F4-52C6-9F40-A284689A5C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542" y="0"/>
            <a:ext cx="10018713" cy="1752599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Calibri" panose="020F0502020204030204" pitchFamily="34" charset="0"/>
                <a:cs typeface="Calibri" panose="020F0502020204030204" pitchFamily="34" charset="0"/>
              </a:rPr>
              <a:t>INTRODUCTION </a:t>
            </a:r>
            <a:endParaRPr lang="en-NG" sz="7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32F72C-C0C4-A889-5425-4B99CB91E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6336" y="-956329"/>
            <a:ext cx="10306639" cy="9832157"/>
          </a:xfrm>
        </p:spPr>
        <p:txBody>
          <a:bodyPr>
            <a:normAutofit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The need for entrepreneurship education in Nigeria  started in the mid -1980s.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This was when the country’s economy collapsed done to political instability and inconsistencies in the socio-economic policies of successive governance.</a:t>
            </a:r>
          </a:p>
          <a:p>
            <a:endParaRPr lang="en-US" sz="4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990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D7A96AC-EA2B-2EF9-4EC4-9966F67037C0}"/>
              </a:ext>
            </a:extLst>
          </p:cNvPr>
          <p:cNvSpPr txBox="1"/>
          <p:nvPr/>
        </p:nvSpPr>
        <p:spPr>
          <a:xfrm>
            <a:off x="2026763" y="0"/>
            <a:ext cx="10165237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Graduate were not having skill 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Results were very high youth and graduate unemployment 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Aim was to expose youth &amp; graduate to skills that would make them self relevant and reduce unemployment.</a:t>
            </a:r>
          </a:p>
        </p:txBody>
      </p:sp>
    </p:spTree>
    <p:extLst>
      <p:ext uri="{BB962C8B-B14F-4D97-AF65-F5344CB8AC3E}">
        <p14:creationId xmlns:p14="http://schemas.microsoft.com/office/powerpoint/2010/main" val="3105021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1875934" y="0"/>
            <a:ext cx="10316065" cy="59708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There are about 263 Universities in Nigeria.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There are about 500, Polytechnics, monotechnic and Colleges of Education and other territory institutions whose graduate will compete for the few available jobs. </a:t>
            </a:r>
          </a:p>
        </p:txBody>
      </p:sp>
    </p:spTree>
    <p:extLst>
      <p:ext uri="{BB962C8B-B14F-4D97-AF65-F5344CB8AC3E}">
        <p14:creationId xmlns:p14="http://schemas.microsoft.com/office/powerpoint/2010/main" val="365755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2413262" y="1"/>
            <a:ext cx="9778738" cy="78483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5000" b="1" dirty="0">
                <a:latin typeface="Calibri" panose="020F0502020204030204" pitchFamily="34" charset="0"/>
                <a:cs typeface="Calibri" panose="020F0502020204030204" pitchFamily="34" charset="0"/>
              </a:rPr>
              <a:t>According to Paul(2005) the objective of entrepreneurship education are;</a:t>
            </a:r>
          </a:p>
          <a:p>
            <a:pPr marL="0" indent="0">
              <a:buNone/>
            </a:pPr>
            <a:endParaRPr 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To offer Functional education to youth and graduate with adequate training.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5000" dirty="0">
                <a:latin typeface="Calibri" panose="020F0502020204030204" pitchFamily="34" charset="0"/>
                <a:cs typeface="Calibri" panose="020F0502020204030204" pitchFamily="34" charset="0"/>
              </a:rPr>
              <a:t>To make them creative and    Innovative.</a:t>
            </a:r>
          </a:p>
          <a:p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560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2102177" y="-49491"/>
            <a:ext cx="9992412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To establish a career in small and medium business.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To reduce poverty and rural-urban migration.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To create employment and enhance economic growth /development in the country.</a:t>
            </a:r>
          </a:p>
        </p:txBody>
      </p:sp>
    </p:spTree>
    <p:extLst>
      <p:ext uri="{BB962C8B-B14F-4D97-AF65-F5344CB8AC3E}">
        <p14:creationId xmlns:p14="http://schemas.microsoft.com/office/powerpoint/2010/main" val="16451915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2102177" y="-49491"/>
            <a:ext cx="9992412" cy="70480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>
                <a:latin typeface="Calibri" panose="020F0502020204030204" pitchFamily="34" charset="0"/>
                <a:cs typeface="Calibri" panose="020F0502020204030204" pitchFamily="34" charset="0"/>
              </a:rPr>
              <a:t>DEFINITION OF ENTREPRENEURSHIP AND ENTREPRENEUR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The process of identifying business opportunities and converting them to reality.</a:t>
            </a:r>
          </a:p>
          <a:p>
            <a:pPr marL="685800" indent="-685800">
              <a:buFont typeface="Wingdings" panose="05000000000000000000" pitchFamily="2" charset="2"/>
              <a:buChar char="§"/>
            </a:pPr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Wingdings" panose="05000000000000000000" pitchFamily="2" charset="2"/>
              <a:buChar char="§"/>
            </a:pPr>
            <a:r>
              <a:rPr lang="en-US" sz="4800" dirty="0">
                <a:latin typeface="Calibri" panose="020F0502020204030204" pitchFamily="34" charset="0"/>
                <a:cs typeface="Calibri" panose="020F0502020204030204" pitchFamily="34" charset="0"/>
              </a:rPr>
              <a:t>The process of setting up a business from infancy to growth and profitability  by taking financial risking.</a:t>
            </a:r>
          </a:p>
        </p:txBody>
      </p:sp>
    </p:spTree>
    <p:extLst>
      <p:ext uri="{BB962C8B-B14F-4D97-AF65-F5344CB8AC3E}">
        <p14:creationId xmlns:p14="http://schemas.microsoft.com/office/powerpoint/2010/main" val="1573486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AFECD49-D385-59CF-B4C8-D4EE7659AC8C}"/>
              </a:ext>
            </a:extLst>
          </p:cNvPr>
          <p:cNvSpPr txBox="1"/>
          <p:nvPr/>
        </p:nvSpPr>
        <p:spPr>
          <a:xfrm>
            <a:off x="1904212" y="-162612"/>
            <a:ext cx="10089823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800" dirty="0">
                <a:latin typeface="Calibri" panose="020F0502020204030204" pitchFamily="34" charset="0"/>
                <a:cs typeface="Calibri" panose="020F0502020204030204" pitchFamily="34" charset="0"/>
              </a:rPr>
              <a:t>An </a:t>
            </a:r>
            <a:r>
              <a:rPr lang="en-US" sz="8800" b="1" dirty="0">
                <a:latin typeface="Calibri" panose="020F0502020204030204" pitchFamily="34" charset="0"/>
                <a:cs typeface="Calibri" panose="020F0502020204030204" pitchFamily="34" charset="0"/>
              </a:rPr>
              <a:t>Entrepreneur</a:t>
            </a:r>
            <a:r>
              <a:rPr lang="en-US" sz="8800" dirty="0">
                <a:latin typeface="Calibri" panose="020F0502020204030204" pitchFamily="34" charset="0"/>
                <a:cs typeface="Calibri" panose="020F0502020204030204" pitchFamily="34" charset="0"/>
              </a:rPr>
              <a:t> is a person who has the ability to forecast a business objectives.</a:t>
            </a:r>
          </a:p>
          <a:p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6188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B98E5-C48F-EE82-32C2-D29D98FCB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5140" y="0"/>
            <a:ext cx="10018713" cy="1472153"/>
          </a:xfrm>
        </p:spPr>
        <p:txBody>
          <a:bodyPr>
            <a:normAutofit fontScale="90000"/>
          </a:bodyPr>
          <a:lstStyle/>
          <a:p>
            <a:r>
              <a:rPr lang="en-US" sz="4900" b="1" dirty="0">
                <a:latin typeface="Calibri" panose="020F0502020204030204" pitchFamily="34" charset="0"/>
                <a:cs typeface="Calibri" panose="020F0502020204030204" pitchFamily="34" charset="0"/>
              </a:rPr>
              <a:t>CHARACTERISTICS OF AN ENTERPRENEUR</a:t>
            </a:r>
            <a:b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CD2E0-D6EF-BCCF-2C6C-86293EF74E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4981" y="1329178"/>
            <a:ext cx="9807018" cy="5957741"/>
          </a:xfrm>
        </p:spPr>
        <p:txBody>
          <a:bodyPr>
            <a:normAutofit fontScale="55000" lnSpcReduction="20000"/>
          </a:bodyPr>
          <a:lstStyle/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Creative and Innovation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Risk taken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Confidence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Result Orientated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Total Commitment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Focused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Tolerance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r>
              <a:rPr lang="en-US" sz="8000" dirty="0">
                <a:latin typeface="Calibri" panose="020F0502020204030204" pitchFamily="34" charset="0"/>
                <a:cs typeface="Calibri" panose="020F0502020204030204" pitchFamily="34" charset="0"/>
              </a:rPr>
              <a:t>Prudence </a:t>
            </a:r>
          </a:p>
          <a:p>
            <a:pPr>
              <a:buClr>
                <a:schemeClr val="tx2"/>
              </a:buClr>
              <a:buSzPct val="100000"/>
              <a:buFont typeface="Wingdings" panose="05000000000000000000" pitchFamily="2" charset="2"/>
              <a:buChar char="Ø"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Clr>
                <a:schemeClr val="tx2"/>
              </a:buClr>
              <a:buSzPct val="100000"/>
              <a:buNone/>
            </a:pP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0503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163</TotalTime>
  <Words>337</Words>
  <Application>Microsoft Office PowerPoint</Application>
  <PresentationFormat>Widescreen</PresentationFormat>
  <Paragraphs>78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Corbel</vt:lpstr>
      <vt:lpstr>Wingdings</vt:lpstr>
      <vt:lpstr>Parallax</vt:lpstr>
      <vt:lpstr>ENTERPRENEUSHIP</vt:lpstr>
      <vt:lpstr>INTRODUCTION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CHARACTERISTICS OF AN ENTERPRENEUR </vt:lpstr>
      <vt:lpstr>IMPORTANCE OF ENTREPRENEURSHIP </vt:lpstr>
      <vt:lpstr>IMPORTANCE OF ENTREPRENEURSHIP(Contd’s) </vt:lpstr>
      <vt:lpstr>TYPES OF ENTERPRENEUR</vt:lpstr>
      <vt:lpstr>NATURE OF ENTERPERNEURS</vt:lpstr>
      <vt:lpstr>NATURE OF ENTERPERNEURS(contd’s)</vt:lpstr>
      <vt:lpstr>FACTORS AFFECTING GROWTH OF ENTERPRENERSHIP</vt:lpstr>
      <vt:lpstr>INTRAPRENEUR CHARATERISTICS </vt:lpstr>
      <vt:lpstr>CONCLUSION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9</cp:revision>
  <dcterms:created xsi:type="dcterms:W3CDTF">2023-12-15T00:16:40Z</dcterms:created>
  <dcterms:modified xsi:type="dcterms:W3CDTF">2023-12-15T05:46:51Z</dcterms:modified>
</cp:coreProperties>
</file>