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9"/>
  </p:notesMasterIdLst>
  <p:sldIdLst>
    <p:sldId id="257" r:id="rId2"/>
    <p:sldId id="330" r:id="rId3"/>
    <p:sldId id="344" r:id="rId4"/>
    <p:sldId id="332" r:id="rId5"/>
    <p:sldId id="331" r:id="rId6"/>
    <p:sldId id="268" r:id="rId7"/>
    <p:sldId id="259" r:id="rId8"/>
    <p:sldId id="269" r:id="rId9"/>
    <p:sldId id="266" r:id="rId10"/>
    <p:sldId id="260" r:id="rId11"/>
    <p:sldId id="265" r:id="rId12"/>
    <p:sldId id="321" r:id="rId13"/>
    <p:sldId id="315" r:id="rId14"/>
    <p:sldId id="314" r:id="rId15"/>
    <p:sldId id="334" r:id="rId16"/>
    <p:sldId id="316" r:id="rId17"/>
    <p:sldId id="261" r:id="rId18"/>
    <p:sldId id="346" r:id="rId19"/>
    <p:sldId id="318" r:id="rId20"/>
    <p:sldId id="319" r:id="rId21"/>
    <p:sldId id="263" r:id="rId22"/>
    <p:sldId id="350" r:id="rId23"/>
    <p:sldId id="336" r:id="rId24"/>
    <p:sldId id="347" r:id="rId25"/>
    <p:sldId id="348" r:id="rId26"/>
    <p:sldId id="349" r:id="rId27"/>
    <p:sldId id="272" r:id="rId28"/>
    <p:sldId id="280" r:id="rId29"/>
    <p:sldId id="271" r:id="rId30"/>
    <p:sldId id="281" r:id="rId31"/>
    <p:sldId id="279" r:id="rId32"/>
    <p:sldId id="278" r:id="rId33"/>
    <p:sldId id="277" r:id="rId34"/>
    <p:sldId id="275" r:id="rId35"/>
    <p:sldId id="324" r:id="rId36"/>
    <p:sldId id="274" r:id="rId37"/>
    <p:sldId id="273" r:id="rId38"/>
    <p:sldId id="283" r:id="rId39"/>
    <p:sldId id="292" r:id="rId40"/>
    <p:sldId id="291" r:id="rId41"/>
    <p:sldId id="290" r:id="rId42"/>
    <p:sldId id="326" r:id="rId43"/>
    <p:sldId id="289" r:id="rId44"/>
    <p:sldId id="288" r:id="rId45"/>
    <p:sldId id="327" r:id="rId46"/>
    <p:sldId id="286" r:id="rId47"/>
    <p:sldId id="285" r:id="rId48"/>
    <p:sldId id="293" r:id="rId49"/>
    <p:sldId id="296" r:id="rId50"/>
    <p:sldId id="328" r:id="rId51"/>
    <p:sldId id="295" r:id="rId52"/>
    <p:sldId id="294" r:id="rId53"/>
    <p:sldId id="329" r:id="rId54"/>
    <p:sldId id="299" r:id="rId55"/>
    <p:sldId id="297" r:id="rId56"/>
    <p:sldId id="298" r:id="rId57"/>
    <p:sldId id="340" r:id="rId58"/>
    <p:sldId id="351" r:id="rId59"/>
    <p:sldId id="353" r:id="rId60"/>
    <p:sldId id="357" r:id="rId61"/>
    <p:sldId id="358" r:id="rId62"/>
    <p:sldId id="352" r:id="rId63"/>
    <p:sldId id="359" r:id="rId64"/>
    <p:sldId id="360" r:id="rId65"/>
    <p:sldId id="305" r:id="rId66"/>
    <p:sldId id="342" r:id="rId67"/>
    <p:sldId id="354" r:id="rId6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43CC09-BDCB-451B-A1B6-8111394B6DE8}" type="datetimeFigureOut">
              <a:rPr lang="en-US" smtClean="0"/>
              <a:t>1/14/2025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72399B-6AA6-4312-AB27-7C8A106B2496}" type="slidenum">
              <a:rPr lang="en-US" smtClean="0"/>
              <a:t>‹#›</a:t>
            </a:fld>
            <a:endParaRPr lang="en-US"/>
          </a:p>
        </p:txBody>
      </p:sp>
    </p:spTree>
    <p:extLst>
      <p:ext uri="{BB962C8B-B14F-4D97-AF65-F5344CB8AC3E}">
        <p14:creationId xmlns:p14="http://schemas.microsoft.com/office/powerpoint/2010/main" val="2730569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57B35-1009-174A-FF20-1C5539D2FE3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58B3636-2AE8-03DC-DCEB-3228B4D283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178E77A-FA15-88D3-99A3-D67D6DDF356B}"/>
              </a:ext>
            </a:extLst>
          </p:cNvPr>
          <p:cNvSpPr>
            <a:spLocks noGrp="1"/>
          </p:cNvSpPr>
          <p:nvPr>
            <p:ph type="dt" sz="half" idx="10"/>
          </p:nvPr>
        </p:nvSpPr>
        <p:spPr/>
        <p:txBody>
          <a:bodyPr/>
          <a:lstStyle/>
          <a:p>
            <a:fld id="{EB219D7B-5D17-4BAE-A6FB-E44860D263DB}" type="datetime1">
              <a:rPr lang="en-US" smtClean="0"/>
              <a:t>1/14/2025</a:t>
            </a:fld>
            <a:endParaRPr lang="en-US"/>
          </a:p>
        </p:txBody>
      </p:sp>
      <p:sp>
        <p:nvSpPr>
          <p:cNvPr id="5" name="Footer Placeholder 4">
            <a:extLst>
              <a:ext uri="{FF2B5EF4-FFF2-40B4-BE49-F238E27FC236}">
                <a16:creationId xmlns:a16="http://schemas.microsoft.com/office/drawing/2014/main" id="{30DBCD50-8772-868E-B4B8-8FB9855348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F3ECA3-9773-503D-5343-C452394AC60B}"/>
              </a:ext>
            </a:extLst>
          </p:cNvPr>
          <p:cNvSpPr>
            <a:spLocks noGrp="1"/>
          </p:cNvSpPr>
          <p:nvPr>
            <p:ph type="sldNum" sz="quarter" idx="12"/>
          </p:nvPr>
        </p:nvSpPr>
        <p:spPr/>
        <p:txBody>
          <a:bodyPr/>
          <a:lstStyle/>
          <a:p>
            <a:fld id="{C0A2E35C-7E1E-47A2-A223-01784D6B8637}" type="slidenum">
              <a:rPr lang="en-US" smtClean="0"/>
              <a:t>‹#›</a:t>
            </a:fld>
            <a:endParaRPr lang="en-US"/>
          </a:p>
        </p:txBody>
      </p:sp>
    </p:spTree>
    <p:extLst>
      <p:ext uri="{BB962C8B-B14F-4D97-AF65-F5344CB8AC3E}">
        <p14:creationId xmlns:p14="http://schemas.microsoft.com/office/powerpoint/2010/main" val="2473957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97C65-5917-5CFE-D711-F4288324011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B0F5E28-6884-2F63-200C-7824BA5D0C6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5F26AA-C7ED-52B9-46A4-A2283C2799D3}"/>
              </a:ext>
            </a:extLst>
          </p:cNvPr>
          <p:cNvSpPr>
            <a:spLocks noGrp="1"/>
          </p:cNvSpPr>
          <p:nvPr>
            <p:ph type="dt" sz="half" idx="10"/>
          </p:nvPr>
        </p:nvSpPr>
        <p:spPr/>
        <p:txBody>
          <a:bodyPr/>
          <a:lstStyle/>
          <a:p>
            <a:fld id="{BDA79467-5955-46B6-A444-29CDAFB66A9C}" type="datetime1">
              <a:rPr lang="en-US" smtClean="0"/>
              <a:t>1/14/2025</a:t>
            </a:fld>
            <a:endParaRPr lang="en-US"/>
          </a:p>
        </p:txBody>
      </p:sp>
      <p:sp>
        <p:nvSpPr>
          <p:cNvPr id="5" name="Footer Placeholder 4">
            <a:extLst>
              <a:ext uri="{FF2B5EF4-FFF2-40B4-BE49-F238E27FC236}">
                <a16:creationId xmlns:a16="http://schemas.microsoft.com/office/drawing/2014/main" id="{BBC75D9D-03DB-1836-4338-7732034C69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0B4A12-734B-D149-9564-C4B27BA713E5}"/>
              </a:ext>
            </a:extLst>
          </p:cNvPr>
          <p:cNvSpPr>
            <a:spLocks noGrp="1"/>
          </p:cNvSpPr>
          <p:nvPr>
            <p:ph type="sldNum" sz="quarter" idx="12"/>
          </p:nvPr>
        </p:nvSpPr>
        <p:spPr/>
        <p:txBody>
          <a:bodyPr/>
          <a:lstStyle/>
          <a:p>
            <a:fld id="{C0A2E35C-7E1E-47A2-A223-01784D6B8637}" type="slidenum">
              <a:rPr lang="en-US" smtClean="0"/>
              <a:t>‹#›</a:t>
            </a:fld>
            <a:endParaRPr lang="en-US"/>
          </a:p>
        </p:txBody>
      </p:sp>
    </p:spTree>
    <p:extLst>
      <p:ext uri="{BB962C8B-B14F-4D97-AF65-F5344CB8AC3E}">
        <p14:creationId xmlns:p14="http://schemas.microsoft.com/office/powerpoint/2010/main" val="1011146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A5DF1B-CE8F-25AA-896C-1A9F18D46C3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1015E04-126B-EC95-FD49-EADD486E047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33DA47-1DE9-DE22-6145-D2884C360E0A}"/>
              </a:ext>
            </a:extLst>
          </p:cNvPr>
          <p:cNvSpPr>
            <a:spLocks noGrp="1"/>
          </p:cNvSpPr>
          <p:nvPr>
            <p:ph type="dt" sz="half" idx="10"/>
          </p:nvPr>
        </p:nvSpPr>
        <p:spPr/>
        <p:txBody>
          <a:bodyPr/>
          <a:lstStyle/>
          <a:p>
            <a:fld id="{2D42C6BA-0B9E-4AE4-8FB4-913D0603875C}" type="datetime1">
              <a:rPr lang="en-US" smtClean="0"/>
              <a:t>1/14/2025</a:t>
            </a:fld>
            <a:endParaRPr lang="en-US"/>
          </a:p>
        </p:txBody>
      </p:sp>
      <p:sp>
        <p:nvSpPr>
          <p:cNvPr id="5" name="Footer Placeholder 4">
            <a:extLst>
              <a:ext uri="{FF2B5EF4-FFF2-40B4-BE49-F238E27FC236}">
                <a16:creationId xmlns:a16="http://schemas.microsoft.com/office/drawing/2014/main" id="{673C9A77-D413-8852-5E8E-472123E38C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F87F2B-5773-13DF-4323-31BE478979E1}"/>
              </a:ext>
            </a:extLst>
          </p:cNvPr>
          <p:cNvSpPr>
            <a:spLocks noGrp="1"/>
          </p:cNvSpPr>
          <p:nvPr>
            <p:ph type="sldNum" sz="quarter" idx="12"/>
          </p:nvPr>
        </p:nvSpPr>
        <p:spPr/>
        <p:txBody>
          <a:bodyPr/>
          <a:lstStyle/>
          <a:p>
            <a:fld id="{C0A2E35C-7E1E-47A2-A223-01784D6B8637}" type="slidenum">
              <a:rPr lang="en-US" smtClean="0"/>
              <a:t>‹#›</a:t>
            </a:fld>
            <a:endParaRPr lang="en-US"/>
          </a:p>
        </p:txBody>
      </p:sp>
    </p:spTree>
    <p:extLst>
      <p:ext uri="{BB962C8B-B14F-4D97-AF65-F5344CB8AC3E}">
        <p14:creationId xmlns:p14="http://schemas.microsoft.com/office/powerpoint/2010/main" val="364549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9A713-5023-CC8E-6C8D-8852EA2CEE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181B246-DE45-B1D9-A136-6ACAEB709CA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00E582-41EF-DED5-0266-D143C1E8F247}"/>
              </a:ext>
            </a:extLst>
          </p:cNvPr>
          <p:cNvSpPr>
            <a:spLocks noGrp="1"/>
          </p:cNvSpPr>
          <p:nvPr>
            <p:ph type="dt" sz="half" idx="10"/>
          </p:nvPr>
        </p:nvSpPr>
        <p:spPr/>
        <p:txBody>
          <a:bodyPr/>
          <a:lstStyle/>
          <a:p>
            <a:fld id="{730FB11B-7A0F-4413-8C06-27E7AFA2DEC7}" type="datetime1">
              <a:rPr lang="en-US" smtClean="0"/>
              <a:t>1/14/2025</a:t>
            </a:fld>
            <a:endParaRPr lang="en-US"/>
          </a:p>
        </p:txBody>
      </p:sp>
      <p:sp>
        <p:nvSpPr>
          <p:cNvPr id="5" name="Footer Placeholder 4">
            <a:extLst>
              <a:ext uri="{FF2B5EF4-FFF2-40B4-BE49-F238E27FC236}">
                <a16:creationId xmlns:a16="http://schemas.microsoft.com/office/drawing/2014/main" id="{9F1B5BD9-9631-BAF5-B1CC-A17091C87D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A7261E-BCDB-093A-C2D1-11442049D9C9}"/>
              </a:ext>
            </a:extLst>
          </p:cNvPr>
          <p:cNvSpPr>
            <a:spLocks noGrp="1"/>
          </p:cNvSpPr>
          <p:nvPr>
            <p:ph type="sldNum" sz="quarter" idx="12"/>
          </p:nvPr>
        </p:nvSpPr>
        <p:spPr/>
        <p:txBody>
          <a:bodyPr/>
          <a:lstStyle/>
          <a:p>
            <a:fld id="{C0A2E35C-7E1E-47A2-A223-01784D6B8637}" type="slidenum">
              <a:rPr lang="en-US" smtClean="0"/>
              <a:t>‹#›</a:t>
            </a:fld>
            <a:endParaRPr lang="en-US"/>
          </a:p>
        </p:txBody>
      </p:sp>
    </p:spTree>
    <p:extLst>
      <p:ext uri="{BB962C8B-B14F-4D97-AF65-F5344CB8AC3E}">
        <p14:creationId xmlns:p14="http://schemas.microsoft.com/office/powerpoint/2010/main" val="3153208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8A39C-8B02-32F5-A006-FE84CB643D8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E0A9B3E-7207-3BBB-1577-60AED4B7CAA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D1383A9-F49E-E6EA-CC78-95559AA29260}"/>
              </a:ext>
            </a:extLst>
          </p:cNvPr>
          <p:cNvSpPr>
            <a:spLocks noGrp="1"/>
          </p:cNvSpPr>
          <p:nvPr>
            <p:ph type="dt" sz="half" idx="10"/>
          </p:nvPr>
        </p:nvSpPr>
        <p:spPr/>
        <p:txBody>
          <a:bodyPr/>
          <a:lstStyle/>
          <a:p>
            <a:fld id="{ED3F178F-3064-4D36-8C51-66239EEBB0A8}" type="datetime1">
              <a:rPr lang="en-US" smtClean="0"/>
              <a:t>1/14/2025</a:t>
            </a:fld>
            <a:endParaRPr lang="en-US"/>
          </a:p>
        </p:txBody>
      </p:sp>
      <p:sp>
        <p:nvSpPr>
          <p:cNvPr id="5" name="Footer Placeholder 4">
            <a:extLst>
              <a:ext uri="{FF2B5EF4-FFF2-40B4-BE49-F238E27FC236}">
                <a16:creationId xmlns:a16="http://schemas.microsoft.com/office/drawing/2014/main" id="{5065C986-A0D9-F579-C3FC-A74B97106B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32469C-9E5B-A81C-978D-51AFD9954390}"/>
              </a:ext>
            </a:extLst>
          </p:cNvPr>
          <p:cNvSpPr>
            <a:spLocks noGrp="1"/>
          </p:cNvSpPr>
          <p:nvPr>
            <p:ph type="sldNum" sz="quarter" idx="12"/>
          </p:nvPr>
        </p:nvSpPr>
        <p:spPr/>
        <p:txBody>
          <a:bodyPr/>
          <a:lstStyle/>
          <a:p>
            <a:fld id="{C0A2E35C-7E1E-47A2-A223-01784D6B8637}" type="slidenum">
              <a:rPr lang="en-US" smtClean="0"/>
              <a:t>‹#›</a:t>
            </a:fld>
            <a:endParaRPr lang="en-US"/>
          </a:p>
        </p:txBody>
      </p:sp>
    </p:spTree>
    <p:extLst>
      <p:ext uri="{BB962C8B-B14F-4D97-AF65-F5344CB8AC3E}">
        <p14:creationId xmlns:p14="http://schemas.microsoft.com/office/powerpoint/2010/main" val="1255317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CFF18-EF36-88E5-2821-7EEA50058D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DBA8446-40B4-B20A-DA90-95D96D1590E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D785EF1-2B9F-6ADD-4BDF-566971BC973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CF9FFDE-7A46-F766-441A-39C68A710DCB}"/>
              </a:ext>
            </a:extLst>
          </p:cNvPr>
          <p:cNvSpPr>
            <a:spLocks noGrp="1"/>
          </p:cNvSpPr>
          <p:nvPr>
            <p:ph type="dt" sz="half" idx="10"/>
          </p:nvPr>
        </p:nvSpPr>
        <p:spPr/>
        <p:txBody>
          <a:bodyPr/>
          <a:lstStyle/>
          <a:p>
            <a:fld id="{4B83B060-16C2-4F23-B1C9-3E62AC946E55}" type="datetime1">
              <a:rPr lang="en-US" smtClean="0"/>
              <a:t>1/14/2025</a:t>
            </a:fld>
            <a:endParaRPr lang="en-US"/>
          </a:p>
        </p:txBody>
      </p:sp>
      <p:sp>
        <p:nvSpPr>
          <p:cNvPr id="6" name="Footer Placeholder 5">
            <a:extLst>
              <a:ext uri="{FF2B5EF4-FFF2-40B4-BE49-F238E27FC236}">
                <a16:creationId xmlns:a16="http://schemas.microsoft.com/office/drawing/2014/main" id="{80FC0047-84D6-F2E6-56D2-8BD806C2DD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8F0B1E-550E-9DCD-16F6-723B809C919D}"/>
              </a:ext>
            </a:extLst>
          </p:cNvPr>
          <p:cNvSpPr>
            <a:spLocks noGrp="1"/>
          </p:cNvSpPr>
          <p:nvPr>
            <p:ph type="sldNum" sz="quarter" idx="12"/>
          </p:nvPr>
        </p:nvSpPr>
        <p:spPr/>
        <p:txBody>
          <a:bodyPr/>
          <a:lstStyle/>
          <a:p>
            <a:fld id="{C0A2E35C-7E1E-47A2-A223-01784D6B8637}" type="slidenum">
              <a:rPr lang="en-US" smtClean="0"/>
              <a:t>‹#›</a:t>
            </a:fld>
            <a:endParaRPr lang="en-US"/>
          </a:p>
        </p:txBody>
      </p:sp>
    </p:spTree>
    <p:extLst>
      <p:ext uri="{BB962C8B-B14F-4D97-AF65-F5344CB8AC3E}">
        <p14:creationId xmlns:p14="http://schemas.microsoft.com/office/powerpoint/2010/main" val="4065900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80866-ECF7-9E45-A85A-FDB43094A4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6A19B08-2F6D-9BB8-67BB-2DF20CD277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716D5D-879C-AF3D-C26C-19FC0C4DB7A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5EBE292-B0D3-BA0B-36AB-F5178D8431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7D769A2-F52D-1CBB-119D-4712788E6C2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8808F66-3775-5C36-C910-F5154AE6E557}"/>
              </a:ext>
            </a:extLst>
          </p:cNvPr>
          <p:cNvSpPr>
            <a:spLocks noGrp="1"/>
          </p:cNvSpPr>
          <p:nvPr>
            <p:ph type="dt" sz="half" idx="10"/>
          </p:nvPr>
        </p:nvSpPr>
        <p:spPr/>
        <p:txBody>
          <a:bodyPr/>
          <a:lstStyle/>
          <a:p>
            <a:fld id="{BD704AFD-9FB5-4FD7-90E3-F107239C3CB0}" type="datetime1">
              <a:rPr lang="en-US" smtClean="0"/>
              <a:t>1/14/2025</a:t>
            </a:fld>
            <a:endParaRPr lang="en-US"/>
          </a:p>
        </p:txBody>
      </p:sp>
      <p:sp>
        <p:nvSpPr>
          <p:cNvPr id="8" name="Footer Placeholder 7">
            <a:extLst>
              <a:ext uri="{FF2B5EF4-FFF2-40B4-BE49-F238E27FC236}">
                <a16:creationId xmlns:a16="http://schemas.microsoft.com/office/drawing/2014/main" id="{DFEB5551-F1F4-5B27-00E7-980613630F2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CEF79F0-F769-0FAA-6C49-68FC35D08551}"/>
              </a:ext>
            </a:extLst>
          </p:cNvPr>
          <p:cNvSpPr>
            <a:spLocks noGrp="1"/>
          </p:cNvSpPr>
          <p:nvPr>
            <p:ph type="sldNum" sz="quarter" idx="12"/>
          </p:nvPr>
        </p:nvSpPr>
        <p:spPr/>
        <p:txBody>
          <a:bodyPr/>
          <a:lstStyle/>
          <a:p>
            <a:fld id="{C0A2E35C-7E1E-47A2-A223-01784D6B8637}" type="slidenum">
              <a:rPr lang="en-US" smtClean="0"/>
              <a:t>‹#›</a:t>
            </a:fld>
            <a:endParaRPr lang="en-US"/>
          </a:p>
        </p:txBody>
      </p:sp>
    </p:spTree>
    <p:extLst>
      <p:ext uri="{BB962C8B-B14F-4D97-AF65-F5344CB8AC3E}">
        <p14:creationId xmlns:p14="http://schemas.microsoft.com/office/powerpoint/2010/main" val="2862228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ADEED-C3E4-9517-1CA2-5867D45395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5BD2DB-C4B4-97B1-8EEC-BB9496E8596A}"/>
              </a:ext>
            </a:extLst>
          </p:cNvPr>
          <p:cNvSpPr>
            <a:spLocks noGrp="1"/>
          </p:cNvSpPr>
          <p:nvPr>
            <p:ph type="dt" sz="half" idx="10"/>
          </p:nvPr>
        </p:nvSpPr>
        <p:spPr/>
        <p:txBody>
          <a:bodyPr/>
          <a:lstStyle/>
          <a:p>
            <a:fld id="{F88BCA8C-2F48-4B61-85BD-B14E0B946DC9}" type="datetime1">
              <a:rPr lang="en-US" smtClean="0"/>
              <a:t>1/14/2025</a:t>
            </a:fld>
            <a:endParaRPr lang="en-US"/>
          </a:p>
        </p:txBody>
      </p:sp>
      <p:sp>
        <p:nvSpPr>
          <p:cNvPr id="4" name="Footer Placeholder 3">
            <a:extLst>
              <a:ext uri="{FF2B5EF4-FFF2-40B4-BE49-F238E27FC236}">
                <a16:creationId xmlns:a16="http://schemas.microsoft.com/office/drawing/2014/main" id="{B909ACA3-2065-912B-8E8D-6ADE5C361F3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D0432AA-3B49-F300-068E-9C7B0D6C8D73}"/>
              </a:ext>
            </a:extLst>
          </p:cNvPr>
          <p:cNvSpPr>
            <a:spLocks noGrp="1"/>
          </p:cNvSpPr>
          <p:nvPr>
            <p:ph type="sldNum" sz="quarter" idx="12"/>
          </p:nvPr>
        </p:nvSpPr>
        <p:spPr/>
        <p:txBody>
          <a:bodyPr/>
          <a:lstStyle/>
          <a:p>
            <a:fld id="{C0A2E35C-7E1E-47A2-A223-01784D6B8637}" type="slidenum">
              <a:rPr lang="en-US" smtClean="0"/>
              <a:t>‹#›</a:t>
            </a:fld>
            <a:endParaRPr lang="en-US"/>
          </a:p>
        </p:txBody>
      </p:sp>
    </p:spTree>
    <p:extLst>
      <p:ext uri="{BB962C8B-B14F-4D97-AF65-F5344CB8AC3E}">
        <p14:creationId xmlns:p14="http://schemas.microsoft.com/office/powerpoint/2010/main" val="4169952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A4CC17-4BE6-592A-BCC7-48BEDD3A1EC8}"/>
              </a:ext>
            </a:extLst>
          </p:cNvPr>
          <p:cNvSpPr>
            <a:spLocks noGrp="1"/>
          </p:cNvSpPr>
          <p:nvPr>
            <p:ph type="dt" sz="half" idx="10"/>
          </p:nvPr>
        </p:nvSpPr>
        <p:spPr/>
        <p:txBody>
          <a:bodyPr/>
          <a:lstStyle/>
          <a:p>
            <a:fld id="{C07AEDA5-F175-4FAC-889D-EBD9AC9DFB5F}" type="datetime1">
              <a:rPr lang="en-US" smtClean="0"/>
              <a:t>1/14/2025</a:t>
            </a:fld>
            <a:endParaRPr lang="en-US"/>
          </a:p>
        </p:txBody>
      </p:sp>
      <p:sp>
        <p:nvSpPr>
          <p:cNvPr id="3" name="Footer Placeholder 2">
            <a:extLst>
              <a:ext uri="{FF2B5EF4-FFF2-40B4-BE49-F238E27FC236}">
                <a16:creationId xmlns:a16="http://schemas.microsoft.com/office/drawing/2014/main" id="{E442D869-07D3-95C6-B149-B6687FFD9CE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8930F08-8753-AB89-1853-2852E778C644}"/>
              </a:ext>
            </a:extLst>
          </p:cNvPr>
          <p:cNvSpPr>
            <a:spLocks noGrp="1"/>
          </p:cNvSpPr>
          <p:nvPr>
            <p:ph type="sldNum" sz="quarter" idx="12"/>
          </p:nvPr>
        </p:nvSpPr>
        <p:spPr/>
        <p:txBody>
          <a:bodyPr/>
          <a:lstStyle/>
          <a:p>
            <a:fld id="{C0A2E35C-7E1E-47A2-A223-01784D6B8637}" type="slidenum">
              <a:rPr lang="en-US" smtClean="0"/>
              <a:t>‹#›</a:t>
            </a:fld>
            <a:endParaRPr lang="en-US"/>
          </a:p>
        </p:txBody>
      </p:sp>
    </p:spTree>
    <p:extLst>
      <p:ext uri="{BB962C8B-B14F-4D97-AF65-F5344CB8AC3E}">
        <p14:creationId xmlns:p14="http://schemas.microsoft.com/office/powerpoint/2010/main" val="682040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22AFD-3F30-3513-6BCA-2FDE5B21E7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9A4739E-B680-202A-5218-E6D247ACD7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E62D64-F9E4-4D50-4BDC-40F3C9C2A9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5991E4-A984-0339-2D8D-69C04AB77BF9}"/>
              </a:ext>
            </a:extLst>
          </p:cNvPr>
          <p:cNvSpPr>
            <a:spLocks noGrp="1"/>
          </p:cNvSpPr>
          <p:nvPr>
            <p:ph type="dt" sz="half" idx="10"/>
          </p:nvPr>
        </p:nvSpPr>
        <p:spPr/>
        <p:txBody>
          <a:bodyPr/>
          <a:lstStyle/>
          <a:p>
            <a:fld id="{D86CAB4E-9FD8-4762-8BE5-69A8AF9694F6}" type="datetime1">
              <a:rPr lang="en-US" smtClean="0"/>
              <a:t>1/14/2025</a:t>
            </a:fld>
            <a:endParaRPr lang="en-US"/>
          </a:p>
        </p:txBody>
      </p:sp>
      <p:sp>
        <p:nvSpPr>
          <p:cNvPr id="6" name="Footer Placeholder 5">
            <a:extLst>
              <a:ext uri="{FF2B5EF4-FFF2-40B4-BE49-F238E27FC236}">
                <a16:creationId xmlns:a16="http://schemas.microsoft.com/office/drawing/2014/main" id="{7BF295D0-DC9D-B5F2-B0A7-F5142323FE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2F5DE0-90D0-5E9A-9AB4-5F5D9FCBA55E}"/>
              </a:ext>
            </a:extLst>
          </p:cNvPr>
          <p:cNvSpPr>
            <a:spLocks noGrp="1"/>
          </p:cNvSpPr>
          <p:nvPr>
            <p:ph type="sldNum" sz="quarter" idx="12"/>
          </p:nvPr>
        </p:nvSpPr>
        <p:spPr/>
        <p:txBody>
          <a:bodyPr/>
          <a:lstStyle/>
          <a:p>
            <a:fld id="{C0A2E35C-7E1E-47A2-A223-01784D6B8637}" type="slidenum">
              <a:rPr lang="en-US" smtClean="0"/>
              <a:t>‹#›</a:t>
            </a:fld>
            <a:endParaRPr lang="en-US"/>
          </a:p>
        </p:txBody>
      </p:sp>
    </p:spTree>
    <p:extLst>
      <p:ext uri="{BB962C8B-B14F-4D97-AF65-F5344CB8AC3E}">
        <p14:creationId xmlns:p14="http://schemas.microsoft.com/office/powerpoint/2010/main" val="1984609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3F4ED-853E-DC27-BFB0-EFA5438898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C12925C-FF49-431B-9FE2-1E1BE227BF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EC51E11-9588-FE01-A2A7-9961DC4F41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DF1747-187E-CAD4-FC57-CC819667F40E}"/>
              </a:ext>
            </a:extLst>
          </p:cNvPr>
          <p:cNvSpPr>
            <a:spLocks noGrp="1"/>
          </p:cNvSpPr>
          <p:nvPr>
            <p:ph type="dt" sz="half" idx="10"/>
          </p:nvPr>
        </p:nvSpPr>
        <p:spPr/>
        <p:txBody>
          <a:bodyPr/>
          <a:lstStyle/>
          <a:p>
            <a:fld id="{DD1C6A0E-0AEE-4CDC-9DAB-8960A78C9077}" type="datetime1">
              <a:rPr lang="en-US" smtClean="0"/>
              <a:t>1/14/2025</a:t>
            </a:fld>
            <a:endParaRPr lang="en-US"/>
          </a:p>
        </p:txBody>
      </p:sp>
      <p:sp>
        <p:nvSpPr>
          <p:cNvPr id="6" name="Footer Placeholder 5">
            <a:extLst>
              <a:ext uri="{FF2B5EF4-FFF2-40B4-BE49-F238E27FC236}">
                <a16:creationId xmlns:a16="http://schemas.microsoft.com/office/drawing/2014/main" id="{2FA48CDA-29DD-752E-3FFE-02C014FF61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19A056-876C-C391-FDF8-4FB2AAF96179}"/>
              </a:ext>
            </a:extLst>
          </p:cNvPr>
          <p:cNvSpPr>
            <a:spLocks noGrp="1"/>
          </p:cNvSpPr>
          <p:nvPr>
            <p:ph type="sldNum" sz="quarter" idx="12"/>
          </p:nvPr>
        </p:nvSpPr>
        <p:spPr/>
        <p:txBody>
          <a:bodyPr/>
          <a:lstStyle/>
          <a:p>
            <a:fld id="{C0A2E35C-7E1E-47A2-A223-01784D6B8637}" type="slidenum">
              <a:rPr lang="en-US" smtClean="0"/>
              <a:t>‹#›</a:t>
            </a:fld>
            <a:endParaRPr lang="en-US"/>
          </a:p>
        </p:txBody>
      </p:sp>
    </p:spTree>
    <p:extLst>
      <p:ext uri="{BB962C8B-B14F-4D97-AF65-F5344CB8AC3E}">
        <p14:creationId xmlns:p14="http://schemas.microsoft.com/office/powerpoint/2010/main" val="1227390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9FA17C-4D91-9854-FC1E-01EE89CAE8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51AFDDB-AEDA-ABF8-14A8-35E79C2ED0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369F73-B561-E256-50B2-49B4B9C82C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D80299-84AD-4E63-B80B-D3725D4FC4E2}" type="datetime1">
              <a:rPr lang="en-US" smtClean="0"/>
              <a:t>1/14/2025</a:t>
            </a:fld>
            <a:endParaRPr lang="en-US"/>
          </a:p>
        </p:txBody>
      </p:sp>
      <p:sp>
        <p:nvSpPr>
          <p:cNvPr id="5" name="Footer Placeholder 4">
            <a:extLst>
              <a:ext uri="{FF2B5EF4-FFF2-40B4-BE49-F238E27FC236}">
                <a16:creationId xmlns:a16="http://schemas.microsoft.com/office/drawing/2014/main" id="{381CCA48-E41C-0EAB-E972-E9AFF7FA18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0A992FA-0D86-316E-2CE8-7117866C3E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A2E35C-7E1E-47A2-A223-01784D6B8637}" type="slidenum">
              <a:rPr lang="en-US" smtClean="0"/>
              <a:t>‹#›</a:t>
            </a:fld>
            <a:endParaRPr lang="en-US"/>
          </a:p>
        </p:txBody>
      </p:sp>
    </p:spTree>
    <p:extLst>
      <p:ext uri="{BB962C8B-B14F-4D97-AF65-F5344CB8AC3E}">
        <p14:creationId xmlns:p14="http://schemas.microsoft.com/office/powerpoint/2010/main" val="17453442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A47DA8-F3DF-DA97-85EC-39EBF22EBD4B}"/>
              </a:ext>
            </a:extLst>
          </p:cNvPr>
          <p:cNvSpPr>
            <a:spLocks noGrp="1"/>
          </p:cNvSpPr>
          <p:nvPr>
            <p:ph idx="4294967295"/>
          </p:nvPr>
        </p:nvSpPr>
        <p:spPr>
          <a:xfrm>
            <a:off x="309093" y="141890"/>
            <a:ext cx="10206507" cy="6439214"/>
          </a:xfrm>
        </p:spPr>
        <p:txBody>
          <a:bodyPr>
            <a:normAutofit fontScale="40000" lnSpcReduction="20000"/>
          </a:bodyPr>
          <a:lstStyle/>
          <a:p>
            <a:pPr algn="just">
              <a:lnSpc>
                <a:spcPct val="120000"/>
              </a:lnSpc>
              <a:spcAft>
                <a:spcPts val="1000"/>
              </a:spcAft>
            </a:pPr>
            <a:r>
              <a:rPr lang="en-US" sz="5500" b="1" dirty="0">
                <a:effectLst/>
                <a:latin typeface="Times New Roman" panose="02020603050405020304" pitchFamily="18" charset="0"/>
                <a:ea typeface="Times New Roman" panose="02020603050405020304" pitchFamily="18" charset="0"/>
                <a:cs typeface="Times New Roman" panose="02020603050405020304" pitchFamily="18" charset="0"/>
              </a:rPr>
              <a:t>INTRODUCTION</a:t>
            </a:r>
            <a:endParaRPr lang="en-US" sz="55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20000"/>
              </a:lnSpc>
              <a:spcAft>
                <a:spcPts val="1000"/>
              </a:spcAft>
            </a:pPr>
            <a:r>
              <a:rPr lang="en-US" sz="5500" dirty="0">
                <a:effectLst/>
                <a:latin typeface="Times New Roman" panose="02020603050405020304" pitchFamily="18" charset="0"/>
                <a:ea typeface="TimesNewRomanPSMT"/>
                <a:cs typeface="Times New Roman" panose="02020603050405020304" pitchFamily="18" charset="0"/>
              </a:rPr>
              <a:t>Genetics is  a science </a:t>
            </a:r>
            <a:r>
              <a:rPr lang="en-US" sz="5500" b="1" dirty="0">
                <a:effectLst/>
                <a:latin typeface="Times New Roman" panose="02020603050405020304" pitchFamily="18" charset="0"/>
                <a:ea typeface="TimesNewRomanPSMT"/>
                <a:cs typeface="Times New Roman" panose="02020603050405020304" pitchFamily="18" charset="0"/>
              </a:rPr>
              <a:t>dealing with heredity</a:t>
            </a:r>
            <a:r>
              <a:rPr lang="en-US" sz="5500" dirty="0">
                <a:effectLst/>
                <a:latin typeface="Times New Roman" panose="02020603050405020304" pitchFamily="18" charset="0"/>
                <a:ea typeface="TimesNewRomanPSMT"/>
                <a:cs typeface="Times New Roman" panose="02020603050405020304" pitchFamily="18" charset="0"/>
              </a:rPr>
              <a:t>.</a:t>
            </a:r>
            <a:r>
              <a:rPr lang="en-US" sz="5500" dirty="0">
                <a:latin typeface="Times New Roman" panose="02020603050405020304" pitchFamily="18" charset="0"/>
                <a:ea typeface="TimesNewRomanPSMT"/>
                <a:cs typeface="Times New Roman" panose="02020603050405020304" pitchFamily="18" charset="0"/>
              </a:rPr>
              <a:t> It studied the </a:t>
            </a:r>
            <a:r>
              <a:rPr lang="en-US" sz="5500" b="1" dirty="0">
                <a:latin typeface="Times New Roman" panose="02020603050405020304" pitchFamily="18" charset="0"/>
                <a:ea typeface="TimesNewRomanPSMT"/>
                <a:cs typeface="Times New Roman" panose="02020603050405020304" pitchFamily="18" charset="0"/>
              </a:rPr>
              <a:t>transmission of characteristics or traits </a:t>
            </a:r>
            <a:r>
              <a:rPr lang="en-US" sz="5500" dirty="0">
                <a:latin typeface="Times New Roman" panose="02020603050405020304" pitchFamily="18" charset="0"/>
                <a:ea typeface="TimesNewRomanPSMT"/>
                <a:cs typeface="Times New Roman" panose="02020603050405020304" pitchFamily="18" charset="0"/>
              </a:rPr>
              <a:t>from parents to offspring.</a:t>
            </a:r>
            <a:endParaRPr lang="en-US" sz="5500" dirty="0">
              <a:effectLst/>
              <a:latin typeface="Times New Roman" panose="02020603050405020304" pitchFamily="18" charset="0"/>
              <a:ea typeface="TimesNewRomanPSMT"/>
              <a:cs typeface="Times New Roman" panose="02020603050405020304" pitchFamily="18" charset="0"/>
            </a:endParaRPr>
          </a:p>
          <a:p>
            <a:pPr algn="just">
              <a:lnSpc>
                <a:spcPct val="120000"/>
              </a:lnSpc>
              <a:spcAft>
                <a:spcPts val="1000"/>
              </a:spcAft>
            </a:pPr>
            <a:r>
              <a:rPr lang="en-US" sz="5500" dirty="0">
                <a:effectLst/>
                <a:latin typeface="Times New Roman" panose="02020603050405020304" pitchFamily="18" charset="0"/>
                <a:ea typeface="TimesNewRomanPSMT"/>
                <a:cs typeface="Times New Roman" panose="02020603050405020304" pitchFamily="18" charset="0"/>
              </a:rPr>
              <a:t>It also </a:t>
            </a:r>
            <a:r>
              <a:rPr lang="en-US" sz="5500" b="1" dirty="0">
                <a:effectLst/>
                <a:latin typeface="Times New Roman" panose="02020603050405020304" pitchFamily="18" charset="0"/>
                <a:ea typeface="TimesNewRomanPSMT"/>
                <a:cs typeface="Times New Roman" panose="02020603050405020304" pitchFamily="18" charset="0"/>
              </a:rPr>
              <a:t>looks into the expression of such traits </a:t>
            </a:r>
            <a:r>
              <a:rPr lang="en-US" sz="5500" dirty="0">
                <a:effectLst/>
                <a:latin typeface="Times New Roman" panose="02020603050405020304" pitchFamily="18" charset="0"/>
                <a:ea typeface="TimesNewRomanPSMT"/>
                <a:cs typeface="Times New Roman" panose="02020603050405020304" pitchFamily="18" charset="0"/>
              </a:rPr>
              <a:t>in the individuals. </a:t>
            </a:r>
            <a:r>
              <a:rPr lang="en-US" sz="5500" b="1" dirty="0">
                <a:latin typeface="Times New Roman" panose="02020603050405020304" pitchFamily="18" charset="0"/>
                <a:ea typeface="TimesNewRomanPSMT"/>
                <a:cs typeface="Times New Roman" panose="02020603050405020304" pitchFamily="18" charset="0"/>
              </a:rPr>
              <a:t>How and what </a:t>
            </a:r>
            <a:r>
              <a:rPr lang="en-US" sz="5500" dirty="0">
                <a:latin typeface="Times New Roman" panose="02020603050405020304" pitchFamily="18" charset="0"/>
                <a:ea typeface="TimesNewRomanPSMT"/>
                <a:cs typeface="Times New Roman" panose="02020603050405020304" pitchFamily="18" charset="0"/>
              </a:rPr>
              <a:t>is inherited is expressed</a:t>
            </a:r>
            <a:endParaRPr lang="en-US" sz="5500" dirty="0">
              <a:effectLst/>
              <a:latin typeface="Times New Roman" panose="02020603050405020304" pitchFamily="18" charset="0"/>
              <a:ea typeface="TimesNewRomanPSMT"/>
              <a:cs typeface="Times New Roman" panose="02020603050405020304" pitchFamily="18" charset="0"/>
            </a:endParaRPr>
          </a:p>
          <a:p>
            <a:pPr algn="just">
              <a:lnSpc>
                <a:spcPct val="120000"/>
              </a:lnSpc>
              <a:spcAft>
                <a:spcPts val="1000"/>
              </a:spcAft>
            </a:pPr>
            <a:r>
              <a:rPr lang="en-US" sz="5500" dirty="0">
                <a:effectLst/>
                <a:latin typeface="Times New Roman" panose="02020603050405020304" pitchFamily="18" charset="0"/>
                <a:ea typeface="TimesNewRomanPSMT"/>
                <a:cs typeface="Times New Roman" panose="02020603050405020304" pitchFamily="18" charset="0"/>
              </a:rPr>
              <a:t> It also </a:t>
            </a:r>
            <a:r>
              <a:rPr lang="en-US" sz="5500" b="1" dirty="0">
                <a:effectLst/>
                <a:latin typeface="Times New Roman" panose="02020603050405020304" pitchFamily="18" charset="0"/>
                <a:ea typeface="TimesNewRomanPSMT"/>
                <a:cs typeface="Times New Roman" panose="02020603050405020304" pitchFamily="18" charset="0"/>
              </a:rPr>
              <a:t>looks at variation- </a:t>
            </a:r>
            <a:r>
              <a:rPr lang="en-US" sz="5500" dirty="0">
                <a:effectLst/>
                <a:latin typeface="Times New Roman" panose="02020603050405020304" pitchFamily="18" charset="0"/>
                <a:ea typeface="TimesNewRomanPSMT"/>
                <a:cs typeface="Times New Roman" panose="02020603050405020304" pitchFamily="18" charset="0"/>
              </a:rPr>
              <a:t>(</a:t>
            </a:r>
            <a:r>
              <a:rPr lang="en-US" sz="5500" dirty="0">
                <a:latin typeface="Times New Roman" panose="02020603050405020304" pitchFamily="18" charset="0"/>
                <a:ea typeface="TimesNewRomanPSMT"/>
                <a:cs typeface="Times New Roman" panose="02020603050405020304" pitchFamily="18" charset="0"/>
              </a:rPr>
              <a:t>physical or physiological features)</a:t>
            </a:r>
            <a:r>
              <a:rPr lang="en-US" sz="5500" dirty="0">
                <a:effectLst/>
                <a:latin typeface="Times New Roman" panose="02020603050405020304" pitchFamily="18" charset="0"/>
                <a:ea typeface="TimesNewRomanPSMT"/>
                <a:cs typeface="Times New Roman" panose="02020603050405020304" pitchFamily="18" charset="0"/>
              </a:rPr>
              <a:t> – </a:t>
            </a:r>
            <a:r>
              <a:rPr lang="en-US" sz="5500" b="1" dirty="0">
                <a:effectLst/>
                <a:latin typeface="Times New Roman" panose="02020603050405020304" pitchFamily="18" charset="0"/>
                <a:ea typeface="TimesNewRomanPSMT"/>
                <a:cs typeface="Times New Roman" panose="02020603050405020304" pitchFamily="18" charset="0"/>
              </a:rPr>
              <a:t>Why </a:t>
            </a:r>
            <a:r>
              <a:rPr lang="en-US" sz="5500" b="1" dirty="0">
                <a:latin typeface="Times New Roman" panose="02020603050405020304" pitchFamily="18" charset="0"/>
                <a:ea typeface="TimesNewRomanPSMT"/>
                <a:cs typeface="Times New Roman" panose="02020603050405020304" pitchFamily="18" charset="0"/>
              </a:rPr>
              <a:t>b</a:t>
            </a:r>
            <a:r>
              <a:rPr lang="en-US" sz="5500" b="1" dirty="0">
                <a:effectLst/>
                <a:latin typeface="Times New Roman" panose="02020603050405020304" pitchFamily="18" charset="0"/>
                <a:ea typeface="TimesNewRomanPSMT"/>
                <a:cs typeface="Times New Roman" panose="02020603050405020304" pitchFamily="18" charset="0"/>
              </a:rPr>
              <a:t>rothers and sisters </a:t>
            </a:r>
            <a:r>
              <a:rPr lang="en-US" sz="5500" dirty="0">
                <a:effectLst/>
                <a:latin typeface="Times New Roman" panose="02020603050405020304" pitchFamily="18" charset="0"/>
                <a:ea typeface="TimesNewRomanPSMT"/>
                <a:cs typeface="Times New Roman" panose="02020603050405020304" pitchFamily="18" charset="0"/>
              </a:rPr>
              <a:t>from the same parents vary.</a:t>
            </a:r>
          </a:p>
          <a:p>
            <a:pPr algn="just">
              <a:lnSpc>
                <a:spcPct val="120000"/>
              </a:lnSpc>
              <a:spcAft>
                <a:spcPts val="1000"/>
              </a:spcAft>
            </a:pPr>
            <a:r>
              <a:rPr lang="en-US" sz="5500" dirty="0">
                <a:effectLst/>
                <a:latin typeface="Times New Roman" panose="02020603050405020304" pitchFamily="18" charset="0"/>
                <a:ea typeface="TimesNewRomanPSMT"/>
                <a:cs typeface="Times New Roman" panose="02020603050405020304" pitchFamily="18" charset="0"/>
              </a:rPr>
              <a:t> The heredity is </a:t>
            </a:r>
            <a:r>
              <a:rPr lang="en-US" sz="5500" b="1" dirty="0">
                <a:effectLst/>
                <a:latin typeface="Times New Roman" panose="02020603050405020304" pitchFamily="18" charset="0"/>
                <a:ea typeface="TimesNewRomanPSMT"/>
                <a:cs typeface="Times New Roman" panose="02020603050405020304" pitchFamily="18" charset="0"/>
              </a:rPr>
              <a:t>controlled by </a:t>
            </a:r>
            <a:r>
              <a:rPr lang="en-US" sz="5500" dirty="0">
                <a:effectLst/>
                <a:latin typeface="Times New Roman" panose="02020603050405020304" pitchFamily="18" charset="0"/>
                <a:ea typeface="TimesNewRomanPSMT"/>
                <a:cs typeface="Times New Roman" panose="02020603050405020304" pitchFamily="18" charset="0"/>
              </a:rPr>
              <a:t>a large number of factors called GENES.  Genes are </a:t>
            </a:r>
            <a:r>
              <a:rPr lang="en-US" sz="5500" b="1" dirty="0">
                <a:effectLst/>
                <a:latin typeface="Times New Roman" panose="02020603050405020304" pitchFamily="18" charset="0"/>
                <a:ea typeface="TimesNewRomanPSMT"/>
                <a:cs typeface="Times New Roman" panose="02020603050405020304" pitchFamily="18" charset="0"/>
              </a:rPr>
              <a:t>located</a:t>
            </a:r>
            <a:r>
              <a:rPr lang="en-US" sz="5500" dirty="0">
                <a:effectLst/>
                <a:latin typeface="Times New Roman" panose="02020603050405020304" pitchFamily="18" charset="0"/>
                <a:ea typeface="TimesNewRomanPSMT"/>
                <a:cs typeface="Times New Roman" panose="02020603050405020304" pitchFamily="18" charset="0"/>
              </a:rPr>
              <a:t> on the chromosomes in the nucleus of all living organisms. Genetics is a </a:t>
            </a:r>
            <a:r>
              <a:rPr lang="en-US" sz="5500" b="1" dirty="0">
                <a:effectLst/>
                <a:latin typeface="Times New Roman" panose="02020603050405020304" pitchFamily="18" charset="0"/>
                <a:ea typeface="TimesNewRomanPSMT"/>
                <a:cs typeface="Times New Roman" panose="02020603050405020304" pitchFamily="18" charset="0"/>
              </a:rPr>
              <a:t>vital aspect </a:t>
            </a:r>
            <a:r>
              <a:rPr lang="en-US" sz="5500" dirty="0">
                <a:effectLst/>
                <a:latin typeface="Times New Roman" panose="02020603050405020304" pitchFamily="18" charset="0"/>
                <a:ea typeface="TimesNewRomanPSMT"/>
                <a:cs typeface="Times New Roman" panose="02020603050405020304" pitchFamily="18" charset="0"/>
              </a:rPr>
              <a:t>of everyday life.</a:t>
            </a:r>
          </a:p>
          <a:p>
            <a:pPr marL="285750" indent="-285750" algn="just">
              <a:lnSpc>
                <a:spcPct val="120000"/>
              </a:lnSpc>
              <a:spcAft>
                <a:spcPts val="1000"/>
              </a:spcAft>
              <a:buFont typeface="Arial" panose="020B0604020202020204" pitchFamily="34" charset="0"/>
              <a:buChar char="•"/>
            </a:pPr>
            <a:r>
              <a:rPr lang="en-US" sz="5500" dirty="0">
                <a:effectLst/>
                <a:latin typeface="Times New Roman" panose="02020603050405020304" pitchFamily="18" charset="0"/>
                <a:ea typeface="TimesNewRomanPSMT"/>
                <a:cs typeface="Times New Roman" panose="02020603050405020304" pitchFamily="18" charset="0"/>
              </a:rPr>
              <a:t> </a:t>
            </a:r>
            <a:r>
              <a:rPr lang="en-US" sz="5500" b="1" dirty="0">
                <a:effectLst/>
                <a:latin typeface="Times New Roman" panose="02020603050405020304" pitchFamily="18" charset="0"/>
                <a:ea typeface="TimesNewRomanPSMT"/>
                <a:cs typeface="Times New Roman" panose="02020603050405020304" pitchFamily="18" charset="0"/>
              </a:rPr>
              <a:t>Bateson</a:t>
            </a:r>
            <a:r>
              <a:rPr lang="en-US" sz="5500" dirty="0">
                <a:effectLst/>
                <a:latin typeface="Times New Roman" panose="02020603050405020304" pitchFamily="18" charset="0"/>
                <a:ea typeface="TimesNewRomanPSMT"/>
                <a:cs typeface="Times New Roman" panose="02020603050405020304" pitchFamily="18" charset="0"/>
              </a:rPr>
              <a:t>, who coined the term Genetics in </a:t>
            </a:r>
            <a:r>
              <a:rPr lang="en-US" sz="5500" b="1" dirty="0">
                <a:effectLst/>
                <a:latin typeface="Times New Roman" panose="02020603050405020304" pitchFamily="18" charset="0"/>
                <a:ea typeface="TimesNewRomanPSMT"/>
                <a:cs typeface="Times New Roman" panose="02020603050405020304" pitchFamily="18" charset="0"/>
              </a:rPr>
              <a:t>1906</a:t>
            </a:r>
            <a:r>
              <a:rPr lang="en-US" sz="5500" dirty="0">
                <a:effectLst/>
                <a:latin typeface="Times New Roman" panose="02020603050405020304" pitchFamily="18" charset="0"/>
                <a:ea typeface="TimesNewRomanPSMT"/>
                <a:cs typeface="Times New Roman" panose="02020603050405020304" pitchFamily="18" charset="0"/>
              </a:rPr>
              <a:t> aptly defines it as </a:t>
            </a:r>
            <a:r>
              <a:rPr lang="en-US" sz="5500" dirty="0" err="1">
                <a:effectLst/>
                <a:latin typeface="Times New Roman" panose="02020603050405020304" pitchFamily="18" charset="0"/>
                <a:ea typeface="TimesNewRomanPSMT"/>
                <a:cs typeface="Times New Roman" panose="02020603050405020304" pitchFamily="18" charset="0"/>
              </a:rPr>
              <a:t>follows:</a:t>
            </a:r>
            <a:r>
              <a:rPr lang="en-US" sz="5500" b="1" dirty="0" err="1">
                <a:effectLst/>
                <a:latin typeface="Times New Roman" panose="02020603050405020304" pitchFamily="18" charset="0"/>
                <a:ea typeface="Times New Roman" panose="02020603050405020304" pitchFamily="18" charset="0"/>
                <a:cs typeface="Times New Roman" panose="02020603050405020304" pitchFamily="18" charset="0"/>
              </a:rPr>
              <a:t>Genetics</a:t>
            </a:r>
            <a:r>
              <a:rPr lang="en-US" sz="5500" b="1" dirty="0">
                <a:effectLst/>
                <a:latin typeface="Times New Roman" panose="02020603050405020304" pitchFamily="18" charset="0"/>
                <a:ea typeface="Times New Roman" panose="02020603050405020304" pitchFamily="18" charset="0"/>
                <a:cs typeface="Times New Roman" panose="02020603050405020304" pitchFamily="18" charset="0"/>
              </a:rPr>
              <a:t> is the science dealing with heredity and variation, seeking to discover laws governing similarities and differences in individuals related to descent. </a:t>
            </a:r>
          </a:p>
          <a:p>
            <a:pPr marL="285750" indent="-285750" algn="just">
              <a:lnSpc>
                <a:spcPct val="120000"/>
              </a:lnSpc>
              <a:spcAft>
                <a:spcPts val="1000"/>
              </a:spcAft>
              <a:buFont typeface="Arial" panose="020B0604020202020204" pitchFamily="34" charset="0"/>
              <a:buChar char="•"/>
            </a:pPr>
            <a:r>
              <a:rPr lang="en-US" sz="5500" dirty="0">
                <a:effectLst/>
                <a:latin typeface="Times New Roman" panose="02020603050405020304" pitchFamily="18" charset="0"/>
                <a:ea typeface="Times New Roman" panose="02020603050405020304" pitchFamily="18" charset="0"/>
                <a:cs typeface="Times New Roman" panose="02020603050405020304" pitchFamily="18" charset="0"/>
              </a:rPr>
              <a:t>The factors which are transmitted were called “</a:t>
            </a:r>
            <a:r>
              <a:rPr lang="en-US" sz="5500" b="1" dirty="0">
                <a:effectLst/>
                <a:latin typeface="Times New Roman" panose="02020603050405020304" pitchFamily="18" charset="0"/>
                <a:ea typeface="Times New Roman" panose="02020603050405020304" pitchFamily="18" charset="0"/>
                <a:cs typeface="Times New Roman" panose="02020603050405020304" pitchFamily="18" charset="0"/>
              </a:rPr>
              <a:t>Genes</a:t>
            </a:r>
            <a:r>
              <a:rPr lang="en-US" sz="5500" dirty="0">
                <a:effectLst/>
                <a:latin typeface="Times New Roman" panose="02020603050405020304" pitchFamily="18" charset="0"/>
                <a:ea typeface="Times New Roman" panose="02020603050405020304" pitchFamily="18" charset="0"/>
                <a:cs typeface="Times New Roman" panose="02020603050405020304" pitchFamily="18" charset="0"/>
              </a:rPr>
              <a:t>” by </a:t>
            </a:r>
            <a:r>
              <a:rPr lang="en-US" sz="5500" b="1" dirty="0">
                <a:effectLst/>
                <a:latin typeface="Times New Roman" panose="02020603050405020304" pitchFamily="18" charset="0"/>
                <a:ea typeface="Times New Roman" panose="02020603050405020304" pitchFamily="18" charset="0"/>
                <a:cs typeface="Times New Roman" panose="02020603050405020304" pitchFamily="18" charset="0"/>
              </a:rPr>
              <a:t>Johannsen in 1909.</a:t>
            </a:r>
            <a:endParaRPr lang="en-US" sz="5500" b="1"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20000"/>
              </a:lnSpc>
              <a:spcAft>
                <a:spcPts val="1000"/>
              </a:spcAft>
            </a:pPr>
            <a:endParaRPr lang="en-US" sz="2900" dirty="0">
              <a:effectLst/>
              <a:latin typeface="Times New Roman" panose="02020603050405020304" pitchFamily="18" charset="0"/>
              <a:ea typeface="TimesNewRomanPSMT"/>
              <a:cs typeface="Times New Roman" panose="02020603050405020304" pitchFamily="18" charset="0"/>
            </a:endParaRPr>
          </a:p>
        </p:txBody>
      </p:sp>
      <p:sp>
        <p:nvSpPr>
          <p:cNvPr id="4" name="Slide Number Placeholder 3">
            <a:extLst>
              <a:ext uri="{FF2B5EF4-FFF2-40B4-BE49-F238E27FC236}">
                <a16:creationId xmlns:a16="http://schemas.microsoft.com/office/drawing/2014/main" id="{353B8046-8409-6DBE-6E79-790BC6C9D4CD}"/>
              </a:ext>
            </a:extLst>
          </p:cNvPr>
          <p:cNvSpPr>
            <a:spLocks noGrp="1"/>
          </p:cNvSpPr>
          <p:nvPr>
            <p:ph type="sldNum" sz="quarter" idx="12"/>
          </p:nvPr>
        </p:nvSpPr>
        <p:spPr/>
        <p:txBody>
          <a:bodyPr/>
          <a:lstStyle/>
          <a:p>
            <a:fld id="{C0A2E35C-7E1E-47A2-A223-01784D6B8637}" type="slidenum">
              <a:rPr lang="en-US" smtClean="0"/>
              <a:t>1</a:t>
            </a:fld>
            <a:endParaRPr lang="en-US"/>
          </a:p>
        </p:txBody>
      </p:sp>
    </p:spTree>
    <p:extLst>
      <p:ext uri="{BB962C8B-B14F-4D97-AF65-F5344CB8AC3E}">
        <p14:creationId xmlns:p14="http://schemas.microsoft.com/office/powerpoint/2010/main" val="34562071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2323CDE-0868-7BE3-1912-6D0E56C3ED01}"/>
              </a:ext>
            </a:extLst>
          </p:cNvPr>
          <p:cNvSpPr>
            <a:spLocks noGrp="1"/>
          </p:cNvSpPr>
          <p:nvPr>
            <p:ph type="sldNum" sz="quarter" idx="12"/>
          </p:nvPr>
        </p:nvSpPr>
        <p:spPr/>
        <p:txBody>
          <a:bodyPr/>
          <a:lstStyle/>
          <a:p>
            <a:fld id="{C0A2E35C-7E1E-47A2-A223-01784D6B8637}" type="slidenum">
              <a:rPr lang="en-US" smtClean="0"/>
              <a:t>10</a:t>
            </a:fld>
            <a:endParaRPr lang="en-US"/>
          </a:p>
        </p:txBody>
      </p:sp>
      <p:sp>
        <p:nvSpPr>
          <p:cNvPr id="3" name="Content Placeholder 2">
            <a:extLst>
              <a:ext uri="{FF2B5EF4-FFF2-40B4-BE49-F238E27FC236}">
                <a16:creationId xmlns:a16="http://schemas.microsoft.com/office/drawing/2014/main" id="{B0EAE7ED-FE2F-15E7-E1B1-F5481921E618}"/>
              </a:ext>
            </a:extLst>
          </p:cNvPr>
          <p:cNvSpPr>
            <a:spLocks noGrp="1"/>
          </p:cNvSpPr>
          <p:nvPr>
            <p:ph idx="4294967295"/>
          </p:nvPr>
        </p:nvSpPr>
        <p:spPr>
          <a:xfrm>
            <a:off x="561474" y="497305"/>
            <a:ext cx="9954126" cy="5679658"/>
          </a:xfrm>
        </p:spPr>
        <p:txBody>
          <a:bodyPr>
            <a:normAutofit/>
          </a:bodyPr>
          <a:lstStyle/>
          <a:p>
            <a:pPr marL="0" indent="0">
              <a:lnSpc>
                <a:spcPct val="115000"/>
              </a:lnSpc>
              <a:spcAft>
                <a:spcPts val="1000"/>
              </a:spcAft>
              <a:buNone/>
            </a:pP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Pea Plant Characteristics</a:t>
            </a:r>
            <a:endParaRPr lang="en-US"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eriod"/>
            </a:pP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Plant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Height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--Tall stem or short stem</a:t>
            </a:r>
            <a:endParaRPr lang="en-US"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eriod"/>
            </a:pP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Pod</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Colour-</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-Green or Yellow </a:t>
            </a:r>
            <a:endParaRPr lang="en-US"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eriod"/>
            </a:pP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Pod</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Appearance</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-Inflated or Constricted </a:t>
            </a:r>
            <a:endParaRPr lang="en-US"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eriod"/>
            </a:pP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Seed</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texture</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--Smooth or Wrinkled </a:t>
            </a:r>
            <a:endParaRPr lang="en-US"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eriod"/>
            </a:pP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Seed</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colour</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--Yellow or Green </a:t>
            </a:r>
            <a:endParaRPr lang="en-US"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eriod"/>
            </a:pP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Flower</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position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on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stem</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Axial</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(along stem) or </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Terminal</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(on top of stem) </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1000"/>
              </a:spcAft>
              <a:buFont typeface="+mj-lt"/>
              <a:buAutoNum type="arabicPeriod"/>
            </a:pP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Flower</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colour</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--Purple or White </a:t>
            </a:r>
            <a:endParaRPr lang="en-US" sz="2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706051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645EEEC-FEFB-5C5D-8D3B-223F1C09230D}"/>
              </a:ext>
            </a:extLst>
          </p:cNvPr>
          <p:cNvSpPr>
            <a:spLocks noGrp="1"/>
          </p:cNvSpPr>
          <p:nvPr>
            <p:ph type="sldNum" sz="quarter" idx="12"/>
          </p:nvPr>
        </p:nvSpPr>
        <p:spPr/>
        <p:txBody>
          <a:bodyPr/>
          <a:lstStyle/>
          <a:p>
            <a:fld id="{C0A2E35C-7E1E-47A2-A223-01784D6B8637}" type="slidenum">
              <a:rPr lang="en-US" smtClean="0"/>
              <a:t>11</a:t>
            </a:fld>
            <a:endParaRPr lang="en-US"/>
          </a:p>
        </p:txBody>
      </p:sp>
      <p:sp>
        <p:nvSpPr>
          <p:cNvPr id="3" name="Content Placeholder 2">
            <a:extLst>
              <a:ext uri="{FF2B5EF4-FFF2-40B4-BE49-F238E27FC236}">
                <a16:creationId xmlns:a16="http://schemas.microsoft.com/office/drawing/2014/main" id="{DB255F91-1E3C-2FB4-6D5A-AB91C2595E3C}"/>
              </a:ext>
            </a:extLst>
          </p:cNvPr>
          <p:cNvSpPr>
            <a:spLocks noGrp="1"/>
          </p:cNvSpPr>
          <p:nvPr>
            <p:ph idx="4294967295"/>
          </p:nvPr>
        </p:nvSpPr>
        <p:spPr>
          <a:xfrm>
            <a:off x="304799" y="336884"/>
            <a:ext cx="11049001" cy="5840079"/>
          </a:xfrm>
        </p:spPr>
        <p:txBody>
          <a:bodyPr>
            <a:noAutofit/>
          </a:bodyPr>
          <a:lstStyle/>
          <a:p>
            <a:pPr>
              <a:lnSpc>
                <a:spcPct val="150000"/>
              </a:lnSpc>
              <a:spcAft>
                <a:spcPts val="10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Mendel’s Work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Mendel collected seeds from pea plants and studied them.</a:t>
            </a:r>
          </a:p>
          <a:p>
            <a:pPr>
              <a:lnSpc>
                <a:spcPct val="150000"/>
              </a:lnSpc>
              <a:spcAft>
                <a:spcPts val="10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He then controlled how the plants reproduced.</a:t>
            </a:r>
          </a:p>
          <a:p>
            <a:pPr>
              <a:lnSpc>
                <a:spcPct val="150000"/>
              </a:lnSpc>
              <a:spcAft>
                <a:spcPts val="10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He </a:t>
            </a: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eliminated</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any </a:t>
            </a: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possibility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that </a:t>
            </a: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birds</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insects</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or </a:t>
            </a: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wind</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would carry the pollen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a:lnSpc>
                <a:spcPct val="150000"/>
              </a:lnSpc>
              <a:spcAft>
                <a:spcPts val="10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He then </a:t>
            </a: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bred plants that were pure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for each trait.  </a:t>
            </a:r>
          </a:p>
          <a:p>
            <a:pPr>
              <a:lnSpc>
                <a:spcPct val="150000"/>
              </a:lnSpc>
              <a:spcAft>
                <a:spcPts val="10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Pure plants only produced the same trait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for example, tall plants only produced tall plants.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47832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EFCCF32-95C1-E609-B698-8C6D9BF7B2D0}"/>
              </a:ext>
            </a:extLst>
          </p:cNvPr>
          <p:cNvSpPr>
            <a:spLocks noGrp="1"/>
          </p:cNvSpPr>
          <p:nvPr>
            <p:ph type="sldNum" sz="quarter" idx="12"/>
          </p:nvPr>
        </p:nvSpPr>
        <p:spPr/>
        <p:txBody>
          <a:bodyPr/>
          <a:lstStyle/>
          <a:p>
            <a:fld id="{C0A2E35C-7E1E-47A2-A223-01784D6B8637}" type="slidenum">
              <a:rPr lang="en-US" smtClean="0"/>
              <a:t>12</a:t>
            </a:fld>
            <a:endParaRPr lang="en-US"/>
          </a:p>
        </p:txBody>
      </p:sp>
      <p:sp>
        <p:nvSpPr>
          <p:cNvPr id="4" name="TextBox 3">
            <a:extLst>
              <a:ext uri="{FF2B5EF4-FFF2-40B4-BE49-F238E27FC236}">
                <a16:creationId xmlns:a16="http://schemas.microsoft.com/office/drawing/2014/main" id="{4006938F-1E86-C180-8AF5-8D1C354C1344}"/>
              </a:ext>
            </a:extLst>
          </p:cNvPr>
          <p:cNvSpPr txBox="1"/>
          <p:nvPr/>
        </p:nvSpPr>
        <p:spPr>
          <a:xfrm>
            <a:off x="545690" y="427703"/>
            <a:ext cx="10559845" cy="6401753"/>
          </a:xfrm>
          <a:prstGeom prst="rect">
            <a:avLst/>
          </a:prstGeom>
          <a:noFill/>
        </p:spPr>
        <p:txBody>
          <a:bodyPr wrap="square">
            <a:spAutoFit/>
          </a:bodyPr>
          <a:lstStyle/>
          <a:p>
            <a:pPr>
              <a:spcAft>
                <a:spcPts val="1000"/>
              </a:spcAft>
            </a:pPr>
            <a:r>
              <a:rPr lang="en-US" sz="2400" b="1" dirty="0">
                <a:effectLst/>
                <a:latin typeface="Times New Roman" panose="02020603050405020304" pitchFamily="18" charset="0"/>
                <a:ea typeface="TimesNewRomanPSMT"/>
                <a:cs typeface="Times New Roman" panose="02020603050405020304" pitchFamily="18" charset="0"/>
              </a:rPr>
              <a:t>True breeding:</a:t>
            </a:r>
          </a:p>
          <a:p>
            <a:pPr marL="457200" indent="-457200">
              <a:spcAft>
                <a:spcPts val="1000"/>
              </a:spcAft>
              <a:buFont typeface="Arial" panose="020B0604020202020204" pitchFamily="34" charset="0"/>
              <a:buChar char="•"/>
            </a:pPr>
            <a:r>
              <a:rPr lang="en-US" sz="2400" dirty="0">
                <a:effectLst/>
                <a:latin typeface="Times New Roman" panose="02020603050405020304" pitchFamily="18" charset="0"/>
                <a:ea typeface="TimesNewRomanPSMT"/>
                <a:cs typeface="Times New Roman" panose="02020603050405020304" pitchFamily="18" charset="0"/>
              </a:rPr>
              <a:t> </a:t>
            </a:r>
            <a:r>
              <a:rPr lang="en-US" sz="2400" dirty="0"/>
              <a:t>True breeding refers to organisms that, when self-fertilized or bred within the same lineage, consistently produce offspring with the same traits. </a:t>
            </a:r>
          </a:p>
          <a:p>
            <a:pPr marL="457200" indent="-457200">
              <a:spcAft>
                <a:spcPts val="1000"/>
              </a:spcAft>
              <a:buFont typeface="Arial" panose="020B0604020202020204" pitchFamily="34" charset="0"/>
              <a:buChar char="•"/>
            </a:pPr>
            <a:r>
              <a:rPr lang="en-US" sz="2400" dirty="0"/>
              <a:t>This concept is commonly used in genetics to describe plants or animals that are homozygous for a specific trait. </a:t>
            </a:r>
          </a:p>
          <a:p>
            <a:pPr marL="457200" indent="-457200">
              <a:spcAft>
                <a:spcPts val="1000"/>
              </a:spcAft>
              <a:buFont typeface="Arial" panose="020B0604020202020204" pitchFamily="34" charset="0"/>
              <a:buChar char="•"/>
            </a:pPr>
            <a:r>
              <a:rPr lang="en-US" sz="2400" dirty="0">
                <a:effectLst/>
                <a:latin typeface="Times New Roman" panose="02020603050405020304" pitchFamily="18" charset="0"/>
                <a:ea typeface="TimesNewRomanPSMT"/>
                <a:cs typeface="Times New Roman" panose="02020603050405020304" pitchFamily="18" charset="0"/>
              </a:rPr>
              <a:t>It is used to describe cases in which </a:t>
            </a:r>
            <a:r>
              <a:rPr lang="en-US" sz="2400" b="1" dirty="0">
                <a:effectLst/>
                <a:latin typeface="Times New Roman" panose="02020603050405020304" pitchFamily="18" charset="0"/>
                <a:ea typeface="TimesNewRomanPSMT"/>
                <a:cs typeface="Times New Roman" panose="02020603050405020304" pitchFamily="18" charset="0"/>
              </a:rPr>
              <a:t>a cross between two individuals </a:t>
            </a:r>
            <a:r>
              <a:rPr lang="en-US" sz="2400" dirty="0">
                <a:effectLst/>
                <a:latin typeface="Times New Roman" panose="02020603050405020304" pitchFamily="18" charset="0"/>
                <a:ea typeface="TimesNewRomanPSMT"/>
                <a:cs typeface="Times New Roman" panose="02020603050405020304" pitchFamily="18" charset="0"/>
              </a:rPr>
              <a:t>possessing the </a:t>
            </a:r>
            <a:r>
              <a:rPr lang="en-US" sz="2400" b="1" dirty="0">
                <a:effectLst/>
                <a:latin typeface="Times New Roman" panose="02020603050405020304" pitchFamily="18" charset="0"/>
                <a:ea typeface="TimesNewRomanPSMT"/>
                <a:cs typeface="Times New Roman" panose="02020603050405020304" pitchFamily="18" charset="0"/>
              </a:rPr>
              <a:t>same character </a:t>
            </a:r>
            <a:r>
              <a:rPr lang="en-US" sz="2400" dirty="0">
                <a:effectLst/>
                <a:latin typeface="Times New Roman" panose="02020603050405020304" pitchFamily="18" charset="0"/>
                <a:ea typeface="TimesNewRomanPSMT"/>
                <a:cs typeface="Times New Roman" panose="02020603050405020304" pitchFamily="18" charset="0"/>
              </a:rPr>
              <a:t>yields only </a:t>
            </a:r>
            <a:r>
              <a:rPr lang="en-US" sz="2400" b="1" dirty="0">
                <a:effectLst/>
                <a:latin typeface="Times New Roman" panose="02020603050405020304" pitchFamily="18" charset="0"/>
                <a:ea typeface="TimesNewRomanPSMT"/>
                <a:cs typeface="Times New Roman" panose="02020603050405020304" pitchFamily="18" charset="0"/>
              </a:rPr>
              <a:t>progeny which are identical with one another and with the parents with respect to that character.</a:t>
            </a:r>
          </a:p>
          <a:p>
            <a:pPr marL="457200" indent="-457200">
              <a:spcAft>
                <a:spcPts val="1000"/>
              </a:spcAft>
              <a:buFont typeface="Arial" panose="020B0604020202020204" pitchFamily="34" charset="0"/>
              <a:buChar char="•"/>
            </a:pPr>
            <a:r>
              <a:rPr lang="en-US" sz="2400" dirty="0">
                <a:effectLst/>
                <a:latin typeface="Times New Roman" panose="02020603050405020304" pitchFamily="18" charset="0"/>
                <a:ea typeface="TimesNewRomanPSMT"/>
                <a:cs typeface="Times New Roman" panose="02020603050405020304" pitchFamily="18" charset="0"/>
              </a:rPr>
              <a:t> It is also </a:t>
            </a:r>
            <a:r>
              <a:rPr lang="en-US" sz="2400" b="1" dirty="0">
                <a:effectLst/>
                <a:latin typeface="Times New Roman" panose="02020603050405020304" pitchFamily="18" charset="0"/>
                <a:ea typeface="TimesNewRomanPSMT"/>
                <a:cs typeface="Times New Roman" panose="02020603050405020304" pitchFamily="18" charset="0"/>
              </a:rPr>
              <a:t>applicable</a:t>
            </a:r>
            <a:r>
              <a:rPr lang="en-US" sz="2400" dirty="0">
                <a:effectLst/>
                <a:latin typeface="Times New Roman" panose="02020603050405020304" pitchFamily="18" charset="0"/>
                <a:ea typeface="TimesNewRomanPSMT"/>
                <a:cs typeface="Times New Roman" panose="02020603050405020304" pitchFamily="18" charset="0"/>
              </a:rPr>
              <a:t> to cases of </a:t>
            </a:r>
            <a:r>
              <a:rPr lang="en-US" sz="2400" b="1" dirty="0">
                <a:effectLst/>
                <a:latin typeface="Times New Roman" panose="02020603050405020304" pitchFamily="18" charset="0"/>
                <a:ea typeface="TimesNewRomanPSMT"/>
                <a:cs typeface="Times New Roman" panose="02020603050405020304" pitchFamily="18" charset="0"/>
              </a:rPr>
              <a:t>self-fertilization yielding </a:t>
            </a:r>
            <a:r>
              <a:rPr lang="en-US" sz="2400" dirty="0">
                <a:effectLst/>
                <a:latin typeface="Times New Roman" panose="02020603050405020304" pitchFamily="18" charset="0"/>
                <a:ea typeface="TimesNewRomanPSMT"/>
                <a:cs typeface="Times New Roman" panose="02020603050405020304" pitchFamily="18" charset="0"/>
              </a:rPr>
              <a:t>the same result. It is referred to the </a:t>
            </a:r>
            <a:r>
              <a:rPr lang="en-US" sz="2400" b="1" dirty="0">
                <a:effectLst/>
                <a:latin typeface="Times New Roman" panose="02020603050405020304" pitchFamily="18" charset="0"/>
                <a:ea typeface="TimesNewRomanPSMT"/>
                <a:cs typeface="Times New Roman" panose="02020603050405020304" pitchFamily="18" charset="0"/>
              </a:rPr>
              <a:t>individual which are homozygous </a:t>
            </a:r>
            <a:r>
              <a:rPr lang="en-US" sz="2400" dirty="0">
                <a:effectLst/>
                <a:latin typeface="Times New Roman" panose="02020603050405020304" pitchFamily="18" charset="0"/>
                <a:ea typeface="TimesNewRomanPSMT"/>
                <a:cs typeface="Times New Roman" panose="02020603050405020304" pitchFamily="18" charset="0"/>
              </a:rPr>
              <a:t>for all the genes being considered. </a:t>
            </a:r>
          </a:p>
          <a:p>
            <a:pPr marL="457200" indent="-457200">
              <a:spcAft>
                <a:spcPts val="1000"/>
              </a:spcAft>
              <a:buFont typeface="Arial" panose="020B0604020202020204" pitchFamily="34" charset="0"/>
              <a:buChar char="•"/>
            </a:pPr>
            <a:r>
              <a:rPr lang="en-US" sz="2400" i="1" dirty="0">
                <a:effectLst/>
                <a:latin typeface="Times New Roman" panose="02020603050405020304" pitchFamily="18" charset="0"/>
                <a:ea typeface="TimesNewRomanPSMT"/>
                <a:cs typeface="Times New Roman" panose="02020603050405020304" pitchFamily="18" charset="0"/>
              </a:rPr>
              <a:t>A </a:t>
            </a:r>
            <a:r>
              <a:rPr lang="en-US" sz="2400" b="1" i="1" dirty="0">
                <a:effectLst/>
                <a:latin typeface="Times New Roman" panose="02020603050405020304" pitchFamily="18" charset="0"/>
                <a:ea typeface="TimesNewRomanPSMT"/>
                <a:cs typeface="Times New Roman" panose="02020603050405020304" pitchFamily="18" charset="0"/>
              </a:rPr>
              <a:t>cross</a:t>
            </a:r>
            <a:r>
              <a:rPr lang="en-US" sz="2400" i="1" dirty="0">
                <a:effectLst/>
                <a:latin typeface="Times New Roman" panose="02020603050405020304" pitchFamily="18" charset="0"/>
                <a:ea typeface="TimesNewRomanPSMT"/>
                <a:cs typeface="Times New Roman" panose="02020603050405020304" pitchFamily="18" charset="0"/>
              </a:rPr>
              <a:t> was made by transferring pollen grains from the anthers of one plant to the stigma of another plant or of the same</a:t>
            </a:r>
            <a:r>
              <a:rPr lang="en-US" sz="2400" i="1" dirty="0">
                <a:latin typeface="Times New Roman" panose="02020603050405020304" pitchFamily="18" charset="0"/>
                <a:ea typeface="TimesNewRomanPSMT"/>
                <a:cs typeface="Times New Roman" panose="02020603050405020304" pitchFamily="18" charset="0"/>
              </a:rPr>
              <a:t>(cross-pollination or and self-pollination )</a:t>
            </a:r>
            <a:r>
              <a:rPr lang="en-US" sz="2400" i="1" dirty="0">
                <a:effectLst/>
                <a:latin typeface="Times New Roman" panose="02020603050405020304" pitchFamily="18" charset="0"/>
                <a:ea typeface="TimesNewRomanPSMT"/>
                <a:cs typeface="Times New Roman" panose="02020603050405020304" pitchFamily="18" charset="0"/>
              </a:rPr>
              <a:t> . </a:t>
            </a:r>
          </a:p>
          <a:p>
            <a:pPr marL="457200" indent="-457200">
              <a:spcAft>
                <a:spcPts val="1000"/>
              </a:spcAft>
              <a:buFont typeface="Arial" panose="020B0604020202020204" pitchFamily="34" charset="0"/>
              <a:buChar char="•"/>
            </a:pP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3779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645EEEC-FEFB-5C5D-8D3B-223F1C09230D}"/>
              </a:ext>
            </a:extLst>
          </p:cNvPr>
          <p:cNvSpPr>
            <a:spLocks noGrp="1"/>
          </p:cNvSpPr>
          <p:nvPr>
            <p:ph type="sldNum" sz="quarter" idx="12"/>
          </p:nvPr>
        </p:nvSpPr>
        <p:spPr/>
        <p:txBody>
          <a:bodyPr/>
          <a:lstStyle/>
          <a:p>
            <a:fld id="{C0A2E35C-7E1E-47A2-A223-01784D6B8637}" type="slidenum">
              <a:rPr lang="en-US" smtClean="0"/>
              <a:t>13</a:t>
            </a:fld>
            <a:endParaRPr lang="en-US"/>
          </a:p>
        </p:txBody>
      </p:sp>
      <p:sp>
        <p:nvSpPr>
          <p:cNvPr id="3" name="Content Placeholder 2">
            <a:extLst>
              <a:ext uri="{FF2B5EF4-FFF2-40B4-BE49-F238E27FC236}">
                <a16:creationId xmlns:a16="http://schemas.microsoft.com/office/drawing/2014/main" id="{DB255F91-1E3C-2FB4-6D5A-AB91C2595E3C}"/>
              </a:ext>
            </a:extLst>
          </p:cNvPr>
          <p:cNvSpPr>
            <a:spLocks noGrp="1"/>
          </p:cNvSpPr>
          <p:nvPr>
            <p:ph idx="4294967295"/>
          </p:nvPr>
        </p:nvSpPr>
        <p:spPr>
          <a:xfrm>
            <a:off x="304800" y="336884"/>
            <a:ext cx="10210800" cy="5840079"/>
          </a:xfrm>
        </p:spPr>
        <p:txBody>
          <a:bodyPr>
            <a:normAutofit/>
          </a:bodyPr>
          <a:lstStyle/>
          <a:p>
            <a:pPr algn="just">
              <a:lnSpc>
                <a:spcPct val="150000"/>
              </a:lnSpc>
              <a:spcAft>
                <a:spcPts val="1000"/>
              </a:spcAft>
            </a:pPr>
            <a:r>
              <a:rPr lang="en-US" b="1" dirty="0">
                <a:effectLst/>
                <a:latin typeface="Times New Roman" panose="02020603050405020304" pitchFamily="18" charset="0"/>
                <a:ea typeface="TimesNewRomanPSMT"/>
                <a:cs typeface="Times New Roman" panose="02020603050405020304" pitchFamily="18" charset="0"/>
              </a:rPr>
              <a:t>Mendel succeeded where many before and after him had failed for two major reasons</a:t>
            </a:r>
            <a:r>
              <a:rPr lang="en-US" dirty="0">
                <a:effectLst/>
                <a:latin typeface="Times New Roman" panose="02020603050405020304" pitchFamily="18" charset="0"/>
                <a:ea typeface="TimesNewRomanPSMT"/>
                <a:cs typeface="Times New Roman" panose="02020603050405020304" pitchFamily="18" charset="0"/>
              </a:rPr>
              <a:t>.</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dirty="0">
                <a:effectLst/>
                <a:latin typeface="Times New Roman" panose="02020603050405020304" pitchFamily="18" charset="0"/>
                <a:ea typeface="TimesNewRomanPSMT"/>
                <a:cs typeface="Times New Roman" panose="02020603050405020304" pitchFamily="18" charset="0"/>
              </a:rPr>
              <a:t>1. He analyzed his results both in a </a:t>
            </a:r>
            <a:r>
              <a:rPr lang="en-US" b="1" dirty="0">
                <a:effectLst/>
                <a:latin typeface="Times New Roman" panose="02020603050405020304" pitchFamily="18" charset="0"/>
                <a:ea typeface="TimesNewRomanPSMT"/>
                <a:cs typeface="Times New Roman" panose="02020603050405020304" pitchFamily="18" charset="0"/>
              </a:rPr>
              <a:t>qualitative</a:t>
            </a:r>
            <a:r>
              <a:rPr lang="en-US" dirty="0">
                <a:effectLst/>
                <a:latin typeface="Times New Roman" panose="02020603050405020304" pitchFamily="18" charset="0"/>
                <a:ea typeface="TimesNewRomanPSMT"/>
                <a:cs typeface="Times New Roman" panose="02020603050405020304" pitchFamily="18" charset="0"/>
              </a:rPr>
              <a:t> as well as in a </a:t>
            </a:r>
            <a:r>
              <a:rPr lang="en-US" b="1" dirty="0">
                <a:effectLst/>
                <a:latin typeface="Times New Roman" panose="02020603050405020304" pitchFamily="18" charset="0"/>
                <a:ea typeface="TimesNewRomanPSMT"/>
                <a:cs typeface="Times New Roman" panose="02020603050405020304" pitchFamily="18" charset="0"/>
              </a:rPr>
              <a:t>quantitative</a:t>
            </a:r>
            <a:r>
              <a:rPr lang="en-US" dirty="0">
                <a:effectLst/>
                <a:latin typeface="Times New Roman" panose="02020603050405020304" pitchFamily="18" charset="0"/>
                <a:ea typeface="TimesNewRomanPSMT"/>
                <a:cs typeface="Times New Roman" panose="02020603050405020304" pitchFamily="18" charset="0"/>
              </a:rPr>
              <a:t> way.</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dirty="0">
                <a:effectLst/>
                <a:latin typeface="Times New Roman" panose="02020603050405020304" pitchFamily="18" charset="0"/>
                <a:ea typeface="TimesNewRomanPSMT"/>
                <a:cs typeface="Times New Roman" panose="02020603050405020304" pitchFamily="18" charset="0"/>
              </a:rPr>
              <a:t>2. In making his initial crosses, </a:t>
            </a:r>
            <a:r>
              <a:rPr lang="en-US" b="1" dirty="0">
                <a:effectLst/>
                <a:latin typeface="Times New Roman" panose="02020603050405020304" pitchFamily="18" charset="0"/>
                <a:ea typeface="TimesNewRomanPSMT"/>
                <a:cs typeface="Times New Roman" panose="02020603050405020304" pitchFamily="18" charset="0"/>
              </a:rPr>
              <a:t>he chose pairs of clearly contrasting characters</a:t>
            </a:r>
            <a:r>
              <a:rPr lang="en-US" dirty="0">
                <a:effectLst/>
                <a:latin typeface="Times New Roman" panose="02020603050405020304" pitchFamily="18" charset="0"/>
                <a:ea typeface="TimesNewRomanPSMT"/>
                <a:cs typeface="Times New Roman" panose="02020603050405020304" pitchFamily="18" charset="0"/>
              </a:rPr>
              <a:t> for which each of the plants he started with words true/pure breeding. </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12135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645EEEC-FEFB-5C5D-8D3B-223F1C09230D}"/>
              </a:ext>
            </a:extLst>
          </p:cNvPr>
          <p:cNvSpPr>
            <a:spLocks noGrp="1"/>
          </p:cNvSpPr>
          <p:nvPr>
            <p:ph type="sldNum" sz="quarter" idx="12"/>
          </p:nvPr>
        </p:nvSpPr>
        <p:spPr/>
        <p:txBody>
          <a:bodyPr/>
          <a:lstStyle/>
          <a:p>
            <a:fld id="{C0A2E35C-7E1E-47A2-A223-01784D6B8637}" type="slidenum">
              <a:rPr lang="en-US" smtClean="0"/>
              <a:t>14</a:t>
            </a:fld>
            <a:endParaRPr lang="en-US"/>
          </a:p>
        </p:txBody>
      </p:sp>
      <p:sp>
        <p:nvSpPr>
          <p:cNvPr id="3" name="Content Placeholder 2">
            <a:extLst>
              <a:ext uri="{FF2B5EF4-FFF2-40B4-BE49-F238E27FC236}">
                <a16:creationId xmlns:a16="http://schemas.microsoft.com/office/drawing/2014/main" id="{DB255F91-1E3C-2FB4-6D5A-AB91C2595E3C}"/>
              </a:ext>
            </a:extLst>
          </p:cNvPr>
          <p:cNvSpPr>
            <a:spLocks noGrp="1"/>
          </p:cNvSpPr>
          <p:nvPr>
            <p:ph idx="4294967295"/>
          </p:nvPr>
        </p:nvSpPr>
        <p:spPr>
          <a:xfrm>
            <a:off x="304800" y="336884"/>
            <a:ext cx="10210800" cy="5840079"/>
          </a:xfrm>
        </p:spPr>
        <p:txBody>
          <a:bodyPr>
            <a:normAutofit/>
          </a:bodyPr>
          <a:lstStyle/>
          <a:p>
            <a:pPr algn="just">
              <a:lnSpc>
                <a:spcPct val="100000"/>
              </a:lnSpc>
              <a:spcAft>
                <a:spcPts val="10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Monohybrid Cross</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0000"/>
              </a:lnSpc>
            </a:pPr>
            <a:r>
              <a:rPr lang="en-US" sz="2400" dirty="0"/>
              <a:t>A monohybrid cross is a genetic cross that involves the inheritance of </a:t>
            </a:r>
            <a:r>
              <a:rPr lang="en-US" sz="2400" b="1" dirty="0"/>
              <a:t>a single trait</a:t>
            </a:r>
            <a:r>
              <a:rPr lang="en-US" sz="2400" dirty="0"/>
              <a:t>, </a:t>
            </a:r>
            <a:r>
              <a:rPr lang="en-US" sz="2400" b="1" dirty="0"/>
              <a:t>where two organisms are crossed to study the inheritance of one characteristic or gene</a:t>
            </a:r>
            <a:r>
              <a:rPr lang="en-US" sz="2400" dirty="0"/>
              <a:t>. This type of cross typically involves organisms that differ in just one trait, allowing the study of dominant and recessive alleles.</a:t>
            </a:r>
          </a:p>
          <a:p>
            <a:pPr algn="just">
              <a:lnSpc>
                <a:spcPct val="100000"/>
              </a:lnSpc>
              <a:spcAft>
                <a:spcPts val="1000"/>
              </a:spcAft>
            </a:pPr>
            <a:r>
              <a:rPr lang="en-US" sz="2400" dirty="0">
                <a:effectLst/>
                <a:latin typeface="Times New Roman" panose="02020603050405020304" pitchFamily="18" charset="0"/>
                <a:ea typeface="TimesNewRomanPSMT"/>
                <a:cs typeface="Times New Roman" panose="02020603050405020304" pitchFamily="18" charset="0"/>
              </a:rPr>
              <a:t>This is a cross in which the parents </a:t>
            </a:r>
            <a:r>
              <a:rPr lang="en-US" sz="2400" b="1" dirty="0">
                <a:effectLst/>
                <a:latin typeface="Times New Roman" panose="02020603050405020304" pitchFamily="18" charset="0"/>
                <a:ea typeface="TimesNewRomanPSMT"/>
                <a:cs typeface="Times New Roman" panose="02020603050405020304" pitchFamily="18" charset="0"/>
              </a:rPr>
              <a:t>differ with respect to only one trait </a:t>
            </a:r>
            <a:r>
              <a:rPr lang="en-US" sz="2400" dirty="0">
                <a:effectLst/>
                <a:latin typeface="Times New Roman" panose="02020603050405020304" pitchFamily="18" charset="0"/>
                <a:ea typeface="TimesNewRomanPSMT"/>
                <a:cs typeface="Times New Roman" panose="02020603050405020304" pitchFamily="18" charset="0"/>
              </a:rPr>
              <a:t>which is </a:t>
            </a:r>
            <a:r>
              <a:rPr lang="en-US" sz="2400" b="1" dirty="0">
                <a:effectLst/>
                <a:latin typeface="Times New Roman" panose="02020603050405020304" pitchFamily="18" charset="0"/>
                <a:ea typeface="TimesNewRomanPSMT"/>
                <a:cs typeface="Times New Roman" panose="02020603050405020304" pitchFamily="18" charset="0"/>
              </a:rPr>
              <a:t>controlled by only one gene </a:t>
            </a:r>
            <a:r>
              <a:rPr lang="en-US" sz="2400" dirty="0">
                <a:effectLst/>
                <a:latin typeface="Times New Roman" panose="02020603050405020304" pitchFamily="18" charset="0"/>
                <a:ea typeface="TimesNewRomanPSMT"/>
                <a:cs typeface="Times New Roman" panose="02020603050405020304" pitchFamily="18" charset="0"/>
              </a:rPr>
              <a:t>(and its alleles). </a:t>
            </a:r>
          </a:p>
          <a:p>
            <a:pPr algn="just">
              <a:lnSpc>
                <a:spcPct val="100000"/>
              </a:lnSpc>
              <a:spcAft>
                <a:spcPts val="1000"/>
              </a:spcAft>
            </a:pPr>
            <a:r>
              <a:rPr lang="en-US" sz="2400" dirty="0">
                <a:effectLst/>
                <a:latin typeface="Times New Roman" panose="02020603050405020304" pitchFamily="18" charset="0"/>
                <a:ea typeface="TimesNewRomanPSMT"/>
                <a:cs typeface="Times New Roman" panose="02020603050405020304" pitchFamily="18" charset="0"/>
              </a:rPr>
              <a:t>The example is </a:t>
            </a:r>
            <a:r>
              <a:rPr lang="en-US" sz="2400" dirty="0">
                <a:latin typeface="Times New Roman" panose="02020603050405020304" pitchFamily="18" charset="0"/>
                <a:ea typeface="TimesNewRomanPSMT"/>
                <a:cs typeface="Times New Roman" panose="02020603050405020304" pitchFamily="18" charset="0"/>
              </a:rPr>
              <a:t>Mendel’s monohybrid cross is  the </a:t>
            </a:r>
            <a:r>
              <a:rPr lang="en-US" sz="2400" dirty="0">
                <a:effectLst/>
                <a:latin typeface="Times New Roman" panose="02020603050405020304" pitchFamily="18" charset="0"/>
                <a:ea typeface="TimesNewRomanPSMT"/>
                <a:cs typeface="Times New Roman" panose="02020603050405020304" pitchFamily="18" charset="0"/>
              </a:rPr>
              <a:t> cross between  </a:t>
            </a:r>
            <a:r>
              <a:rPr lang="en-US" sz="2400" b="1" dirty="0">
                <a:effectLst/>
                <a:latin typeface="Times New Roman" panose="02020603050405020304" pitchFamily="18" charset="0"/>
                <a:ea typeface="TimesNewRomanPSMT"/>
                <a:cs typeface="Times New Roman" panose="02020603050405020304" pitchFamily="18" charset="0"/>
              </a:rPr>
              <a:t>pure breeding parent with</a:t>
            </a:r>
            <a:r>
              <a:rPr lang="en-US" sz="2400" b="1" dirty="0">
                <a:latin typeface="Times New Roman" panose="02020603050405020304" pitchFamily="18" charset="0"/>
                <a:ea typeface="TimesNewRomanPSMT"/>
                <a:cs typeface="Times New Roman" panose="02020603050405020304" pitchFamily="18" charset="0"/>
              </a:rPr>
              <a:t> </a:t>
            </a:r>
            <a:r>
              <a:rPr lang="en-US" sz="2400" b="1" dirty="0">
                <a:effectLst/>
                <a:latin typeface="Times New Roman" panose="02020603050405020304" pitchFamily="18" charset="0"/>
                <a:ea typeface="TimesNewRomanPSMT"/>
                <a:cs typeface="Times New Roman" panose="02020603050405020304" pitchFamily="18" charset="0"/>
              </a:rPr>
              <a:t> yellow seed colour </a:t>
            </a:r>
            <a:r>
              <a:rPr lang="en-US" sz="2400" dirty="0">
                <a:effectLst/>
                <a:latin typeface="Times New Roman" panose="02020603050405020304" pitchFamily="18" charset="0"/>
                <a:ea typeface="TimesNewRomanPSMT"/>
                <a:cs typeface="Times New Roman" panose="02020603050405020304" pitchFamily="18" charset="0"/>
              </a:rPr>
              <a:t>and the </a:t>
            </a:r>
            <a:r>
              <a:rPr lang="en-US" sz="2400" b="1" dirty="0">
                <a:effectLst/>
                <a:latin typeface="Times New Roman" panose="02020603050405020304" pitchFamily="18" charset="0"/>
                <a:ea typeface="TimesNewRomanPSMT"/>
                <a:cs typeface="Times New Roman" panose="02020603050405020304" pitchFamily="18" charset="0"/>
              </a:rPr>
              <a:t>other green</a:t>
            </a:r>
            <a:r>
              <a:rPr lang="en-US" sz="2400" dirty="0">
                <a:effectLst/>
                <a:latin typeface="Times New Roman" panose="02020603050405020304" pitchFamily="18" charset="0"/>
                <a:ea typeface="TimesNewRomanPSMT"/>
                <a:cs typeface="Times New Roman" panose="02020603050405020304" pitchFamily="18" charset="0"/>
              </a:rPr>
              <a:t>, </a:t>
            </a:r>
            <a:r>
              <a:rPr lang="en-US" sz="2400" b="1" dirty="0">
                <a:effectLst/>
                <a:latin typeface="Times New Roman" panose="02020603050405020304" pitchFamily="18" charset="0"/>
                <a:ea typeface="TimesNewRomanPSMT"/>
                <a:cs typeface="Times New Roman" panose="02020603050405020304" pitchFamily="18" charset="0"/>
              </a:rPr>
              <a:t>but the trait controlled by the one gene with the alleles R and r. </a:t>
            </a:r>
          </a:p>
          <a:p>
            <a:pPr algn="just">
              <a:lnSpc>
                <a:spcPct val="100000"/>
              </a:lnSpc>
              <a:spcAft>
                <a:spcPts val="1000"/>
              </a:spcAft>
            </a:pPr>
            <a:r>
              <a:rPr lang="en-US" sz="2400" dirty="0">
                <a:effectLst/>
                <a:latin typeface="Times New Roman" panose="02020603050405020304" pitchFamily="18" charset="0"/>
                <a:ea typeface="TimesNewRomanPSMT"/>
                <a:cs typeface="Times New Roman" panose="02020603050405020304" pitchFamily="18" charset="0"/>
              </a:rPr>
              <a:t>The F</a:t>
            </a:r>
            <a:r>
              <a:rPr lang="en-US" sz="2400" baseline="-25000" dirty="0">
                <a:effectLst/>
                <a:latin typeface="Times New Roman" panose="02020603050405020304" pitchFamily="18" charset="0"/>
                <a:ea typeface="TimesNewRomanPSMT"/>
                <a:cs typeface="Times New Roman" panose="02020603050405020304" pitchFamily="18" charset="0"/>
              </a:rPr>
              <a:t>1</a:t>
            </a:r>
            <a:r>
              <a:rPr lang="en-US" sz="2400" dirty="0">
                <a:effectLst/>
                <a:latin typeface="Times New Roman" panose="02020603050405020304" pitchFamily="18" charset="0"/>
                <a:ea typeface="TimesNewRomanPSMT"/>
                <a:cs typeface="Times New Roman" panose="02020603050405020304" pitchFamily="18" charset="0"/>
              </a:rPr>
              <a:t> combining the traits and alleles from both parents is a monohybrid. </a:t>
            </a:r>
          </a:p>
        </p:txBody>
      </p:sp>
    </p:spTree>
    <p:extLst>
      <p:ext uri="{BB962C8B-B14F-4D97-AF65-F5344CB8AC3E}">
        <p14:creationId xmlns:p14="http://schemas.microsoft.com/office/powerpoint/2010/main" val="19720545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F42E0D4-E098-E4EC-C983-B5855C3F947B}"/>
              </a:ext>
            </a:extLst>
          </p:cNvPr>
          <p:cNvSpPr>
            <a:spLocks noGrp="1"/>
          </p:cNvSpPr>
          <p:nvPr>
            <p:ph type="sldNum" sz="quarter" idx="12"/>
          </p:nvPr>
        </p:nvSpPr>
        <p:spPr/>
        <p:txBody>
          <a:bodyPr/>
          <a:lstStyle/>
          <a:p>
            <a:fld id="{C0A2E35C-7E1E-47A2-A223-01784D6B8637}" type="slidenum">
              <a:rPr lang="en-US" smtClean="0"/>
              <a:t>15</a:t>
            </a:fld>
            <a:endParaRPr lang="en-US"/>
          </a:p>
        </p:txBody>
      </p:sp>
      <p:sp>
        <p:nvSpPr>
          <p:cNvPr id="4" name="TextBox 3">
            <a:extLst>
              <a:ext uri="{FF2B5EF4-FFF2-40B4-BE49-F238E27FC236}">
                <a16:creationId xmlns:a16="http://schemas.microsoft.com/office/drawing/2014/main" id="{972644AD-6E16-6336-9CCB-4D8294583A64}"/>
              </a:ext>
            </a:extLst>
          </p:cNvPr>
          <p:cNvSpPr txBox="1"/>
          <p:nvPr/>
        </p:nvSpPr>
        <p:spPr>
          <a:xfrm>
            <a:off x="478972" y="406401"/>
            <a:ext cx="10874828" cy="5632311"/>
          </a:xfrm>
          <a:prstGeom prst="rect">
            <a:avLst/>
          </a:prstGeom>
          <a:noFill/>
        </p:spPr>
        <p:txBody>
          <a:bodyPr wrap="square">
            <a:spAutoFit/>
          </a:bodyPr>
          <a:lstStyle/>
          <a:p>
            <a:r>
              <a:rPr lang="en-US" sz="2400" b="1" dirty="0"/>
              <a:t> Features of a Monohybrid Cross</a:t>
            </a:r>
          </a:p>
          <a:p>
            <a:pPr marL="457200" indent="-457200">
              <a:buAutoNum type="arabicPeriod"/>
            </a:pPr>
            <a:r>
              <a:rPr lang="en-US" sz="2400" b="1" dirty="0"/>
              <a:t>Single Trait Focus</a:t>
            </a:r>
            <a:r>
              <a:rPr lang="en-US" sz="2400" dirty="0"/>
              <a:t>: A monohybrid cross examines one genetic trait, such as seed colour (e.g., yellow vs. green), flower colour (e.g., purple vs. white), or coat colour.</a:t>
            </a:r>
          </a:p>
          <a:p>
            <a:pPr marL="457200" indent="-457200">
              <a:buAutoNum type="arabicPeriod"/>
            </a:pPr>
            <a:endParaRPr lang="en-US" sz="2400" dirty="0"/>
          </a:p>
          <a:p>
            <a:r>
              <a:rPr lang="en-US" sz="2400" dirty="0"/>
              <a:t>2. </a:t>
            </a:r>
            <a:r>
              <a:rPr lang="en-US" sz="2400" b="1" dirty="0"/>
              <a:t>Alleles</a:t>
            </a:r>
            <a:r>
              <a:rPr lang="en-US" sz="2400" dirty="0"/>
              <a:t>: The two organisms in a monohybrid cross each carry two alleles for the trait, one from each parent. These alleles can be either dominant or recessive.</a:t>
            </a:r>
          </a:p>
          <a:p>
            <a:endParaRPr lang="en-US" sz="2400" dirty="0"/>
          </a:p>
          <a:p>
            <a:r>
              <a:rPr lang="en-US" sz="2400" dirty="0"/>
              <a:t>3. </a:t>
            </a:r>
            <a:r>
              <a:rPr lang="en-US" sz="2400" b="1" dirty="0"/>
              <a:t>Genotypes</a:t>
            </a:r>
            <a:r>
              <a:rPr lang="en-US" sz="2400" dirty="0"/>
              <a:t>: Each individual has two copies of the gene for the trait, one from each parent. If the alleles are identical (e.g., AA or aa), the individual is homozygous; if they are different (e.g., Aa), the individual is heterozygous.</a:t>
            </a:r>
          </a:p>
          <a:p>
            <a:endParaRPr lang="en-US" sz="2400" dirty="0"/>
          </a:p>
          <a:p>
            <a:r>
              <a:rPr lang="en-US" sz="2400" b="1" dirty="0"/>
              <a:t>Example</a:t>
            </a:r>
            <a:r>
              <a:rPr lang="en-US" sz="2400" dirty="0"/>
              <a:t>: Mendel’s Monohybrid Cross with Pea Plants</a:t>
            </a:r>
          </a:p>
          <a:p>
            <a:r>
              <a:rPr lang="en-US" sz="2400" dirty="0"/>
              <a:t>Gregor Mendel’s famous experiments with pea plants involved a monohybrid cross to investigate inheritance patterns. He crossed plants with yellow seeds (dominant) and green seeds (recessive).</a:t>
            </a:r>
          </a:p>
        </p:txBody>
      </p:sp>
    </p:spTree>
    <p:extLst>
      <p:ext uri="{BB962C8B-B14F-4D97-AF65-F5344CB8AC3E}">
        <p14:creationId xmlns:p14="http://schemas.microsoft.com/office/powerpoint/2010/main" val="37483407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645EEEC-FEFB-5C5D-8D3B-223F1C09230D}"/>
              </a:ext>
            </a:extLst>
          </p:cNvPr>
          <p:cNvSpPr>
            <a:spLocks noGrp="1"/>
          </p:cNvSpPr>
          <p:nvPr>
            <p:ph type="sldNum" sz="quarter" idx="12"/>
          </p:nvPr>
        </p:nvSpPr>
        <p:spPr/>
        <p:txBody>
          <a:bodyPr/>
          <a:lstStyle/>
          <a:p>
            <a:fld id="{C0A2E35C-7E1E-47A2-A223-01784D6B8637}" type="slidenum">
              <a:rPr lang="en-US" smtClean="0"/>
              <a:t>16</a:t>
            </a:fld>
            <a:endParaRPr lang="en-US"/>
          </a:p>
        </p:txBody>
      </p:sp>
      <p:sp>
        <p:nvSpPr>
          <p:cNvPr id="3" name="Content Placeholder 2">
            <a:extLst>
              <a:ext uri="{FF2B5EF4-FFF2-40B4-BE49-F238E27FC236}">
                <a16:creationId xmlns:a16="http://schemas.microsoft.com/office/drawing/2014/main" id="{DB255F91-1E3C-2FB4-6D5A-AB91C2595E3C}"/>
              </a:ext>
            </a:extLst>
          </p:cNvPr>
          <p:cNvSpPr>
            <a:spLocks noGrp="1"/>
          </p:cNvSpPr>
          <p:nvPr>
            <p:ph idx="4294967295"/>
          </p:nvPr>
        </p:nvSpPr>
        <p:spPr>
          <a:xfrm>
            <a:off x="304800" y="336884"/>
            <a:ext cx="10210800" cy="5840079"/>
          </a:xfrm>
        </p:spPr>
        <p:txBody>
          <a:bodyPr>
            <a:normAutofit/>
          </a:bodyPr>
          <a:lstStyle/>
          <a:p>
            <a:pPr marL="0" indent="0" algn="just">
              <a:lnSpc>
                <a:spcPct val="150000"/>
              </a:lnSpc>
              <a:spcAft>
                <a:spcPts val="1000"/>
              </a:spcAft>
              <a:buNone/>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                           MONOHYBRID CROSSES</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Mendel’s Crosses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Tall stem     	 x           short stem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Green pod     	  x         yellow pod</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Inflated pod             x           constricted pod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Smooth seed 	x 	wrinkled seed</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Yellow seed	            x 	green seed</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Axial flower	 x 	terminal flower</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Purple flower         x 	white flower.</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0190600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C034C64-210A-C4CA-C225-6EC09CF08B41}"/>
              </a:ext>
            </a:extLst>
          </p:cNvPr>
          <p:cNvSpPr>
            <a:spLocks noGrp="1"/>
          </p:cNvSpPr>
          <p:nvPr>
            <p:ph type="sldNum" sz="quarter" idx="12"/>
          </p:nvPr>
        </p:nvSpPr>
        <p:spPr/>
        <p:txBody>
          <a:bodyPr/>
          <a:lstStyle/>
          <a:p>
            <a:fld id="{C0A2E35C-7E1E-47A2-A223-01784D6B8637}" type="slidenum">
              <a:rPr lang="en-US" smtClean="0"/>
              <a:t>17</a:t>
            </a:fld>
            <a:endParaRPr lang="en-US"/>
          </a:p>
        </p:txBody>
      </p:sp>
      <p:sp>
        <p:nvSpPr>
          <p:cNvPr id="3" name="Content Placeholder 2">
            <a:extLst>
              <a:ext uri="{FF2B5EF4-FFF2-40B4-BE49-F238E27FC236}">
                <a16:creationId xmlns:a16="http://schemas.microsoft.com/office/drawing/2014/main" id="{C9406769-B914-4742-8EBB-143E4D043972}"/>
              </a:ext>
            </a:extLst>
          </p:cNvPr>
          <p:cNvSpPr>
            <a:spLocks noGrp="1"/>
          </p:cNvSpPr>
          <p:nvPr>
            <p:ph idx="4294967295"/>
          </p:nvPr>
        </p:nvSpPr>
        <p:spPr>
          <a:xfrm>
            <a:off x="377370" y="324465"/>
            <a:ext cx="11306629" cy="6192450"/>
          </a:xfrm>
        </p:spPr>
        <p:txBody>
          <a:bodyPr>
            <a:noAutofit/>
          </a:bodyPr>
          <a:lstStyle/>
          <a:p>
            <a:pPr algn="just">
              <a:lnSpc>
                <a:spcPct val="100000"/>
              </a:lnSpc>
              <a:spcAft>
                <a:spcPts val="1000"/>
              </a:spcAft>
            </a:pPr>
            <a:r>
              <a:rPr lang="en-US" sz="2400" dirty="0">
                <a:effectLst/>
                <a:latin typeface="Times New Roman" panose="02020603050405020304" pitchFamily="18" charset="0"/>
                <a:ea typeface="TimesNewRomanPSMT"/>
                <a:cs typeface="Times New Roman" panose="02020603050405020304" pitchFamily="18" charset="0"/>
              </a:rPr>
              <a:t>Mendel made many crosses, and for each cross he used </a:t>
            </a:r>
            <a:r>
              <a:rPr lang="en-US" sz="2400" b="1" dirty="0">
                <a:effectLst/>
                <a:latin typeface="Times New Roman" panose="02020603050405020304" pitchFamily="18" charset="0"/>
                <a:ea typeface="TimesNewRomanPSMT"/>
                <a:cs typeface="Times New Roman" panose="02020603050405020304" pitchFamily="18" charset="0"/>
              </a:rPr>
              <a:t>a pair of characters </a:t>
            </a:r>
            <a:r>
              <a:rPr lang="en-US" sz="2400" dirty="0">
                <a:effectLst/>
                <a:latin typeface="Times New Roman" panose="02020603050405020304" pitchFamily="18" charset="0"/>
                <a:ea typeface="TimesNewRomanPSMT"/>
                <a:cs typeface="Times New Roman" panose="02020603050405020304" pitchFamily="18" charset="0"/>
              </a:rPr>
              <a:t>which were such that </a:t>
            </a:r>
            <a:r>
              <a:rPr lang="en-US" sz="2400" b="1" i="1" dirty="0">
                <a:effectLst/>
                <a:latin typeface="Times New Roman" panose="02020603050405020304" pitchFamily="18" charset="0"/>
                <a:ea typeface="TimesNewRomanPSMT"/>
                <a:cs typeface="Times New Roman" panose="02020603050405020304" pitchFamily="18" charset="0"/>
              </a:rPr>
              <a:t>a plant can only exhibit one but not both characters</a:t>
            </a:r>
            <a:r>
              <a:rPr lang="en-US" sz="2400" dirty="0">
                <a:effectLst/>
                <a:latin typeface="Times New Roman" panose="02020603050405020304" pitchFamily="18" charset="0"/>
                <a:ea typeface="TimesNewRomanPSMT"/>
                <a:cs typeface="Times New Roman" panose="02020603050405020304" pitchFamily="18" charset="0"/>
              </a:rPr>
              <a:t>.</a:t>
            </a:r>
          </a:p>
          <a:p>
            <a:pPr algn="just">
              <a:lnSpc>
                <a:spcPct val="100000"/>
              </a:lnSpc>
              <a:spcAft>
                <a:spcPts val="1000"/>
              </a:spcAft>
            </a:pPr>
            <a:r>
              <a:rPr lang="en-US" sz="2400" dirty="0">
                <a:effectLst/>
                <a:latin typeface="Times New Roman" panose="02020603050405020304" pitchFamily="18" charset="0"/>
                <a:ea typeface="TimesNewRomanPSMT"/>
                <a:cs typeface="Times New Roman" panose="02020603050405020304" pitchFamily="18" charset="0"/>
              </a:rPr>
              <a:t>In one experiment, Mendel crossed parents which were true-breeding for </a:t>
            </a:r>
            <a:r>
              <a:rPr lang="en-US" sz="2400" b="1" dirty="0"/>
              <a:t>yellow</a:t>
            </a:r>
            <a:r>
              <a:rPr lang="en-US" sz="2400" dirty="0"/>
              <a:t> </a:t>
            </a:r>
            <a:r>
              <a:rPr lang="en-US" sz="2400" b="1" dirty="0">
                <a:effectLst/>
                <a:latin typeface="Times New Roman" panose="02020603050405020304" pitchFamily="18" charset="0"/>
                <a:ea typeface="TimesNewRomanPSMT"/>
                <a:cs typeface="Times New Roman" panose="02020603050405020304" pitchFamily="18" charset="0"/>
              </a:rPr>
              <a:t>seeds</a:t>
            </a:r>
            <a:r>
              <a:rPr lang="en-US" sz="2400" dirty="0">
                <a:effectLst/>
                <a:latin typeface="Times New Roman" panose="02020603050405020304" pitchFamily="18" charset="0"/>
                <a:ea typeface="TimesNewRomanPSMT"/>
                <a:cs typeface="Times New Roman" panose="02020603050405020304" pitchFamily="18" charset="0"/>
              </a:rPr>
              <a:t> with parents which were true-breeding for </a:t>
            </a:r>
            <a:r>
              <a:rPr lang="en-US" sz="2400" b="1" dirty="0"/>
              <a:t>green</a:t>
            </a:r>
            <a:r>
              <a:rPr lang="en-US" sz="2400" dirty="0"/>
              <a:t> </a:t>
            </a:r>
            <a:r>
              <a:rPr lang="en-US" sz="2400" dirty="0">
                <a:effectLst/>
                <a:latin typeface="Times New Roman" panose="02020603050405020304" pitchFamily="18" charset="0"/>
                <a:ea typeface="TimesNewRomanPSMT"/>
                <a:cs typeface="Times New Roman" panose="02020603050405020304" pitchFamily="18" charset="0"/>
              </a:rPr>
              <a:t> </a:t>
            </a:r>
            <a:r>
              <a:rPr lang="en-US" sz="2400" b="1" dirty="0">
                <a:effectLst/>
                <a:latin typeface="Times New Roman" panose="02020603050405020304" pitchFamily="18" charset="0"/>
                <a:ea typeface="TimesNewRomanPSMT"/>
                <a:cs typeface="Times New Roman" panose="02020603050405020304" pitchFamily="18" charset="0"/>
              </a:rPr>
              <a:t>seeds</a:t>
            </a:r>
            <a:r>
              <a:rPr lang="en-US" sz="2400" dirty="0">
                <a:effectLst/>
                <a:latin typeface="Times New Roman" panose="02020603050405020304" pitchFamily="18" charset="0"/>
                <a:ea typeface="TimesNewRomanPSMT"/>
                <a:cs typeface="Times New Roman" panose="02020603050405020304" pitchFamily="18" charset="0"/>
              </a:rPr>
              <a:t>.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0000"/>
              </a:lnSpc>
              <a:spcAft>
                <a:spcPts val="1000"/>
              </a:spcAft>
            </a:pPr>
            <a:r>
              <a:rPr lang="en-US" sz="2400" dirty="0">
                <a:effectLst/>
                <a:latin typeface="Times New Roman" panose="02020603050405020304" pitchFamily="18" charset="0"/>
                <a:ea typeface="TimesNewRomanPSMT"/>
                <a:cs typeface="Times New Roman" panose="02020603050405020304" pitchFamily="18" charset="0"/>
              </a:rPr>
              <a:t>The plants used for the initial cross constitute the </a:t>
            </a:r>
            <a:r>
              <a:rPr lang="en-US" sz="2400" b="1" dirty="0">
                <a:effectLst/>
                <a:latin typeface="Times New Roman" panose="02020603050405020304" pitchFamily="18" charset="0"/>
                <a:ea typeface="TimesNewRomanPSMT"/>
                <a:cs typeface="Times New Roman" panose="02020603050405020304" pitchFamily="18" charset="0"/>
              </a:rPr>
              <a:t>parental or P-generation</a:t>
            </a:r>
            <a:r>
              <a:rPr lang="en-US" sz="2400" dirty="0">
                <a:effectLst/>
                <a:latin typeface="Times New Roman" panose="02020603050405020304" pitchFamily="18" charset="0"/>
                <a:ea typeface="TimesNewRomanPSMT"/>
                <a:cs typeface="Times New Roman" panose="02020603050405020304" pitchFamily="18" charset="0"/>
              </a:rPr>
              <a:t>. </a:t>
            </a:r>
          </a:p>
          <a:p>
            <a:r>
              <a:rPr lang="en-US" sz="2400" dirty="0"/>
              <a:t>1. </a:t>
            </a:r>
            <a:r>
              <a:rPr lang="en-US" sz="2400" b="1" dirty="0"/>
              <a:t>Parental Generation (P):</a:t>
            </a:r>
          </a:p>
          <a:p>
            <a:r>
              <a:rPr lang="en-US" sz="2400" dirty="0"/>
              <a:t>   - One parent is homozygous dominant for stem height (TT).</a:t>
            </a:r>
          </a:p>
          <a:p>
            <a:r>
              <a:rPr lang="en-US" sz="2400" dirty="0"/>
              <a:t>   - The other parent is homozygous recessive for the  stem height  (</a:t>
            </a:r>
            <a:r>
              <a:rPr lang="en-US" sz="2400" dirty="0" err="1"/>
              <a:t>tt</a:t>
            </a:r>
            <a:r>
              <a:rPr lang="en-US" sz="2400" dirty="0"/>
              <a:t>).</a:t>
            </a:r>
          </a:p>
          <a:p>
            <a:r>
              <a:rPr lang="en-US" sz="2400" dirty="0"/>
              <a:t>   Genotypes:</a:t>
            </a:r>
          </a:p>
          <a:p>
            <a:r>
              <a:rPr lang="en-US" sz="2400" dirty="0"/>
              <a:t>   - Parent 1: TT (Tall stem)</a:t>
            </a:r>
          </a:p>
          <a:p>
            <a:r>
              <a:rPr lang="en-US" sz="2400" dirty="0"/>
              <a:t>   - Parent 2: </a:t>
            </a:r>
            <a:r>
              <a:rPr lang="en-US" sz="2400" dirty="0" err="1"/>
              <a:t>tt</a:t>
            </a:r>
            <a:r>
              <a:rPr lang="en-US" sz="2400" dirty="0"/>
              <a:t> (Short stem)</a:t>
            </a:r>
            <a:r>
              <a:rPr lang="en-US" sz="2400" dirty="0">
                <a:latin typeface="Times New Roman" panose="02020603050405020304" pitchFamily="18" charset="0"/>
                <a:ea typeface="TimesNewRomanPSMT"/>
                <a:cs typeface="Times New Roman" panose="02020603050405020304" pitchFamily="18" charset="0"/>
              </a:rPr>
              <a:t> </a:t>
            </a:r>
          </a:p>
          <a:p>
            <a:r>
              <a:rPr lang="en-US" sz="2400" dirty="0">
                <a:latin typeface="Times New Roman" panose="02020603050405020304" pitchFamily="18" charset="0"/>
                <a:ea typeface="TimesNewRomanPSMT"/>
                <a:cs typeface="Times New Roman" panose="02020603050405020304" pitchFamily="18" charset="0"/>
              </a:rPr>
              <a:t>Their progeny constitutes the </a:t>
            </a:r>
            <a:r>
              <a:rPr lang="en-US" sz="2400" b="1" dirty="0">
                <a:latin typeface="Times New Roman" panose="02020603050405020304" pitchFamily="18" charset="0"/>
                <a:ea typeface="TimesNewRomanPSMT"/>
                <a:cs typeface="Times New Roman" panose="02020603050405020304" pitchFamily="18" charset="0"/>
              </a:rPr>
              <a:t>first filial generation</a:t>
            </a:r>
            <a:r>
              <a:rPr lang="en-US" sz="2400" dirty="0">
                <a:latin typeface="Times New Roman" panose="02020603050405020304" pitchFamily="18" charset="0"/>
                <a:ea typeface="TimesNewRomanPSMT"/>
                <a:cs typeface="Times New Roman" panose="02020603050405020304" pitchFamily="18" charset="0"/>
              </a:rPr>
              <a:t>, abbreviated as F</a:t>
            </a:r>
            <a:r>
              <a:rPr lang="en-US" sz="2400" baseline="-25000" dirty="0">
                <a:latin typeface="Times New Roman" panose="02020603050405020304" pitchFamily="18" charset="0"/>
                <a:ea typeface="TimesNewRomanPSMT"/>
                <a:cs typeface="Times New Roman" panose="02020603050405020304" pitchFamily="18" charset="0"/>
              </a:rPr>
              <a:t>1</a:t>
            </a:r>
            <a:r>
              <a:rPr lang="en-US" sz="2400" dirty="0">
                <a:latin typeface="Times New Roman" panose="02020603050405020304" pitchFamily="18" charset="0"/>
                <a:ea typeface="TimesNewRomanPSMT"/>
                <a:cs typeface="Times New Roman" panose="02020603050405020304" pitchFamily="18" charset="0"/>
              </a:rPr>
              <a:t>– generation.</a:t>
            </a:r>
            <a:endParaRPr lang="en-US" sz="2400" dirty="0"/>
          </a:p>
        </p:txBody>
      </p:sp>
    </p:spTree>
    <p:extLst>
      <p:ext uri="{BB962C8B-B14F-4D97-AF65-F5344CB8AC3E}">
        <p14:creationId xmlns:p14="http://schemas.microsoft.com/office/powerpoint/2010/main" val="40741400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F13125A-70BE-F174-044F-45D122C62312}"/>
              </a:ext>
            </a:extLst>
          </p:cNvPr>
          <p:cNvSpPr>
            <a:spLocks noGrp="1"/>
          </p:cNvSpPr>
          <p:nvPr>
            <p:ph type="sldNum" sz="quarter" idx="12"/>
          </p:nvPr>
        </p:nvSpPr>
        <p:spPr/>
        <p:txBody>
          <a:bodyPr/>
          <a:lstStyle/>
          <a:p>
            <a:fld id="{C0A2E35C-7E1E-47A2-A223-01784D6B8637}" type="slidenum">
              <a:rPr lang="en-US" smtClean="0"/>
              <a:t>18</a:t>
            </a:fld>
            <a:endParaRPr lang="en-US"/>
          </a:p>
        </p:txBody>
      </p:sp>
      <p:sp>
        <p:nvSpPr>
          <p:cNvPr id="4" name="TextBox 3">
            <a:extLst>
              <a:ext uri="{FF2B5EF4-FFF2-40B4-BE49-F238E27FC236}">
                <a16:creationId xmlns:a16="http://schemas.microsoft.com/office/drawing/2014/main" id="{F716E41E-8247-1844-3397-F37B6D9629AE}"/>
              </a:ext>
            </a:extLst>
          </p:cNvPr>
          <p:cNvSpPr txBox="1"/>
          <p:nvPr/>
        </p:nvSpPr>
        <p:spPr>
          <a:xfrm>
            <a:off x="711199" y="261257"/>
            <a:ext cx="11146971" cy="5816977"/>
          </a:xfrm>
          <a:prstGeom prst="rect">
            <a:avLst/>
          </a:prstGeom>
          <a:noFill/>
        </p:spPr>
        <p:txBody>
          <a:bodyPr wrap="square">
            <a:spAutoFit/>
          </a:bodyPr>
          <a:lstStyle/>
          <a:p>
            <a:endParaRPr lang="en-US" dirty="0"/>
          </a:p>
          <a:p>
            <a:pPr marL="342900" indent="-342900">
              <a:buFont typeface="Arial" panose="020B0604020202020204" pitchFamily="34" charset="0"/>
              <a:buChar char="•"/>
            </a:pPr>
            <a:r>
              <a:rPr lang="en-US" sz="2400" dirty="0">
                <a:effectLst/>
                <a:latin typeface="Times New Roman" panose="02020603050405020304" pitchFamily="18" charset="0"/>
                <a:ea typeface="TimesNewRomanPSMT"/>
                <a:cs typeface="Times New Roman" panose="02020603050405020304" pitchFamily="18" charset="0"/>
              </a:rPr>
              <a:t>In the next step of the experiment, Mendel planted the round F</a:t>
            </a:r>
            <a:r>
              <a:rPr lang="en-US" sz="2400" baseline="-25000" dirty="0">
                <a:effectLst/>
                <a:latin typeface="Times New Roman" panose="02020603050405020304" pitchFamily="18" charset="0"/>
                <a:ea typeface="TimesNewRomanPSMT"/>
                <a:cs typeface="Times New Roman" panose="02020603050405020304" pitchFamily="18" charset="0"/>
              </a:rPr>
              <a:t>1</a:t>
            </a:r>
            <a:r>
              <a:rPr lang="en-US" sz="2400" dirty="0">
                <a:effectLst/>
                <a:latin typeface="Times New Roman" panose="02020603050405020304" pitchFamily="18" charset="0"/>
                <a:ea typeface="TimesNewRomanPSMT"/>
                <a:cs typeface="Times New Roman" panose="02020603050405020304" pitchFamily="18" charset="0"/>
              </a:rPr>
              <a:t> seeds and self-pollinated (</a:t>
            </a:r>
            <a:r>
              <a:rPr lang="en-US" sz="2400" dirty="0" err="1">
                <a:effectLst/>
                <a:latin typeface="Times New Roman" panose="02020603050405020304" pitchFamily="18" charset="0"/>
                <a:ea typeface="TimesNewRomanPSMT"/>
                <a:cs typeface="Times New Roman" panose="02020603050405020304" pitchFamily="18" charset="0"/>
              </a:rPr>
              <a:t>selfed</a:t>
            </a:r>
            <a:r>
              <a:rPr lang="en-US" sz="2400" dirty="0">
                <a:effectLst/>
                <a:latin typeface="Times New Roman" panose="02020603050405020304" pitchFamily="18" charset="0"/>
                <a:ea typeface="TimesNewRomanPSMT"/>
                <a:cs typeface="Times New Roman" panose="02020603050405020304" pitchFamily="18" charset="0"/>
              </a:rPr>
              <a:t>) them when they flowered. This step of the experiment is the same as crossing two </a:t>
            </a:r>
            <a:r>
              <a:rPr lang="en-US" sz="2400" dirty="0">
                <a:latin typeface="Times New Roman" panose="02020603050405020304" pitchFamily="18" charset="0"/>
                <a:ea typeface="TimesNewRomanPSMT"/>
                <a:cs typeface="Times New Roman" panose="02020603050405020304" pitchFamily="18" charset="0"/>
              </a:rPr>
              <a:t>rounds </a:t>
            </a:r>
            <a:r>
              <a:rPr lang="en-US" sz="2400" dirty="0">
                <a:effectLst/>
                <a:latin typeface="Times New Roman" panose="02020603050405020304" pitchFamily="18" charset="0"/>
                <a:ea typeface="TimesNewRomanPSMT"/>
                <a:cs typeface="Times New Roman" panose="02020603050405020304" pitchFamily="18" charset="0"/>
              </a:rPr>
              <a:t>F</a:t>
            </a:r>
            <a:r>
              <a:rPr lang="en-US" sz="2400" baseline="-25000" dirty="0">
                <a:effectLst/>
                <a:latin typeface="Times New Roman" panose="02020603050405020304" pitchFamily="18" charset="0"/>
                <a:ea typeface="TimesNewRomanPSMT"/>
                <a:cs typeface="Times New Roman" panose="02020603050405020304" pitchFamily="18" charset="0"/>
              </a:rPr>
              <a:t>1</a:t>
            </a:r>
            <a:endParaRPr lang="en-US" sz="2400" baseline="-25000" dirty="0">
              <a:latin typeface="Times New Roman" panose="02020603050405020304" pitchFamily="18" charset="0"/>
              <a:ea typeface="TimesNewRomanPSMT"/>
              <a:cs typeface="Times New Roman" panose="02020603050405020304" pitchFamily="18" charset="0"/>
            </a:endParaRPr>
          </a:p>
          <a:p>
            <a:pPr marL="342900" indent="-342900">
              <a:buFont typeface="Arial" panose="020B0604020202020204" pitchFamily="34" charset="0"/>
              <a:buChar char="•"/>
            </a:pPr>
            <a:r>
              <a:rPr lang="en-US" sz="2400" dirty="0"/>
              <a:t>2. </a:t>
            </a:r>
            <a:r>
              <a:rPr lang="en-US" sz="2400" b="1" dirty="0"/>
              <a:t>First Filial Generation (F1):</a:t>
            </a:r>
            <a:r>
              <a:rPr lang="en-US" sz="2400" dirty="0"/>
              <a:t> The F1 generation consists of offspring from the cross between TT and </a:t>
            </a:r>
            <a:r>
              <a:rPr lang="en-US" sz="2400" dirty="0" err="1"/>
              <a:t>tt</a:t>
            </a:r>
            <a:r>
              <a:rPr lang="en-US" sz="2400" dirty="0"/>
              <a:t>. All F1 offspring inherit one dominant ‘T’ allele and one recessive ‘t’ allele, so they all have the genotype Tt and display the dominant tall stem.</a:t>
            </a:r>
          </a:p>
          <a:p>
            <a:pPr marL="342900" indent="-342900">
              <a:buFont typeface="Arial" panose="020B0604020202020204" pitchFamily="34" charset="0"/>
              <a:buChar char="•"/>
            </a:pPr>
            <a:r>
              <a:rPr lang="en-US" sz="2400" dirty="0"/>
              <a:t>Genotype of F1:Tt (Tall stem)</a:t>
            </a:r>
          </a:p>
          <a:p>
            <a:pPr marL="342900" indent="-342900">
              <a:buFont typeface="Arial" panose="020B0604020202020204" pitchFamily="34" charset="0"/>
              <a:buChar char="•"/>
            </a:pPr>
            <a:r>
              <a:rPr lang="en-US" sz="2400" dirty="0">
                <a:effectLst/>
                <a:latin typeface="Times New Roman" panose="02020603050405020304" pitchFamily="18" charset="0"/>
                <a:ea typeface="TimesNewRomanPSMT"/>
                <a:cs typeface="Times New Roman" panose="02020603050405020304" pitchFamily="18" charset="0"/>
              </a:rPr>
              <a:t>The progeny of the F</a:t>
            </a:r>
            <a:r>
              <a:rPr lang="en-US" sz="2400" baseline="-25000" dirty="0">
                <a:effectLst/>
                <a:latin typeface="Times New Roman" panose="02020603050405020304" pitchFamily="18" charset="0"/>
                <a:ea typeface="TimesNewRomanPSMT"/>
                <a:cs typeface="Times New Roman" panose="02020603050405020304" pitchFamily="18" charset="0"/>
              </a:rPr>
              <a:t>1</a:t>
            </a:r>
            <a:r>
              <a:rPr lang="en-US" sz="2400" dirty="0">
                <a:effectLst/>
                <a:latin typeface="Times New Roman" panose="02020603050405020304" pitchFamily="18" charset="0"/>
                <a:ea typeface="TimesNewRomanPSMT"/>
                <a:cs typeface="Times New Roman" panose="02020603050405020304" pitchFamily="18" charset="0"/>
              </a:rPr>
              <a:t> as a result of either crossing two F</a:t>
            </a:r>
            <a:r>
              <a:rPr lang="en-US" sz="2400" baseline="-25000" dirty="0">
                <a:effectLst/>
                <a:latin typeface="Times New Roman" panose="02020603050405020304" pitchFamily="18" charset="0"/>
                <a:ea typeface="TimesNewRomanPSMT"/>
                <a:cs typeface="Times New Roman" panose="02020603050405020304" pitchFamily="18" charset="0"/>
              </a:rPr>
              <a:t>1</a:t>
            </a:r>
            <a:r>
              <a:rPr lang="en-US" sz="2400" dirty="0">
                <a:effectLst/>
                <a:latin typeface="Times New Roman" panose="02020603050405020304" pitchFamily="18" charset="0"/>
                <a:ea typeface="TimesNewRomanPSMT"/>
                <a:cs typeface="Times New Roman" panose="02020603050405020304" pitchFamily="18" charset="0"/>
              </a:rPr>
              <a:t> or of self-pollinating an F</a:t>
            </a:r>
            <a:r>
              <a:rPr lang="en-US" sz="2400" baseline="-25000" dirty="0">
                <a:effectLst/>
                <a:latin typeface="Times New Roman" panose="02020603050405020304" pitchFamily="18" charset="0"/>
                <a:ea typeface="TimesNewRomanPSMT"/>
                <a:cs typeface="Times New Roman" panose="02020603050405020304" pitchFamily="18" charset="0"/>
              </a:rPr>
              <a:t>1</a:t>
            </a:r>
            <a:r>
              <a:rPr lang="en-US" sz="2400" dirty="0">
                <a:effectLst/>
                <a:latin typeface="Times New Roman" panose="02020603050405020304" pitchFamily="18" charset="0"/>
                <a:ea typeface="TimesNewRomanPSMT"/>
                <a:cs typeface="Times New Roman" panose="02020603050405020304" pitchFamily="18" charset="0"/>
              </a:rPr>
              <a:t> constitute the F</a:t>
            </a:r>
            <a:r>
              <a:rPr lang="en-US" sz="2400" baseline="-25000" dirty="0">
                <a:effectLst/>
                <a:latin typeface="Times New Roman" panose="02020603050405020304" pitchFamily="18" charset="0"/>
                <a:ea typeface="TimesNewRomanPSMT"/>
                <a:cs typeface="Times New Roman" panose="02020603050405020304" pitchFamily="18" charset="0"/>
              </a:rPr>
              <a:t>2</a:t>
            </a:r>
            <a:r>
              <a:rPr lang="en-US" sz="2400" dirty="0">
                <a:effectLst/>
                <a:latin typeface="Times New Roman" panose="02020603050405020304" pitchFamily="18" charset="0"/>
                <a:ea typeface="TimesNewRomanPSMT"/>
                <a:cs typeface="Times New Roman" panose="02020603050405020304" pitchFamily="18" charset="0"/>
              </a:rPr>
              <a:t> or, </a:t>
            </a:r>
            <a:r>
              <a:rPr lang="en-US" sz="2400" b="1" dirty="0">
                <a:effectLst/>
                <a:latin typeface="Times New Roman" panose="02020603050405020304" pitchFamily="18" charset="0"/>
                <a:ea typeface="TimesNewRomanPSMT"/>
                <a:cs typeface="Times New Roman" panose="02020603050405020304" pitchFamily="18" charset="0"/>
              </a:rPr>
              <a:t>second filial generation. </a:t>
            </a:r>
          </a:p>
          <a:p>
            <a:pPr marL="342900" indent="-342900">
              <a:buFont typeface="Arial" panose="020B0604020202020204" pitchFamily="34" charset="0"/>
              <a:buChar char="•"/>
            </a:pPr>
            <a:r>
              <a:rPr lang="en-US" sz="2400" dirty="0">
                <a:effectLst/>
                <a:latin typeface="Times New Roman" panose="02020603050405020304" pitchFamily="18" charset="0"/>
                <a:ea typeface="TimesNewRomanPSMT"/>
                <a:cs typeface="Times New Roman" panose="02020603050405020304" pitchFamily="18" charset="0"/>
              </a:rPr>
              <a:t>The Tall F</a:t>
            </a:r>
            <a:r>
              <a:rPr lang="en-US" sz="2400" baseline="-25000" dirty="0">
                <a:effectLst/>
                <a:latin typeface="Times New Roman" panose="02020603050405020304" pitchFamily="18" charset="0"/>
                <a:ea typeface="TimesNewRomanPSMT"/>
                <a:cs typeface="Times New Roman" panose="02020603050405020304" pitchFamily="18" charset="0"/>
              </a:rPr>
              <a:t>1</a:t>
            </a:r>
            <a:r>
              <a:rPr lang="en-US" sz="2400" dirty="0">
                <a:effectLst/>
                <a:latin typeface="Times New Roman" panose="02020603050405020304" pitchFamily="18" charset="0"/>
                <a:ea typeface="TimesNewRomanPSMT"/>
                <a:cs typeface="Times New Roman" panose="02020603050405020304" pitchFamily="18" charset="0"/>
              </a:rPr>
              <a:t> stems  gave different results from crosses between two parental types. While the parental </a:t>
            </a:r>
            <a:r>
              <a:rPr lang="en-US" sz="2400" dirty="0" err="1">
                <a:effectLst/>
                <a:latin typeface="Times New Roman" panose="02020603050405020304" pitchFamily="18" charset="0"/>
                <a:ea typeface="TimesNewRomanPSMT"/>
                <a:cs typeface="Times New Roman" panose="02020603050405020304" pitchFamily="18" charset="0"/>
              </a:rPr>
              <a:t>Talls</a:t>
            </a:r>
            <a:r>
              <a:rPr lang="en-US" sz="2400" dirty="0">
                <a:effectLst/>
                <a:latin typeface="Times New Roman" panose="02020603050405020304" pitchFamily="18" charset="0"/>
                <a:ea typeface="TimesNewRomanPSMT"/>
                <a:cs typeface="Times New Roman" panose="02020603050405020304" pitchFamily="18" charset="0"/>
              </a:rPr>
              <a:t> were pure breeding ,the F</a:t>
            </a:r>
            <a:r>
              <a:rPr lang="en-US" sz="2400" baseline="-25000" dirty="0">
                <a:effectLst/>
                <a:latin typeface="Times New Roman" panose="02020603050405020304" pitchFamily="18" charset="0"/>
                <a:ea typeface="TimesNewRomanPSMT"/>
                <a:cs typeface="Times New Roman" panose="02020603050405020304" pitchFamily="18" charset="0"/>
              </a:rPr>
              <a:t>1</a:t>
            </a:r>
            <a:r>
              <a:rPr lang="en-US" sz="2400" dirty="0">
                <a:effectLst/>
                <a:latin typeface="Times New Roman" panose="02020603050405020304" pitchFamily="18" charset="0"/>
                <a:ea typeface="TimesNewRomanPSMT"/>
                <a:cs typeface="Times New Roman" panose="02020603050405020304" pitchFamily="18" charset="0"/>
              </a:rPr>
              <a:t> </a:t>
            </a:r>
            <a:r>
              <a:rPr lang="en-US" sz="2400" dirty="0" err="1">
                <a:effectLst/>
                <a:latin typeface="Times New Roman" panose="02020603050405020304" pitchFamily="18" charset="0"/>
                <a:ea typeface="TimesNewRomanPSMT"/>
                <a:cs typeface="Times New Roman" panose="02020603050405020304" pitchFamily="18" charset="0"/>
              </a:rPr>
              <a:t>Talls</a:t>
            </a:r>
            <a:r>
              <a:rPr lang="en-US" sz="2400" dirty="0"/>
              <a:t> </a:t>
            </a:r>
            <a:r>
              <a:rPr lang="en-US" sz="2400" dirty="0">
                <a:effectLst/>
                <a:latin typeface="Times New Roman" panose="02020603050405020304" pitchFamily="18" charset="0"/>
                <a:ea typeface="TimesNewRomanPSMT"/>
                <a:cs typeface="Times New Roman" panose="02020603050405020304" pitchFamily="18" charset="0"/>
              </a:rPr>
              <a:t>were not. The F</a:t>
            </a:r>
            <a:r>
              <a:rPr lang="en-US" sz="2400" baseline="-25000" dirty="0">
                <a:effectLst/>
                <a:latin typeface="Times New Roman" panose="02020603050405020304" pitchFamily="18" charset="0"/>
                <a:ea typeface="TimesNewRomanPSMT"/>
                <a:cs typeface="Times New Roman" panose="02020603050405020304" pitchFamily="18" charset="0"/>
              </a:rPr>
              <a:t>2</a:t>
            </a:r>
            <a:r>
              <a:rPr lang="en-US" sz="2400" dirty="0">
                <a:effectLst/>
                <a:latin typeface="Times New Roman" panose="02020603050405020304" pitchFamily="18" charset="0"/>
                <a:ea typeface="TimesNewRomanPSMT"/>
                <a:cs typeface="Times New Roman" panose="02020603050405020304" pitchFamily="18" charset="0"/>
              </a:rPr>
              <a:t> progeny consisted of </a:t>
            </a:r>
            <a:r>
              <a:rPr lang="en-US" sz="2400" dirty="0" err="1">
                <a:effectLst/>
                <a:latin typeface="Times New Roman" panose="02020603050405020304" pitchFamily="18" charset="0"/>
                <a:ea typeface="TimesNewRomanPSMT"/>
                <a:cs typeface="Times New Roman" panose="02020603050405020304" pitchFamily="18" charset="0"/>
              </a:rPr>
              <a:t>Talls</a:t>
            </a:r>
            <a:r>
              <a:rPr lang="en-US" sz="2400" dirty="0"/>
              <a:t> </a:t>
            </a:r>
            <a:r>
              <a:rPr lang="en-US" sz="2400" dirty="0">
                <a:effectLst/>
                <a:latin typeface="Times New Roman" panose="02020603050405020304" pitchFamily="18" charset="0"/>
                <a:ea typeface="TimesNewRomanPSMT"/>
                <a:cs typeface="Times New Roman" panose="02020603050405020304" pitchFamily="18" charset="0"/>
              </a:rPr>
              <a:t>and </a:t>
            </a:r>
            <a:r>
              <a:rPr lang="en-US" sz="2400" dirty="0">
                <a:latin typeface="Times New Roman" panose="02020603050405020304" pitchFamily="18" charset="0"/>
                <a:ea typeface="TimesNewRomanPSMT"/>
                <a:cs typeface="Times New Roman" panose="02020603050405020304" pitchFamily="18" charset="0"/>
              </a:rPr>
              <a:t>Shorts stem</a:t>
            </a:r>
            <a:r>
              <a:rPr lang="en-US" sz="2400" dirty="0">
                <a:effectLst/>
                <a:latin typeface="Times New Roman" panose="02020603050405020304" pitchFamily="18" charset="0"/>
                <a:ea typeface="TimesNewRomanPSMT"/>
                <a:cs typeface="Times New Roman" panose="02020603050405020304" pitchFamily="18" charset="0"/>
              </a:rPr>
              <a:t>s.</a:t>
            </a:r>
          </a:p>
          <a:p>
            <a:pPr marL="342900" indent="-342900">
              <a:buFont typeface="Arial" panose="020B0604020202020204" pitchFamily="34" charset="0"/>
              <a:buChar char="•"/>
            </a:pPr>
            <a:r>
              <a:rPr lang="en-US" sz="2400" dirty="0"/>
              <a:t>3</a:t>
            </a:r>
            <a:r>
              <a:rPr lang="en-US" sz="2400" b="1" dirty="0"/>
              <a:t>. Second Filial Generation (F2):</a:t>
            </a:r>
            <a:r>
              <a:rPr lang="en-US" sz="2400" dirty="0"/>
              <a:t>   When F1 individuals (all Tt) are crossed with each other, the resulting F2 generation produces a 3:1 ratio of Tall to short stems.</a:t>
            </a:r>
          </a:p>
          <a:p>
            <a:endParaRPr lang="en-US" dirty="0"/>
          </a:p>
        </p:txBody>
      </p:sp>
    </p:spTree>
    <p:extLst>
      <p:ext uri="{BB962C8B-B14F-4D97-AF65-F5344CB8AC3E}">
        <p14:creationId xmlns:p14="http://schemas.microsoft.com/office/powerpoint/2010/main" val="11570767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C034C64-210A-C4CA-C225-6EC09CF08B41}"/>
              </a:ext>
            </a:extLst>
          </p:cNvPr>
          <p:cNvSpPr>
            <a:spLocks noGrp="1"/>
          </p:cNvSpPr>
          <p:nvPr>
            <p:ph type="sldNum" sz="quarter" idx="12"/>
          </p:nvPr>
        </p:nvSpPr>
        <p:spPr/>
        <p:txBody>
          <a:bodyPr/>
          <a:lstStyle/>
          <a:p>
            <a:fld id="{C0A2E35C-7E1E-47A2-A223-01784D6B8637}" type="slidenum">
              <a:rPr lang="en-US" smtClean="0"/>
              <a:t>19</a:t>
            </a:fld>
            <a:endParaRPr lang="en-US"/>
          </a:p>
        </p:txBody>
      </p:sp>
      <p:sp>
        <p:nvSpPr>
          <p:cNvPr id="3" name="Content Placeholder 2">
            <a:extLst>
              <a:ext uri="{FF2B5EF4-FFF2-40B4-BE49-F238E27FC236}">
                <a16:creationId xmlns:a16="http://schemas.microsoft.com/office/drawing/2014/main" id="{C9406769-B914-4742-8EBB-143E4D043972}"/>
              </a:ext>
            </a:extLst>
          </p:cNvPr>
          <p:cNvSpPr>
            <a:spLocks noGrp="1"/>
          </p:cNvSpPr>
          <p:nvPr>
            <p:ph idx="4294967295"/>
          </p:nvPr>
        </p:nvSpPr>
        <p:spPr>
          <a:xfrm>
            <a:off x="280218" y="324464"/>
            <a:ext cx="11253021" cy="6223819"/>
          </a:xfrm>
        </p:spPr>
        <p:txBody>
          <a:bodyPr>
            <a:normAutofit/>
          </a:bodyPr>
          <a:lstStyle/>
          <a:p>
            <a:pPr algn="just">
              <a:lnSpc>
                <a:spcPct val="100000"/>
              </a:lnSpc>
              <a:spcAft>
                <a:spcPts val="1000"/>
              </a:spcAft>
            </a:pPr>
            <a:r>
              <a:rPr lang="en-US" sz="2400" dirty="0">
                <a:latin typeface="Times New Roman" panose="02020603050405020304" pitchFamily="18" charset="0"/>
                <a:ea typeface="TimesNewRomanPSMT"/>
                <a:cs typeface="Times New Roman" panose="02020603050405020304" pitchFamily="18" charset="0"/>
              </a:rPr>
              <a:t> When he  pooled the results of the F</a:t>
            </a:r>
            <a:r>
              <a:rPr lang="en-US" sz="2400" baseline="-25000" dirty="0">
                <a:latin typeface="Times New Roman" panose="02020603050405020304" pitchFamily="18" charset="0"/>
                <a:ea typeface="TimesNewRomanPSMT"/>
                <a:cs typeface="Times New Roman" panose="02020603050405020304" pitchFamily="18" charset="0"/>
              </a:rPr>
              <a:t>1</a:t>
            </a:r>
            <a:r>
              <a:rPr lang="en-US" sz="2400" dirty="0">
                <a:latin typeface="Times New Roman" panose="02020603050405020304" pitchFamily="18" charset="0"/>
                <a:ea typeface="TimesNewRomanPSMT"/>
                <a:cs typeface="Times New Roman" panose="02020603050405020304" pitchFamily="18" charset="0"/>
              </a:rPr>
              <a:t> crosses he got </a:t>
            </a:r>
            <a:r>
              <a:rPr lang="en-US" sz="2400" b="1" dirty="0">
                <a:latin typeface="Times New Roman" panose="02020603050405020304" pitchFamily="18" charset="0"/>
                <a:ea typeface="TimesNewRomanPSMT"/>
                <a:cs typeface="Times New Roman" panose="02020603050405020304" pitchFamily="18" charset="0"/>
              </a:rPr>
              <a:t>5474</a:t>
            </a:r>
            <a:r>
              <a:rPr lang="en-US" sz="2400" dirty="0">
                <a:latin typeface="Times New Roman" panose="02020603050405020304" pitchFamily="18" charset="0"/>
                <a:ea typeface="TimesNewRomanPSMT"/>
                <a:cs typeface="Times New Roman" panose="02020603050405020304" pitchFamily="18" charset="0"/>
              </a:rPr>
              <a:t> </a:t>
            </a:r>
            <a:r>
              <a:rPr lang="en-US" sz="2400" dirty="0"/>
              <a:t>yellow </a:t>
            </a:r>
            <a:r>
              <a:rPr lang="en-US" sz="2400" dirty="0">
                <a:latin typeface="Times New Roman" panose="02020603050405020304" pitchFamily="18" charset="0"/>
                <a:ea typeface="TimesNewRomanPSMT"/>
                <a:cs typeface="Times New Roman" panose="02020603050405020304" pitchFamily="18" charset="0"/>
              </a:rPr>
              <a:t>and </a:t>
            </a:r>
            <a:r>
              <a:rPr lang="en-US" sz="2400" b="1" dirty="0">
                <a:latin typeface="Times New Roman" panose="02020603050405020304" pitchFamily="18" charset="0"/>
                <a:ea typeface="TimesNewRomanPSMT"/>
                <a:cs typeface="Times New Roman" panose="02020603050405020304" pitchFamily="18" charset="0"/>
              </a:rPr>
              <a:t>1850</a:t>
            </a:r>
            <a:r>
              <a:rPr lang="en-US" sz="2400" dirty="0">
                <a:latin typeface="Times New Roman" panose="02020603050405020304" pitchFamily="18" charset="0"/>
                <a:ea typeface="TimesNewRomanPSMT"/>
                <a:cs typeface="Times New Roman" panose="02020603050405020304" pitchFamily="18" charset="0"/>
              </a:rPr>
              <a:t> </a:t>
            </a:r>
            <a:r>
              <a:rPr lang="en-US" sz="2400" dirty="0"/>
              <a:t>green </a:t>
            </a:r>
            <a:r>
              <a:rPr lang="en-US" sz="2400" dirty="0">
                <a:latin typeface="Times New Roman" panose="02020603050405020304" pitchFamily="18" charset="0"/>
                <a:ea typeface="TimesNewRomanPSMT"/>
                <a:cs typeface="Times New Roman" panose="02020603050405020304" pitchFamily="18" charset="0"/>
              </a:rPr>
              <a:t>F</a:t>
            </a:r>
            <a:r>
              <a:rPr lang="en-US" sz="2400" baseline="-25000" dirty="0">
                <a:latin typeface="Times New Roman" panose="02020603050405020304" pitchFamily="18" charset="0"/>
                <a:ea typeface="TimesNewRomanPSMT"/>
                <a:cs typeface="Times New Roman" panose="02020603050405020304" pitchFamily="18" charset="0"/>
              </a:rPr>
              <a:t>2</a:t>
            </a:r>
            <a:r>
              <a:rPr lang="en-US" sz="2400" dirty="0">
                <a:latin typeface="Times New Roman" panose="02020603050405020304" pitchFamily="18" charset="0"/>
                <a:ea typeface="TimesNewRomanPSMT"/>
                <a:cs typeface="Times New Roman" panose="02020603050405020304" pitchFamily="18" charset="0"/>
              </a:rPr>
              <a:t>. Further analysis </a:t>
            </a:r>
            <a:r>
              <a:rPr lang="en-US" sz="2400" dirty="0">
                <a:effectLst/>
                <a:latin typeface="Times New Roman" panose="02020603050405020304" pitchFamily="18" charset="0"/>
                <a:ea typeface="TimesNewRomanPSMT"/>
                <a:cs typeface="Times New Roman" panose="02020603050405020304" pitchFamily="18" charset="0"/>
              </a:rPr>
              <a:t>gave a ratio of </a:t>
            </a:r>
            <a:r>
              <a:rPr lang="en-US" sz="2400" b="1" dirty="0">
                <a:effectLst/>
                <a:latin typeface="Times New Roman" panose="02020603050405020304" pitchFamily="18" charset="0"/>
                <a:ea typeface="TimesNewRomanPSMT"/>
                <a:cs typeface="Times New Roman" panose="02020603050405020304" pitchFamily="18" charset="0"/>
              </a:rPr>
              <a:t>2.96</a:t>
            </a:r>
            <a:r>
              <a:rPr lang="en-US" sz="2400" dirty="0">
                <a:effectLst/>
                <a:latin typeface="Times New Roman" panose="02020603050405020304" pitchFamily="18" charset="0"/>
                <a:ea typeface="TimesNewRomanPSMT"/>
                <a:cs typeface="Times New Roman" panose="02020603050405020304" pitchFamily="18" charset="0"/>
              </a:rPr>
              <a:t> </a:t>
            </a:r>
            <a:r>
              <a:rPr lang="en-US" sz="2400" b="1" dirty="0"/>
              <a:t>yellow</a:t>
            </a:r>
            <a:r>
              <a:rPr lang="en-US" sz="2400" dirty="0"/>
              <a:t> </a:t>
            </a:r>
            <a:r>
              <a:rPr lang="en-US" sz="2400" b="1" dirty="0">
                <a:effectLst/>
                <a:latin typeface="Times New Roman" panose="02020603050405020304" pitchFamily="18" charset="0"/>
                <a:ea typeface="TimesNewRomanPSMT"/>
                <a:cs typeface="Times New Roman" panose="02020603050405020304" pitchFamily="18" charset="0"/>
              </a:rPr>
              <a:t>: 1 </a:t>
            </a:r>
            <a:r>
              <a:rPr lang="en-US" sz="2400" b="1" dirty="0"/>
              <a:t>green</a:t>
            </a:r>
            <a:r>
              <a:rPr lang="en-US" sz="2400" dirty="0"/>
              <a:t> </a:t>
            </a:r>
            <a:r>
              <a:rPr lang="en-US" sz="2400" dirty="0">
                <a:effectLst/>
                <a:latin typeface="Times New Roman" panose="02020603050405020304" pitchFamily="18" charset="0"/>
                <a:ea typeface="TimesNewRomanPSMT"/>
                <a:cs typeface="Times New Roman" panose="02020603050405020304" pitchFamily="18" charset="0"/>
              </a:rPr>
              <a:t>among the F</a:t>
            </a:r>
            <a:r>
              <a:rPr lang="en-US" sz="2400" baseline="-25000" dirty="0">
                <a:effectLst/>
                <a:latin typeface="Times New Roman" panose="02020603050405020304" pitchFamily="18" charset="0"/>
                <a:ea typeface="TimesNewRomanPSMT"/>
                <a:cs typeface="Times New Roman" panose="02020603050405020304" pitchFamily="18" charset="0"/>
              </a:rPr>
              <a:t>2</a:t>
            </a:r>
            <a:r>
              <a:rPr lang="en-US" sz="2400" dirty="0">
                <a:effectLst/>
                <a:latin typeface="Times New Roman" panose="02020603050405020304" pitchFamily="18" charset="0"/>
                <a:ea typeface="TimesNewRomanPSMT"/>
                <a:cs typeface="Times New Roman" panose="02020603050405020304" pitchFamily="18" charset="0"/>
              </a:rPr>
              <a:t>. Using the same scheme Mendel tested a number of characters. His results for some crosses are shown below.</a:t>
            </a:r>
            <a:r>
              <a:rPr kumimoji="0" lang="en-US" altLang="en-US" sz="24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0000"/>
              </a:lnSpc>
              <a:spcAft>
                <a:spcPts val="1000"/>
              </a:spcAft>
            </a:pPr>
            <a:r>
              <a:rPr kumimoji="0" lang="en-US" altLang="en-US" sz="24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Some results of Mendel</a:t>
            </a:r>
            <a:r>
              <a:rPr kumimoji="0" lang="en-US" altLang="en-US" sz="2400"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a:t>
            </a:r>
            <a:r>
              <a:rPr kumimoji="0" lang="en-US" altLang="en-US" sz="24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 experiments on Sweet Pea</a:t>
            </a:r>
          </a:p>
          <a:p>
            <a:pPr algn="just">
              <a:lnSpc>
                <a:spcPct val="100000"/>
              </a:lnSpc>
              <a:spcAft>
                <a:spcPts val="1000"/>
              </a:spcAft>
            </a:pPr>
            <a:endParaRPr kumimoji="0" lang="en-US" altLang="en-US" sz="24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0000"/>
              </a:lnSpc>
              <a:spcAft>
                <a:spcPts val="1000"/>
              </a:spcAft>
            </a:pPr>
            <a:endParaRPr kumimoji="0" lang="en-US" altLang="en-US" sz="2400" b="0" i="0" u="none" strike="noStrike" cap="none" normalizeH="0" baseline="0" dirty="0">
              <a:ln>
                <a:noFill/>
              </a:ln>
              <a:solidFill>
                <a:schemeClr val="tx1"/>
              </a:solidFill>
              <a:effectLst/>
              <a:latin typeface="Arial" panose="020B0604020202020204" pitchFamily="34" charset="0"/>
            </a:endParaRPr>
          </a:p>
          <a:p>
            <a:pPr algn="just">
              <a:lnSpc>
                <a:spcPct val="100000"/>
              </a:lnSpc>
              <a:spcAft>
                <a:spcPts val="1000"/>
              </a:spcAft>
            </a:pP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gn="just">
              <a:lnSpc>
                <a:spcPct val="150000"/>
              </a:lnSpc>
              <a:spcAft>
                <a:spcPts val="1000"/>
              </a:spcAft>
              <a:buNone/>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pic>
        <p:nvPicPr>
          <p:cNvPr id="5" name="Picture 4">
            <a:extLst>
              <a:ext uri="{FF2B5EF4-FFF2-40B4-BE49-F238E27FC236}">
                <a16:creationId xmlns:a16="http://schemas.microsoft.com/office/drawing/2014/main" id="{146D4692-F447-9D9D-60A4-5190683C1485}"/>
              </a:ext>
            </a:extLst>
          </p:cNvPr>
          <p:cNvPicPr>
            <a:picLocks noChangeAspect="1"/>
          </p:cNvPicPr>
          <p:nvPr/>
        </p:nvPicPr>
        <p:blipFill>
          <a:blip r:embed="rId2"/>
          <a:stretch>
            <a:fillRect/>
          </a:stretch>
        </p:blipFill>
        <p:spPr>
          <a:xfrm>
            <a:off x="563714" y="2743200"/>
            <a:ext cx="10394572" cy="3665606"/>
          </a:xfrm>
          <a:prstGeom prst="rect">
            <a:avLst/>
          </a:prstGeom>
        </p:spPr>
      </p:pic>
    </p:spTree>
    <p:extLst>
      <p:ext uri="{BB962C8B-B14F-4D97-AF65-F5344CB8AC3E}">
        <p14:creationId xmlns:p14="http://schemas.microsoft.com/office/powerpoint/2010/main" val="2946173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579CFA0-7EB9-7082-4BBF-0E0A077659BA}"/>
              </a:ext>
            </a:extLst>
          </p:cNvPr>
          <p:cNvSpPr>
            <a:spLocks noGrp="1"/>
          </p:cNvSpPr>
          <p:nvPr>
            <p:ph type="sldNum" sz="quarter" idx="12"/>
          </p:nvPr>
        </p:nvSpPr>
        <p:spPr/>
        <p:txBody>
          <a:bodyPr/>
          <a:lstStyle/>
          <a:p>
            <a:fld id="{C0A2E35C-7E1E-47A2-A223-01784D6B8637}" type="slidenum">
              <a:rPr lang="en-US" smtClean="0"/>
              <a:t>2</a:t>
            </a:fld>
            <a:endParaRPr lang="en-US"/>
          </a:p>
        </p:txBody>
      </p:sp>
      <p:sp>
        <p:nvSpPr>
          <p:cNvPr id="4" name="TextBox 3">
            <a:extLst>
              <a:ext uri="{FF2B5EF4-FFF2-40B4-BE49-F238E27FC236}">
                <a16:creationId xmlns:a16="http://schemas.microsoft.com/office/drawing/2014/main" id="{85E92AC1-58D2-A179-56D6-3D486174969C}"/>
              </a:ext>
            </a:extLst>
          </p:cNvPr>
          <p:cNvSpPr txBox="1"/>
          <p:nvPr/>
        </p:nvSpPr>
        <p:spPr>
          <a:xfrm>
            <a:off x="406400" y="406400"/>
            <a:ext cx="11321143" cy="5016758"/>
          </a:xfrm>
          <a:prstGeom prst="rect">
            <a:avLst/>
          </a:prstGeom>
          <a:noFill/>
        </p:spPr>
        <p:txBody>
          <a:bodyPr wrap="square">
            <a:spAutoFit/>
          </a:bodyPr>
          <a:lstStyle/>
          <a:p>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History of Genetics</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US" sz="2000" dirty="0"/>
              <a:t>The history of genetics spans centuries, evolving from philosophical musings to a robust scientific discipline.</a:t>
            </a:r>
          </a:p>
          <a:p>
            <a:r>
              <a:rPr lang="en-US" sz="2000" dirty="0"/>
              <a:t>Ancient and Early Ideas (Before 1800s)</a:t>
            </a:r>
          </a:p>
          <a:p>
            <a:r>
              <a:rPr lang="en-US" sz="2000" dirty="0"/>
              <a:t>1. </a:t>
            </a:r>
            <a:r>
              <a:rPr lang="en-US" sz="2000" b="1" dirty="0"/>
              <a:t>Ancient Greece (400–300 BCE):</a:t>
            </a:r>
            <a:r>
              <a:rPr lang="en-US" sz="2000" dirty="0"/>
              <a:t>Hippocrates and Aristotle theorized on inheritance. Hippocrates believed in "</a:t>
            </a:r>
            <a:r>
              <a:rPr lang="en-US" sz="2000" b="1" dirty="0"/>
              <a:t>pangenesis," where tiny particles from all body parts contributed to offspring</a:t>
            </a:r>
            <a:r>
              <a:rPr lang="en-US" sz="2000" dirty="0"/>
              <a:t>, while Aristotle argued against this, proposing the influence of a "vital heat." </a:t>
            </a:r>
          </a:p>
          <a:p>
            <a:r>
              <a:rPr lang="en-US" sz="2000" dirty="0"/>
              <a:t>2. </a:t>
            </a:r>
            <a:r>
              <a:rPr lang="en-US" sz="2000" b="1" dirty="0"/>
              <a:t>Middle Ages: </a:t>
            </a:r>
            <a:r>
              <a:rPr lang="en-US" sz="2000" dirty="0"/>
              <a:t>Genetic inheritance was poorly understood, and explanations often relied on mystical or religious ideas.</a:t>
            </a:r>
          </a:p>
          <a:p>
            <a:r>
              <a:rPr lang="en-US" sz="2000" dirty="0"/>
              <a:t>Pre-Mendelian Concepts (1600s–1800s)</a:t>
            </a:r>
          </a:p>
          <a:p>
            <a:r>
              <a:rPr lang="en-US" sz="2000" dirty="0"/>
              <a:t>1. Microscopy and Germ Cells (1600s):- Invention of the microscope revealed sperm cells (Antonie van Leeuwenhoek) and egg cells. Theories like </a:t>
            </a:r>
            <a:r>
              <a:rPr lang="en-US" sz="2000" dirty="0" err="1"/>
              <a:t>preformationism</a:t>
            </a:r>
            <a:r>
              <a:rPr lang="en-US" sz="2000" dirty="0"/>
              <a:t> emerged, suggesting that one parent contributed the fully formed organism.</a:t>
            </a:r>
          </a:p>
          <a:p>
            <a:r>
              <a:rPr lang="en-US" sz="2000" dirty="0"/>
              <a:t>2. </a:t>
            </a:r>
            <a:r>
              <a:rPr lang="en-US" sz="2000" b="1" dirty="0"/>
              <a:t>Blending Inheritance</a:t>
            </a:r>
            <a:r>
              <a:rPr lang="en-US" sz="2000" dirty="0"/>
              <a:t>:  A common belief that offspring were a "blend" of parental traits, though it failed to explain certain inheritance patterns.</a:t>
            </a:r>
          </a:p>
          <a:p>
            <a:r>
              <a:rPr lang="en-US" sz="2000" dirty="0"/>
              <a:t>3. </a:t>
            </a:r>
            <a:r>
              <a:rPr lang="en-US" sz="2000" b="1" dirty="0"/>
              <a:t>Lamarckism (Early 1800s):</a:t>
            </a:r>
            <a:r>
              <a:rPr lang="en-US" sz="2000" dirty="0"/>
              <a:t>Jean-Baptiste Lamarck proposed the inheritance of acquired traits (e.g., giraffes' long necks developing over generations).</a:t>
            </a:r>
          </a:p>
        </p:txBody>
      </p:sp>
    </p:spTree>
    <p:extLst>
      <p:ext uri="{BB962C8B-B14F-4D97-AF65-F5344CB8AC3E}">
        <p14:creationId xmlns:p14="http://schemas.microsoft.com/office/powerpoint/2010/main" val="9797661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ECCE5EE-ECAA-1FDF-EF07-8DF975451263}"/>
              </a:ext>
            </a:extLst>
          </p:cNvPr>
          <p:cNvSpPr>
            <a:spLocks noGrp="1"/>
          </p:cNvSpPr>
          <p:nvPr>
            <p:ph type="sldNum" sz="quarter" idx="12"/>
          </p:nvPr>
        </p:nvSpPr>
        <p:spPr/>
        <p:txBody>
          <a:bodyPr/>
          <a:lstStyle/>
          <a:p>
            <a:fld id="{C0A2E35C-7E1E-47A2-A223-01784D6B8637}" type="slidenum">
              <a:rPr lang="en-US" smtClean="0"/>
              <a:t>20</a:t>
            </a:fld>
            <a:endParaRPr lang="en-US"/>
          </a:p>
        </p:txBody>
      </p:sp>
      <p:sp>
        <p:nvSpPr>
          <p:cNvPr id="3" name="Content Placeholder 2">
            <a:extLst>
              <a:ext uri="{FF2B5EF4-FFF2-40B4-BE49-F238E27FC236}">
                <a16:creationId xmlns:a16="http://schemas.microsoft.com/office/drawing/2014/main" id="{B877F7AB-89B5-6CF0-3396-ADE7F60B4839}"/>
              </a:ext>
            </a:extLst>
          </p:cNvPr>
          <p:cNvSpPr>
            <a:spLocks noGrp="1"/>
          </p:cNvSpPr>
          <p:nvPr>
            <p:ph idx="4294967295"/>
          </p:nvPr>
        </p:nvSpPr>
        <p:spPr>
          <a:xfrm>
            <a:off x="427703" y="427703"/>
            <a:ext cx="10926097" cy="5749261"/>
          </a:xfrm>
        </p:spPr>
        <p:txBody>
          <a:bodyPr>
            <a:normAutofit/>
          </a:bodyPr>
          <a:lstStyle/>
          <a:p>
            <a:pPr marL="0" indent="0">
              <a:lnSpc>
                <a:spcPct val="150000"/>
              </a:lnSpc>
              <a:spcAft>
                <a:spcPts val="1000"/>
              </a:spcAft>
              <a:buNone/>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Generalization about the crosses (Mendel’s Observations)</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50000"/>
              </a:lnSpc>
              <a:spcAft>
                <a:spcPts val="1000"/>
              </a:spcAft>
              <a:buNone/>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Mendel noticed that :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50000"/>
              </a:lnSpc>
              <a:buFont typeface="+mj-lt"/>
              <a:buAutoNum type="arabicPeriod"/>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Of the two contrasting character only one appear in F</a:t>
            </a:r>
            <a:r>
              <a:rPr lang="en-US" sz="2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i.e., only one of the contrasting characters which differentiate the parents appears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indent="-342900">
              <a:lnSpc>
                <a:spcPct val="150000"/>
              </a:lnSpc>
              <a:buFont typeface="+mj-lt"/>
              <a:buAutoNum type="arabicPeriod"/>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In the</a:t>
            </a:r>
            <a:r>
              <a:rPr lang="en-US" sz="2400" dirty="0">
                <a:effectLst/>
              </a:rPr>
              <a:t> F</a:t>
            </a:r>
            <a:r>
              <a:rPr lang="en-US" sz="2400" baseline="-25000" dirty="0">
                <a:effectLst/>
              </a:rPr>
              <a:t>2</a:t>
            </a:r>
            <a:r>
              <a:rPr lang="en-US" sz="2400" dirty="0">
                <a:effectLst/>
              </a:rPr>
              <a: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both contrasting characters which differentiates the parents appears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indent="-342900">
              <a:lnSpc>
                <a:spcPct val="150000"/>
              </a:lnSpc>
              <a:spcAft>
                <a:spcPts val="1000"/>
              </a:spcAft>
              <a:buFont typeface="+mj-lt"/>
              <a:buAutoNum type="arabicPeriod"/>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The character which appears in the F</a:t>
            </a:r>
            <a:r>
              <a:rPr lang="en-US" sz="2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is 3 times more common than other in </a:t>
            </a:r>
            <a:r>
              <a:rPr lang="en-US" sz="2400" dirty="0">
                <a:effectLst/>
              </a:rPr>
              <a:t>F</a:t>
            </a:r>
            <a:r>
              <a:rPr lang="en-US" sz="2400" baseline="-25000" dirty="0">
                <a:effectLst/>
              </a:rPr>
              <a:t>2</a:t>
            </a:r>
            <a:r>
              <a:rPr lang="en-US" sz="2400" dirty="0">
                <a:effectLst/>
              </a:rPr>
              <a: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ratio</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35341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ECCE5EE-ECAA-1FDF-EF07-8DF975451263}"/>
              </a:ext>
            </a:extLst>
          </p:cNvPr>
          <p:cNvSpPr>
            <a:spLocks noGrp="1"/>
          </p:cNvSpPr>
          <p:nvPr>
            <p:ph type="sldNum" sz="quarter" idx="12"/>
          </p:nvPr>
        </p:nvSpPr>
        <p:spPr/>
        <p:txBody>
          <a:bodyPr/>
          <a:lstStyle/>
          <a:p>
            <a:fld id="{C0A2E35C-7E1E-47A2-A223-01784D6B8637}" type="slidenum">
              <a:rPr lang="en-US" smtClean="0"/>
              <a:t>21</a:t>
            </a:fld>
            <a:endParaRPr lang="en-US"/>
          </a:p>
        </p:txBody>
      </p:sp>
      <p:sp>
        <p:nvSpPr>
          <p:cNvPr id="3" name="Content Placeholder 2">
            <a:extLst>
              <a:ext uri="{FF2B5EF4-FFF2-40B4-BE49-F238E27FC236}">
                <a16:creationId xmlns:a16="http://schemas.microsoft.com/office/drawing/2014/main" id="{B877F7AB-89B5-6CF0-3396-ADE7F60B4839}"/>
              </a:ext>
            </a:extLst>
          </p:cNvPr>
          <p:cNvSpPr>
            <a:spLocks noGrp="1"/>
          </p:cNvSpPr>
          <p:nvPr>
            <p:ph idx="4294967295"/>
          </p:nvPr>
        </p:nvSpPr>
        <p:spPr>
          <a:xfrm>
            <a:off x="231820" y="321972"/>
            <a:ext cx="11121981" cy="6152570"/>
          </a:xfrm>
        </p:spPr>
        <p:txBody>
          <a:bodyPr>
            <a:normAutofit fontScale="25000" lnSpcReduction="20000"/>
          </a:bodyPr>
          <a:lstStyle/>
          <a:p>
            <a:pPr algn="just">
              <a:lnSpc>
                <a:spcPct val="150000"/>
              </a:lnSpc>
              <a:spcAft>
                <a:spcPts val="1000"/>
              </a:spcAft>
            </a:pPr>
            <a:r>
              <a:rPr lang="en-US" sz="7200" b="1" dirty="0">
                <a:effectLst/>
                <a:latin typeface="Times New Roman" panose="02020603050405020304" pitchFamily="18" charset="0"/>
                <a:ea typeface="Times New Roman" panose="02020603050405020304" pitchFamily="18" charset="0"/>
                <a:cs typeface="Times New Roman" panose="02020603050405020304" pitchFamily="18" charset="0"/>
              </a:rPr>
              <a:t>Principles of Segregation (Mendel’s First Law</a:t>
            </a:r>
            <a:r>
              <a:rPr lang="en-US" sz="7200" dirty="0">
                <a:effectLst/>
                <a:latin typeface="Times New Roman" panose="02020603050405020304" pitchFamily="18" charset="0"/>
                <a:ea typeface="TimesNewRomanPSMT"/>
                <a:cs typeface="Times New Roman" panose="02020603050405020304" pitchFamily="18" charset="0"/>
              </a:rPr>
              <a:t> </a:t>
            </a:r>
            <a:r>
              <a:rPr lang="en-US" sz="7200" b="1" dirty="0">
                <a:latin typeface="Times New Roman" panose="02020603050405020304" pitchFamily="18" charset="0"/>
                <a:ea typeface="TimesNewRomanPSMT"/>
                <a:cs typeface="Times New Roman" panose="02020603050405020304" pitchFamily="18" charset="0"/>
              </a:rPr>
              <a:t>o</a:t>
            </a:r>
            <a:r>
              <a:rPr lang="en-US" sz="7200" b="1" dirty="0">
                <a:effectLst/>
                <a:latin typeface="Times New Roman" panose="02020603050405020304" pitchFamily="18" charset="0"/>
                <a:ea typeface="Times New Roman" panose="02020603050405020304" pitchFamily="18" charset="0"/>
                <a:cs typeface="Times New Roman" panose="02020603050405020304" pitchFamily="18" charset="0"/>
              </a:rPr>
              <a:t>f Inheritance) </a:t>
            </a:r>
            <a:endParaRPr lang="en-US" sz="72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7200" dirty="0">
                <a:effectLst/>
                <a:latin typeface="Times New Roman" panose="02020603050405020304" pitchFamily="18" charset="0"/>
                <a:ea typeface="TimesNewRomanPSMT"/>
                <a:cs typeface="Times New Roman" panose="02020603050405020304" pitchFamily="18" charset="0"/>
              </a:rPr>
              <a:t>Mendel called what was </a:t>
            </a:r>
            <a:r>
              <a:rPr lang="en-US" sz="7200" b="1" dirty="0">
                <a:effectLst/>
                <a:latin typeface="Times New Roman" panose="02020603050405020304" pitchFamily="18" charset="0"/>
                <a:ea typeface="TimesNewRomanPSMT"/>
                <a:cs typeface="Times New Roman" panose="02020603050405020304" pitchFamily="18" charset="0"/>
              </a:rPr>
              <a:t>responsible</a:t>
            </a:r>
            <a:r>
              <a:rPr lang="en-US" sz="7200" dirty="0">
                <a:effectLst/>
                <a:latin typeface="Times New Roman" panose="02020603050405020304" pitchFamily="18" charset="0"/>
                <a:ea typeface="TimesNewRomanPSMT"/>
                <a:cs typeface="Times New Roman" panose="02020603050405020304" pitchFamily="18" charset="0"/>
              </a:rPr>
              <a:t> for the inheritance as </a:t>
            </a:r>
            <a:r>
              <a:rPr lang="en-US" sz="7200" b="1" dirty="0">
                <a:effectLst/>
                <a:latin typeface="Times New Roman" panose="02020603050405020304" pitchFamily="18" charset="0"/>
                <a:ea typeface="TimesNewRomanPSMT"/>
                <a:cs typeface="Times New Roman" panose="02020603050405020304" pitchFamily="18" charset="0"/>
              </a:rPr>
              <a:t>factor</a:t>
            </a:r>
            <a:r>
              <a:rPr lang="en-US" sz="7200" dirty="0">
                <a:effectLst/>
                <a:latin typeface="Times New Roman" panose="02020603050405020304" pitchFamily="18" charset="0"/>
                <a:ea typeface="TimesNewRomanPSMT"/>
                <a:cs typeface="Times New Roman" panose="02020603050405020304" pitchFamily="18" charset="0"/>
              </a:rPr>
              <a:t>. These factors </a:t>
            </a:r>
            <a:r>
              <a:rPr lang="en-US" sz="7200" b="1" dirty="0">
                <a:effectLst/>
                <a:latin typeface="Times New Roman" panose="02020603050405020304" pitchFamily="18" charset="0"/>
                <a:ea typeface="TimesNewRomanPSMT"/>
                <a:cs typeface="Times New Roman" panose="02020603050405020304" pitchFamily="18" charset="0"/>
              </a:rPr>
              <a:t>appear as a pair </a:t>
            </a:r>
            <a:r>
              <a:rPr lang="en-US" sz="7200" dirty="0">
                <a:effectLst/>
                <a:latin typeface="Times New Roman" panose="02020603050405020304" pitchFamily="18" charset="0"/>
                <a:ea typeface="TimesNewRomanPSMT"/>
                <a:cs typeface="Times New Roman" panose="02020603050405020304" pitchFamily="18" charset="0"/>
              </a:rPr>
              <a:t>(i.e.  factor responsible for inheritance occurs in pairs. These paired </a:t>
            </a:r>
            <a:r>
              <a:rPr lang="en-US" sz="7200" b="1" dirty="0">
                <a:effectLst/>
                <a:latin typeface="Times New Roman" panose="02020603050405020304" pitchFamily="18" charset="0"/>
                <a:ea typeface="TimesNewRomanPSMT"/>
                <a:cs typeface="Times New Roman" panose="02020603050405020304" pitchFamily="18" charset="0"/>
              </a:rPr>
              <a:t>factor separates </a:t>
            </a:r>
            <a:r>
              <a:rPr lang="en-US" sz="7200" dirty="0">
                <a:effectLst/>
                <a:latin typeface="Times New Roman" panose="02020603050405020304" pitchFamily="18" charset="0"/>
                <a:ea typeface="TimesNewRomanPSMT"/>
                <a:cs typeface="Times New Roman" panose="02020603050405020304" pitchFamily="18" charset="0"/>
              </a:rPr>
              <a:t>from each other </a:t>
            </a:r>
            <a:r>
              <a:rPr lang="en-US" sz="7200" b="1" dirty="0">
                <a:effectLst/>
                <a:latin typeface="Times New Roman" panose="02020603050405020304" pitchFamily="18" charset="0"/>
                <a:ea typeface="TimesNewRomanPSMT"/>
                <a:cs typeface="Times New Roman" panose="02020603050405020304" pitchFamily="18" charset="0"/>
              </a:rPr>
              <a:t>during gamete </a:t>
            </a:r>
            <a:r>
              <a:rPr lang="en-US" sz="7200" dirty="0">
                <a:effectLst/>
                <a:latin typeface="Times New Roman" panose="02020603050405020304" pitchFamily="18" charset="0"/>
                <a:ea typeface="TimesNewRomanPSMT"/>
                <a:cs typeface="Times New Roman" panose="02020603050405020304" pitchFamily="18" charset="0"/>
              </a:rPr>
              <a:t>formation. Only </a:t>
            </a:r>
            <a:r>
              <a:rPr lang="en-US" sz="7200" b="1" dirty="0">
                <a:effectLst/>
                <a:latin typeface="Times New Roman" panose="02020603050405020304" pitchFamily="18" charset="0"/>
                <a:ea typeface="TimesNewRomanPSMT"/>
                <a:cs typeface="Times New Roman" panose="02020603050405020304" pitchFamily="18" charset="0"/>
              </a:rPr>
              <a:t>one of the pair </a:t>
            </a:r>
            <a:r>
              <a:rPr lang="en-US" sz="7200" dirty="0">
                <a:effectLst/>
                <a:latin typeface="Times New Roman" panose="02020603050405020304" pitchFamily="18" charset="0"/>
                <a:ea typeface="TimesNewRomanPSMT"/>
                <a:cs typeface="Times New Roman" panose="02020603050405020304" pitchFamily="18" charset="0"/>
              </a:rPr>
              <a:t>of factors (now call allele) is </a:t>
            </a:r>
            <a:r>
              <a:rPr lang="en-US" sz="7200" b="1" dirty="0">
                <a:effectLst/>
                <a:latin typeface="Times New Roman" panose="02020603050405020304" pitchFamily="18" charset="0"/>
                <a:ea typeface="TimesNewRomanPSMT"/>
                <a:cs typeface="Times New Roman" panose="02020603050405020304" pitchFamily="18" charset="0"/>
              </a:rPr>
              <a:t>represented</a:t>
            </a:r>
            <a:r>
              <a:rPr lang="en-US" sz="7200" dirty="0">
                <a:effectLst/>
                <a:latin typeface="Times New Roman" panose="02020603050405020304" pitchFamily="18" charset="0"/>
                <a:ea typeface="TimesNewRomanPSMT"/>
                <a:cs typeface="Times New Roman" panose="02020603050405020304" pitchFamily="18" charset="0"/>
              </a:rPr>
              <a:t> in a </a:t>
            </a:r>
            <a:r>
              <a:rPr lang="en-US" sz="7200" b="1" dirty="0">
                <a:effectLst/>
                <a:latin typeface="Times New Roman" panose="02020603050405020304" pitchFamily="18" charset="0"/>
                <a:ea typeface="TimesNewRomanPSMT"/>
                <a:cs typeface="Times New Roman" panose="02020603050405020304" pitchFamily="18" charset="0"/>
              </a:rPr>
              <a:t>gamete</a:t>
            </a:r>
            <a:r>
              <a:rPr lang="en-US" sz="7200" dirty="0">
                <a:effectLst/>
                <a:latin typeface="Times New Roman" panose="02020603050405020304" pitchFamily="18" charset="0"/>
                <a:ea typeface="TimesNewRomanPSMT"/>
                <a:cs typeface="Times New Roman" panose="02020603050405020304" pitchFamily="18" charset="0"/>
              </a:rPr>
              <a:t>.  The factors are passed from parent to offspring through gametes.</a:t>
            </a:r>
          </a:p>
          <a:p>
            <a:pPr algn="just">
              <a:lnSpc>
                <a:spcPct val="150000"/>
              </a:lnSpc>
              <a:spcAft>
                <a:spcPts val="1000"/>
              </a:spcAft>
            </a:pPr>
            <a:r>
              <a:rPr lang="en-US" sz="7200" b="1" dirty="0">
                <a:effectLst/>
                <a:latin typeface="Times New Roman" panose="02020603050405020304" pitchFamily="18" charset="0"/>
                <a:ea typeface="Times New Roman" panose="02020603050405020304" pitchFamily="18" charset="0"/>
                <a:cs typeface="Times New Roman" panose="02020603050405020304" pitchFamily="18" charset="0"/>
              </a:rPr>
              <a:t>MENDEL’S FIRST LAW</a:t>
            </a:r>
            <a:r>
              <a:rPr lang="en-US" sz="7200" dirty="0">
                <a:effectLst/>
                <a:latin typeface="Times New Roman" panose="02020603050405020304" pitchFamily="18" charset="0"/>
                <a:ea typeface="TimesNewRomanPSMT"/>
                <a:cs typeface="Times New Roman" panose="02020603050405020304" pitchFamily="18" charset="0"/>
              </a:rPr>
              <a:t> </a:t>
            </a:r>
            <a:r>
              <a:rPr lang="en-US" sz="7200" b="1" dirty="0">
                <a:effectLst/>
                <a:latin typeface="Times New Roman" panose="02020603050405020304" pitchFamily="18" charset="0"/>
                <a:ea typeface="Times New Roman" panose="02020603050405020304" pitchFamily="18" charset="0"/>
                <a:cs typeface="Times New Roman" panose="02020603050405020304" pitchFamily="18" charset="0"/>
              </a:rPr>
              <a:t>OF INHERITANCE) </a:t>
            </a:r>
            <a:endParaRPr lang="en-US" sz="7200" dirty="0">
              <a:effectLst/>
              <a:latin typeface="Times New Roman" panose="02020603050405020304" pitchFamily="18" charset="0"/>
              <a:ea typeface="TimesNewRomanPSMT"/>
              <a:cs typeface="Times New Roman" panose="02020603050405020304" pitchFamily="18" charset="0"/>
            </a:endParaRPr>
          </a:p>
          <a:p>
            <a:pPr>
              <a:lnSpc>
                <a:spcPct val="120000"/>
              </a:lnSpc>
            </a:pPr>
            <a:r>
              <a:rPr lang="en-US" sz="7200" dirty="0">
                <a:latin typeface="Times New Roman" panose="02020603050405020304" pitchFamily="18" charset="0"/>
                <a:cs typeface="Times New Roman" panose="02020603050405020304" pitchFamily="18" charset="0"/>
              </a:rPr>
              <a:t>Mendel's First Law of Inheritance, also known as the Law of Segregation, is one of the fundamental principles of genetics. It explains how alleles for a given trait separate during the formation of gametes and are recombined during fertilization. This principle is based on Gregor Mendel’s experiments with pea plants, which formed the foundation of modern genetics.</a:t>
            </a:r>
          </a:p>
          <a:p>
            <a:pPr>
              <a:lnSpc>
                <a:spcPct val="120000"/>
              </a:lnSpc>
            </a:pPr>
            <a:r>
              <a:rPr lang="en-US" sz="7200" b="1" dirty="0">
                <a:latin typeface="Times New Roman" panose="02020603050405020304" pitchFamily="18" charset="0"/>
                <a:cs typeface="Times New Roman" panose="02020603050405020304" pitchFamily="18" charset="0"/>
              </a:rPr>
              <a:t>Principle of Segregation</a:t>
            </a:r>
          </a:p>
          <a:p>
            <a:pPr>
              <a:lnSpc>
                <a:spcPct val="120000"/>
              </a:lnSpc>
            </a:pPr>
            <a:r>
              <a:rPr lang="en-US" sz="7200" b="1" dirty="0">
                <a:latin typeface="Times New Roman" panose="02020603050405020304" pitchFamily="18" charset="0"/>
                <a:cs typeface="Times New Roman" panose="02020603050405020304" pitchFamily="18" charset="0"/>
              </a:rPr>
              <a:t>The Law of Segregation states that: "Members</a:t>
            </a:r>
            <a:r>
              <a:rPr lang="en-US" sz="7200" dirty="0">
                <a:latin typeface="Times New Roman" panose="02020603050405020304" pitchFamily="18" charset="0"/>
                <a:ea typeface="TimesNewRomanPSMT"/>
                <a:cs typeface="Times New Roman" panose="02020603050405020304" pitchFamily="18" charset="0"/>
              </a:rPr>
              <a:t> of the same pair of alleles, segregate or separates from each other during gametes formation so that only one or the other member is contained in each gamete.” </a:t>
            </a:r>
            <a:r>
              <a:rPr lang="en-US" sz="7200" b="1" dirty="0">
                <a:latin typeface="Times New Roman" panose="02020603050405020304" pitchFamily="18" charset="0"/>
                <a:cs typeface="Times New Roman" panose="02020603050405020304" pitchFamily="18" charset="0"/>
              </a:rPr>
              <a:t> </a:t>
            </a:r>
            <a:r>
              <a:rPr lang="en-US" sz="7200" dirty="0">
                <a:latin typeface="Times New Roman" panose="02020603050405020304" pitchFamily="18" charset="0"/>
                <a:cs typeface="Times New Roman" panose="02020603050405020304" pitchFamily="18" charset="0"/>
              </a:rPr>
              <a:t>Each organism carries two alleles for each gene (one from each parent). These alleles segregate (separate) during the formation of gametes (egg and sperm cells), so that each gamete carries only one allele for each gene. During fertilization, the alleles from the two gametes combine, resulting in an offspring with two alleles for the gene (one from each parent).</a:t>
            </a:r>
            <a:endParaRPr lang="en-US" sz="7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50000"/>
              </a:lnSpc>
              <a:spcAft>
                <a:spcPts val="1000"/>
              </a:spcAft>
              <a:buNone/>
            </a:pPr>
            <a:endParaRPr lang="en-US" sz="2400" dirty="0">
              <a:effectLst/>
              <a:latin typeface="Times New Roman" panose="02020603050405020304" pitchFamily="18" charset="0"/>
              <a:ea typeface="TimesNewRomanPSMT"/>
              <a:cs typeface="Times New Roman" panose="02020603050405020304" pitchFamily="18" charset="0"/>
            </a:endParaRPr>
          </a:p>
        </p:txBody>
      </p:sp>
    </p:spTree>
    <p:extLst>
      <p:ext uri="{BB962C8B-B14F-4D97-AF65-F5344CB8AC3E}">
        <p14:creationId xmlns:p14="http://schemas.microsoft.com/office/powerpoint/2010/main" val="16215980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75E129D-FD10-848B-F5DD-F3B8C806F232}"/>
              </a:ext>
            </a:extLst>
          </p:cNvPr>
          <p:cNvSpPr>
            <a:spLocks noGrp="1"/>
          </p:cNvSpPr>
          <p:nvPr>
            <p:ph type="sldNum" sz="quarter" idx="12"/>
          </p:nvPr>
        </p:nvSpPr>
        <p:spPr/>
        <p:txBody>
          <a:bodyPr/>
          <a:lstStyle/>
          <a:p>
            <a:fld id="{C0A2E35C-7E1E-47A2-A223-01784D6B8637}" type="slidenum">
              <a:rPr lang="en-US" smtClean="0"/>
              <a:t>22</a:t>
            </a:fld>
            <a:endParaRPr lang="en-US"/>
          </a:p>
        </p:txBody>
      </p:sp>
      <p:sp>
        <p:nvSpPr>
          <p:cNvPr id="4" name="TextBox 3">
            <a:extLst>
              <a:ext uri="{FF2B5EF4-FFF2-40B4-BE49-F238E27FC236}">
                <a16:creationId xmlns:a16="http://schemas.microsoft.com/office/drawing/2014/main" id="{24E1B71E-62E5-13C8-B150-2FE65436D632}"/>
              </a:ext>
            </a:extLst>
          </p:cNvPr>
          <p:cNvSpPr txBox="1"/>
          <p:nvPr/>
        </p:nvSpPr>
        <p:spPr>
          <a:xfrm>
            <a:off x="725714" y="566057"/>
            <a:ext cx="10628086" cy="3416320"/>
          </a:xfrm>
          <a:prstGeom prst="rect">
            <a:avLst/>
          </a:prstGeom>
          <a:noFill/>
        </p:spPr>
        <p:txBody>
          <a:bodyPr wrap="square">
            <a:spAutoFit/>
          </a:bodyPr>
          <a:lstStyle/>
          <a:p>
            <a:r>
              <a:rPr lang="en-US" sz="2400" b="1" dirty="0"/>
              <a:t>Impact of the Law of Segregation</a:t>
            </a:r>
          </a:p>
          <a:p>
            <a:r>
              <a:rPr lang="en-US" sz="2400" b="1" dirty="0"/>
              <a:t>Basic Inheritance: </a:t>
            </a:r>
            <a:r>
              <a:rPr lang="en-US" sz="2400" dirty="0"/>
              <a:t>Mendel’s Law of Segregation forms the foundation of classical genetics and helps explain inheritance patterns in organisms.</a:t>
            </a:r>
          </a:p>
          <a:p>
            <a:endParaRPr lang="en-US" sz="2400" dirty="0"/>
          </a:p>
          <a:p>
            <a:r>
              <a:rPr lang="en-US" sz="2400" b="1" dirty="0"/>
              <a:t>Prediction of Traits</a:t>
            </a:r>
            <a:r>
              <a:rPr lang="en-US" sz="2400" dirty="0"/>
              <a:t>: It allows us to predict the likelihood of offspring inheriting specific traits based on the alleles of the parents.</a:t>
            </a:r>
          </a:p>
          <a:p>
            <a:endParaRPr lang="en-US" sz="2400" dirty="0"/>
          </a:p>
          <a:p>
            <a:r>
              <a:rPr lang="en-US" sz="2400" b="1" dirty="0"/>
              <a:t>Genetic Variation</a:t>
            </a:r>
            <a:r>
              <a:rPr lang="en-US" sz="2400" dirty="0"/>
              <a:t>: The law helps generate genetic variation, as it ensures that offspring inherit different combinations of alleles from their parents.</a:t>
            </a:r>
          </a:p>
        </p:txBody>
      </p:sp>
    </p:spTree>
    <p:extLst>
      <p:ext uri="{BB962C8B-B14F-4D97-AF65-F5344CB8AC3E}">
        <p14:creationId xmlns:p14="http://schemas.microsoft.com/office/powerpoint/2010/main" val="28411349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B6F8147-5E07-BD14-4A59-722FB0AFEF1D}"/>
              </a:ext>
            </a:extLst>
          </p:cNvPr>
          <p:cNvSpPr>
            <a:spLocks noGrp="1"/>
          </p:cNvSpPr>
          <p:nvPr>
            <p:ph type="sldNum" sz="quarter" idx="12"/>
          </p:nvPr>
        </p:nvSpPr>
        <p:spPr/>
        <p:txBody>
          <a:bodyPr/>
          <a:lstStyle/>
          <a:p>
            <a:fld id="{C0A2E35C-7E1E-47A2-A223-01784D6B8637}" type="slidenum">
              <a:rPr lang="en-US" smtClean="0"/>
              <a:t>23</a:t>
            </a:fld>
            <a:endParaRPr lang="en-US"/>
          </a:p>
        </p:txBody>
      </p:sp>
      <p:sp>
        <p:nvSpPr>
          <p:cNvPr id="4" name="TextBox 3">
            <a:extLst>
              <a:ext uri="{FF2B5EF4-FFF2-40B4-BE49-F238E27FC236}">
                <a16:creationId xmlns:a16="http://schemas.microsoft.com/office/drawing/2014/main" id="{D4A7591B-60F6-1F6D-479B-7B7030BE1899}"/>
              </a:ext>
            </a:extLst>
          </p:cNvPr>
          <p:cNvSpPr txBox="1"/>
          <p:nvPr/>
        </p:nvSpPr>
        <p:spPr>
          <a:xfrm>
            <a:off x="347731" y="136525"/>
            <a:ext cx="11410680" cy="5324535"/>
          </a:xfrm>
          <a:prstGeom prst="rect">
            <a:avLst/>
          </a:prstGeom>
          <a:noFill/>
        </p:spPr>
        <p:txBody>
          <a:bodyPr wrap="square">
            <a:spAutoFit/>
          </a:bodyPr>
          <a:lstStyle/>
          <a:p>
            <a:r>
              <a:rPr lang="en-US" dirty="0"/>
              <a:t> </a:t>
            </a:r>
            <a:r>
              <a:rPr lang="en-US" sz="2000" b="1" dirty="0"/>
              <a:t>Some important genetic terminologies that are commonly used in the study of inheritance and genetics</a:t>
            </a:r>
            <a:r>
              <a:rPr lang="en-US" sz="2000" dirty="0"/>
              <a:t>:</a:t>
            </a:r>
          </a:p>
          <a:p>
            <a:pPr marL="457200" indent="-457200">
              <a:buAutoNum type="arabicPeriod"/>
            </a:pPr>
            <a:r>
              <a:rPr lang="en-US" sz="2000" b="1" dirty="0"/>
              <a:t>Gene</a:t>
            </a:r>
            <a:r>
              <a:rPr lang="en-US" sz="2000" dirty="0"/>
              <a:t>: A unit of heredity that carries information for a particular trait or characteristic. It is made up of DNA and is located on chromosomes. Example: A gene for seed color in pea plants.</a:t>
            </a:r>
          </a:p>
          <a:p>
            <a:r>
              <a:rPr lang="en-US" sz="2000" dirty="0"/>
              <a:t>2. </a:t>
            </a:r>
            <a:r>
              <a:rPr lang="en-US" sz="2000" b="1" dirty="0"/>
              <a:t>Allele</a:t>
            </a:r>
            <a:r>
              <a:rPr lang="en-US" sz="2000" dirty="0"/>
              <a:t>: Different forms or variants of a gene. Alleles can be dominant or recessive.  Example: For the pea plant seed color gene, Y (yellow) is a dominant allele, and y (green) is a recessive allele.</a:t>
            </a:r>
            <a:endPar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 2a. Locus(pl.-loci):</a:t>
            </a:r>
            <a:r>
              <a:rPr lang="en-US" sz="2000" dirty="0">
                <a:effectLst/>
                <a:latin typeface="Times New Roman" panose="02020603050405020304" pitchFamily="18" charset="0"/>
                <a:ea typeface="TimesNewRomanPSMT"/>
                <a:cs typeface="Times New Roman" panose="02020603050405020304" pitchFamily="18" charset="0"/>
              </a:rPr>
              <a:t> This is the specific point of a gene on the chromosome (position occupied by gene on the chromosome). Allele  of a gene may be 2 or more. Thus, alleles occupy the same locus on homologous chromosomes. The locus of a gene is constant</a:t>
            </a:r>
            <a:endParaRPr lang="en-US" sz="2000" dirty="0"/>
          </a:p>
          <a:p>
            <a:r>
              <a:rPr lang="en-US" sz="2000" dirty="0"/>
              <a:t>3. </a:t>
            </a:r>
            <a:r>
              <a:rPr lang="en-US" sz="2000" b="1" dirty="0"/>
              <a:t>Genotype</a:t>
            </a:r>
            <a:r>
              <a:rPr lang="en-US" sz="2000" dirty="0"/>
              <a:t>: The genetic makeup of an individual, represented by the combination of alleles they carry for a specific trait. Example: Yy (heterozygous) or YY (homozygous dominant).</a:t>
            </a:r>
          </a:p>
          <a:p>
            <a:r>
              <a:rPr lang="en-US" sz="2000" dirty="0"/>
              <a:t>4. </a:t>
            </a:r>
            <a:r>
              <a:rPr lang="en-US" sz="2000" b="1" dirty="0"/>
              <a:t>Phenotype</a:t>
            </a:r>
            <a:r>
              <a:rPr lang="en-US" sz="2000" dirty="0"/>
              <a:t>: The observable characteristics or traits of an organism, determined by its genotype and influenced by environmental factors. Example: A pea plant with the genotype Yy will have the phenotype of yellow seeds because yellow is dominant over green.</a:t>
            </a:r>
          </a:p>
          <a:p>
            <a:r>
              <a:rPr lang="en-US" sz="2000" dirty="0"/>
              <a:t>5. </a:t>
            </a:r>
            <a:r>
              <a:rPr lang="en-US" sz="2000" b="1" dirty="0"/>
              <a:t>Homozygous</a:t>
            </a:r>
            <a:r>
              <a:rPr lang="en-US" sz="2000" dirty="0"/>
              <a:t>: An individual with two identical alleles for a particular gene. Homozygous dominant (AA): Both alleles are dominant. Homozygous recessive (aa): Both alleles are recessive. Example: </a:t>
            </a:r>
            <a:r>
              <a:rPr lang="en-US" sz="2000" dirty="0" err="1"/>
              <a:t>YYor</a:t>
            </a:r>
            <a:r>
              <a:rPr lang="en-US" sz="2000" dirty="0"/>
              <a:t> </a:t>
            </a:r>
            <a:r>
              <a:rPr lang="en-US" sz="2000" dirty="0" err="1"/>
              <a:t>yy</a:t>
            </a:r>
            <a:r>
              <a:rPr lang="en-US" sz="2000" dirty="0"/>
              <a:t>.</a:t>
            </a:r>
          </a:p>
          <a:p>
            <a:r>
              <a:rPr lang="en-US" sz="2000" dirty="0"/>
              <a:t>6. </a:t>
            </a:r>
            <a:r>
              <a:rPr lang="en-US" sz="2000" b="1" dirty="0"/>
              <a:t>Heterozygous</a:t>
            </a:r>
            <a:r>
              <a:rPr lang="en-US" sz="2000" dirty="0"/>
              <a:t>: An individual with two different alleles for a particular gene. Example: Yy (heterozygous for seed color in pea plants).</a:t>
            </a:r>
          </a:p>
        </p:txBody>
      </p:sp>
    </p:spTree>
    <p:extLst>
      <p:ext uri="{BB962C8B-B14F-4D97-AF65-F5344CB8AC3E}">
        <p14:creationId xmlns:p14="http://schemas.microsoft.com/office/powerpoint/2010/main" val="34445480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01B3C77-64F8-6622-621E-D941D172F2FB}"/>
              </a:ext>
            </a:extLst>
          </p:cNvPr>
          <p:cNvSpPr>
            <a:spLocks noGrp="1"/>
          </p:cNvSpPr>
          <p:nvPr>
            <p:ph type="sldNum" sz="quarter" idx="12"/>
          </p:nvPr>
        </p:nvSpPr>
        <p:spPr/>
        <p:txBody>
          <a:bodyPr/>
          <a:lstStyle/>
          <a:p>
            <a:fld id="{C0A2E35C-7E1E-47A2-A223-01784D6B8637}" type="slidenum">
              <a:rPr lang="en-US" smtClean="0"/>
              <a:t>24</a:t>
            </a:fld>
            <a:endParaRPr lang="en-US"/>
          </a:p>
        </p:txBody>
      </p:sp>
      <p:sp>
        <p:nvSpPr>
          <p:cNvPr id="4" name="TextBox 3">
            <a:extLst>
              <a:ext uri="{FF2B5EF4-FFF2-40B4-BE49-F238E27FC236}">
                <a16:creationId xmlns:a16="http://schemas.microsoft.com/office/drawing/2014/main" id="{20576AF8-6CDF-D5A6-4D86-6DA710980B71}"/>
              </a:ext>
            </a:extLst>
          </p:cNvPr>
          <p:cNvSpPr txBox="1"/>
          <p:nvPr/>
        </p:nvSpPr>
        <p:spPr>
          <a:xfrm>
            <a:off x="682170" y="391886"/>
            <a:ext cx="10914744" cy="5632311"/>
          </a:xfrm>
          <a:prstGeom prst="rect">
            <a:avLst/>
          </a:prstGeom>
          <a:noFill/>
        </p:spPr>
        <p:txBody>
          <a:bodyPr wrap="square">
            <a:spAutoFit/>
          </a:bodyPr>
          <a:lstStyle/>
          <a:p>
            <a:r>
              <a:rPr lang="en-US" dirty="0"/>
              <a:t>7. </a:t>
            </a:r>
            <a:r>
              <a:rPr lang="en-US" b="1" dirty="0"/>
              <a:t>Dominant</a:t>
            </a:r>
            <a:r>
              <a:rPr lang="en-US" dirty="0"/>
              <a:t>: An allele that expresses its trait when present in either the homozygous or heterozygous state. It masks the effect of a recessive allele. Example: The Y allele (yellow seed) is dominant over the y allele (green seed).</a:t>
            </a:r>
          </a:p>
          <a:p>
            <a:endParaRPr lang="en-US" dirty="0"/>
          </a:p>
          <a:p>
            <a:r>
              <a:rPr lang="en-US" dirty="0"/>
              <a:t>8. </a:t>
            </a:r>
            <a:r>
              <a:rPr lang="en-US" b="1" dirty="0"/>
              <a:t>Recessive</a:t>
            </a:r>
            <a:r>
              <a:rPr lang="en-US" dirty="0"/>
              <a:t>: An allele that only expresses its trait when present in the homozygous state (two copies of the recessive allele). Example: The y allele (green seed) is recessive and only shows when the genotype is </a:t>
            </a:r>
            <a:r>
              <a:rPr lang="en-US" dirty="0" err="1"/>
              <a:t>yy</a:t>
            </a:r>
            <a:r>
              <a:rPr lang="en-US" dirty="0"/>
              <a:t>.</a:t>
            </a:r>
          </a:p>
          <a:p>
            <a:endParaRPr lang="en-US" dirty="0"/>
          </a:p>
          <a:p>
            <a:r>
              <a:rPr lang="en-US" dirty="0"/>
              <a:t>9. </a:t>
            </a:r>
            <a:r>
              <a:rPr lang="en-US" b="1" dirty="0"/>
              <a:t>Genetic Cross</a:t>
            </a:r>
            <a:r>
              <a:rPr lang="en-US" dirty="0"/>
              <a:t>: The process of mating two organisms to study the inheritance of specific traits. A genetic cross can be represented using a Punnett square. Example: A cross between two pea plants with genotype Yy.</a:t>
            </a:r>
          </a:p>
          <a:p>
            <a:endParaRPr lang="en-US" dirty="0"/>
          </a:p>
          <a:p>
            <a:r>
              <a:rPr lang="en-US" dirty="0"/>
              <a:t>10. </a:t>
            </a:r>
            <a:r>
              <a:rPr lang="en-US" b="1" dirty="0"/>
              <a:t>Punnett Square</a:t>
            </a:r>
            <a:r>
              <a:rPr lang="en-US" dirty="0"/>
              <a:t>: A tool used to predict the genotypic and phenotypic outcomes of a genetic cross. It helps determine the probability of offspring inheriting specific traits.</a:t>
            </a:r>
          </a:p>
          <a:p>
            <a:r>
              <a:rPr lang="en-US" dirty="0"/>
              <a:t>   - Example: Crossing two Yy pea plants.</a:t>
            </a:r>
          </a:p>
          <a:p>
            <a:endParaRPr lang="en-US" dirty="0"/>
          </a:p>
          <a:p>
            <a:r>
              <a:rPr lang="en-US" dirty="0"/>
              <a:t>11. </a:t>
            </a:r>
            <a:r>
              <a:rPr lang="en-US" b="1" dirty="0"/>
              <a:t>F1</a:t>
            </a:r>
            <a:r>
              <a:rPr lang="en-US" dirty="0"/>
              <a:t> </a:t>
            </a:r>
            <a:r>
              <a:rPr lang="en-US" b="1" dirty="0"/>
              <a:t>Generation</a:t>
            </a:r>
            <a:r>
              <a:rPr lang="en-US" dirty="0"/>
              <a:t>: The first filial generation, or the offspring resulting from a cross between two parental (P) generation organisms. Example: If you cross a YY (yellow) and </a:t>
            </a:r>
            <a:r>
              <a:rPr lang="en-US" dirty="0" err="1"/>
              <a:t>yy</a:t>
            </a:r>
            <a:r>
              <a:rPr lang="en-US" dirty="0"/>
              <a:t> (green) plant, the F1 generation will all be Yy.</a:t>
            </a:r>
          </a:p>
          <a:p>
            <a:endParaRPr lang="en-US" dirty="0"/>
          </a:p>
          <a:p>
            <a:r>
              <a:rPr lang="en-US" dirty="0"/>
              <a:t>12. </a:t>
            </a:r>
            <a:r>
              <a:rPr lang="en-US" b="1" dirty="0"/>
              <a:t>F2 Generation</a:t>
            </a:r>
            <a:r>
              <a:rPr lang="en-US" dirty="0"/>
              <a:t>: The second filial generation, resulting from the cross of two F1 individuals. This generation is used to observe inheritance patterns in more detail. Example: Cross two Yy plants, and the F2 generation will have a ratio of 3 yellow: 1 green.</a:t>
            </a:r>
          </a:p>
          <a:p>
            <a:endParaRPr lang="en-US" dirty="0"/>
          </a:p>
        </p:txBody>
      </p:sp>
    </p:spTree>
    <p:extLst>
      <p:ext uri="{BB962C8B-B14F-4D97-AF65-F5344CB8AC3E}">
        <p14:creationId xmlns:p14="http://schemas.microsoft.com/office/powerpoint/2010/main" val="23063359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CE366EE-283C-556B-308A-3406F2B63D12}"/>
              </a:ext>
            </a:extLst>
          </p:cNvPr>
          <p:cNvSpPr>
            <a:spLocks noGrp="1"/>
          </p:cNvSpPr>
          <p:nvPr>
            <p:ph type="sldNum" sz="quarter" idx="12"/>
          </p:nvPr>
        </p:nvSpPr>
        <p:spPr/>
        <p:txBody>
          <a:bodyPr/>
          <a:lstStyle/>
          <a:p>
            <a:fld id="{C0A2E35C-7E1E-47A2-A223-01784D6B8637}" type="slidenum">
              <a:rPr lang="en-US" smtClean="0"/>
              <a:t>25</a:t>
            </a:fld>
            <a:endParaRPr lang="en-US"/>
          </a:p>
        </p:txBody>
      </p:sp>
      <p:sp>
        <p:nvSpPr>
          <p:cNvPr id="4" name="TextBox 3">
            <a:extLst>
              <a:ext uri="{FF2B5EF4-FFF2-40B4-BE49-F238E27FC236}">
                <a16:creationId xmlns:a16="http://schemas.microsoft.com/office/drawing/2014/main" id="{E6FC0A3B-4D15-5FAC-5A95-478BD832E585}"/>
              </a:ext>
            </a:extLst>
          </p:cNvPr>
          <p:cNvSpPr txBox="1"/>
          <p:nvPr/>
        </p:nvSpPr>
        <p:spPr>
          <a:xfrm>
            <a:off x="624114" y="449943"/>
            <a:ext cx="11146971" cy="5355312"/>
          </a:xfrm>
          <a:prstGeom prst="rect">
            <a:avLst/>
          </a:prstGeom>
          <a:noFill/>
        </p:spPr>
        <p:txBody>
          <a:bodyPr wrap="square">
            <a:spAutoFit/>
          </a:bodyPr>
          <a:lstStyle/>
          <a:p>
            <a:r>
              <a:rPr lang="en-US" dirty="0"/>
              <a:t>13. </a:t>
            </a:r>
            <a:r>
              <a:rPr lang="en-US" b="1" dirty="0"/>
              <a:t>Mendelian</a:t>
            </a:r>
            <a:r>
              <a:rPr lang="en-US" dirty="0"/>
              <a:t> </a:t>
            </a:r>
            <a:r>
              <a:rPr lang="en-US" b="1" dirty="0"/>
              <a:t>Inheritance</a:t>
            </a:r>
            <a:r>
              <a:rPr lang="en-US" dirty="0"/>
              <a:t>: The pattern of inheritance that follows Gregor Mendel’s principles, including the Law of Segregation and the Law of Independent Assortment. Example: Mendelian inheritance explains the inheritance of traits like flower color in pea plants.</a:t>
            </a:r>
          </a:p>
          <a:p>
            <a:endParaRPr lang="en-US" dirty="0"/>
          </a:p>
          <a:p>
            <a:r>
              <a:rPr lang="en-US" dirty="0"/>
              <a:t>14. </a:t>
            </a:r>
            <a:r>
              <a:rPr lang="en-US" b="1" dirty="0"/>
              <a:t>Carrier</a:t>
            </a:r>
            <a:r>
              <a:rPr lang="en-US" dirty="0"/>
              <a:t>: An individual who has one copy of a recessive allele for a genetic trait and does not express the trait themselves but can pass the allele to their offspring. Example: A carrier of a recessive disease like cystic fibrosis would have the genotype Ff but would not show symptoms because F (normal) is dominant over f (disease-causing).</a:t>
            </a:r>
          </a:p>
          <a:p>
            <a:endParaRPr lang="en-US" dirty="0"/>
          </a:p>
          <a:p>
            <a:r>
              <a:rPr lang="en-US" dirty="0"/>
              <a:t>15. </a:t>
            </a:r>
            <a:r>
              <a:rPr lang="en-US" b="1" dirty="0"/>
              <a:t>Homozygous</a:t>
            </a:r>
            <a:r>
              <a:rPr lang="en-US" dirty="0"/>
              <a:t> </a:t>
            </a:r>
            <a:r>
              <a:rPr lang="en-US" b="1" dirty="0"/>
              <a:t>Dominant</a:t>
            </a:r>
            <a:r>
              <a:rPr lang="en-US" dirty="0"/>
              <a:t>: An individual with two identical dominant alleles for a gene. Example: YY for yellow seeds in pea plants.</a:t>
            </a:r>
          </a:p>
          <a:p>
            <a:endParaRPr lang="en-US" dirty="0"/>
          </a:p>
          <a:p>
            <a:r>
              <a:rPr lang="en-US" dirty="0"/>
              <a:t>16. </a:t>
            </a:r>
            <a:r>
              <a:rPr lang="en-US" b="1" dirty="0"/>
              <a:t>Homozygous</a:t>
            </a:r>
            <a:r>
              <a:rPr lang="en-US" dirty="0"/>
              <a:t> </a:t>
            </a:r>
            <a:r>
              <a:rPr lang="en-US" b="1" dirty="0"/>
              <a:t>Recessive</a:t>
            </a:r>
            <a:r>
              <a:rPr lang="en-US" dirty="0"/>
              <a:t>: An individual with two identical recessive alleles for a gene. Example: </a:t>
            </a:r>
            <a:r>
              <a:rPr lang="en-US" dirty="0" err="1"/>
              <a:t>yy</a:t>
            </a:r>
            <a:r>
              <a:rPr lang="en-US" dirty="0"/>
              <a:t> for green seeds in pea plants.</a:t>
            </a:r>
          </a:p>
          <a:p>
            <a:endParaRPr lang="en-US" dirty="0"/>
          </a:p>
          <a:p>
            <a:r>
              <a:rPr lang="en-US" dirty="0"/>
              <a:t>17. </a:t>
            </a:r>
            <a:r>
              <a:rPr lang="en-US" b="1" dirty="0"/>
              <a:t>Test</a:t>
            </a:r>
            <a:r>
              <a:rPr lang="en-US" dirty="0"/>
              <a:t> </a:t>
            </a:r>
            <a:r>
              <a:rPr lang="en-US" b="1" dirty="0"/>
              <a:t>Cross</a:t>
            </a:r>
            <a:r>
              <a:rPr lang="en-US" dirty="0"/>
              <a:t>: A cross between an individual with an unknown genotype (but showing the dominant phenotype) and a homozygous recessive individual. It is used to determine the genotype of the dominant individual. Example: A Y? (dominant yellow-seed plant) is crossed with a </a:t>
            </a:r>
            <a:r>
              <a:rPr lang="en-US" dirty="0" err="1"/>
              <a:t>yy</a:t>
            </a:r>
            <a:r>
              <a:rPr lang="en-US" dirty="0"/>
              <a:t> (green-seed plant). If any green seeds appear in the offspring, the Y? parent is heterozygous.</a:t>
            </a:r>
          </a:p>
          <a:p>
            <a:endParaRPr lang="en-US" dirty="0"/>
          </a:p>
        </p:txBody>
      </p:sp>
    </p:spTree>
    <p:extLst>
      <p:ext uri="{BB962C8B-B14F-4D97-AF65-F5344CB8AC3E}">
        <p14:creationId xmlns:p14="http://schemas.microsoft.com/office/powerpoint/2010/main" val="6501702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E7785DF-78DB-8F5E-6B6B-691AD96A36D7}"/>
              </a:ext>
            </a:extLst>
          </p:cNvPr>
          <p:cNvSpPr>
            <a:spLocks noGrp="1"/>
          </p:cNvSpPr>
          <p:nvPr>
            <p:ph type="sldNum" sz="quarter" idx="12"/>
          </p:nvPr>
        </p:nvSpPr>
        <p:spPr/>
        <p:txBody>
          <a:bodyPr/>
          <a:lstStyle/>
          <a:p>
            <a:fld id="{C0A2E35C-7E1E-47A2-A223-01784D6B8637}" type="slidenum">
              <a:rPr lang="en-US" smtClean="0"/>
              <a:t>26</a:t>
            </a:fld>
            <a:endParaRPr lang="en-US"/>
          </a:p>
        </p:txBody>
      </p:sp>
      <p:sp>
        <p:nvSpPr>
          <p:cNvPr id="4" name="TextBox 3">
            <a:extLst>
              <a:ext uri="{FF2B5EF4-FFF2-40B4-BE49-F238E27FC236}">
                <a16:creationId xmlns:a16="http://schemas.microsoft.com/office/drawing/2014/main" id="{B1DEBFE4-D90B-A67D-0459-859B0F35E297}"/>
              </a:ext>
            </a:extLst>
          </p:cNvPr>
          <p:cNvSpPr txBox="1"/>
          <p:nvPr/>
        </p:nvSpPr>
        <p:spPr>
          <a:xfrm>
            <a:off x="537029" y="275772"/>
            <a:ext cx="10816771" cy="5632311"/>
          </a:xfrm>
          <a:prstGeom prst="rect">
            <a:avLst/>
          </a:prstGeom>
          <a:noFill/>
        </p:spPr>
        <p:txBody>
          <a:bodyPr wrap="square">
            <a:spAutoFit/>
          </a:bodyPr>
          <a:lstStyle/>
          <a:p>
            <a:r>
              <a:rPr lang="en-US" dirty="0"/>
              <a:t>18. </a:t>
            </a:r>
            <a:r>
              <a:rPr lang="en-US" b="1" dirty="0"/>
              <a:t>Independent</a:t>
            </a:r>
            <a:r>
              <a:rPr lang="en-US" dirty="0"/>
              <a:t> </a:t>
            </a:r>
            <a:r>
              <a:rPr lang="en-US" b="1" dirty="0"/>
              <a:t>Assortment</a:t>
            </a:r>
            <a:r>
              <a:rPr lang="en-US" dirty="0"/>
              <a:t>: Mendel's Second Law of Inheritance, which states that genes for different traits assort independently of one another during gamete formation. Example: The inheritance of seed color and seed shape in pea plants.</a:t>
            </a:r>
          </a:p>
          <a:p>
            <a:endParaRPr lang="en-US" dirty="0"/>
          </a:p>
          <a:p>
            <a:r>
              <a:rPr lang="en-US" dirty="0"/>
              <a:t>19. </a:t>
            </a:r>
            <a:r>
              <a:rPr lang="en-US" b="1" dirty="0"/>
              <a:t>Linkage</a:t>
            </a:r>
            <a:r>
              <a:rPr lang="en-US" dirty="0"/>
              <a:t>: The tendency of alleles located close to each other on the same chromosome to be inherited together during meiosis. Example: The genes for seed color and seed shape may be linked if they are located near each other on the same chromosome.</a:t>
            </a:r>
          </a:p>
          <a:p>
            <a:endParaRPr lang="en-US" dirty="0"/>
          </a:p>
          <a:p>
            <a:r>
              <a:rPr lang="en-US" dirty="0"/>
              <a:t>20. </a:t>
            </a:r>
            <a:r>
              <a:rPr lang="en-US" b="1" dirty="0"/>
              <a:t>Codominance</a:t>
            </a:r>
            <a:r>
              <a:rPr lang="en-US" dirty="0"/>
              <a:t>: A form of inheritance in which both alleles contribute equally and visibly to the organism’s phenotype. Example: In blood type inheritance, the A and B alleles are codominant, so an individual with the genotype AB has both A and B antigens on their red blood cells.</a:t>
            </a:r>
          </a:p>
          <a:p>
            <a:endParaRPr lang="en-US" dirty="0"/>
          </a:p>
          <a:p>
            <a:r>
              <a:rPr lang="en-US" dirty="0"/>
              <a:t>21. </a:t>
            </a:r>
            <a:r>
              <a:rPr lang="en-US" b="1" dirty="0"/>
              <a:t>Incomplete</a:t>
            </a:r>
            <a:r>
              <a:rPr lang="en-US" dirty="0"/>
              <a:t> </a:t>
            </a:r>
            <a:r>
              <a:rPr lang="en-US" b="1" dirty="0"/>
              <a:t>Dominance</a:t>
            </a:r>
            <a:r>
              <a:rPr lang="en-US" dirty="0"/>
              <a:t>: A form of inheritance where the dominant allele does not fully mask the recessive allele, resulting in an intermediate phenotype. Example: In snapdragon flowers, crossing red flowers (RR) with white flowers (</a:t>
            </a:r>
            <a:r>
              <a:rPr lang="en-US" dirty="0" err="1"/>
              <a:t>rr</a:t>
            </a:r>
            <a:r>
              <a:rPr lang="en-US" dirty="0"/>
              <a:t>) results in pink flowers (Rr).</a:t>
            </a:r>
          </a:p>
          <a:p>
            <a:endParaRPr lang="en-US" dirty="0"/>
          </a:p>
          <a:p>
            <a:r>
              <a:rPr lang="en-US" dirty="0"/>
              <a:t>22. Multiple </a:t>
            </a:r>
            <a:r>
              <a:rPr lang="en-US" b="1" dirty="0"/>
              <a:t>Alleles</a:t>
            </a:r>
            <a:r>
              <a:rPr lang="en-US" dirty="0"/>
              <a:t>: A situation where more than two alleles exist for a gene, though any individual will only have two alleles for the gene. Example: The ABO blood group system has three alleles: I^A, I^B, and </a:t>
            </a:r>
            <a:r>
              <a:rPr lang="en-US" dirty="0" err="1"/>
              <a:t>i</a:t>
            </a:r>
            <a:r>
              <a:rPr lang="en-US" dirty="0"/>
              <a:t>.</a:t>
            </a:r>
          </a:p>
          <a:p>
            <a:endParaRPr lang="en-US" dirty="0"/>
          </a:p>
          <a:p>
            <a:endParaRPr lang="en-US" dirty="0"/>
          </a:p>
        </p:txBody>
      </p:sp>
    </p:spTree>
    <p:extLst>
      <p:ext uri="{BB962C8B-B14F-4D97-AF65-F5344CB8AC3E}">
        <p14:creationId xmlns:p14="http://schemas.microsoft.com/office/powerpoint/2010/main" val="34679502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F082982-6B92-39C0-6EFA-B3FCDDC63058}"/>
              </a:ext>
            </a:extLst>
          </p:cNvPr>
          <p:cNvSpPr>
            <a:spLocks noGrp="1"/>
          </p:cNvSpPr>
          <p:nvPr>
            <p:ph type="sldNum" sz="quarter" idx="12"/>
          </p:nvPr>
        </p:nvSpPr>
        <p:spPr/>
        <p:txBody>
          <a:bodyPr/>
          <a:lstStyle/>
          <a:p>
            <a:fld id="{C0A2E35C-7E1E-47A2-A223-01784D6B8637}" type="slidenum">
              <a:rPr lang="en-US" smtClean="0"/>
              <a:t>27</a:t>
            </a:fld>
            <a:endParaRPr lang="en-US"/>
          </a:p>
        </p:txBody>
      </p:sp>
      <p:sp>
        <p:nvSpPr>
          <p:cNvPr id="3" name="Content Placeholder 2">
            <a:extLst>
              <a:ext uri="{FF2B5EF4-FFF2-40B4-BE49-F238E27FC236}">
                <a16:creationId xmlns:a16="http://schemas.microsoft.com/office/drawing/2014/main" id="{50374CF2-06BE-529A-B002-FC42E18B4A91}"/>
              </a:ext>
            </a:extLst>
          </p:cNvPr>
          <p:cNvSpPr>
            <a:spLocks noGrp="1"/>
          </p:cNvSpPr>
          <p:nvPr>
            <p:ph idx="4294967295"/>
          </p:nvPr>
        </p:nvSpPr>
        <p:spPr>
          <a:xfrm>
            <a:off x="508000" y="566057"/>
            <a:ext cx="10007600" cy="5610906"/>
          </a:xfrm>
        </p:spPr>
        <p:txBody>
          <a:bodyPr>
            <a:normAutofit/>
          </a:bodyPr>
          <a:lstStyle/>
          <a:p>
            <a:pPr algn="just">
              <a:lnSpc>
                <a:spcPct val="150000"/>
              </a:lnSpc>
              <a:spcAft>
                <a:spcPts val="1000"/>
              </a:spcAft>
            </a:pPr>
            <a:r>
              <a:rPr lang="en-US" sz="2000" b="1" dirty="0">
                <a:effectLst/>
                <a:latin typeface="Times New Roman" panose="02020603050405020304" pitchFamily="18" charset="0"/>
                <a:ea typeface="TimesNewRomanPSMT"/>
                <a:cs typeface="Times New Roman" panose="02020603050405020304" pitchFamily="18" charset="0"/>
              </a:rPr>
              <a:t>Mendel’s experiments with shape colour as shown below:</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en-US" sz="2000" dirty="0">
                <a:effectLst/>
                <a:latin typeface="Times New Roman" panose="02020603050405020304" pitchFamily="18" charset="0"/>
                <a:ea typeface="TimesNewRomanPSMT"/>
                <a:cs typeface="Times New Roman" panose="02020603050405020304" pitchFamily="18" charset="0"/>
              </a:rPr>
              <a:t>P = represent parental generation</a:t>
            </a:r>
            <a:r>
              <a:rPr lang="en-US" sz="2000" dirty="0">
                <a:latin typeface="Calibri" panose="020F0502020204030204" pitchFamily="34" charset="0"/>
                <a:ea typeface="TimesNewRomanPSMT"/>
                <a:cs typeface="Times New Roman" panose="02020603050405020304" pitchFamily="18" charset="0"/>
              </a:rPr>
              <a:t>                       </a:t>
            </a:r>
            <a:r>
              <a:rPr lang="en-US" sz="2000" dirty="0">
                <a:effectLst/>
                <a:latin typeface="Times New Roman" panose="02020603050405020304" pitchFamily="18" charset="0"/>
                <a:ea typeface="TimesNewRomanPSMT"/>
                <a:cs typeface="Times New Roman" panose="02020603050405020304" pitchFamily="18" charset="0"/>
              </a:rPr>
              <a:t>F1=First filial generation</a:t>
            </a:r>
            <a:r>
              <a:rPr lang="en-US" sz="2000" dirty="0">
                <a:latin typeface="Calibri" panose="020F0502020204030204" pitchFamily="34" charset="0"/>
                <a:ea typeface="TimesNewRomanPSMT"/>
                <a:cs typeface="Times New Roman" panose="02020603050405020304" pitchFamily="18" charset="0"/>
              </a:rPr>
              <a:t>                                                    </a:t>
            </a:r>
          </a:p>
          <a:p>
            <a:pPr algn="just">
              <a:lnSpc>
                <a:spcPct val="115000"/>
              </a:lnSpc>
              <a:spcAft>
                <a:spcPts val="1000"/>
              </a:spcAft>
            </a:pPr>
            <a:r>
              <a:rPr lang="en-US" sz="2000" dirty="0">
                <a:latin typeface="Calibri" panose="020F0502020204030204" pitchFamily="34" charset="0"/>
                <a:ea typeface="TimesNewRomanPSMT"/>
                <a:cs typeface="Times New Roman" panose="02020603050405020304" pitchFamily="18" charset="0"/>
              </a:rPr>
              <a:t> </a:t>
            </a:r>
            <a:r>
              <a:rPr lang="en-US" sz="2000" dirty="0">
                <a:effectLst/>
                <a:latin typeface="Times New Roman" panose="02020603050405020304" pitchFamily="18" charset="0"/>
                <a:ea typeface="TimesNewRomanPSMT"/>
                <a:cs typeface="Times New Roman" panose="02020603050405020304" pitchFamily="18" charset="0"/>
              </a:rPr>
              <a:t>X= Cross</a:t>
            </a:r>
            <a:r>
              <a:rPr lang="en-US" sz="2000" dirty="0">
                <a:latin typeface="Calibri" panose="020F0502020204030204" pitchFamily="34" charset="0"/>
                <a:ea typeface="TimesNewRomanPSMT"/>
                <a:cs typeface="Times New Roman" panose="02020603050405020304" pitchFamily="18" charset="0"/>
              </a:rPr>
              <a:t>                                                              </a:t>
            </a:r>
            <a:r>
              <a:rPr lang="en-US" sz="2000" dirty="0">
                <a:effectLst/>
                <a:latin typeface="Times New Roman" panose="02020603050405020304" pitchFamily="18" charset="0"/>
                <a:ea typeface="TimesNewRomanPSMT"/>
                <a:cs typeface="Times New Roman" panose="02020603050405020304" pitchFamily="18" charset="0"/>
              </a:rPr>
              <a:t>F2 = Second filial generation</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en-US" sz="2000" dirty="0">
                <a:effectLst/>
                <a:latin typeface="Times New Roman" panose="02020603050405020304" pitchFamily="18" charset="0"/>
                <a:ea typeface="TimesNewRomanPSMT"/>
                <a:cs typeface="Times New Roman" panose="02020603050405020304" pitchFamily="18" charset="0"/>
              </a:rPr>
              <a:t>The letter to be used for the crossing is often derived from the first letter of the less common form of character</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en-US" sz="2000" dirty="0">
                <a:effectLst/>
                <a:latin typeface="Times New Roman" panose="02020603050405020304" pitchFamily="18" charset="0"/>
                <a:ea typeface="TimesNewRomanPSMT"/>
                <a:cs typeface="Times New Roman" panose="02020603050405020304" pitchFamily="18" charset="0"/>
              </a:rPr>
              <a:t>R= Dominant (Capital letter) is use for round                 r= Recessive (small letter)</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en-US" sz="2000" dirty="0">
                <a:effectLst/>
                <a:latin typeface="Times New Roman" panose="02020603050405020304" pitchFamily="18" charset="0"/>
                <a:ea typeface="TimesNewRomanPSMT"/>
                <a:cs typeface="Times New Roman" panose="02020603050405020304" pitchFamily="18" charset="0"/>
              </a:rPr>
              <a:t>Two different letters cannot be used.</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2000" dirty="0">
                <a:effectLst/>
                <a:latin typeface="Times New Roman" panose="02020603050405020304" pitchFamily="18" charset="0"/>
                <a:ea typeface="TimesNewRomanPSMT"/>
                <a:cs typeface="Times New Roman" panose="02020603050405020304" pitchFamily="18" charset="0"/>
              </a:rPr>
              <a:t>Note: He used pure breeding or true breeding</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273982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A308E64-BF9A-E588-963B-0860339D1E46}"/>
              </a:ext>
            </a:extLst>
          </p:cNvPr>
          <p:cNvSpPr>
            <a:spLocks noGrp="1"/>
          </p:cNvSpPr>
          <p:nvPr>
            <p:ph type="sldNum" sz="quarter" idx="12"/>
          </p:nvPr>
        </p:nvSpPr>
        <p:spPr/>
        <p:txBody>
          <a:bodyPr/>
          <a:lstStyle/>
          <a:p>
            <a:fld id="{C0A2E35C-7E1E-47A2-A223-01784D6B8637}" type="slidenum">
              <a:rPr lang="en-US" smtClean="0"/>
              <a:t>28</a:t>
            </a:fld>
            <a:endParaRPr lang="en-US"/>
          </a:p>
        </p:txBody>
      </p:sp>
      <p:pic>
        <p:nvPicPr>
          <p:cNvPr id="4" name="Content Placeholder 3">
            <a:extLst>
              <a:ext uri="{FF2B5EF4-FFF2-40B4-BE49-F238E27FC236}">
                <a16:creationId xmlns:a16="http://schemas.microsoft.com/office/drawing/2014/main" id="{90398B17-0020-FA09-D04C-C44C28240544}"/>
              </a:ext>
            </a:extLst>
          </p:cNvPr>
          <p:cNvPicPr>
            <a:picLocks noGrp="1" noChangeAspect="1"/>
          </p:cNvPicPr>
          <p:nvPr>
            <p:ph idx="4294967295"/>
          </p:nvPr>
        </p:nvPicPr>
        <p:blipFill>
          <a:blip r:embed="rId2"/>
          <a:stretch>
            <a:fillRect/>
          </a:stretch>
        </p:blipFill>
        <p:spPr>
          <a:xfrm>
            <a:off x="196370" y="740229"/>
            <a:ext cx="11157429" cy="4925249"/>
          </a:xfrm>
          <a:prstGeom prst="rect">
            <a:avLst/>
          </a:prstGeom>
        </p:spPr>
      </p:pic>
    </p:spTree>
    <p:extLst>
      <p:ext uri="{BB962C8B-B14F-4D97-AF65-F5344CB8AC3E}">
        <p14:creationId xmlns:p14="http://schemas.microsoft.com/office/powerpoint/2010/main" val="6513884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4EE6721-E189-D2BD-7B7B-D9D4FDCADF7A}"/>
              </a:ext>
            </a:extLst>
          </p:cNvPr>
          <p:cNvSpPr>
            <a:spLocks noGrp="1"/>
          </p:cNvSpPr>
          <p:nvPr>
            <p:ph type="sldNum" sz="quarter" idx="12"/>
          </p:nvPr>
        </p:nvSpPr>
        <p:spPr/>
        <p:txBody>
          <a:bodyPr/>
          <a:lstStyle/>
          <a:p>
            <a:fld id="{C0A2E35C-7E1E-47A2-A223-01784D6B8637}" type="slidenum">
              <a:rPr lang="en-US" smtClean="0"/>
              <a:t>29</a:t>
            </a:fld>
            <a:endParaRPr lang="en-US"/>
          </a:p>
        </p:txBody>
      </p:sp>
      <p:graphicFrame>
        <p:nvGraphicFramePr>
          <p:cNvPr id="26" name="Content Placeholder 25">
            <a:extLst>
              <a:ext uri="{FF2B5EF4-FFF2-40B4-BE49-F238E27FC236}">
                <a16:creationId xmlns:a16="http://schemas.microsoft.com/office/drawing/2014/main" id="{9789D933-A2BC-7992-1ADE-94EC46A4F7F1}"/>
              </a:ext>
            </a:extLst>
          </p:cNvPr>
          <p:cNvGraphicFramePr>
            <a:graphicFrameLocks noGrp="1"/>
          </p:cNvGraphicFramePr>
          <p:nvPr>
            <p:ph idx="4294967295"/>
            <p:extLst>
              <p:ext uri="{D42A27DB-BD31-4B8C-83A1-F6EECF244321}">
                <p14:modId xmlns:p14="http://schemas.microsoft.com/office/powerpoint/2010/main" val="984686685"/>
              </p:ext>
            </p:extLst>
          </p:nvPr>
        </p:nvGraphicFramePr>
        <p:xfrm>
          <a:off x="943429" y="1277257"/>
          <a:ext cx="9681028" cy="2714172"/>
        </p:xfrm>
        <a:graphic>
          <a:graphicData uri="http://schemas.openxmlformats.org/drawingml/2006/table">
            <a:tbl>
              <a:tblPr firstRow="1" firstCol="1" bandRow="1"/>
              <a:tblGrid>
                <a:gridCol w="1915088">
                  <a:extLst>
                    <a:ext uri="{9D8B030D-6E8A-4147-A177-3AD203B41FA5}">
                      <a16:colId xmlns:a16="http://schemas.microsoft.com/office/drawing/2014/main" val="3731878571"/>
                    </a:ext>
                  </a:extLst>
                </a:gridCol>
                <a:gridCol w="1915088">
                  <a:extLst>
                    <a:ext uri="{9D8B030D-6E8A-4147-A177-3AD203B41FA5}">
                      <a16:colId xmlns:a16="http://schemas.microsoft.com/office/drawing/2014/main" val="3251088446"/>
                    </a:ext>
                  </a:extLst>
                </a:gridCol>
                <a:gridCol w="2803054">
                  <a:extLst>
                    <a:ext uri="{9D8B030D-6E8A-4147-A177-3AD203B41FA5}">
                      <a16:colId xmlns:a16="http://schemas.microsoft.com/office/drawing/2014/main" val="2415578292"/>
                    </a:ext>
                  </a:extLst>
                </a:gridCol>
                <a:gridCol w="3047798">
                  <a:extLst>
                    <a:ext uri="{9D8B030D-6E8A-4147-A177-3AD203B41FA5}">
                      <a16:colId xmlns:a16="http://schemas.microsoft.com/office/drawing/2014/main" val="2016721394"/>
                    </a:ext>
                  </a:extLst>
                </a:gridCol>
              </a:tblGrid>
              <a:tr h="618467">
                <a:tc>
                  <a:txBody>
                    <a:bodyPr/>
                    <a:lstStyle/>
                    <a:p>
                      <a:pPr algn="just">
                        <a:lnSpc>
                          <a:spcPct val="115000"/>
                        </a:lnSpc>
                        <a:spcAft>
                          <a:spcPts val="10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Pollen</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dirty="0">
                          <a:effectLst/>
                          <a:latin typeface="Times New Roman" panose="02020603050405020304" pitchFamily="18" charset="0"/>
                          <a:ea typeface="TimesNewRomanPSMT"/>
                          <a:cs typeface="Times New Roman" panose="02020603050405020304" pitchFamily="18" charset="0"/>
                        </a:rPr>
                        <a:t>R</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r</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8977142"/>
                  </a:ext>
                </a:extLst>
              </a:tr>
              <a:tr h="811801">
                <a:tc>
                  <a:txBody>
                    <a:bodyPr/>
                    <a:lstStyle/>
                    <a:p>
                      <a:pPr algn="just">
                        <a:lnSpc>
                          <a:spcPct val="115000"/>
                        </a:lnSpc>
                        <a:spcAft>
                          <a:spcPts val="1000"/>
                        </a:spcAft>
                      </a:pPr>
                      <a:r>
                        <a:rPr lang="en-US" sz="2400" b="1">
                          <a:effectLst/>
                          <a:latin typeface="Times New Roman" panose="02020603050405020304" pitchFamily="18" charset="0"/>
                          <a:ea typeface="TimesNewRomanPSMT"/>
                          <a:cs typeface="Times New Roman" panose="02020603050405020304" pitchFamily="18" charset="0"/>
                        </a:rPr>
                        <a:t>Egg</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dirty="0">
                          <a:effectLst/>
                          <a:latin typeface="Times New Roman" panose="02020603050405020304" pitchFamily="18" charset="0"/>
                          <a:ea typeface="TimesNewRomanPSMT"/>
                          <a:cs typeface="Times New Roman" panose="02020603050405020304" pitchFamily="18" charset="0"/>
                        </a:rPr>
                        <a:t>R</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dirty="0">
                          <a:effectLst/>
                          <a:latin typeface="Times New Roman" panose="02020603050405020304" pitchFamily="18" charset="0"/>
                          <a:ea typeface="TimesNewRomanPSMT"/>
                          <a:cs typeface="Times New Roman" panose="02020603050405020304" pitchFamily="18" charset="0"/>
                        </a:rPr>
                        <a:t>RR round</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a:effectLst/>
                          <a:latin typeface="Times New Roman" panose="02020603050405020304" pitchFamily="18" charset="0"/>
                          <a:ea typeface="TimesNewRomanPSMT"/>
                          <a:cs typeface="Times New Roman" panose="02020603050405020304" pitchFamily="18" charset="0"/>
                        </a:rPr>
                        <a:t>Rr     round</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64398937"/>
                  </a:ext>
                </a:extLst>
              </a:tr>
              <a:tr h="1283904">
                <a:tc>
                  <a:txBody>
                    <a:bodyPr/>
                    <a:lstStyle/>
                    <a:p>
                      <a:pPr algn="just">
                        <a:lnSpc>
                          <a:spcPct val="115000"/>
                        </a:lnSpc>
                        <a:spcAft>
                          <a:spcPts val="1000"/>
                        </a:spcAft>
                      </a:pPr>
                      <a:r>
                        <a:rPr lang="en-US" sz="24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r</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dirty="0">
                          <a:effectLst/>
                          <a:latin typeface="Times New Roman" panose="02020603050405020304" pitchFamily="18" charset="0"/>
                          <a:ea typeface="TimesNewRomanPSMT"/>
                          <a:cs typeface="Times New Roman" panose="02020603050405020304" pitchFamily="18" charset="0"/>
                        </a:rPr>
                        <a:t>Rr   round</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dirty="0" err="1">
                          <a:effectLst/>
                          <a:latin typeface="Times New Roman" panose="02020603050405020304" pitchFamily="18" charset="0"/>
                          <a:ea typeface="TimesNewRomanPSMT"/>
                          <a:cs typeface="Times New Roman" panose="02020603050405020304" pitchFamily="18" charset="0"/>
                        </a:rPr>
                        <a:t>rr</a:t>
                      </a:r>
                      <a:r>
                        <a:rPr lang="en-US" sz="2400" dirty="0">
                          <a:effectLst/>
                          <a:latin typeface="Times New Roman" panose="02020603050405020304" pitchFamily="18" charset="0"/>
                          <a:ea typeface="TimesNewRomanPSMT"/>
                          <a:cs typeface="Times New Roman" panose="02020603050405020304" pitchFamily="18" charset="0"/>
                        </a:rPr>
                        <a:t>     wrinkle</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3579243"/>
                  </a:ext>
                </a:extLst>
              </a:tr>
            </a:tbl>
          </a:graphicData>
        </a:graphic>
      </p:graphicFrame>
      <p:sp>
        <p:nvSpPr>
          <p:cNvPr id="27" name="Rectangle 31">
            <a:extLst>
              <a:ext uri="{FF2B5EF4-FFF2-40B4-BE49-F238E27FC236}">
                <a16:creationId xmlns:a16="http://schemas.microsoft.com/office/drawing/2014/main" id="{EA76079E-8853-17C8-D008-6653931174DE}"/>
              </a:ext>
            </a:extLst>
          </p:cNvPr>
          <p:cNvSpPr>
            <a:spLocks noChangeArrowheads="1"/>
          </p:cNvSpPr>
          <p:nvPr/>
        </p:nvSpPr>
        <p:spPr bwMode="auto">
          <a:xfrm>
            <a:off x="0" y="-510064"/>
            <a:ext cx="4151778"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36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The Punnett Square</a:t>
            </a:r>
            <a:endParaRPr kumimoji="0" lang="en-US" altLang="en-US" sz="3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29253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DE3F2C7-CB59-DC90-8837-4E0D60F19BED}"/>
              </a:ext>
            </a:extLst>
          </p:cNvPr>
          <p:cNvSpPr>
            <a:spLocks noGrp="1"/>
          </p:cNvSpPr>
          <p:nvPr>
            <p:ph type="sldNum" sz="quarter" idx="12"/>
          </p:nvPr>
        </p:nvSpPr>
        <p:spPr/>
        <p:txBody>
          <a:bodyPr/>
          <a:lstStyle/>
          <a:p>
            <a:fld id="{C0A2E35C-7E1E-47A2-A223-01784D6B8637}" type="slidenum">
              <a:rPr lang="en-US" smtClean="0"/>
              <a:t>3</a:t>
            </a:fld>
            <a:endParaRPr lang="en-US"/>
          </a:p>
        </p:txBody>
      </p:sp>
      <p:sp>
        <p:nvSpPr>
          <p:cNvPr id="4" name="TextBox 3">
            <a:extLst>
              <a:ext uri="{FF2B5EF4-FFF2-40B4-BE49-F238E27FC236}">
                <a16:creationId xmlns:a16="http://schemas.microsoft.com/office/drawing/2014/main" id="{77DCA8C7-6ACA-8227-AA8D-F12867B606DE}"/>
              </a:ext>
            </a:extLst>
          </p:cNvPr>
          <p:cNvSpPr txBox="1"/>
          <p:nvPr/>
        </p:nvSpPr>
        <p:spPr>
          <a:xfrm>
            <a:off x="464457" y="319314"/>
            <a:ext cx="11059885" cy="6955750"/>
          </a:xfrm>
          <a:prstGeom prst="rect">
            <a:avLst/>
          </a:prstGeom>
          <a:noFill/>
        </p:spPr>
        <p:txBody>
          <a:bodyPr wrap="square">
            <a:spAutoFit/>
          </a:bodyPr>
          <a:lstStyle/>
          <a:p>
            <a:r>
              <a:rPr lang="en-US" sz="2000" b="1" dirty="0"/>
              <a:t>Mendel and Classical Genetics (1850s–1900s)</a:t>
            </a:r>
          </a:p>
          <a:p>
            <a:r>
              <a:rPr lang="en-US" sz="2000" dirty="0"/>
              <a:t>1. </a:t>
            </a:r>
            <a:r>
              <a:rPr lang="en-US" sz="2000" b="1" dirty="0"/>
              <a:t>Gregor Mendel (1865): </a:t>
            </a:r>
            <a:r>
              <a:rPr lang="en-US" sz="2000" dirty="0"/>
              <a:t>Known as the "Father of Genetics," Mendel conducted experiments on pea plants, identifying patterns of inheritance. He  formulated laws of segregation and independent assortment. his work was largely ignored until rediscovered in 1900 by scientists like Hugo de Vries and Carl Correns.</a:t>
            </a:r>
          </a:p>
          <a:p>
            <a:r>
              <a:rPr lang="en-US" sz="2000" b="1" dirty="0"/>
              <a:t>Modern Genetics (1900s–Present)</a:t>
            </a:r>
          </a:p>
          <a:p>
            <a:r>
              <a:rPr lang="en-US" sz="2000" dirty="0"/>
              <a:t>1. Discovery of DNA (1928–1953):</a:t>
            </a:r>
          </a:p>
          <a:p>
            <a:r>
              <a:rPr lang="en-US" sz="2000" dirty="0"/>
              <a:t>   - Frederick Griffith (1928): Showed that a "transforming principle" could transfer genetic information.</a:t>
            </a:r>
          </a:p>
          <a:p>
            <a:r>
              <a:rPr lang="en-US" sz="2000" dirty="0"/>
              <a:t>   - Oswald Avery, MacLeod, and McCarty (1944): Identified DNA as the genetic material.</a:t>
            </a:r>
          </a:p>
          <a:p>
            <a:r>
              <a:rPr lang="en-US" sz="2000" dirty="0"/>
              <a:t>   - Watson, Crick, and Franklin (1953): Revealed the double-helix structure of DNA.</a:t>
            </a:r>
          </a:p>
          <a:p>
            <a:r>
              <a:rPr lang="en-US" sz="2000" dirty="0"/>
              <a:t>2. </a:t>
            </a:r>
            <a:r>
              <a:rPr lang="en-US" sz="2000" b="1" dirty="0"/>
              <a:t>Central Dogma of Molecular Biology (1950s–1970s</a:t>
            </a:r>
            <a:r>
              <a:rPr lang="en-US" sz="2000" dirty="0"/>
              <a:t>):</a:t>
            </a:r>
          </a:p>
          <a:p>
            <a:r>
              <a:rPr lang="en-US" sz="2000" dirty="0"/>
              <a:t>   - DNA → RNA → Protein. Key discoveries include transcription, translation, and the genetic code.</a:t>
            </a:r>
          </a:p>
          <a:p>
            <a:r>
              <a:rPr lang="en-US" sz="2400" dirty="0"/>
              <a:t> 3. </a:t>
            </a:r>
            <a:r>
              <a:rPr lang="en-US" sz="2000" b="1" dirty="0"/>
              <a:t>Genetic Engineering and Genomics (1970s–2000s):</a:t>
            </a:r>
          </a:p>
          <a:p>
            <a:r>
              <a:rPr lang="en-US" sz="2000" dirty="0"/>
              <a:t>   - 1970s: Recombinant DNA technology developed.</a:t>
            </a:r>
          </a:p>
          <a:p>
            <a:r>
              <a:rPr lang="en-US" sz="2000" dirty="0"/>
              <a:t>   - 1990: Human Genome Project launched, completed in 2003, mapping all human genes.</a:t>
            </a:r>
          </a:p>
          <a:p>
            <a:r>
              <a:rPr lang="en-US" sz="2000" dirty="0"/>
              <a:t>   - Advances in CRISPR-Cas9 allowed precise genome editing.</a:t>
            </a:r>
          </a:p>
          <a:p>
            <a:r>
              <a:rPr lang="en-US" sz="2000" dirty="0"/>
              <a:t>4. </a:t>
            </a:r>
            <a:r>
              <a:rPr lang="en-US" sz="2000" b="1" dirty="0"/>
              <a:t>21st Century and Beyond: Personalized</a:t>
            </a:r>
            <a:r>
              <a:rPr lang="en-US" sz="2000" dirty="0"/>
              <a:t> medicine, gene therapy, and epigenetics have expanded the applications of genetics. Studies on non-coding RNA, microbiomes, and synthetic biology continue to grow.</a:t>
            </a:r>
          </a:p>
          <a:p>
            <a:r>
              <a:rPr lang="en-US" sz="2000" dirty="0"/>
              <a:t>Genetics remains a dynamic field, bridging evolution, medicine, and technology, with new discoveries redefining our understanding of life</a:t>
            </a:r>
            <a:r>
              <a:rPr lang="en-US" sz="2400" dirty="0"/>
              <a:t>.</a:t>
            </a:r>
            <a:endParaRPr lang="en-US" sz="2000" dirty="0"/>
          </a:p>
          <a:p>
            <a:endParaRPr lang="en-US" dirty="0"/>
          </a:p>
        </p:txBody>
      </p:sp>
    </p:spTree>
    <p:extLst>
      <p:ext uri="{BB962C8B-B14F-4D97-AF65-F5344CB8AC3E}">
        <p14:creationId xmlns:p14="http://schemas.microsoft.com/office/powerpoint/2010/main" val="27919924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23B7F06-C8D5-27B9-11C3-06BCAD3B700D}"/>
              </a:ext>
            </a:extLst>
          </p:cNvPr>
          <p:cNvSpPr>
            <a:spLocks noGrp="1"/>
          </p:cNvSpPr>
          <p:nvPr>
            <p:ph type="sldNum" sz="quarter" idx="12"/>
          </p:nvPr>
        </p:nvSpPr>
        <p:spPr/>
        <p:txBody>
          <a:bodyPr/>
          <a:lstStyle/>
          <a:p>
            <a:fld id="{C0A2E35C-7E1E-47A2-A223-01784D6B8637}" type="slidenum">
              <a:rPr lang="en-US" smtClean="0"/>
              <a:t>30</a:t>
            </a:fld>
            <a:endParaRPr lang="en-US"/>
          </a:p>
        </p:txBody>
      </p:sp>
      <p:pic>
        <p:nvPicPr>
          <p:cNvPr id="48" name="Content Placeholder 47">
            <a:extLst>
              <a:ext uri="{FF2B5EF4-FFF2-40B4-BE49-F238E27FC236}">
                <a16:creationId xmlns:a16="http://schemas.microsoft.com/office/drawing/2014/main" id="{C6BB840D-EABE-3D18-08BC-F3FED0A18F86}"/>
              </a:ext>
            </a:extLst>
          </p:cNvPr>
          <p:cNvPicPr>
            <a:picLocks noGrp="1" noChangeAspect="1"/>
          </p:cNvPicPr>
          <p:nvPr>
            <p:ph idx="4294967295"/>
          </p:nvPr>
        </p:nvPicPr>
        <p:blipFill>
          <a:blip r:embed="rId2"/>
          <a:stretch>
            <a:fillRect/>
          </a:stretch>
        </p:blipFill>
        <p:spPr>
          <a:xfrm>
            <a:off x="897151" y="1057652"/>
            <a:ext cx="11157446" cy="4924502"/>
          </a:xfrm>
          <a:prstGeom prst="rect">
            <a:avLst/>
          </a:prstGeom>
        </p:spPr>
      </p:pic>
    </p:spTree>
    <p:extLst>
      <p:ext uri="{BB962C8B-B14F-4D97-AF65-F5344CB8AC3E}">
        <p14:creationId xmlns:p14="http://schemas.microsoft.com/office/powerpoint/2010/main" val="9946780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5DCD854-6FE0-E324-BAA3-45BC8EB16945}"/>
              </a:ext>
            </a:extLst>
          </p:cNvPr>
          <p:cNvSpPr>
            <a:spLocks noGrp="1"/>
          </p:cNvSpPr>
          <p:nvPr>
            <p:ph type="sldNum" sz="quarter" idx="12"/>
          </p:nvPr>
        </p:nvSpPr>
        <p:spPr/>
        <p:txBody>
          <a:bodyPr/>
          <a:lstStyle/>
          <a:p>
            <a:fld id="{C0A2E35C-7E1E-47A2-A223-01784D6B8637}" type="slidenum">
              <a:rPr lang="en-US" smtClean="0"/>
              <a:t>31</a:t>
            </a:fld>
            <a:endParaRPr lang="en-US"/>
          </a:p>
        </p:txBody>
      </p:sp>
      <p:pic>
        <p:nvPicPr>
          <p:cNvPr id="4" name="Content Placeholder 3">
            <a:extLst>
              <a:ext uri="{FF2B5EF4-FFF2-40B4-BE49-F238E27FC236}">
                <a16:creationId xmlns:a16="http://schemas.microsoft.com/office/drawing/2014/main" id="{391BDF91-0A23-3581-15BE-391786D92FEB}"/>
              </a:ext>
            </a:extLst>
          </p:cNvPr>
          <p:cNvPicPr>
            <a:picLocks noGrp="1" noChangeAspect="1"/>
          </p:cNvPicPr>
          <p:nvPr>
            <p:ph idx="4294967295"/>
          </p:nvPr>
        </p:nvPicPr>
        <p:blipFill>
          <a:blip r:embed="rId2"/>
          <a:stretch>
            <a:fillRect/>
          </a:stretch>
        </p:blipFill>
        <p:spPr>
          <a:xfrm>
            <a:off x="1350805" y="1277257"/>
            <a:ext cx="9360738" cy="4548140"/>
          </a:xfrm>
          <a:prstGeom prst="rect">
            <a:avLst/>
          </a:prstGeom>
        </p:spPr>
      </p:pic>
    </p:spTree>
    <p:extLst>
      <p:ext uri="{BB962C8B-B14F-4D97-AF65-F5344CB8AC3E}">
        <p14:creationId xmlns:p14="http://schemas.microsoft.com/office/powerpoint/2010/main" val="34840504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F98CEF7-0EEF-58FA-F6C9-B3DF2941D13B}"/>
              </a:ext>
            </a:extLst>
          </p:cNvPr>
          <p:cNvSpPr>
            <a:spLocks noGrp="1"/>
          </p:cNvSpPr>
          <p:nvPr>
            <p:ph type="sldNum" sz="quarter" idx="12"/>
          </p:nvPr>
        </p:nvSpPr>
        <p:spPr/>
        <p:txBody>
          <a:bodyPr/>
          <a:lstStyle/>
          <a:p>
            <a:fld id="{C0A2E35C-7E1E-47A2-A223-01784D6B8637}" type="slidenum">
              <a:rPr lang="en-US" smtClean="0"/>
              <a:t>32</a:t>
            </a:fld>
            <a:endParaRPr lang="en-US"/>
          </a:p>
        </p:txBody>
      </p:sp>
      <p:sp>
        <p:nvSpPr>
          <p:cNvPr id="3" name="Content Placeholder 2">
            <a:extLst>
              <a:ext uri="{FF2B5EF4-FFF2-40B4-BE49-F238E27FC236}">
                <a16:creationId xmlns:a16="http://schemas.microsoft.com/office/drawing/2014/main" id="{4CE0B9F1-3194-C3E8-4870-1BA7DC75DF32}"/>
              </a:ext>
            </a:extLst>
          </p:cNvPr>
          <p:cNvSpPr>
            <a:spLocks noGrp="1"/>
          </p:cNvSpPr>
          <p:nvPr>
            <p:ph idx="4294967295"/>
          </p:nvPr>
        </p:nvSpPr>
        <p:spPr>
          <a:xfrm>
            <a:off x="493487" y="333829"/>
            <a:ext cx="10740570" cy="6022521"/>
          </a:xfrm>
        </p:spPr>
        <p:txBody>
          <a:bodyPr>
            <a:normAutofit fontScale="25000" lnSpcReduction="20000"/>
          </a:bodyPr>
          <a:lstStyle/>
          <a:p>
            <a:pPr algn="just">
              <a:lnSpc>
                <a:spcPct val="150000"/>
              </a:lnSpc>
              <a:spcAft>
                <a:spcPts val="1000"/>
              </a:spcAft>
            </a:pPr>
            <a:r>
              <a:rPr lang="en-US" sz="8000" dirty="0">
                <a:effectLst/>
                <a:latin typeface="Times New Roman" panose="02020603050405020304" pitchFamily="18" charset="0"/>
                <a:ea typeface="TimesNewRomanPSMT"/>
                <a:cs typeface="Times New Roman" panose="02020603050405020304" pitchFamily="18" charset="0"/>
              </a:rPr>
              <a:t>He counted the number of seeds in the 2</a:t>
            </a:r>
            <a:r>
              <a:rPr lang="en-US" sz="8000" baseline="30000" dirty="0">
                <a:effectLst/>
                <a:latin typeface="Times New Roman" panose="02020603050405020304" pitchFamily="18" charset="0"/>
                <a:ea typeface="TimesNewRomanPSMT"/>
                <a:cs typeface="Times New Roman" panose="02020603050405020304" pitchFamily="18" charset="0"/>
              </a:rPr>
              <a:t>nd</a:t>
            </a:r>
            <a:r>
              <a:rPr lang="en-US" sz="8000" dirty="0">
                <a:effectLst/>
                <a:latin typeface="Times New Roman" panose="02020603050405020304" pitchFamily="18" charset="0"/>
                <a:ea typeface="TimesNewRomanPSMT"/>
                <a:cs typeface="Times New Roman" panose="02020603050405020304" pitchFamily="18" charset="0"/>
              </a:rPr>
              <a:t> generation</a:t>
            </a:r>
            <a:endParaRPr lang="en-US" sz="8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8000" dirty="0">
                <a:effectLst/>
                <a:latin typeface="Times New Roman" panose="02020603050405020304" pitchFamily="18" charset="0"/>
                <a:ea typeface="TimesNewRomanPSMT"/>
                <a:cs typeface="Times New Roman" panose="02020603050405020304" pitchFamily="18" charset="0"/>
              </a:rPr>
              <a:t> Results                       5474 (RSP)                     1850 (WSP)          </a:t>
            </a:r>
            <a:endParaRPr lang="en-US" sz="8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8000" dirty="0">
                <a:effectLst/>
                <a:latin typeface="Times New Roman" panose="02020603050405020304" pitchFamily="18" charset="0"/>
                <a:ea typeface="TimesNewRomanPSMT"/>
                <a:cs typeface="Times New Roman" panose="02020603050405020304" pitchFamily="18" charset="0"/>
              </a:rPr>
              <a:t>The exact ratio:           2.96        :         1 </a:t>
            </a:r>
            <a:endParaRPr lang="en-US" sz="8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8000" dirty="0">
                <a:effectLst/>
                <a:latin typeface="Times New Roman" panose="02020603050405020304" pitchFamily="18" charset="0"/>
                <a:ea typeface="TimesNewRomanPSMT"/>
                <a:cs typeface="Times New Roman" panose="02020603050405020304" pitchFamily="18" charset="0"/>
              </a:rPr>
              <a:t>Approx.:                       3            :         1            ( 3/4 round seeded plant  ;   1/4 wrinkle seeded plant)</a:t>
            </a:r>
            <a:endParaRPr lang="en-US" sz="8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8000" dirty="0">
                <a:effectLst/>
                <a:latin typeface="Times New Roman" panose="02020603050405020304" pitchFamily="18" charset="0"/>
                <a:ea typeface="TimesNewRomanPSMT"/>
                <a:cs typeface="Times New Roman" panose="02020603050405020304" pitchFamily="18" charset="0"/>
              </a:rPr>
              <a:t>                                 3 round      :          1 wrinkle </a:t>
            </a:r>
            <a:endParaRPr lang="en-US" sz="8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8000" dirty="0">
                <a:effectLst/>
                <a:latin typeface="Times New Roman" panose="02020603050405020304" pitchFamily="18" charset="0"/>
                <a:ea typeface="TimesNewRomanPSMT"/>
                <a:cs typeface="Times New Roman" panose="02020603050405020304" pitchFamily="18" charset="0"/>
              </a:rPr>
              <a:t>Genotypic ratio.       1RR      2 Rr      </a:t>
            </a:r>
            <a:r>
              <a:rPr lang="en-US" sz="8000" dirty="0">
                <a:latin typeface="Times New Roman" panose="02020603050405020304" pitchFamily="18" charset="0"/>
                <a:ea typeface="TimesNewRomanPSMT"/>
                <a:cs typeface="Times New Roman" panose="02020603050405020304" pitchFamily="18" charset="0"/>
              </a:rPr>
              <a:t>1rr</a:t>
            </a:r>
            <a:r>
              <a:rPr lang="en-US" sz="80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8000" dirty="0">
                <a:latin typeface="Times New Roman" panose="02020603050405020304" pitchFamily="18" charset="0"/>
                <a:ea typeface="TimesNewRomanPSMT"/>
                <a:cs typeface="Times New Roman" panose="02020603050405020304" pitchFamily="18" charset="0"/>
              </a:rPr>
              <a:t> (</a:t>
            </a:r>
            <a:r>
              <a:rPr lang="en-US" sz="8000" dirty="0">
                <a:latin typeface="Times New Roman" panose="02020603050405020304" pitchFamily="18" charset="0"/>
                <a:ea typeface="Times New Roman" panose="02020603050405020304" pitchFamily="18" charset="0"/>
                <a:cs typeface="Times New Roman" panose="02020603050405020304" pitchFamily="18" charset="0"/>
              </a:rPr>
              <a:t>1 homozygous round   2 heterozygous round     1 wrinkle 					               (homozygous recessive)</a:t>
            </a:r>
            <a:r>
              <a:rPr lang="en-US" sz="8000" dirty="0">
                <a:effectLst/>
                <a:latin typeface="Times New Roman" panose="02020603050405020304" pitchFamily="18" charset="0"/>
                <a:ea typeface="TimesNewRomanPSMT"/>
                <a:cs typeface="Times New Roman" panose="02020603050405020304" pitchFamily="18" charset="0"/>
              </a:rPr>
              <a:t>)</a:t>
            </a:r>
            <a:endParaRPr lang="en-US" sz="8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8000" dirty="0">
                <a:effectLst/>
                <a:latin typeface="Times New Roman" panose="02020603050405020304" pitchFamily="18" charset="0"/>
                <a:ea typeface="TimesNewRomanPSMT"/>
                <a:cs typeface="Times New Roman" panose="02020603050405020304" pitchFamily="18" charset="0"/>
              </a:rPr>
              <a:t> Basic phenotypic ratio              3:1</a:t>
            </a:r>
            <a:endParaRPr lang="en-US" sz="8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8000" dirty="0">
                <a:effectLst/>
                <a:latin typeface="Times New Roman" panose="02020603050405020304" pitchFamily="18" charset="0"/>
                <a:ea typeface="TimesNewRomanPSMT"/>
                <a:cs typeface="Times New Roman" panose="02020603050405020304" pitchFamily="18" charset="0"/>
              </a:rPr>
              <a:t>    Basic genotypic ratio           1:2:1                 (    F1 in the above case is not pure breeding, but a hybrid)</a:t>
            </a:r>
            <a:endParaRPr lang="en-US" sz="80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8831817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20D3005-EC20-C984-83F7-6F655F6DF099}"/>
              </a:ext>
            </a:extLst>
          </p:cNvPr>
          <p:cNvSpPr>
            <a:spLocks noGrp="1"/>
          </p:cNvSpPr>
          <p:nvPr>
            <p:ph type="sldNum" sz="quarter" idx="12"/>
          </p:nvPr>
        </p:nvSpPr>
        <p:spPr/>
        <p:txBody>
          <a:bodyPr/>
          <a:lstStyle/>
          <a:p>
            <a:fld id="{C0A2E35C-7E1E-47A2-A223-01784D6B8637}" type="slidenum">
              <a:rPr lang="en-US" smtClean="0"/>
              <a:t>33</a:t>
            </a:fld>
            <a:endParaRPr lang="en-US"/>
          </a:p>
        </p:txBody>
      </p:sp>
      <p:sp>
        <p:nvSpPr>
          <p:cNvPr id="3" name="Content Placeholder 2">
            <a:extLst>
              <a:ext uri="{FF2B5EF4-FFF2-40B4-BE49-F238E27FC236}">
                <a16:creationId xmlns:a16="http://schemas.microsoft.com/office/drawing/2014/main" id="{E314F47D-C295-E3E5-488C-AB77A6C0E792}"/>
              </a:ext>
            </a:extLst>
          </p:cNvPr>
          <p:cNvSpPr>
            <a:spLocks noGrp="1"/>
          </p:cNvSpPr>
          <p:nvPr>
            <p:ph idx="4294967295"/>
          </p:nvPr>
        </p:nvSpPr>
        <p:spPr>
          <a:xfrm>
            <a:off x="283335" y="296214"/>
            <a:ext cx="10232265" cy="5880749"/>
          </a:xfrm>
        </p:spPr>
        <p:txBody>
          <a:bodyPr>
            <a:normAutofit fontScale="92500" lnSpcReduction="10000"/>
          </a:bodyPr>
          <a:lstStyle/>
          <a:p>
            <a:pPr algn="just">
              <a:lnSpc>
                <a:spcPct val="150000"/>
              </a:lnSpc>
              <a:spcAft>
                <a:spcPts val="1000"/>
              </a:spcAft>
            </a:pPr>
            <a:r>
              <a:rPr lang="en-US" sz="2400" dirty="0">
                <a:effectLst/>
                <a:latin typeface="Times New Roman" panose="02020603050405020304" pitchFamily="18" charset="0"/>
                <a:ea typeface="TimesNewRomanPSMT"/>
                <a:cs typeface="Times New Roman" panose="02020603050405020304" pitchFamily="18" charset="0"/>
              </a:rPr>
              <a:t>The round character is said to be </a:t>
            </a: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dominant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NewRomanPSMT"/>
                <a:cs typeface="Times New Roman" panose="02020603050405020304" pitchFamily="18" charset="0"/>
              </a:rPr>
              <a:t>over the </a:t>
            </a:r>
            <a:r>
              <a:rPr lang="en-US" sz="2400" b="1" dirty="0">
                <a:effectLst/>
                <a:latin typeface="Times New Roman" panose="02020603050405020304" pitchFamily="18" charset="0"/>
                <a:ea typeface="TimesNewRomanPSMT"/>
                <a:cs typeface="Times New Roman" panose="02020603050405020304" pitchFamily="18" charset="0"/>
              </a:rPr>
              <a:t>wrinkle</a:t>
            </a:r>
            <a:r>
              <a:rPr lang="en-US" sz="2400" dirty="0">
                <a:effectLst/>
                <a:latin typeface="Times New Roman" panose="02020603050405020304" pitchFamily="18" charset="0"/>
                <a:ea typeface="TimesNewRomanPSMT"/>
                <a:cs typeface="Times New Roman" panose="02020603050405020304" pitchFamily="18" charset="0"/>
              </a:rPr>
              <a:t> character because when the two types of factors responsible for both characters are present in the same individual only the round character is exhibited. </a:t>
            </a:r>
          </a:p>
          <a:p>
            <a:pPr algn="just">
              <a:lnSpc>
                <a:spcPct val="150000"/>
              </a:lnSpc>
              <a:spcAft>
                <a:spcPts val="1000"/>
              </a:spcAft>
            </a:pPr>
            <a:r>
              <a:rPr lang="en-US" sz="2400" dirty="0">
                <a:effectLst/>
                <a:latin typeface="Times New Roman" panose="02020603050405020304" pitchFamily="18" charset="0"/>
                <a:ea typeface="TimesNewRomanPSMT"/>
                <a:cs typeface="Times New Roman" panose="02020603050405020304" pitchFamily="18" charset="0"/>
              </a:rPr>
              <a:t>In the same way the R-factor is said to be dominant over the r-factor. The wrinkle character is said to be </a:t>
            </a: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recessive </a:t>
            </a:r>
            <a:r>
              <a:rPr lang="en-US" sz="2400" dirty="0">
                <a:effectLst/>
                <a:latin typeface="Times New Roman" panose="02020603050405020304" pitchFamily="18" charset="0"/>
                <a:ea typeface="TimesNewRomanPSMT"/>
                <a:cs typeface="Times New Roman" panose="02020603050405020304" pitchFamily="18" charset="0"/>
              </a:rPr>
              <a:t>to the round character. </a:t>
            </a:r>
          </a:p>
          <a:p>
            <a:pPr algn="just">
              <a:lnSpc>
                <a:spcPct val="150000"/>
              </a:lnSpc>
              <a:spcAft>
                <a:spcPts val="1000"/>
              </a:spcAft>
            </a:pPr>
            <a:r>
              <a:rPr lang="en-US" sz="2400" dirty="0">
                <a:effectLst/>
                <a:latin typeface="Times New Roman" panose="02020603050405020304" pitchFamily="18" charset="0"/>
                <a:ea typeface="TimesNewRomanPSMT"/>
                <a:cs typeface="Times New Roman" panose="02020603050405020304" pitchFamily="18" charset="0"/>
              </a:rPr>
              <a:t>The same terminology is used to describe the relationship of the r-factor to the R-factor. The factor for the round trait is designated ‘R’ because round is dominant and the factor for wrinkle is designated ‘r’ because wrinkle is recessive.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2400" dirty="0">
                <a:effectLst/>
                <a:latin typeface="Times New Roman" panose="02020603050405020304" pitchFamily="18" charset="0"/>
                <a:ea typeface="TimesNewRomanPSMT"/>
                <a:cs typeface="Times New Roman" panose="02020603050405020304" pitchFamily="18" charset="0"/>
              </a:rPr>
              <a:t>The same letters used as the symbol for both the round and wrinkle characters because they are alternate forms of the same character</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8137014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8A30DB4-5FD2-02F2-B486-8A120913F266}"/>
              </a:ext>
            </a:extLst>
          </p:cNvPr>
          <p:cNvSpPr>
            <a:spLocks noGrp="1"/>
          </p:cNvSpPr>
          <p:nvPr>
            <p:ph type="sldNum" sz="quarter" idx="12"/>
          </p:nvPr>
        </p:nvSpPr>
        <p:spPr/>
        <p:txBody>
          <a:bodyPr/>
          <a:lstStyle/>
          <a:p>
            <a:fld id="{C0A2E35C-7E1E-47A2-A223-01784D6B8637}" type="slidenum">
              <a:rPr lang="en-US" smtClean="0"/>
              <a:t>34</a:t>
            </a:fld>
            <a:endParaRPr lang="en-US"/>
          </a:p>
        </p:txBody>
      </p:sp>
      <p:sp>
        <p:nvSpPr>
          <p:cNvPr id="3" name="Content Placeholder 2">
            <a:extLst>
              <a:ext uri="{FF2B5EF4-FFF2-40B4-BE49-F238E27FC236}">
                <a16:creationId xmlns:a16="http://schemas.microsoft.com/office/drawing/2014/main" id="{2BCCA7DF-623B-D485-CFCB-C007B77E1EFE}"/>
              </a:ext>
            </a:extLst>
          </p:cNvPr>
          <p:cNvSpPr>
            <a:spLocks noGrp="1"/>
          </p:cNvSpPr>
          <p:nvPr>
            <p:ph idx="4294967295"/>
          </p:nvPr>
        </p:nvSpPr>
        <p:spPr>
          <a:xfrm>
            <a:off x="592428" y="283336"/>
            <a:ext cx="9923172" cy="5893628"/>
          </a:xfrm>
        </p:spPr>
        <p:txBody>
          <a:bodyPr>
            <a:noAutofit/>
          </a:bodyPr>
          <a:lstStyle/>
          <a:p>
            <a:pPr algn="just">
              <a:lnSpc>
                <a:spcPct val="100000"/>
              </a:lnSpc>
              <a:spcAft>
                <a:spcPts val="10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Testcross</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0000"/>
              </a:lnSpc>
              <a:spcAft>
                <a:spcPts val="1000"/>
              </a:spcAft>
            </a:pPr>
            <a:r>
              <a:rPr lang="en-US" sz="2400" dirty="0">
                <a:effectLst/>
                <a:latin typeface="Times New Roman" panose="02020603050405020304" pitchFamily="18" charset="0"/>
                <a:ea typeface="TimesNewRomanPSMT"/>
                <a:cs typeface="Times New Roman" panose="02020603050405020304" pitchFamily="18" charset="0"/>
              </a:rPr>
              <a:t>This is a cross between an individual whose genotype is not known with another individual who is known to be homozygous recessive for the trait in question. </a:t>
            </a:r>
          </a:p>
          <a:p>
            <a:pPr algn="just">
              <a:lnSpc>
                <a:spcPct val="100000"/>
              </a:lnSpc>
              <a:spcAft>
                <a:spcPts val="1000"/>
              </a:spcAft>
            </a:pPr>
            <a:r>
              <a:rPr lang="en-US" sz="2400" dirty="0">
                <a:effectLst/>
                <a:latin typeface="Times New Roman" panose="02020603050405020304" pitchFamily="18" charset="0"/>
                <a:ea typeface="TimesNewRomanPSMT"/>
                <a:cs typeface="Times New Roman" panose="02020603050405020304" pitchFamily="18" charset="0"/>
              </a:rPr>
              <a:t> The phenotype of heterozygous is the same as homozygous dominant. It is always difficult to know their </a:t>
            </a:r>
            <a:r>
              <a:rPr lang="en-US" sz="2400" dirty="0" err="1">
                <a:effectLst/>
                <a:latin typeface="Times New Roman" panose="02020603050405020304" pitchFamily="18" charset="0"/>
                <a:ea typeface="TimesNewRomanPSMT"/>
                <a:cs typeface="Times New Roman" panose="02020603050405020304" pitchFamily="18" charset="0"/>
              </a:rPr>
              <a:t>genotype.To</a:t>
            </a:r>
            <a:r>
              <a:rPr lang="en-US" sz="2400" dirty="0">
                <a:effectLst/>
                <a:latin typeface="Times New Roman" panose="02020603050405020304" pitchFamily="18" charset="0"/>
                <a:ea typeface="TimesNewRomanPSMT"/>
                <a:cs typeface="Times New Roman" panose="02020603050405020304" pitchFamily="18" charset="0"/>
              </a:rPr>
              <a:t> solve the problem such individual of unknown genotype will be crossed with another individual with recessive trait. </a:t>
            </a:r>
          </a:p>
          <a:p>
            <a:pPr algn="just">
              <a:lnSpc>
                <a:spcPct val="100000"/>
              </a:lnSpc>
              <a:spcAft>
                <a:spcPts val="1000"/>
              </a:spcAft>
            </a:pPr>
            <a:r>
              <a:rPr lang="en-US" sz="2400" dirty="0">
                <a:effectLst/>
                <a:latin typeface="Times New Roman" panose="02020603050405020304" pitchFamily="18" charset="0"/>
                <a:ea typeface="TimesNewRomanPSMT"/>
                <a:cs typeface="Times New Roman" panose="02020603050405020304" pitchFamily="18" charset="0"/>
              </a:rPr>
              <a:t>The testcross by its design makes it possible to determine the unknown genotype. For example, we know that in the garden pea, round seeds are dominant over wrinkle seeds. </a:t>
            </a:r>
          </a:p>
          <a:p>
            <a:pPr algn="just">
              <a:lnSpc>
                <a:spcPct val="100000"/>
              </a:lnSpc>
              <a:spcAft>
                <a:spcPts val="1000"/>
              </a:spcAft>
            </a:pPr>
            <a:r>
              <a:rPr lang="en-US" sz="2400" dirty="0">
                <a:effectLst/>
                <a:latin typeface="Times New Roman" panose="02020603050405020304" pitchFamily="18" charset="0"/>
                <a:ea typeface="TimesNewRomanPSMT"/>
                <a:cs typeface="Times New Roman" panose="02020603050405020304" pitchFamily="18" charset="0"/>
              </a:rPr>
              <a:t>Suppose a plant had round seeds and we had to determine the genotype of the plant.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89430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8A30DB4-5FD2-02F2-B486-8A120913F266}"/>
              </a:ext>
            </a:extLst>
          </p:cNvPr>
          <p:cNvSpPr>
            <a:spLocks noGrp="1"/>
          </p:cNvSpPr>
          <p:nvPr>
            <p:ph type="sldNum" sz="quarter" idx="12"/>
          </p:nvPr>
        </p:nvSpPr>
        <p:spPr/>
        <p:txBody>
          <a:bodyPr/>
          <a:lstStyle/>
          <a:p>
            <a:fld id="{C0A2E35C-7E1E-47A2-A223-01784D6B8637}" type="slidenum">
              <a:rPr lang="en-US" smtClean="0"/>
              <a:t>35</a:t>
            </a:fld>
            <a:endParaRPr lang="en-US"/>
          </a:p>
        </p:txBody>
      </p:sp>
      <p:sp>
        <p:nvSpPr>
          <p:cNvPr id="3" name="Content Placeholder 2">
            <a:extLst>
              <a:ext uri="{FF2B5EF4-FFF2-40B4-BE49-F238E27FC236}">
                <a16:creationId xmlns:a16="http://schemas.microsoft.com/office/drawing/2014/main" id="{2BCCA7DF-623B-D485-CFCB-C007B77E1EFE}"/>
              </a:ext>
            </a:extLst>
          </p:cNvPr>
          <p:cNvSpPr>
            <a:spLocks noGrp="1"/>
          </p:cNvSpPr>
          <p:nvPr>
            <p:ph idx="4294967295"/>
          </p:nvPr>
        </p:nvSpPr>
        <p:spPr>
          <a:xfrm>
            <a:off x="399245" y="437883"/>
            <a:ext cx="10599313" cy="5739082"/>
          </a:xfrm>
        </p:spPr>
        <p:txBody>
          <a:bodyPr>
            <a:normAutofit fontScale="25000" lnSpcReduction="20000"/>
          </a:bodyPr>
          <a:lstStyle/>
          <a:p>
            <a:pPr algn="just">
              <a:lnSpc>
                <a:spcPct val="120000"/>
              </a:lnSpc>
              <a:spcAft>
                <a:spcPts val="1000"/>
              </a:spcAft>
            </a:pPr>
            <a:r>
              <a:rPr lang="en-US" sz="8000" dirty="0">
                <a:effectLst/>
                <a:latin typeface="Times New Roman" panose="02020603050405020304" pitchFamily="18" charset="0"/>
                <a:ea typeface="TimesNewRomanPSMT"/>
                <a:cs typeface="Times New Roman" panose="02020603050405020304" pitchFamily="18" charset="0"/>
              </a:rPr>
              <a:t>We would make a testcross. </a:t>
            </a:r>
            <a:r>
              <a:rPr lang="en-US" sz="8000" dirty="0">
                <a:latin typeface="Calibri" panose="020F0502020204030204" pitchFamily="34" charset="0"/>
                <a:ea typeface="TimesNewRomanPSMT"/>
                <a:cs typeface="Times New Roman" panose="02020603050405020304" pitchFamily="18" charset="0"/>
              </a:rPr>
              <a:t>   </a:t>
            </a:r>
            <a:r>
              <a:rPr lang="en-US" sz="8000" dirty="0">
                <a:effectLst/>
                <a:latin typeface="Times New Roman" panose="02020603050405020304" pitchFamily="18" charset="0"/>
                <a:ea typeface="TimesNewRomanPSMT"/>
                <a:cs typeface="Times New Roman" panose="02020603050405020304" pitchFamily="18" charset="0"/>
              </a:rPr>
              <a:t>i.e.  Round seeds    x   wrinkle </a:t>
            </a:r>
            <a:endParaRPr lang="en-US" sz="8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20000"/>
              </a:lnSpc>
              <a:spcAft>
                <a:spcPts val="1000"/>
              </a:spcAft>
            </a:pPr>
            <a:r>
              <a:rPr lang="en-US" sz="8000" dirty="0">
                <a:effectLst/>
                <a:latin typeface="Times New Roman" panose="02020603050405020304" pitchFamily="18" charset="0"/>
                <a:ea typeface="TimesNewRomanPSMT"/>
                <a:cs typeface="Times New Roman" panose="02020603050405020304" pitchFamily="18" charset="0"/>
              </a:rPr>
              <a:t>                 ?     x            aa           ( round seed plant is either RR or Rr)</a:t>
            </a:r>
            <a:endParaRPr lang="en-US" sz="8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20000"/>
              </a:lnSpc>
              <a:spcAft>
                <a:spcPts val="1000"/>
              </a:spcAft>
            </a:pPr>
            <a:r>
              <a:rPr lang="en-US" sz="8000" dirty="0">
                <a:effectLst/>
                <a:latin typeface="Times New Roman" panose="02020603050405020304" pitchFamily="18" charset="0"/>
                <a:ea typeface="TimesNewRomanPSMT"/>
                <a:cs typeface="Times New Roman" panose="02020603050405020304" pitchFamily="18" charset="0"/>
              </a:rPr>
              <a:t>The result of the cross will tell whether the individual is homozygous dominant or heterozygous dominant.</a:t>
            </a:r>
            <a:endParaRPr lang="en-US" sz="8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20000"/>
              </a:lnSpc>
              <a:spcAft>
                <a:spcPts val="1000"/>
              </a:spcAft>
            </a:pPr>
            <a:r>
              <a:rPr lang="en-US" sz="8000" dirty="0">
                <a:effectLst/>
                <a:latin typeface="Times New Roman" panose="02020603050405020304" pitchFamily="18" charset="0"/>
                <a:ea typeface="TimesNewRomanPSMT"/>
                <a:cs typeface="Times New Roman" panose="02020603050405020304" pitchFamily="18" charset="0"/>
              </a:rPr>
              <a:t>If the dominant is homozygous (RR), the cross is:</a:t>
            </a:r>
            <a:endParaRPr lang="en-US" sz="8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20000"/>
              </a:lnSpc>
              <a:spcAft>
                <a:spcPts val="1000"/>
              </a:spcAft>
            </a:pPr>
            <a:r>
              <a:rPr lang="en-US" sz="8000" dirty="0">
                <a:effectLst/>
                <a:latin typeface="Times New Roman" panose="02020603050405020304" pitchFamily="18" charset="0"/>
                <a:ea typeface="TimesNewRomanPSMT"/>
                <a:cs typeface="Times New Roman" panose="02020603050405020304" pitchFamily="18" charset="0"/>
              </a:rPr>
              <a:t>Genotype:         RR              x                </a:t>
            </a:r>
            <a:r>
              <a:rPr lang="en-US" sz="8000" dirty="0" err="1">
                <a:effectLst/>
                <a:latin typeface="Times New Roman" panose="02020603050405020304" pitchFamily="18" charset="0"/>
                <a:ea typeface="TimesNewRomanPSMT"/>
                <a:cs typeface="Times New Roman" panose="02020603050405020304" pitchFamily="18" charset="0"/>
              </a:rPr>
              <a:t>rr</a:t>
            </a:r>
            <a:endParaRPr lang="en-US" sz="8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20000"/>
              </a:lnSpc>
              <a:spcAft>
                <a:spcPts val="1000"/>
              </a:spcAft>
            </a:pPr>
            <a:r>
              <a:rPr lang="en-US" sz="8000" dirty="0">
                <a:effectLst/>
                <a:latin typeface="Times New Roman" panose="02020603050405020304" pitchFamily="18" charset="0"/>
                <a:ea typeface="TimesNewRomanPSMT"/>
                <a:cs typeface="Times New Roman" panose="02020603050405020304" pitchFamily="18" charset="0"/>
              </a:rPr>
              <a:t> Products                      Rr</a:t>
            </a:r>
            <a:endParaRPr lang="en-US" sz="8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20000"/>
              </a:lnSpc>
              <a:spcAft>
                <a:spcPts val="1000"/>
              </a:spcAft>
            </a:pPr>
            <a:r>
              <a:rPr lang="en-US" sz="8000" dirty="0">
                <a:effectLst/>
                <a:latin typeface="Times New Roman" panose="02020603050405020304" pitchFamily="18" charset="0"/>
                <a:ea typeface="TimesNewRomanPSMT"/>
                <a:cs typeface="Times New Roman" panose="02020603050405020304" pitchFamily="18" charset="0"/>
              </a:rPr>
              <a:t>If the dominant is heterozygous (Rr), the cross is Test cross: Axial flowers x terminal</a:t>
            </a:r>
            <a:endParaRPr lang="en-US" sz="8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20000"/>
              </a:lnSpc>
              <a:spcAft>
                <a:spcPts val="1000"/>
              </a:spcAft>
            </a:pPr>
            <a:r>
              <a:rPr lang="en-US" sz="8000" dirty="0">
                <a:effectLst/>
                <a:latin typeface="Times New Roman" panose="02020603050405020304" pitchFamily="18" charset="0"/>
                <a:ea typeface="TimesNewRomanPSMT"/>
                <a:cs typeface="Times New Roman" panose="02020603050405020304" pitchFamily="18" charset="0"/>
              </a:rPr>
              <a:t>Genotype:         Rr            x                 </a:t>
            </a:r>
            <a:r>
              <a:rPr lang="en-US" sz="8000" dirty="0" err="1">
                <a:effectLst/>
                <a:latin typeface="Times New Roman" panose="02020603050405020304" pitchFamily="18" charset="0"/>
                <a:ea typeface="TimesNewRomanPSMT"/>
                <a:cs typeface="Times New Roman" panose="02020603050405020304" pitchFamily="18" charset="0"/>
              </a:rPr>
              <a:t>rr</a:t>
            </a:r>
            <a:endParaRPr lang="en-US" sz="8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20000"/>
              </a:lnSpc>
              <a:spcAft>
                <a:spcPts val="1000"/>
              </a:spcAft>
            </a:pPr>
            <a:r>
              <a:rPr lang="en-US" sz="8000" dirty="0">
                <a:effectLst/>
                <a:latin typeface="Times New Roman" panose="02020603050405020304" pitchFamily="18" charset="0"/>
                <a:ea typeface="TimesNewRomanPSMT"/>
                <a:cs typeface="Times New Roman" panose="02020603050405020304" pitchFamily="18" charset="0"/>
              </a:rPr>
              <a:t>Gamete:             R      </a:t>
            </a:r>
            <a:r>
              <a:rPr lang="en-US" sz="8000" dirty="0" err="1">
                <a:effectLst/>
                <a:latin typeface="Times New Roman" panose="02020603050405020304" pitchFamily="18" charset="0"/>
                <a:ea typeface="TimesNewRomanPSMT"/>
                <a:cs typeface="Times New Roman" panose="02020603050405020304" pitchFamily="18" charset="0"/>
              </a:rPr>
              <a:t>r</a:t>
            </a:r>
            <a:r>
              <a:rPr lang="en-US" sz="8000" dirty="0">
                <a:effectLst/>
                <a:latin typeface="Times New Roman" panose="02020603050405020304" pitchFamily="18" charset="0"/>
                <a:ea typeface="TimesNewRomanPSMT"/>
                <a:cs typeface="Times New Roman" panose="02020603050405020304" pitchFamily="18" charset="0"/>
              </a:rPr>
              <a:t>                               </a:t>
            </a:r>
            <a:r>
              <a:rPr lang="en-US" sz="8000" dirty="0" err="1">
                <a:effectLst/>
                <a:latin typeface="Times New Roman" panose="02020603050405020304" pitchFamily="18" charset="0"/>
                <a:ea typeface="TimesNewRomanPSMT"/>
                <a:cs typeface="Times New Roman" panose="02020603050405020304" pitchFamily="18" charset="0"/>
              </a:rPr>
              <a:t>r</a:t>
            </a:r>
            <a:r>
              <a:rPr lang="en-US" sz="8000" dirty="0">
                <a:effectLst/>
                <a:latin typeface="Times New Roman" panose="02020603050405020304" pitchFamily="18" charset="0"/>
                <a:ea typeface="TimesNewRomanPSMT"/>
                <a:cs typeface="Times New Roman" panose="02020603050405020304" pitchFamily="18" charset="0"/>
              </a:rPr>
              <a:t>               </a:t>
            </a:r>
            <a:r>
              <a:rPr lang="en-US" sz="8000" dirty="0" err="1">
                <a:effectLst/>
                <a:latin typeface="Times New Roman" panose="02020603050405020304" pitchFamily="18" charset="0"/>
                <a:ea typeface="TimesNewRomanPSMT"/>
                <a:cs typeface="Times New Roman" panose="02020603050405020304" pitchFamily="18" charset="0"/>
              </a:rPr>
              <a:t>r</a:t>
            </a:r>
            <a:r>
              <a:rPr lang="en-US" sz="8000" dirty="0">
                <a:effectLst/>
                <a:latin typeface="Times New Roman" panose="02020603050405020304" pitchFamily="18" charset="0"/>
                <a:ea typeface="TimesNewRomanPSMT"/>
                <a:cs typeface="Times New Roman" panose="02020603050405020304" pitchFamily="18" charset="0"/>
              </a:rPr>
              <a:t>     </a:t>
            </a:r>
            <a:endParaRPr lang="en-US" sz="8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20000"/>
              </a:lnSpc>
              <a:spcAft>
                <a:spcPts val="1000"/>
              </a:spcAft>
            </a:pPr>
            <a:r>
              <a:rPr lang="en-US" sz="8000" dirty="0">
                <a:effectLst/>
                <a:latin typeface="Times New Roman" panose="02020603050405020304" pitchFamily="18" charset="0"/>
                <a:ea typeface="TimesNewRomanPSMT"/>
                <a:cs typeface="Times New Roman" panose="02020603050405020304" pitchFamily="18" charset="0"/>
              </a:rPr>
              <a:t>Ratio:            1: 1</a:t>
            </a:r>
            <a:r>
              <a:rPr lang="en-US" sz="8000" dirty="0">
                <a:latin typeface="Calibri" panose="020F0502020204030204" pitchFamily="34" charset="0"/>
                <a:ea typeface="TimesNewRomanPSMT"/>
                <a:cs typeface="Times New Roman" panose="02020603050405020304" pitchFamily="18" charset="0"/>
              </a:rPr>
              <a:t>           </a:t>
            </a:r>
            <a:r>
              <a:rPr lang="en-US" sz="8000" dirty="0">
                <a:effectLst/>
                <a:latin typeface="Times New Roman" panose="02020603050405020304" pitchFamily="18" charset="0"/>
                <a:ea typeface="TimesNewRomanPSMT"/>
                <a:cs typeface="Times New Roman" panose="02020603050405020304" pitchFamily="18" charset="0"/>
              </a:rPr>
              <a:t>The typical test cross ratio is 1:1. Basic test cross monohybrid ratio is 1; </a:t>
            </a:r>
            <a:endParaRPr lang="en-US" sz="80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9963320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7753907-FEF4-8154-762B-B2E7B69023EC}"/>
              </a:ext>
            </a:extLst>
          </p:cNvPr>
          <p:cNvSpPr>
            <a:spLocks noGrp="1"/>
          </p:cNvSpPr>
          <p:nvPr>
            <p:ph type="sldNum" sz="quarter" idx="12"/>
          </p:nvPr>
        </p:nvSpPr>
        <p:spPr/>
        <p:txBody>
          <a:bodyPr/>
          <a:lstStyle/>
          <a:p>
            <a:fld id="{C0A2E35C-7E1E-47A2-A223-01784D6B8637}" type="slidenum">
              <a:rPr lang="en-US" smtClean="0"/>
              <a:t>36</a:t>
            </a:fld>
            <a:endParaRPr lang="en-US"/>
          </a:p>
        </p:txBody>
      </p:sp>
      <p:sp>
        <p:nvSpPr>
          <p:cNvPr id="3" name="Content Placeholder 2">
            <a:extLst>
              <a:ext uri="{FF2B5EF4-FFF2-40B4-BE49-F238E27FC236}">
                <a16:creationId xmlns:a16="http://schemas.microsoft.com/office/drawing/2014/main" id="{CE662EF3-6583-9BC4-0774-CC85FBB44A5E}"/>
              </a:ext>
            </a:extLst>
          </p:cNvPr>
          <p:cNvSpPr>
            <a:spLocks noGrp="1"/>
          </p:cNvSpPr>
          <p:nvPr>
            <p:ph idx="4294967295"/>
          </p:nvPr>
        </p:nvSpPr>
        <p:spPr>
          <a:xfrm>
            <a:off x="362856" y="493486"/>
            <a:ext cx="10493829" cy="5862864"/>
          </a:xfrm>
        </p:spPr>
        <p:txBody>
          <a:bodyPr>
            <a:normAutofit fontScale="92500" lnSpcReduction="20000"/>
          </a:bodyPr>
          <a:lstStyle/>
          <a:p>
            <a:pPr algn="just">
              <a:lnSpc>
                <a:spcPct val="150000"/>
              </a:lnSpc>
              <a:spcAft>
                <a:spcPts val="10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Backcross</a:t>
            </a:r>
            <a:r>
              <a:rPr lang="en-US" sz="2400" b="1" dirty="0">
                <a:latin typeface="Calibri" panose="020F0502020204030204" pitchFamily="34" charset="0"/>
                <a:ea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NewRomanPSMT"/>
                <a:cs typeface="Times New Roman" panose="02020603050405020304" pitchFamily="18" charset="0"/>
              </a:rPr>
              <a:t>This is a cross between an offspring and one of its parents.</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 Phenotypic Ratio</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2400" dirty="0">
                <a:effectLst/>
                <a:latin typeface="Times New Roman" panose="02020603050405020304" pitchFamily="18" charset="0"/>
                <a:ea typeface="TimesNewRomanPSMT"/>
                <a:cs typeface="Times New Roman" panose="02020603050405020304" pitchFamily="18" charset="0"/>
              </a:rPr>
              <a:t>This is the ratio of the different phenotypes in the progeny of a cross, based on the fraction of the different phenotypes.</a:t>
            </a:r>
          </a:p>
          <a:p>
            <a:pPr algn="just">
              <a:lnSpc>
                <a:spcPct val="150000"/>
              </a:lnSpc>
              <a:spcAft>
                <a:spcPts val="1000"/>
              </a:spcAft>
            </a:pPr>
            <a:r>
              <a:rPr lang="en-US" sz="2400" dirty="0">
                <a:effectLst/>
                <a:latin typeface="Times New Roman" panose="02020603050405020304" pitchFamily="18" charset="0"/>
                <a:ea typeface="TimesNewRomanPSMT"/>
                <a:cs typeface="Times New Roman" panose="02020603050405020304" pitchFamily="18" charset="0"/>
              </a:rPr>
              <a:t> For instance, in the testcross above, the phenotypic ratio is 1: 1, but among the F</a:t>
            </a:r>
            <a:r>
              <a:rPr lang="en-US" sz="2400" baseline="-25000" dirty="0">
                <a:effectLst/>
                <a:latin typeface="Times New Roman" panose="02020603050405020304" pitchFamily="18" charset="0"/>
                <a:ea typeface="TimesNewRomanPSMT"/>
                <a:cs typeface="Times New Roman" panose="02020603050405020304" pitchFamily="18" charset="0"/>
              </a:rPr>
              <a:t>2</a:t>
            </a:r>
            <a:r>
              <a:rPr lang="en-US" sz="2400" dirty="0">
                <a:effectLst/>
                <a:latin typeface="Times New Roman" panose="02020603050405020304" pitchFamily="18" charset="0"/>
                <a:ea typeface="TimesNewRomanPSMT"/>
                <a:cs typeface="Times New Roman" panose="02020603050405020304" pitchFamily="18" charset="0"/>
              </a:rPr>
              <a:t> in Mendel’s experiment the ratio was 3 rounds: 1 wrinkle.</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Genotypic Ratio</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2400" dirty="0">
                <a:effectLst/>
                <a:latin typeface="Times New Roman" panose="02020603050405020304" pitchFamily="18" charset="0"/>
                <a:ea typeface="TimesNewRomanPSMT"/>
                <a:cs typeface="Times New Roman" panose="02020603050405020304" pitchFamily="18" charset="0"/>
              </a:rPr>
              <a:t>This is the ratio of the different genotypes among the progeny of across. The genotypic ratio may or may not be identical with the phenotypic ratio. It depends on the parental genotypes.</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1399801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9593D3A-4801-C4B6-B38A-ECFDEB57E2D7}"/>
              </a:ext>
            </a:extLst>
          </p:cNvPr>
          <p:cNvSpPr>
            <a:spLocks noGrp="1"/>
          </p:cNvSpPr>
          <p:nvPr>
            <p:ph type="sldNum" sz="quarter" idx="12"/>
          </p:nvPr>
        </p:nvSpPr>
        <p:spPr/>
        <p:txBody>
          <a:bodyPr/>
          <a:lstStyle/>
          <a:p>
            <a:fld id="{C0A2E35C-7E1E-47A2-A223-01784D6B8637}" type="slidenum">
              <a:rPr lang="en-US" smtClean="0"/>
              <a:t>37</a:t>
            </a:fld>
            <a:endParaRPr lang="en-US"/>
          </a:p>
        </p:txBody>
      </p:sp>
      <p:pic>
        <p:nvPicPr>
          <p:cNvPr id="4" name="Content Placeholder 3">
            <a:extLst>
              <a:ext uri="{FF2B5EF4-FFF2-40B4-BE49-F238E27FC236}">
                <a16:creationId xmlns:a16="http://schemas.microsoft.com/office/drawing/2014/main" id="{BB64B2F2-B68A-0AD2-6E97-0D76A7360A43}"/>
              </a:ext>
            </a:extLst>
          </p:cNvPr>
          <p:cNvPicPr>
            <a:picLocks noGrp="1" noChangeAspect="1"/>
          </p:cNvPicPr>
          <p:nvPr>
            <p:ph idx="4294967295"/>
          </p:nvPr>
        </p:nvPicPr>
        <p:blipFill>
          <a:blip r:embed="rId2"/>
          <a:stretch>
            <a:fillRect/>
          </a:stretch>
        </p:blipFill>
        <p:spPr>
          <a:xfrm>
            <a:off x="228899" y="406401"/>
            <a:ext cx="9922030" cy="6132512"/>
          </a:xfrm>
          <a:prstGeom prst="rect">
            <a:avLst/>
          </a:prstGeom>
        </p:spPr>
      </p:pic>
    </p:spTree>
    <p:extLst>
      <p:ext uri="{BB962C8B-B14F-4D97-AF65-F5344CB8AC3E}">
        <p14:creationId xmlns:p14="http://schemas.microsoft.com/office/powerpoint/2010/main" val="13802521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49F985B-5752-A3FB-77E6-6C2B0A4C689C}"/>
              </a:ext>
            </a:extLst>
          </p:cNvPr>
          <p:cNvSpPr>
            <a:spLocks noGrp="1"/>
          </p:cNvSpPr>
          <p:nvPr>
            <p:ph type="sldNum" sz="quarter" idx="12"/>
          </p:nvPr>
        </p:nvSpPr>
        <p:spPr/>
        <p:txBody>
          <a:bodyPr/>
          <a:lstStyle/>
          <a:p>
            <a:fld id="{C0A2E35C-7E1E-47A2-A223-01784D6B8637}" type="slidenum">
              <a:rPr lang="en-US" smtClean="0"/>
              <a:t>38</a:t>
            </a:fld>
            <a:endParaRPr lang="en-US"/>
          </a:p>
        </p:txBody>
      </p:sp>
      <p:sp>
        <p:nvSpPr>
          <p:cNvPr id="3" name="Content Placeholder 2">
            <a:extLst>
              <a:ext uri="{FF2B5EF4-FFF2-40B4-BE49-F238E27FC236}">
                <a16:creationId xmlns:a16="http://schemas.microsoft.com/office/drawing/2014/main" id="{FEA93B92-75AD-449C-8BC7-A582FFD8DE0A}"/>
              </a:ext>
            </a:extLst>
          </p:cNvPr>
          <p:cNvSpPr>
            <a:spLocks noGrp="1"/>
          </p:cNvSpPr>
          <p:nvPr>
            <p:ph idx="4294967295"/>
          </p:nvPr>
        </p:nvSpPr>
        <p:spPr>
          <a:xfrm>
            <a:off x="522514" y="333830"/>
            <a:ext cx="9993086" cy="5843134"/>
          </a:xfrm>
        </p:spPr>
        <p:txBody>
          <a:bodyPr>
            <a:normAutofit lnSpcReduction="10000"/>
          </a:bodyPr>
          <a:lstStyle/>
          <a:p>
            <a:pPr marL="228600" algn="just">
              <a:lnSpc>
                <a:spcPct val="150000"/>
              </a:lnSpc>
              <a:spcAft>
                <a:spcPts val="10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NOTE: All testcross are backcross, but not all backcross are testcross. E. g. RR x Rr is backcross but it is not a test cross. Testcross are type of across.</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228600" algn="just">
              <a:lnSpc>
                <a:spcPct val="150000"/>
              </a:lnSpc>
              <a:spcAft>
                <a:spcPts val="10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Rr x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rr</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Testcross and backcross</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228600" algn="just">
              <a:lnSpc>
                <a:spcPct val="150000"/>
              </a:lnSpc>
              <a:spcAft>
                <a:spcPts val="10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RR x Rr – Backcross, but not a testcross</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228600" algn="just">
              <a:lnSpc>
                <a:spcPct val="150000"/>
              </a:lnSpc>
              <a:spcAft>
                <a:spcPts val="10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Summary</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2400" dirty="0">
                <a:effectLst/>
                <a:latin typeface="Times New Roman" panose="02020603050405020304" pitchFamily="18" charset="0"/>
                <a:ea typeface="TimesNewRomanPSMT"/>
                <a:cs typeface="Times New Roman" panose="02020603050405020304" pitchFamily="18" charset="0"/>
              </a:rPr>
              <a:t>     Basic phenotypic ratio                                         3:1</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2400" dirty="0">
                <a:effectLst/>
                <a:latin typeface="Times New Roman" panose="02020603050405020304" pitchFamily="18" charset="0"/>
                <a:ea typeface="TimesNewRomanPSMT"/>
                <a:cs typeface="Times New Roman" panose="02020603050405020304" pitchFamily="18" charset="0"/>
              </a:rPr>
              <a:t>     Basic genotypic ratio                                        1:2:1</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228600" algn="just">
              <a:lnSpc>
                <a:spcPct val="150000"/>
              </a:lnSpc>
              <a:spcAft>
                <a:spcPts val="10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Testcross ratio				       1:1</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5451587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AE2B50E-E64C-E59D-8313-4785CE8DBE03}"/>
              </a:ext>
            </a:extLst>
          </p:cNvPr>
          <p:cNvSpPr>
            <a:spLocks noGrp="1"/>
          </p:cNvSpPr>
          <p:nvPr>
            <p:ph type="sldNum" sz="quarter" idx="12"/>
          </p:nvPr>
        </p:nvSpPr>
        <p:spPr/>
        <p:txBody>
          <a:bodyPr/>
          <a:lstStyle/>
          <a:p>
            <a:fld id="{C0A2E35C-7E1E-47A2-A223-01784D6B8637}" type="slidenum">
              <a:rPr lang="en-US" smtClean="0"/>
              <a:t>39</a:t>
            </a:fld>
            <a:endParaRPr lang="en-US"/>
          </a:p>
        </p:txBody>
      </p:sp>
      <p:pic>
        <p:nvPicPr>
          <p:cNvPr id="5" name="Content Placeholder 4">
            <a:extLst>
              <a:ext uri="{FF2B5EF4-FFF2-40B4-BE49-F238E27FC236}">
                <a16:creationId xmlns:a16="http://schemas.microsoft.com/office/drawing/2014/main" id="{B781890A-DEC9-19FE-74E5-110BA7DF1350}"/>
              </a:ext>
            </a:extLst>
          </p:cNvPr>
          <p:cNvPicPr>
            <a:picLocks noGrp="1" noChangeAspect="1"/>
          </p:cNvPicPr>
          <p:nvPr>
            <p:ph idx="4294967295"/>
          </p:nvPr>
        </p:nvPicPr>
        <p:blipFill>
          <a:blip r:embed="rId2"/>
          <a:stretch>
            <a:fillRect/>
          </a:stretch>
        </p:blipFill>
        <p:spPr>
          <a:xfrm>
            <a:off x="508000" y="261229"/>
            <a:ext cx="11411316" cy="6043252"/>
          </a:xfrm>
        </p:spPr>
      </p:pic>
    </p:spTree>
    <p:extLst>
      <p:ext uri="{BB962C8B-B14F-4D97-AF65-F5344CB8AC3E}">
        <p14:creationId xmlns:p14="http://schemas.microsoft.com/office/powerpoint/2010/main" val="4196726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E7D62B0-B499-4869-4EFD-9EBF4C936974}"/>
              </a:ext>
            </a:extLst>
          </p:cNvPr>
          <p:cNvSpPr>
            <a:spLocks noGrp="1"/>
          </p:cNvSpPr>
          <p:nvPr>
            <p:ph type="sldNum" sz="quarter" idx="12"/>
          </p:nvPr>
        </p:nvSpPr>
        <p:spPr/>
        <p:txBody>
          <a:bodyPr/>
          <a:lstStyle/>
          <a:p>
            <a:fld id="{C0A2E35C-7E1E-47A2-A223-01784D6B8637}" type="slidenum">
              <a:rPr lang="en-US" smtClean="0"/>
              <a:t>4</a:t>
            </a:fld>
            <a:endParaRPr lang="en-US"/>
          </a:p>
        </p:txBody>
      </p:sp>
      <p:sp>
        <p:nvSpPr>
          <p:cNvPr id="4" name="TextBox 3">
            <a:extLst>
              <a:ext uri="{FF2B5EF4-FFF2-40B4-BE49-F238E27FC236}">
                <a16:creationId xmlns:a16="http://schemas.microsoft.com/office/drawing/2014/main" id="{2D93C626-1AA9-B401-9498-EE11FB5D6617}"/>
              </a:ext>
            </a:extLst>
          </p:cNvPr>
          <p:cNvSpPr txBox="1"/>
          <p:nvPr/>
        </p:nvSpPr>
        <p:spPr>
          <a:xfrm>
            <a:off x="464457" y="136525"/>
            <a:ext cx="10392433" cy="6678751"/>
          </a:xfrm>
          <a:prstGeom prst="rect">
            <a:avLst/>
          </a:prstGeom>
          <a:noFill/>
        </p:spPr>
        <p:txBody>
          <a:bodyPr wrap="square">
            <a:spAutoFit/>
          </a:bodyPr>
          <a:lstStyle/>
          <a:p>
            <a:r>
              <a:rPr lang="en-US" sz="2000" b="1" dirty="0"/>
              <a:t>Theory of Epigenesis </a:t>
            </a:r>
          </a:p>
          <a:p>
            <a:r>
              <a:rPr lang="en-US" sz="2000" dirty="0"/>
              <a:t>The Theory of </a:t>
            </a:r>
            <a:r>
              <a:rPr lang="en-US" sz="2000" b="1" dirty="0"/>
              <a:t>Epigenesis</a:t>
            </a:r>
            <a:r>
              <a:rPr lang="en-US" sz="2000" dirty="0"/>
              <a:t> is a foundational concept in biology that explains </a:t>
            </a:r>
            <a:r>
              <a:rPr lang="en-US" sz="2000" b="1" dirty="0"/>
              <a:t>how organisms develop from undifferentiated materials through progressive growth and differentiation</a:t>
            </a:r>
            <a:r>
              <a:rPr lang="en-US" sz="2000" dirty="0"/>
              <a:t>. It contrasts sharply with </a:t>
            </a:r>
            <a:r>
              <a:rPr lang="en-US" sz="2000" dirty="0" err="1"/>
              <a:t>preformationism</a:t>
            </a:r>
            <a:r>
              <a:rPr lang="en-US" sz="2000" dirty="0"/>
              <a:t>, an earlier theory that posited organisms develop from miniature, pre-existing forms.</a:t>
            </a:r>
            <a:endParaRPr lang="en-US" sz="2000" b="1" dirty="0"/>
          </a:p>
          <a:p>
            <a:r>
              <a:rPr lang="en-US" sz="2000" b="1" dirty="0"/>
              <a:t>Origin and Development</a:t>
            </a:r>
          </a:p>
          <a:p>
            <a:r>
              <a:rPr lang="en-US" sz="2000" dirty="0"/>
              <a:t>1. Ancient Roots: The concept traces back to Aristotle (4th century BCE), who observed that organisms appear to develop gradually from simpler forms rather than being preformed.</a:t>
            </a:r>
          </a:p>
          <a:p>
            <a:r>
              <a:rPr lang="en-US" sz="2000" dirty="0"/>
              <a:t>2.Modern Elaboration (17th–18th Century): German anatomist Caspar Friedrich Wolff (1733–1794) is considered the father of modern epigenesis. In 1759, Wolff demonstrated through embryological studies that differentiated organs and tissues form gradually during development.</a:t>
            </a:r>
          </a:p>
          <a:p>
            <a:r>
              <a:rPr lang="en-US" sz="2000" b="1" dirty="0"/>
              <a:t>Key Tenets of the Theory of Epigenesis</a:t>
            </a:r>
          </a:p>
          <a:p>
            <a:r>
              <a:rPr lang="en-US" sz="2000" dirty="0"/>
              <a:t>1. </a:t>
            </a:r>
            <a:r>
              <a:rPr lang="en-US" sz="2000" b="1" dirty="0"/>
              <a:t>Gradual Development</a:t>
            </a:r>
            <a:r>
              <a:rPr lang="en-US" sz="2000" dirty="0"/>
              <a:t>: Organisms begin as a formless mass and gradually develop complex structures through differentiation.  </a:t>
            </a:r>
          </a:p>
          <a:p>
            <a:r>
              <a:rPr lang="en-US" dirty="0"/>
              <a:t>2. </a:t>
            </a:r>
            <a:r>
              <a:rPr lang="en-US" b="1" dirty="0"/>
              <a:t>Interaction of Factors</a:t>
            </a:r>
            <a:r>
              <a:rPr lang="en-US" dirty="0"/>
              <a:t>: Development is driven by the interaction of genetic instructions (in modern understanding) and environmental factors, leading to the progressive formation of organs and tissues</a:t>
            </a:r>
            <a:r>
              <a:rPr lang="en-US" sz="2000" dirty="0"/>
              <a:t>.</a:t>
            </a:r>
          </a:p>
          <a:p>
            <a:r>
              <a:rPr lang="en-US" sz="2000" dirty="0"/>
              <a:t>3</a:t>
            </a:r>
            <a:r>
              <a:rPr lang="en-US" dirty="0"/>
              <a:t>. </a:t>
            </a:r>
            <a:r>
              <a:rPr lang="en-US" b="1" dirty="0"/>
              <a:t>Contrasts with </a:t>
            </a:r>
            <a:r>
              <a:rPr lang="en-US" b="1" dirty="0" err="1"/>
              <a:t>Preformationism</a:t>
            </a:r>
            <a:r>
              <a:rPr lang="en-US" b="1" dirty="0"/>
              <a:t>: </a:t>
            </a:r>
            <a:r>
              <a:rPr lang="en-US" dirty="0" err="1"/>
              <a:t>Preformationism</a:t>
            </a:r>
            <a:r>
              <a:rPr lang="en-US" dirty="0"/>
              <a:t> argued that all traits and structures existed in miniature form (e.g., in a sperm or egg), whereas epigenesis emphasized the sequential and dynamic process of development.</a:t>
            </a:r>
          </a:p>
          <a:p>
            <a:r>
              <a:rPr lang="en-US" dirty="0"/>
              <a:t>In essence, the Theory of Epigenesis emphasizes that organisms develop progressively from simple beginnings through a combination of genetic instructions and environmental influences, a concept that remains central to biological science today.</a:t>
            </a:r>
          </a:p>
        </p:txBody>
      </p:sp>
    </p:spTree>
    <p:extLst>
      <p:ext uri="{BB962C8B-B14F-4D97-AF65-F5344CB8AC3E}">
        <p14:creationId xmlns:p14="http://schemas.microsoft.com/office/powerpoint/2010/main" val="27026186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415EE6-D2C6-3CAB-4247-8D1E881BAD72}"/>
              </a:ext>
            </a:extLst>
          </p:cNvPr>
          <p:cNvSpPr>
            <a:spLocks noGrp="1"/>
          </p:cNvSpPr>
          <p:nvPr>
            <p:ph type="sldNum" sz="quarter" idx="12"/>
          </p:nvPr>
        </p:nvSpPr>
        <p:spPr/>
        <p:txBody>
          <a:bodyPr/>
          <a:lstStyle/>
          <a:p>
            <a:fld id="{C0A2E35C-7E1E-47A2-A223-01784D6B8637}" type="slidenum">
              <a:rPr lang="en-US" smtClean="0"/>
              <a:t>40</a:t>
            </a:fld>
            <a:endParaRPr lang="en-US"/>
          </a:p>
        </p:txBody>
      </p:sp>
      <p:pic>
        <p:nvPicPr>
          <p:cNvPr id="5" name="Content Placeholder 4">
            <a:extLst>
              <a:ext uri="{FF2B5EF4-FFF2-40B4-BE49-F238E27FC236}">
                <a16:creationId xmlns:a16="http://schemas.microsoft.com/office/drawing/2014/main" id="{7E28E350-10F1-29F7-AD0B-381E823754F6}"/>
              </a:ext>
            </a:extLst>
          </p:cNvPr>
          <p:cNvPicPr>
            <a:picLocks noGrp="1" noChangeAspect="1"/>
          </p:cNvPicPr>
          <p:nvPr>
            <p:ph idx="4294967295"/>
          </p:nvPr>
        </p:nvPicPr>
        <p:blipFill>
          <a:blip r:embed="rId2"/>
          <a:stretch>
            <a:fillRect/>
          </a:stretch>
        </p:blipFill>
        <p:spPr>
          <a:xfrm>
            <a:off x="373489" y="136525"/>
            <a:ext cx="10407356" cy="6432477"/>
          </a:xfrm>
        </p:spPr>
      </p:pic>
    </p:spTree>
    <p:extLst>
      <p:ext uri="{BB962C8B-B14F-4D97-AF65-F5344CB8AC3E}">
        <p14:creationId xmlns:p14="http://schemas.microsoft.com/office/powerpoint/2010/main" val="8804742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B491FF7-95A4-C306-1CF4-1C6D79D8A6D6}"/>
              </a:ext>
            </a:extLst>
          </p:cNvPr>
          <p:cNvSpPr>
            <a:spLocks noGrp="1"/>
          </p:cNvSpPr>
          <p:nvPr>
            <p:ph type="sldNum" sz="quarter" idx="12"/>
          </p:nvPr>
        </p:nvSpPr>
        <p:spPr/>
        <p:txBody>
          <a:bodyPr/>
          <a:lstStyle/>
          <a:p>
            <a:fld id="{C0A2E35C-7E1E-47A2-A223-01784D6B8637}" type="slidenum">
              <a:rPr lang="en-US" smtClean="0"/>
              <a:t>41</a:t>
            </a:fld>
            <a:endParaRPr lang="en-US"/>
          </a:p>
        </p:txBody>
      </p:sp>
      <p:sp>
        <p:nvSpPr>
          <p:cNvPr id="3" name="Content Placeholder 2">
            <a:extLst>
              <a:ext uri="{FF2B5EF4-FFF2-40B4-BE49-F238E27FC236}">
                <a16:creationId xmlns:a16="http://schemas.microsoft.com/office/drawing/2014/main" id="{99FDB51B-9046-0DAA-592D-0D70F2AAB54E}"/>
              </a:ext>
            </a:extLst>
          </p:cNvPr>
          <p:cNvSpPr>
            <a:spLocks noGrp="1"/>
          </p:cNvSpPr>
          <p:nvPr>
            <p:ph idx="4294967295"/>
          </p:nvPr>
        </p:nvSpPr>
        <p:spPr>
          <a:xfrm>
            <a:off x="234069" y="240610"/>
            <a:ext cx="10813142" cy="5756049"/>
          </a:xfrm>
        </p:spPr>
        <p:txBody>
          <a:bodyPr>
            <a:normAutofit fontScale="25000" lnSpcReduction="20000"/>
          </a:bodyPr>
          <a:lstStyle/>
          <a:p>
            <a:pPr marL="228600" algn="just">
              <a:lnSpc>
                <a:spcPct val="150000"/>
              </a:lnSpc>
              <a:spcAft>
                <a:spcPts val="1000"/>
              </a:spcAft>
            </a:pPr>
            <a:r>
              <a:rPr lang="en-US" sz="9600" b="1" dirty="0">
                <a:effectLst/>
                <a:latin typeface="Times New Roman" panose="02020603050405020304" pitchFamily="18" charset="0"/>
                <a:ea typeface="Times New Roman" panose="02020603050405020304" pitchFamily="18" charset="0"/>
                <a:cs typeface="Times New Roman" panose="02020603050405020304" pitchFamily="18" charset="0"/>
              </a:rPr>
              <a:t>Dihybrid inheritance</a:t>
            </a:r>
            <a:endParaRPr lang="en-US" sz="9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20000"/>
              </a:lnSpc>
            </a:pPr>
            <a:r>
              <a:rPr lang="en-US" sz="9600" dirty="0">
                <a:latin typeface="Times New Roman" panose="02020603050405020304" pitchFamily="18" charset="0"/>
                <a:cs typeface="Times New Roman" panose="02020603050405020304" pitchFamily="18" charset="0"/>
              </a:rPr>
              <a:t>Dihybrid inheritance refers to the inheritance of two different traits, each controlled by different genes, that are located on different chromosomes. This type of inheritance follows Mendel's Law of Independent Assortment, which states that genes for different traits segregate independently during the formation of gametes. A dihybrid cross is used to study how two traits are inherited together.</a:t>
            </a:r>
          </a:p>
          <a:p>
            <a:pPr algn="just">
              <a:lnSpc>
                <a:spcPct val="150000"/>
              </a:lnSpc>
              <a:spcAft>
                <a:spcPts val="1000"/>
              </a:spcAft>
            </a:pP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It is a cross in which 2 pairs of gene or contrasting characters are </a:t>
            </a:r>
            <a:r>
              <a:rPr lang="en-US" sz="9600" b="1" dirty="0">
                <a:effectLst/>
                <a:latin typeface="Times New Roman" panose="02020603050405020304" pitchFamily="18" charset="0"/>
                <a:ea typeface="Times New Roman" panose="02020603050405020304" pitchFamily="18" charset="0"/>
                <a:cs typeface="Times New Roman" panose="02020603050405020304" pitchFamily="18" charset="0"/>
              </a:rPr>
              <a:t>involved in a single cross</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9600" b="1" dirty="0">
                <a:latin typeface="Times New Roman" panose="02020603050405020304" pitchFamily="18" charset="0"/>
                <a:ea typeface="TimesNewRomanPSMT"/>
                <a:cs typeface="Times New Roman" panose="02020603050405020304" pitchFamily="18" charset="0"/>
              </a:rPr>
              <a:t>( in monohybrid, it is a cross in which the parents differ with respect to only one trait which is controlled by only one gene (and its alleles</a:t>
            </a:r>
            <a:r>
              <a:rPr lang="en-US" sz="9600" dirty="0">
                <a:latin typeface="Times New Roman" panose="02020603050405020304" pitchFamily="18" charset="0"/>
                <a:ea typeface="TimesNewRomanPSMT"/>
                <a:cs typeface="Times New Roman" panose="02020603050405020304" pitchFamily="18" charset="0"/>
              </a:rPr>
              <a:t>).) </a:t>
            </a:r>
            <a:endParaRPr lang="en-US" sz="9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 When Mendel. succeeded in crossing involving a single pair of contrasting characters. He turns his attention to 2 pairs of characters </a:t>
            </a:r>
            <a:r>
              <a:rPr lang="en-US" sz="9600" dirty="0">
                <a:latin typeface="Times New Roman" panose="02020603050405020304" pitchFamily="18" charset="0"/>
                <a:ea typeface="Times New Roman" panose="02020603050405020304" pitchFamily="18" charset="0"/>
                <a:cs typeface="Times New Roman" panose="02020603050405020304" pitchFamily="18" charset="0"/>
              </a:rPr>
              <a:t>;</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 examined whether the pairs characters are inherited together or independently.</a:t>
            </a:r>
          </a:p>
          <a:p>
            <a:pPr algn="just">
              <a:lnSpc>
                <a:spcPct val="150000"/>
              </a:lnSpc>
              <a:spcAft>
                <a:spcPts val="1000"/>
              </a:spcAft>
            </a:pPr>
            <a:endParaRPr lang="en-US" sz="29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4643780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B491FF7-95A4-C306-1CF4-1C6D79D8A6D6}"/>
              </a:ext>
            </a:extLst>
          </p:cNvPr>
          <p:cNvSpPr>
            <a:spLocks noGrp="1"/>
          </p:cNvSpPr>
          <p:nvPr>
            <p:ph type="sldNum" sz="quarter" idx="12"/>
          </p:nvPr>
        </p:nvSpPr>
        <p:spPr/>
        <p:txBody>
          <a:bodyPr/>
          <a:lstStyle/>
          <a:p>
            <a:fld id="{C0A2E35C-7E1E-47A2-A223-01784D6B8637}" type="slidenum">
              <a:rPr lang="en-US" smtClean="0"/>
              <a:t>42</a:t>
            </a:fld>
            <a:endParaRPr lang="en-US"/>
          </a:p>
        </p:txBody>
      </p:sp>
      <p:sp>
        <p:nvSpPr>
          <p:cNvPr id="3" name="Content Placeholder 2">
            <a:extLst>
              <a:ext uri="{FF2B5EF4-FFF2-40B4-BE49-F238E27FC236}">
                <a16:creationId xmlns:a16="http://schemas.microsoft.com/office/drawing/2014/main" id="{99FDB51B-9046-0DAA-592D-0D70F2AAB54E}"/>
              </a:ext>
            </a:extLst>
          </p:cNvPr>
          <p:cNvSpPr>
            <a:spLocks noGrp="1"/>
          </p:cNvSpPr>
          <p:nvPr>
            <p:ph idx="4294967295"/>
          </p:nvPr>
        </p:nvSpPr>
        <p:spPr>
          <a:xfrm>
            <a:off x="218941" y="136525"/>
            <a:ext cx="10922246" cy="6056098"/>
          </a:xfrm>
        </p:spPr>
        <p:txBody>
          <a:bodyPr>
            <a:normAutofit fontScale="25000" lnSpcReduction="20000"/>
          </a:bodyPr>
          <a:lstStyle/>
          <a:p>
            <a:pPr marL="228600" algn="just">
              <a:lnSpc>
                <a:spcPct val="150000"/>
              </a:lnSpc>
              <a:spcAft>
                <a:spcPts val="1000"/>
              </a:spcAft>
            </a:pPr>
            <a:r>
              <a:rPr lang="en-US" sz="9600" b="1" dirty="0">
                <a:effectLst/>
                <a:latin typeface="Times New Roman" panose="02020603050405020304" pitchFamily="18" charset="0"/>
                <a:ea typeface="Times New Roman" panose="02020603050405020304" pitchFamily="18" charset="0"/>
                <a:cs typeface="Times New Roman" panose="02020603050405020304" pitchFamily="18" charset="0"/>
              </a:rPr>
              <a:t>Dihybrid inheritance</a:t>
            </a:r>
            <a:endParaRPr lang="en-US" sz="96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The father of a child may be tall and dark while the mother is short and fair-skinned. A child may take the father’s height and the mother’s fairness. This means that the two genes present on the same chromosomes have been assorted independently This phenomenon could have been assorted independently. </a:t>
            </a:r>
          </a:p>
          <a:p>
            <a:pPr algn="just">
              <a:lnSpc>
                <a:spcPct val="150000"/>
              </a:lnSpc>
              <a:spcAft>
                <a:spcPts val="1000"/>
              </a:spcAft>
            </a:pP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 Independent assortment, the thrust of Mendel’s Second Law of Inheritance, may involve more than two genes on a chromosome. Mendel cross pure breeding plant of round seed and yellow cotyledon with those of wrinkled seed and green cotyledon in a dihybrid cross.</a:t>
            </a:r>
            <a:r>
              <a:rPr lang="en-US" sz="9600" dirty="0">
                <a:latin typeface="Calibri" panose="020F0502020204030204" pitchFamily="34" charset="0"/>
                <a:ea typeface="Times New Roman" panose="02020603050405020304" pitchFamily="18" charset="0"/>
                <a:cs typeface="Times New Roman" panose="02020603050405020304" pitchFamily="18" charset="0"/>
              </a:rPr>
              <a:t> </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All the seed he obtained in F</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 generation were round with yellow cotyledon. He self-fertilized the F</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 generation at F</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 he obtained the seed with double dominant trait are most common and double recessive least common.</a:t>
            </a:r>
            <a:endParaRPr lang="en-US" sz="96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507062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F6FF344-B720-8BEE-272B-BDA33E513589}"/>
              </a:ext>
            </a:extLst>
          </p:cNvPr>
          <p:cNvSpPr>
            <a:spLocks noGrp="1"/>
          </p:cNvSpPr>
          <p:nvPr>
            <p:ph type="sldNum" sz="quarter" idx="12"/>
          </p:nvPr>
        </p:nvSpPr>
        <p:spPr/>
        <p:txBody>
          <a:bodyPr/>
          <a:lstStyle/>
          <a:p>
            <a:fld id="{C0A2E35C-7E1E-47A2-A223-01784D6B8637}" type="slidenum">
              <a:rPr lang="en-US" smtClean="0"/>
              <a:t>43</a:t>
            </a:fld>
            <a:endParaRPr lang="en-US"/>
          </a:p>
        </p:txBody>
      </p:sp>
      <p:pic>
        <p:nvPicPr>
          <p:cNvPr id="4" name="Content Placeholder 3">
            <a:extLst>
              <a:ext uri="{FF2B5EF4-FFF2-40B4-BE49-F238E27FC236}">
                <a16:creationId xmlns:a16="http://schemas.microsoft.com/office/drawing/2014/main" id="{C901C71F-1BCA-9E18-9504-920426CA8F21}"/>
              </a:ext>
            </a:extLst>
          </p:cNvPr>
          <p:cNvPicPr>
            <a:picLocks noGrp="1" noChangeAspect="1"/>
          </p:cNvPicPr>
          <p:nvPr>
            <p:ph idx="4294967295"/>
          </p:nvPr>
        </p:nvPicPr>
        <p:blipFill>
          <a:blip r:embed="rId2"/>
          <a:stretch>
            <a:fillRect/>
          </a:stretch>
        </p:blipFill>
        <p:spPr>
          <a:xfrm>
            <a:off x="280729" y="487336"/>
            <a:ext cx="11655236" cy="5144208"/>
          </a:xfrm>
          <a:prstGeom prst="rect">
            <a:avLst/>
          </a:prstGeom>
        </p:spPr>
      </p:pic>
    </p:spTree>
    <p:extLst>
      <p:ext uri="{BB962C8B-B14F-4D97-AF65-F5344CB8AC3E}">
        <p14:creationId xmlns:p14="http://schemas.microsoft.com/office/powerpoint/2010/main" val="5311204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416E2BB-EC7A-E80C-651C-5FCB7D459CD9}"/>
              </a:ext>
            </a:extLst>
          </p:cNvPr>
          <p:cNvSpPr>
            <a:spLocks noGrp="1"/>
          </p:cNvSpPr>
          <p:nvPr>
            <p:ph type="sldNum" sz="quarter" idx="12"/>
          </p:nvPr>
        </p:nvSpPr>
        <p:spPr/>
        <p:txBody>
          <a:bodyPr/>
          <a:lstStyle/>
          <a:p>
            <a:fld id="{C0A2E35C-7E1E-47A2-A223-01784D6B8637}" type="slidenum">
              <a:rPr lang="en-US" smtClean="0"/>
              <a:t>44</a:t>
            </a:fld>
            <a:endParaRPr lang="en-US"/>
          </a:p>
        </p:txBody>
      </p:sp>
      <p:sp>
        <p:nvSpPr>
          <p:cNvPr id="3" name="Content Placeholder 2">
            <a:extLst>
              <a:ext uri="{FF2B5EF4-FFF2-40B4-BE49-F238E27FC236}">
                <a16:creationId xmlns:a16="http://schemas.microsoft.com/office/drawing/2014/main" id="{EBBBFB0E-133B-29FA-151D-F2EEE2D1566C}"/>
              </a:ext>
            </a:extLst>
          </p:cNvPr>
          <p:cNvSpPr>
            <a:spLocks noGrp="1"/>
          </p:cNvSpPr>
          <p:nvPr>
            <p:ph idx="4294967295"/>
          </p:nvPr>
        </p:nvSpPr>
        <p:spPr>
          <a:xfrm>
            <a:off x="315020" y="250421"/>
            <a:ext cx="10580915" cy="5668963"/>
          </a:xfrm>
        </p:spPr>
        <p:txBody>
          <a:bodyPr>
            <a:normAutofit fontScale="25000" lnSpcReduction="20000"/>
          </a:bodyPr>
          <a:lstStyle/>
          <a:p>
            <a:pPr algn="just">
              <a:lnSpc>
                <a:spcPct val="150000"/>
              </a:lnSpc>
              <a:spcAft>
                <a:spcPts val="1000"/>
              </a:spcAft>
            </a:pPr>
            <a:r>
              <a:rPr lang="en-US" sz="8000" dirty="0">
                <a:effectLst/>
                <a:latin typeface="Times New Roman" panose="02020603050405020304" pitchFamily="18" charset="0"/>
                <a:ea typeface="Times New Roman" panose="02020603050405020304" pitchFamily="18" charset="0"/>
                <a:cs typeface="Times New Roman" panose="02020603050405020304" pitchFamily="18" charset="0"/>
              </a:rPr>
              <a:t>Phenotypic ratio- He found that the basic phenotypic ratio is 9:3:3:1  </a:t>
            </a:r>
            <a:endParaRPr lang="en-US" sz="8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8000" dirty="0">
                <a:effectLst/>
                <a:latin typeface="Times New Roman" panose="02020603050405020304" pitchFamily="18" charset="0"/>
                <a:ea typeface="Times New Roman" panose="02020603050405020304" pitchFamily="18" charset="0"/>
                <a:cs typeface="Times New Roman" panose="02020603050405020304" pitchFamily="18" charset="0"/>
              </a:rPr>
              <a:t>    Summarise the proportion of round: wrinkle. </a:t>
            </a:r>
            <a:endParaRPr lang="en-US" sz="8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8000" dirty="0">
                <a:effectLst/>
                <a:latin typeface="Times New Roman" panose="02020603050405020304" pitchFamily="18" charset="0"/>
                <a:ea typeface="Times New Roman" panose="02020603050405020304" pitchFamily="18" charset="0"/>
                <a:cs typeface="Times New Roman" panose="02020603050405020304" pitchFamily="18" charset="0"/>
              </a:rPr>
              <a:t>All round together irrespective of whether yellow or green = 315+108= 423</a:t>
            </a:r>
            <a:endParaRPr lang="en-US" sz="8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8000" dirty="0">
                <a:effectLst/>
                <a:latin typeface="Times New Roman" panose="02020603050405020304" pitchFamily="18" charset="0"/>
                <a:ea typeface="Times New Roman" panose="02020603050405020304" pitchFamily="18" charset="0"/>
                <a:cs typeface="Times New Roman" panose="02020603050405020304" pitchFamily="18" charset="0"/>
              </a:rPr>
              <a:t>All wrinkles together irrespective of whether yellow or green = 101+32 =133</a:t>
            </a:r>
            <a:endParaRPr lang="en-US" sz="8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8000" dirty="0">
                <a:effectLst/>
                <a:latin typeface="Times New Roman" panose="02020603050405020304" pitchFamily="18" charset="0"/>
                <a:ea typeface="Times New Roman" panose="02020603050405020304" pitchFamily="18" charset="0"/>
                <a:cs typeface="Times New Roman" panose="02020603050405020304" pitchFamily="18" charset="0"/>
              </a:rPr>
              <a:t>Summarize the proportion of   yellow: green by adding </a:t>
            </a:r>
            <a:endParaRPr lang="en-US" sz="8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8000" dirty="0">
                <a:effectLst/>
                <a:latin typeface="Times New Roman" panose="02020603050405020304" pitchFamily="18" charset="0"/>
                <a:ea typeface="Times New Roman" panose="02020603050405020304" pitchFamily="18" charset="0"/>
                <a:cs typeface="Times New Roman" panose="02020603050405020304" pitchFamily="18" charset="0"/>
              </a:rPr>
              <a:t>All yellow together irrespective of whether round o or wrinkle= 315+101= 416</a:t>
            </a:r>
            <a:endParaRPr lang="en-US" sz="8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8000" dirty="0">
                <a:effectLst/>
                <a:latin typeface="Times New Roman" panose="02020603050405020304" pitchFamily="18" charset="0"/>
                <a:ea typeface="Times New Roman" panose="02020603050405020304" pitchFamily="18" charset="0"/>
                <a:cs typeface="Times New Roman" panose="02020603050405020304" pitchFamily="18" charset="0"/>
              </a:rPr>
              <a:t>All green together irrespective of whether round o or wrinkle= 108+32= 140</a:t>
            </a:r>
            <a:endParaRPr lang="en-US" sz="8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8000" dirty="0">
                <a:effectLst/>
                <a:latin typeface="Times New Roman" panose="02020603050405020304" pitchFamily="18" charset="0"/>
                <a:ea typeface="Times New Roman" panose="02020603050405020304" pitchFamily="18" charset="0"/>
                <a:cs typeface="Times New Roman" panose="02020603050405020304" pitchFamily="18" charset="0"/>
              </a:rPr>
              <a:t>Round: wrinkle =   423 :133 =     3: 1</a:t>
            </a:r>
            <a:endParaRPr lang="en-US" sz="8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8000" dirty="0">
                <a:effectLst/>
                <a:latin typeface="Times New Roman" panose="02020603050405020304" pitchFamily="18" charset="0"/>
                <a:ea typeface="Times New Roman" panose="02020603050405020304" pitchFamily="18" charset="0"/>
                <a:cs typeface="Times New Roman" panose="02020603050405020304" pitchFamily="18" charset="0"/>
              </a:rPr>
              <a:t>Yellow: green =    416 :140   =     3: 1</a:t>
            </a:r>
            <a:endParaRPr lang="en-US" sz="80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01419049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416E2BB-EC7A-E80C-651C-5FCB7D459CD9}"/>
              </a:ext>
            </a:extLst>
          </p:cNvPr>
          <p:cNvSpPr>
            <a:spLocks noGrp="1"/>
          </p:cNvSpPr>
          <p:nvPr>
            <p:ph type="sldNum" sz="quarter" idx="12"/>
          </p:nvPr>
        </p:nvSpPr>
        <p:spPr/>
        <p:txBody>
          <a:bodyPr/>
          <a:lstStyle/>
          <a:p>
            <a:fld id="{C0A2E35C-7E1E-47A2-A223-01784D6B8637}" type="slidenum">
              <a:rPr lang="en-US" smtClean="0"/>
              <a:t>45</a:t>
            </a:fld>
            <a:endParaRPr lang="en-US"/>
          </a:p>
        </p:txBody>
      </p:sp>
      <p:sp>
        <p:nvSpPr>
          <p:cNvPr id="3" name="Content Placeholder 2">
            <a:extLst>
              <a:ext uri="{FF2B5EF4-FFF2-40B4-BE49-F238E27FC236}">
                <a16:creationId xmlns:a16="http://schemas.microsoft.com/office/drawing/2014/main" id="{EBBBFB0E-133B-29FA-151D-F2EEE2D1566C}"/>
              </a:ext>
            </a:extLst>
          </p:cNvPr>
          <p:cNvSpPr>
            <a:spLocks noGrp="1"/>
          </p:cNvSpPr>
          <p:nvPr>
            <p:ph idx="4294967295"/>
          </p:nvPr>
        </p:nvSpPr>
        <p:spPr>
          <a:xfrm>
            <a:off x="624113" y="507999"/>
            <a:ext cx="10580915" cy="5668963"/>
          </a:xfrm>
        </p:spPr>
        <p:txBody>
          <a:bodyPr>
            <a:normAutofit fontScale="47500" lnSpcReduction="20000"/>
          </a:bodyPr>
          <a:lstStyle/>
          <a:p>
            <a:pPr algn="just">
              <a:lnSpc>
                <a:spcPct val="150000"/>
              </a:lnSpc>
              <a:spcAft>
                <a:spcPts val="1000"/>
              </a:spcAft>
            </a:pPr>
            <a:r>
              <a:rPr lang="en-US" sz="3800" dirty="0">
                <a:effectLst/>
                <a:latin typeface="Times New Roman" panose="02020603050405020304" pitchFamily="18" charset="0"/>
                <a:ea typeface="Times New Roman" panose="02020603050405020304" pitchFamily="18" charset="0"/>
                <a:cs typeface="Times New Roman" panose="02020603050405020304" pitchFamily="18" charset="0"/>
              </a:rPr>
              <a:t>Double dominant class (round and yellow)               Double recessive class (wrinkle and green)</a:t>
            </a:r>
            <a:endParaRPr lang="en-US" sz="3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3800" dirty="0">
                <a:effectLst/>
                <a:latin typeface="Times New Roman" panose="02020603050405020304" pitchFamily="18" charset="0"/>
                <a:ea typeface="Times New Roman" panose="02020603050405020304" pitchFamily="18" charset="0"/>
                <a:cs typeface="Times New Roman" panose="02020603050405020304" pitchFamily="18" charset="0"/>
              </a:rPr>
              <a:t>Double dominant class has the highest frequency (315)   Double recessive class has the lest frequency (32)</a:t>
            </a: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50000"/>
              </a:lnSpc>
              <a:spcAft>
                <a:spcPts val="1000"/>
              </a:spcAft>
            </a:pP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Mendel found that the 2- pair of gene behave independently of one another (i.e., assort independently of one another). The complex dihybrid ratio is exactly what is expected if the 2-pair of gene assort separately or independently of each other. </a:t>
            </a:r>
          </a:p>
          <a:p>
            <a:pPr algn="just">
              <a:lnSpc>
                <a:spcPct val="150000"/>
              </a:lnSpc>
              <a:spcAft>
                <a:spcPts val="1000"/>
              </a:spcAft>
            </a:pP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This led to Mendel second law known as principle of independent assortment which state </a:t>
            </a:r>
            <a:r>
              <a:rPr lang="en-US" sz="4000" b="1" dirty="0">
                <a:effectLst/>
                <a:latin typeface="Times New Roman" panose="02020603050405020304" pitchFamily="18" charset="0"/>
                <a:ea typeface="Times New Roman" panose="02020603050405020304" pitchFamily="18" charset="0"/>
                <a:cs typeface="Times New Roman" panose="02020603050405020304" pitchFamily="18" charset="0"/>
              </a:rPr>
              <a:t>that when races differ from each other in two (or more) pair of factors, the inheritance of one pair factor is independent of that of the other(s</a:t>
            </a: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 i.e., member of different pairs of alleles assorts independently during gamete formation. </a:t>
            </a:r>
          </a:p>
          <a:p>
            <a:pPr algn="just">
              <a:lnSpc>
                <a:spcPct val="150000"/>
              </a:lnSpc>
              <a:spcAft>
                <a:spcPts val="1000"/>
              </a:spcAft>
            </a:pP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The component of ratio 9:3:3:1 of the phenotypes is derived from the product of 2 monohybrid ratio of (3:1) (3:1). If this is assorted independently, we shall get the ratio 9:3:</a:t>
            </a:r>
            <a:endParaRPr lang="en-US" sz="4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endParaRPr lang="en-US" sz="3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23513659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846B88A-8411-F9C6-6BC7-1F7F7C7A0777}"/>
              </a:ext>
            </a:extLst>
          </p:cNvPr>
          <p:cNvSpPr>
            <a:spLocks noGrp="1"/>
          </p:cNvSpPr>
          <p:nvPr>
            <p:ph type="sldNum" sz="quarter" idx="12"/>
          </p:nvPr>
        </p:nvSpPr>
        <p:spPr/>
        <p:txBody>
          <a:bodyPr/>
          <a:lstStyle/>
          <a:p>
            <a:fld id="{C0A2E35C-7E1E-47A2-A223-01784D6B8637}" type="slidenum">
              <a:rPr lang="en-US" smtClean="0"/>
              <a:t>46</a:t>
            </a:fld>
            <a:endParaRPr lang="en-US"/>
          </a:p>
        </p:txBody>
      </p:sp>
      <p:pic>
        <p:nvPicPr>
          <p:cNvPr id="4" name="Content Placeholder 3">
            <a:extLst>
              <a:ext uri="{FF2B5EF4-FFF2-40B4-BE49-F238E27FC236}">
                <a16:creationId xmlns:a16="http://schemas.microsoft.com/office/drawing/2014/main" id="{DD93AB15-FCB2-DD10-71B8-5E371F4A5E5D}"/>
              </a:ext>
            </a:extLst>
          </p:cNvPr>
          <p:cNvPicPr>
            <a:picLocks noGrp="1" noChangeAspect="1"/>
          </p:cNvPicPr>
          <p:nvPr>
            <p:ph idx="4294967295"/>
          </p:nvPr>
        </p:nvPicPr>
        <p:blipFill>
          <a:blip r:embed="rId2"/>
          <a:stretch>
            <a:fillRect/>
          </a:stretch>
        </p:blipFill>
        <p:spPr>
          <a:xfrm>
            <a:off x="550950" y="451336"/>
            <a:ext cx="10106012" cy="5955327"/>
          </a:xfrm>
          <a:prstGeom prst="rect">
            <a:avLst/>
          </a:prstGeom>
        </p:spPr>
      </p:pic>
      <p:cxnSp>
        <p:nvCxnSpPr>
          <p:cNvPr id="5" name="Straight Connector 4">
            <a:extLst>
              <a:ext uri="{FF2B5EF4-FFF2-40B4-BE49-F238E27FC236}">
                <a16:creationId xmlns:a16="http://schemas.microsoft.com/office/drawing/2014/main" id="{95522B8A-BFE2-BC5D-8D24-69C2DEF74091}"/>
              </a:ext>
            </a:extLst>
          </p:cNvPr>
          <p:cNvCxnSpPr/>
          <p:nvPr/>
        </p:nvCxnSpPr>
        <p:spPr>
          <a:xfrm>
            <a:off x="1661375" y="4082603"/>
            <a:ext cx="0" cy="1751527"/>
          </a:xfrm>
          <a:prstGeom prst="line">
            <a:avLst/>
          </a:prstGeom>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38F59522-A92B-082A-8522-AD2B39A94CBF}"/>
              </a:ext>
            </a:extLst>
          </p:cNvPr>
          <p:cNvCxnSpPr/>
          <p:nvPr/>
        </p:nvCxnSpPr>
        <p:spPr>
          <a:xfrm>
            <a:off x="8075054" y="4082603"/>
            <a:ext cx="0" cy="1751527"/>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71F8372F-E0EA-05FF-F466-5BA78FE3F2B2}"/>
              </a:ext>
            </a:extLst>
          </p:cNvPr>
          <p:cNvCxnSpPr>
            <a:cxnSpLocks/>
          </p:cNvCxnSpPr>
          <p:nvPr/>
        </p:nvCxnSpPr>
        <p:spPr>
          <a:xfrm>
            <a:off x="550950" y="4430332"/>
            <a:ext cx="99796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BD46149-A029-0AC5-1005-0A5E17246791}"/>
              </a:ext>
            </a:extLst>
          </p:cNvPr>
          <p:cNvCxnSpPr/>
          <p:nvPr/>
        </p:nvCxnSpPr>
        <p:spPr>
          <a:xfrm>
            <a:off x="550950" y="5512158"/>
            <a:ext cx="10106012"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97634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6D1B6BA-7A4A-B587-615C-16D0BC18348B}"/>
              </a:ext>
            </a:extLst>
          </p:cNvPr>
          <p:cNvSpPr>
            <a:spLocks noGrp="1"/>
          </p:cNvSpPr>
          <p:nvPr>
            <p:ph type="sldNum" sz="quarter" idx="12"/>
          </p:nvPr>
        </p:nvSpPr>
        <p:spPr/>
        <p:txBody>
          <a:bodyPr/>
          <a:lstStyle/>
          <a:p>
            <a:fld id="{C0A2E35C-7E1E-47A2-A223-01784D6B8637}" type="slidenum">
              <a:rPr lang="en-US" smtClean="0"/>
              <a:t>47</a:t>
            </a:fld>
            <a:endParaRPr lang="en-US"/>
          </a:p>
        </p:txBody>
      </p:sp>
      <p:sp>
        <p:nvSpPr>
          <p:cNvPr id="3" name="Content Placeholder 2">
            <a:extLst>
              <a:ext uri="{FF2B5EF4-FFF2-40B4-BE49-F238E27FC236}">
                <a16:creationId xmlns:a16="http://schemas.microsoft.com/office/drawing/2014/main" id="{BB08AA23-747F-836A-0AA2-437C8F3CBC8D}"/>
              </a:ext>
            </a:extLst>
          </p:cNvPr>
          <p:cNvSpPr>
            <a:spLocks noGrp="1"/>
          </p:cNvSpPr>
          <p:nvPr>
            <p:ph idx="4294967295"/>
          </p:nvPr>
        </p:nvSpPr>
        <p:spPr>
          <a:xfrm>
            <a:off x="1045028" y="551543"/>
            <a:ext cx="9470571" cy="5625420"/>
          </a:xfrm>
        </p:spPr>
        <p:txBody>
          <a:bodyPr/>
          <a:lstStyle/>
          <a:p>
            <a:pPr algn="just">
              <a:lnSpc>
                <a:spcPct val="150000"/>
              </a:lnSpc>
              <a:spcAft>
                <a:spcPts val="10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Round Yellow</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RRYY,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RRYy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RrYY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RrYy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RRYy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RrYy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RrYY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RrYy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RrYy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-------------------------------------------------9</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Wrinkle Yellow</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rrYY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rrYy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rrYy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3</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Round green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RRyy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Rryy, Rryy---------------     3</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Wrinkle green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rryy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1</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Basic dihybrid phenotypic ratio is 9:3:3:1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Basic dihybrid genotypic ratio</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8566916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ECDB3BB-4A3B-AFDC-30A0-EB9A53564BE1}"/>
              </a:ext>
            </a:extLst>
          </p:cNvPr>
          <p:cNvSpPr>
            <a:spLocks noGrp="1"/>
          </p:cNvSpPr>
          <p:nvPr>
            <p:ph type="sldNum" sz="quarter" idx="12"/>
          </p:nvPr>
        </p:nvSpPr>
        <p:spPr/>
        <p:txBody>
          <a:bodyPr/>
          <a:lstStyle/>
          <a:p>
            <a:fld id="{C0A2E35C-7E1E-47A2-A223-01784D6B8637}" type="slidenum">
              <a:rPr lang="en-US" smtClean="0"/>
              <a:t>48</a:t>
            </a:fld>
            <a:endParaRPr lang="en-US"/>
          </a:p>
        </p:txBody>
      </p:sp>
      <p:pic>
        <p:nvPicPr>
          <p:cNvPr id="4" name="Content Placeholder 3">
            <a:extLst>
              <a:ext uri="{FF2B5EF4-FFF2-40B4-BE49-F238E27FC236}">
                <a16:creationId xmlns:a16="http://schemas.microsoft.com/office/drawing/2014/main" id="{B983DD93-747A-2898-BE48-21F55CE391A1}"/>
              </a:ext>
            </a:extLst>
          </p:cNvPr>
          <p:cNvPicPr>
            <a:picLocks noGrp="1" noChangeAspect="1"/>
          </p:cNvPicPr>
          <p:nvPr>
            <p:ph idx="4294967295"/>
          </p:nvPr>
        </p:nvPicPr>
        <p:blipFill>
          <a:blip r:embed="rId2"/>
          <a:stretch>
            <a:fillRect/>
          </a:stretch>
        </p:blipFill>
        <p:spPr>
          <a:xfrm>
            <a:off x="956308" y="578097"/>
            <a:ext cx="10756253" cy="5226185"/>
          </a:xfrm>
          <a:prstGeom prst="rect">
            <a:avLst/>
          </a:prstGeom>
        </p:spPr>
      </p:pic>
    </p:spTree>
    <p:extLst>
      <p:ext uri="{BB962C8B-B14F-4D97-AF65-F5344CB8AC3E}">
        <p14:creationId xmlns:p14="http://schemas.microsoft.com/office/powerpoint/2010/main" val="365584845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7082956-58E6-53EC-D209-E8DAD6AF7403}"/>
              </a:ext>
            </a:extLst>
          </p:cNvPr>
          <p:cNvSpPr>
            <a:spLocks noGrp="1"/>
          </p:cNvSpPr>
          <p:nvPr>
            <p:ph type="sldNum" sz="quarter" idx="12"/>
          </p:nvPr>
        </p:nvSpPr>
        <p:spPr/>
        <p:txBody>
          <a:bodyPr/>
          <a:lstStyle/>
          <a:p>
            <a:fld id="{C0A2E35C-7E1E-47A2-A223-01784D6B8637}" type="slidenum">
              <a:rPr lang="en-US" smtClean="0"/>
              <a:t>49</a:t>
            </a:fld>
            <a:endParaRPr lang="en-US"/>
          </a:p>
        </p:txBody>
      </p:sp>
      <p:sp>
        <p:nvSpPr>
          <p:cNvPr id="3" name="Content Placeholder 2">
            <a:extLst>
              <a:ext uri="{FF2B5EF4-FFF2-40B4-BE49-F238E27FC236}">
                <a16:creationId xmlns:a16="http://schemas.microsoft.com/office/drawing/2014/main" id="{5369944C-D5CD-9086-EB5E-10D1106EBD13}"/>
              </a:ext>
            </a:extLst>
          </p:cNvPr>
          <p:cNvSpPr>
            <a:spLocks noGrp="1"/>
          </p:cNvSpPr>
          <p:nvPr>
            <p:ph idx="4294967295"/>
          </p:nvPr>
        </p:nvSpPr>
        <p:spPr>
          <a:xfrm>
            <a:off x="463640" y="235177"/>
            <a:ext cx="10890160" cy="6387646"/>
          </a:xfrm>
        </p:spPr>
        <p:txBody>
          <a:bodyPr>
            <a:normAutofit fontScale="25000" lnSpcReduction="20000"/>
          </a:bodyPr>
          <a:lstStyle/>
          <a:p>
            <a:pPr>
              <a:lnSpc>
                <a:spcPct val="150000"/>
              </a:lnSpc>
              <a:spcAft>
                <a:spcPts val="1000"/>
              </a:spcAft>
            </a:pPr>
            <a:r>
              <a:rPr lang="en-US" sz="9600" b="1" dirty="0">
                <a:effectLst/>
                <a:latin typeface="Times New Roman" panose="02020603050405020304" pitchFamily="18" charset="0"/>
                <a:ea typeface="Times New Roman" panose="02020603050405020304" pitchFamily="18" charset="0"/>
                <a:cs typeface="Times New Roman" panose="02020603050405020304" pitchFamily="18" charset="0"/>
              </a:rPr>
              <a:t>Law of Independent Assortment </a:t>
            </a:r>
            <a:endParaRPr lang="en-US" sz="9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When two traits are studied at the same time, the inheritance of one trait is independent of the second trait</a:t>
            </a:r>
            <a:endParaRPr lang="en-US" sz="96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9600" b="1" dirty="0">
                <a:effectLst/>
                <a:latin typeface="Times New Roman" panose="02020603050405020304" pitchFamily="18" charset="0"/>
                <a:ea typeface="Times New Roman" panose="02020603050405020304" pitchFamily="18" charset="0"/>
                <a:cs typeface="Times New Roman" panose="02020603050405020304" pitchFamily="18" charset="0"/>
              </a:rPr>
              <a:t>Probability as applicable to dihybrid inheritance</a:t>
            </a:r>
            <a:endParaRPr lang="en-US" sz="96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Shortcut method for deriving F</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 ratio depends on one of the laws of probability.  Second law of probability (product law) states that if two events are independent the chance or probability is the product of their separate probability</a:t>
            </a:r>
            <a:r>
              <a:rPr lang="en-US" sz="96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96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Round = </a:t>
            </a:r>
            <a:r>
              <a:rPr lang="en-US" sz="9600" baseline="30000"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      wrinkle=</a:t>
            </a:r>
            <a:r>
              <a:rPr lang="en-US" sz="96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9600" baseline="-25000" dirty="0">
                <a:latin typeface="Calibri" panose="020F0502020204030204" pitchFamily="34" charset="0"/>
                <a:ea typeface="Times New Roman" panose="02020603050405020304" pitchFamily="18" charset="0"/>
                <a:cs typeface="Times New Roman" panose="02020603050405020304" pitchFamily="18" charset="0"/>
              </a:rPr>
              <a:t>                                                                        </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Yellow =</a:t>
            </a:r>
            <a:r>
              <a:rPr lang="en-US" sz="9600" baseline="30000"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 green =</a:t>
            </a:r>
            <a:r>
              <a:rPr lang="en-US" sz="96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96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Round yellow=</a:t>
            </a:r>
            <a:r>
              <a:rPr lang="en-US" sz="9600" baseline="30000"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x  </a:t>
            </a:r>
            <a:r>
              <a:rPr lang="en-US" sz="9600" baseline="30000"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600" baseline="30000" dirty="0">
                <a:effectLst/>
                <a:latin typeface="Times New Roman" panose="02020603050405020304" pitchFamily="18" charset="0"/>
                <a:ea typeface="Times New Roman" panose="02020603050405020304" pitchFamily="18" charset="0"/>
                <a:cs typeface="Times New Roman" panose="02020603050405020304" pitchFamily="18" charset="0"/>
              </a:rPr>
              <a:t>9</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                                                             </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wrinkle Yellow=</a:t>
            </a:r>
            <a:r>
              <a:rPr lang="en-US" sz="96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 x  ¾   =</a:t>
            </a:r>
            <a:r>
              <a:rPr lang="en-US" sz="9600" baseline="30000"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a:t>
            </a:r>
            <a:endParaRPr lang="en-US" sz="96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Round green=</a:t>
            </a:r>
            <a:r>
              <a:rPr lang="en-US" sz="9600" baseline="30000"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x  ¼  =</a:t>
            </a:r>
            <a:r>
              <a:rPr lang="en-US" sz="9600" baseline="30000"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a:t>
            </a:r>
            <a:r>
              <a:rPr lang="en-US" sz="9600" baseline="-25000" dirty="0">
                <a:latin typeface="Calibri" panose="020F0502020204030204" pitchFamily="34" charset="0"/>
                <a:ea typeface="Times New Roman" panose="02020603050405020304" pitchFamily="18" charset="0"/>
                <a:cs typeface="Times New Roman" panose="02020603050405020304" pitchFamily="18" charset="0"/>
              </a:rPr>
              <a:t>                                                                       </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wrinkle green=</a:t>
            </a:r>
            <a:r>
              <a:rPr lang="en-US" sz="96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x  ¼     =</a:t>
            </a:r>
            <a:r>
              <a:rPr lang="en-US" sz="96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a:t>
            </a:r>
            <a:endParaRPr lang="en-US" sz="96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098349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E628CCC-5106-A317-49DC-C68026ED3F52}"/>
              </a:ext>
            </a:extLst>
          </p:cNvPr>
          <p:cNvSpPr>
            <a:spLocks noGrp="1"/>
          </p:cNvSpPr>
          <p:nvPr>
            <p:ph type="sldNum" sz="quarter" idx="12"/>
          </p:nvPr>
        </p:nvSpPr>
        <p:spPr/>
        <p:txBody>
          <a:bodyPr/>
          <a:lstStyle/>
          <a:p>
            <a:fld id="{C0A2E35C-7E1E-47A2-A223-01784D6B8637}" type="slidenum">
              <a:rPr lang="en-US" smtClean="0"/>
              <a:t>5</a:t>
            </a:fld>
            <a:endParaRPr lang="en-US"/>
          </a:p>
        </p:txBody>
      </p:sp>
      <p:sp>
        <p:nvSpPr>
          <p:cNvPr id="4" name="TextBox 3">
            <a:extLst>
              <a:ext uri="{FF2B5EF4-FFF2-40B4-BE49-F238E27FC236}">
                <a16:creationId xmlns:a16="http://schemas.microsoft.com/office/drawing/2014/main" id="{386A4749-584A-6B08-BC93-309B895085FB}"/>
              </a:ext>
            </a:extLst>
          </p:cNvPr>
          <p:cNvSpPr txBox="1"/>
          <p:nvPr/>
        </p:nvSpPr>
        <p:spPr>
          <a:xfrm>
            <a:off x="476519" y="270456"/>
            <a:ext cx="11004282" cy="5940088"/>
          </a:xfrm>
          <a:prstGeom prst="rect">
            <a:avLst/>
          </a:prstGeom>
          <a:noFill/>
        </p:spPr>
        <p:txBody>
          <a:bodyPr wrap="square">
            <a:spAutoFit/>
          </a:bodyPr>
          <a:lstStyle/>
          <a:p>
            <a:r>
              <a:rPr lang="en-US" b="1" dirty="0"/>
              <a:t> </a:t>
            </a:r>
            <a:r>
              <a:rPr lang="en-US" sz="2000" b="1" dirty="0"/>
              <a:t>Theory of Pangenesis </a:t>
            </a:r>
          </a:p>
          <a:p>
            <a:r>
              <a:rPr lang="en-US" sz="2000" dirty="0"/>
              <a:t>The Theory of Pangenesis was an early concept proposed by Hippocrates in ancient Greece and later elaborated by Charles Darwin in the 19th century. It aimed to explain the mechanism of inheritance before the advent of modern genetics.</a:t>
            </a:r>
          </a:p>
          <a:p>
            <a:r>
              <a:rPr lang="en-US" sz="2000" dirty="0"/>
              <a:t>Key Features of Pangenesis</a:t>
            </a:r>
          </a:p>
          <a:p>
            <a:r>
              <a:rPr lang="en-US" sz="2000" dirty="0"/>
              <a:t>1. </a:t>
            </a:r>
            <a:r>
              <a:rPr lang="en-US" sz="2000" b="1" dirty="0"/>
              <a:t>Gemmules</a:t>
            </a:r>
            <a:r>
              <a:rPr lang="en-US" sz="2000" dirty="0"/>
              <a:t>: The theory suggested that all parts of an organism's body produce tiny particles or units called gemmules (Hippocrates called them "seeds").These gemmules carried information about the traits of the organ or tissue that produced them.</a:t>
            </a:r>
          </a:p>
          <a:p>
            <a:r>
              <a:rPr lang="en-US" sz="2000" dirty="0"/>
              <a:t>2. </a:t>
            </a:r>
            <a:r>
              <a:rPr lang="en-US" sz="2000" b="1" dirty="0"/>
              <a:t>Blending of Traits</a:t>
            </a:r>
            <a:r>
              <a:rPr lang="en-US" sz="2000" dirty="0"/>
              <a:t>: Gemmules from both parents were thought to combine during reproduction, leading to the offspring's traits being a blend of parental characteristics.</a:t>
            </a:r>
          </a:p>
          <a:p>
            <a:r>
              <a:rPr lang="en-US" sz="2000" dirty="0"/>
              <a:t>3. </a:t>
            </a:r>
            <a:r>
              <a:rPr lang="en-US" sz="2000" b="1" dirty="0"/>
              <a:t>Role in Reproduction</a:t>
            </a:r>
            <a:r>
              <a:rPr lang="en-US" sz="2000" dirty="0"/>
              <a:t>: Gemmules were believed to travel through the bloodstream to the reproductive organs, where they would be packaged into sperm and egg cells. Upon fertilization, gemmules from both parents contributed to the development of the offspring.</a:t>
            </a:r>
          </a:p>
          <a:p>
            <a:r>
              <a:rPr lang="en-US" sz="2000" b="1" dirty="0"/>
              <a:t>Darwin's Version of Pangenesis (1868)</a:t>
            </a:r>
          </a:p>
          <a:p>
            <a:r>
              <a:rPr lang="en-US" sz="2000" dirty="0"/>
              <a:t>- In "The Variation of Animals and Plants under Domestication", Darwin proposed his own version of pangenesis to explain the inheritance of traits. He introduced the concept of "cellular gemmules", which were influenced by environmental conditions and could modify traits. Darwin used pangenesis to explain phenomena like the inheritance of acquired characteristics, variation, and atavism (reappearance of ancestral traits).</a:t>
            </a:r>
          </a:p>
        </p:txBody>
      </p:sp>
    </p:spTree>
    <p:extLst>
      <p:ext uri="{BB962C8B-B14F-4D97-AF65-F5344CB8AC3E}">
        <p14:creationId xmlns:p14="http://schemas.microsoft.com/office/powerpoint/2010/main" val="346099007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7082956-58E6-53EC-D209-E8DAD6AF7403}"/>
              </a:ext>
            </a:extLst>
          </p:cNvPr>
          <p:cNvSpPr>
            <a:spLocks noGrp="1"/>
          </p:cNvSpPr>
          <p:nvPr>
            <p:ph type="sldNum" sz="quarter" idx="12"/>
          </p:nvPr>
        </p:nvSpPr>
        <p:spPr/>
        <p:txBody>
          <a:bodyPr/>
          <a:lstStyle/>
          <a:p>
            <a:fld id="{C0A2E35C-7E1E-47A2-A223-01784D6B8637}" type="slidenum">
              <a:rPr lang="en-US" smtClean="0"/>
              <a:t>50</a:t>
            </a:fld>
            <a:endParaRPr lang="en-US"/>
          </a:p>
        </p:txBody>
      </p:sp>
      <p:sp>
        <p:nvSpPr>
          <p:cNvPr id="3" name="Content Placeholder 2">
            <a:extLst>
              <a:ext uri="{FF2B5EF4-FFF2-40B4-BE49-F238E27FC236}">
                <a16:creationId xmlns:a16="http://schemas.microsoft.com/office/drawing/2014/main" id="{5369944C-D5CD-9086-EB5E-10D1106EBD13}"/>
              </a:ext>
            </a:extLst>
          </p:cNvPr>
          <p:cNvSpPr>
            <a:spLocks noGrp="1"/>
          </p:cNvSpPr>
          <p:nvPr>
            <p:ph idx="4294967295"/>
          </p:nvPr>
        </p:nvSpPr>
        <p:spPr>
          <a:xfrm>
            <a:off x="528034" y="231820"/>
            <a:ext cx="9987565" cy="5945143"/>
          </a:xfrm>
        </p:spPr>
        <p:txBody>
          <a:bodyPr>
            <a:normAutofit fontScale="40000" lnSpcReduction="20000"/>
          </a:bodyPr>
          <a:lstStyle/>
          <a:p>
            <a:pPr algn="just">
              <a:lnSpc>
                <a:spcPct val="150000"/>
              </a:lnSpc>
              <a:spcAft>
                <a:spcPts val="1000"/>
              </a:spcAft>
            </a:pP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For genotype in monohybrid ratio</a:t>
            </a:r>
            <a:endParaRPr lang="en-US" sz="5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RR: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Rr: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5000" dirty="0" err="1">
                <a:effectLst/>
                <a:latin typeface="Times New Roman" panose="02020603050405020304" pitchFamily="18" charset="0"/>
                <a:ea typeface="Times New Roman" panose="02020603050405020304" pitchFamily="18" charset="0"/>
                <a:cs typeface="Times New Roman" panose="02020603050405020304" pitchFamily="18" charset="0"/>
              </a:rPr>
              <a:t>rr</a:t>
            </a:r>
            <a:r>
              <a:rPr lang="en-US" sz="5000" dirty="0">
                <a:latin typeface="Calibri" panose="020F0502020204030204" pitchFamily="34" charset="0"/>
                <a:ea typeface="Times New Roman" panose="02020603050405020304" pitchFamily="18" charset="0"/>
                <a:cs typeface="Times New Roman" panose="02020603050405020304" pitchFamily="18" charset="0"/>
              </a:rPr>
              <a:t>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YY: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Yy: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5000" dirty="0" err="1">
                <a:effectLst/>
                <a:latin typeface="Times New Roman" panose="02020603050405020304" pitchFamily="18" charset="0"/>
                <a:ea typeface="Times New Roman" panose="02020603050405020304" pitchFamily="18" charset="0"/>
                <a:cs typeface="Times New Roman" panose="02020603050405020304" pitchFamily="18" charset="0"/>
              </a:rPr>
              <a:t>yy</a:t>
            </a:r>
            <a:endParaRPr lang="en-US" sz="5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To get genotypic ratio for </a:t>
            </a:r>
            <a:endParaRPr lang="en-US" sz="5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RRYY=</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x  ¼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a:t>
            </a:r>
            <a:r>
              <a:rPr lang="en-US" sz="5000" baseline="-25000" dirty="0">
                <a:latin typeface="Calibri" panose="020F0502020204030204" pitchFamily="34" charset="0"/>
                <a:ea typeface="Times New Roman" panose="02020603050405020304" pitchFamily="18" charset="0"/>
                <a:cs typeface="Times New Roman" panose="02020603050405020304" pitchFamily="18" charset="0"/>
              </a:rPr>
              <a:t>           </a:t>
            </a:r>
            <a:r>
              <a:rPr lang="en-US" sz="5000" dirty="0" err="1">
                <a:effectLst/>
                <a:latin typeface="Times New Roman" panose="02020603050405020304" pitchFamily="18" charset="0"/>
                <a:ea typeface="Times New Roman" panose="02020603050405020304" pitchFamily="18" charset="0"/>
                <a:cs typeface="Times New Roman" panose="02020603050405020304" pitchFamily="18" charset="0"/>
              </a:rPr>
              <a:t>RrYY</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x ¼=</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a:t>
            </a:r>
            <a:r>
              <a:rPr lang="en-US" sz="5000" baseline="-25000" dirty="0">
                <a:latin typeface="Calibri" panose="020F0502020204030204" pitchFamily="34" charset="0"/>
                <a:ea typeface="Times New Roman" panose="02020603050405020304" pitchFamily="18" charset="0"/>
                <a:cs typeface="Times New Roman" panose="02020603050405020304" pitchFamily="18" charset="0"/>
              </a:rPr>
              <a:t>            </a:t>
            </a:r>
            <a:r>
              <a:rPr lang="en-US" sz="5000" dirty="0" err="1">
                <a:effectLst/>
                <a:latin typeface="Times New Roman" panose="02020603050405020304" pitchFamily="18" charset="0"/>
                <a:ea typeface="Times New Roman" panose="02020603050405020304" pitchFamily="18" charset="0"/>
                <a:cs typeface="Times New Roman" panose="02020603050405020304" pitchFamily="18" charset="0"/>
              </a:rPr>
              <a:t>RrYy</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x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         </a:t>
            </a:r>
            <a:r>
              <a:rPr lang="en-US" sz="5000" dirty="0" err="1">
                <a:effectLst/>
                <a:latin typeface="Times New Roman" panose="02020603050405020304" pitchFamily="18" charset="0"/>
                <a:ea typeface="Times New Roman" panose="02020603050405020304" pitchFamily="18" charset="0"/>
                <a:cs typeface="Times New Roman" panose="02020603050405020304" pitchFamily="18" charset="0"/>
              </a:rPr>
              <a:t>rryy</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x  ¼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a:t>
            </a:r>
            <a:endParaRPr lang="en-US" sz="5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Shortcut method for calculating F2 dihybrid phenotypic and genotypic ratios.  </a:t>
            </a:r>
            <a:endParaRPr lang="en-US" sz="5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5000" dirty="0" err="1">
                <a:effectLst/>
                <a:latin typeface="Times New Roman" panose="02020603050405020304" pitchFamily="18" charset="0"/>
                <a:ea typeface="Times New Roman" panose="02020603050405020304" pitchFamily="18" charset="0"/>
                <a:cs typeface="Times New Roman" panose="02020603050405020304" pitchFamily="18" charset="0"/>
              </a:rPr>
              <a:t>RrYy</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X      </a:t>
            </a:r>
            <a:r>
              <a:rPr lang="en-US" sz="5000" dirty="0" err="1">
                <a:effectLst/>
                <a:latin typeface="Times New Roman" panose="02020603050405020304" pitchFamily="18" charset="0"/>
                <a:ea typeface="Times New Roman" panose="02020603050405020304" pitchFamily="18" charset="0"/>
                <a:cs typeface="Times New Roman" panose="02020603050405020304" pitchFamily="18" charset="0"/>
              </a:rPr>
              <a:t>RrYy</a:t>
            </a:r>
            <a:endParaRPr lang="en-US" sz="5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Rr   x   Rr     yields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Round;</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 1</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wrinkle</a:t>
            </a:r>
            <a:endParaRPr lang="en-US" sz="5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Yy   x   Yy    yields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Yellow;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green</a:t>
            </a:r>
            <a:endParaRPr lang="en-US" sz="5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endParaRPr lang="en-US" sz="45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7107659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FF2BCA0-C8F5-CDC1-5AA2-92E5C1B4E3DE}"/>
              </a:ext>
            </a:extLst>
          </p:cNvPr>
          <p:cNvSpPr>
            <a:spLocks noGrp="1"/>
          </p:cNvSpPr>
          <p:nvPr>
            <p:ph type="sldNum" sz="quarter" idx="12"/>
          </p:nvPr>
        </p:nvSpPr>
        <p:spPr/>
        <p:txBody>
          <a:bodyPr/>
          <a:lstStyle/>
          <a:p>
            <a:fld id="{C0A2E35C-7E1E-47A2-A223-01784D6B8637}" type="slidenum">
              <a:rPr lang="en-US" smtClean="0"/>
              <a:t>51</a:t>
            </a:fld>
            <a:endParaRPr lang="en-US"/>
          </a:p>
        </p:txBody>
      </p:sp>
      <p:sp>
        <p:nvSpPr>
          <p:cNvPr id="3" name="Content Placeholder 2">
            <a:extLst>
              <a:ext uri="{FF2B5EF4-FFF2-40B4-BE49-F238E27FC236}">
                <a16:creationId xmlns:a16="http://schemas.microsoft.com/office/drawing/2014/main" id="{B9D4115E-E611-337F-A4C1-9693E2E688D3}"/>
              </a:ext>
            </a:extLst>
          </p:cNvPr>
          <p:cNvSpPr>
            <a:spLocks noGrp="1"/>
          </p:cNvSpPr>
          <p:nvPr>
            <p:ph idx="4294967295"/>
          </p:nvPr>
        </p:nvSpPr>
        <p:spPr>
          <a:xfrm>
            <a:off x="464456" y="696686"/>
            <a:ext cx="10051143" cy="5480277"/>
          </a:xfrm>
        </p:spPr>
        <p:txBody>
          <a:bodyPr>
            <a:normAutofit fontScale="92500"/>
          </a:bodyPr>
          <a:lstStyle/>
          <a:p>
            <a:pPr algn="just">
              <a:lnSpc>
                <a:spcPct val="150000"/>
              </a:lnSpc>
              <a:spcAft>
                <a:spcPts val="10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Therefore, F2 phenotypic result is obtained by a random combination of the phenotypic classes</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Fraction                          Ratio</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Round yellow    	 =</a:t>
            </a:r>
            <a:r>
              <a:rPr lang="en-US" sz="2400" baseline="30000"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x  </a:t>
            </a:r>
            <a:r>
              <a:rPr lang="en-US" sz="2400" baseline="30000"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aseline="30000" dirty="0">
                <a:effectLst/>
                <a:latin typeface="Times New Roman" panose="02020603050405020304" pitchFamily="18" charset="0"/>
                <a:ea typeface="Times New Roman" panose="02020603050405020304" pitchFamily="18" charset="0"/>
                <a:cs typeface="Times New Roman" panose="02020603050405020304" pitchFamily="18" charset="0"/>
              </a:rPr>
              <a:t>9</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9</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wrinkle Yellow   	 =</a:t>
            </a:r>
            <a:r>
              <a:rPr lang="en-US" sz="24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x  ¾   =</a:t>
            </a:r>
            <a:r>
              <a:rPr lang="en-US" sz="2400" baseline="30000"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3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Round green      	 =</a:t>
            </a:r>
            <a:r>
              <a:rPr lang="en-US" sz="2400" baseline="30000"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x  ¼v  =</a:t>
            </a:r>
            <a:r>
              <a:rPr lang="en-US" sz="2400" baseline="30000"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3</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wrinkle green    	=</a:t>
            </a:r>
            <a:r>
              <a:rPr lang="en-US" sz="24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x  ¼     =</a:t>
            </a:r>
            <a:r>
              <a:rPr lang="en-US" sz="24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1</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Basic dihybrid phenotypic ratio is 9:3:3:1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50086566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9D4E98D-B614-18AE-5DB8-5A65262A2513}"/>
              </a:ext>
            </a:extLst>
          </p:cNvPr>
          <p:cNvSpPr>
            <a:spLocks noGrp="1"/>
          </p:cNvSpPr>
          <p:nvPr>
            <p:ph type="sldNum" sz="quarter" idx="12"/>
          </p:nvPr>
        </p:nvSpPr>
        <p:spPr/>
        <p:txBody>
          <a:bodyPr/>
          <a:lstStyle/>
          <a:p>
            <a:fld id="{C0A2E35C-7E1E-47A2-A223-01784D6B8637}" type="slidenum">
              <a:rPr lang="en-US" smtClean="0"/>
              <a:t>52</a:t>
            </a:fld>
            <a:endParaRPr lang="en-US"/>
          </a:p>
        </p:txBody>
      </p:sp>
      <p:sp>
        <p:nvSpPr>
          <p:cNvPr id="3" name="Content Placeholder 2">
            <a:extLst>
              <a:ext uri="{FF2B5EF4-FFF2-40B4-BE49-F238E27FC236}">
                <a16:creationId xmlns:a16="http://schemas.microsoft.com/office/drawing/2014/main" id="{16725281-8F93-25CF-56E1-6232FA8406E7}"/>
              </a:ext>
            </a:extLst>
          </p:cNvPr>
          <p:cNvSpPr>
            <a:spLocks noGrp="1"/>
          </p:cNvSpPr>
          <p:nvPr>
            <p:ph idx="4294967295"/>
          </p:nvPr>
        </p:nvSpPr>
        <p:spPr>
          <a:xfrm>
            <a:off x="451781" y="449125"/>
            <a:ext cx="10653487" cy="5456464"/>
          </a:xfrm>
        </p:spPr>
        <p:txBody>
          <a:bodyPr>
            <a:normAutofit fontScale="25000" lnSpcReduction="20000"/>
          </a:bodyPr>
          <a:lstStyle/>
          <a:p>
            <a:pPr algn="just">
              <a:lnSpc>
                <a:spcPct val="150000"/>
              </a:lnSpc>
              <a:spcAft>
                <a:spcPts val="1000"/>
              </a:spcAft>
            </a:pP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What proportion of F</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 will be round and yellow==</a:t>
            </a:r>
            <a:r>
              <a:rPr lang="en-US" sz="9600" baseline="30000"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x 3/</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600" baseline="30000" dirty="0">
                <a:effectLst/>
                <a:latin typeface="Times New Roman" panose="02020603050405020304" pitchFamily="18" charset="0"/>
                <a:ea typeface="Times New Roman" panose="02020603050405020304" pitchFamily="18" charset="0"/>
                <a:cs typeface="Times New Roman" panose="02020603050405020304" pitchFamily="18" charset="0"/>
              </a:rPr>
              <a:t>9</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a:t>
            </a:r>
            <a:endParaRPr lang="en-US" sz="96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Calculation F</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dihybrid genotypic ratios.  </a:t>
            </a:r>
            <a:endParaRPr lang="en-US" sz="96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    Rr   x   Rr     yields     </a:t>
            </a:r>
            <a:r>
              <a:rPr lang="en-US" sz="96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 RR: </a:t>
            </a:r>
            <a:r>
              <a:rPr lang="en-US" sz="9600" baseline="30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Rr: </a:t>
            </a:r>
            <a:r>
              <a:rPr lang="en-US" sz="96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600" dirty="0" err="1">
                <a:effectLst/>
                <a:latin typeface="Times New Roman" panose="02020603050405020304" pitchFamily="18" charset="0"/>
                <a:ea typeface="Times New Roman" panose="02020603050405020304" pitchFamily="18" charset="0"/>
                <a:cs typeface="Times New Roman" panose="02020603050405020304" pitchFamily="18" charset="0"/>
              </a:rPr>
              <a:t>rr</a:t>
            </a:r>
            <a:endParaRPr lang="en-US" sz="96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   Yy   x   Yy    yields    </a:t>
            </a:r>
            <a:r>
              <a:rPr lang="en-US" sz="96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 YY: </a:t>
            </a:r>
            <a:r>
              <a:rPr lang="en-US" sz="9600" baseline="30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Yy: </a:t>
            </a:r>
            <a:r>
              <a:rPr lang="en-US" sz="96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600" dirty="0" err="1">
                <a:effectLst/>
                <a:latin typeface="Times New Roman" panose="02020603050405020304" pitchFamily="18" charset="0"/>
                <a:ea typeface="Times New Roman" panose="02020603050405020304" pitchFamily="18" charset="0"/>
                <a:cs typeface="Times New Roman" panose="02020603050405020304" pitchFamily="18" charset="0"/>
              </a:rPr>
              <a:t>yy</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96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Therefore, F</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 genotypic result can be obtained by a random combination of the genotypic classes Fraction                   </a:t>
            </a:r>
            <a:endParaRPr lang="en-US" sz="96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RRYY               </a:t>
            </a:r>
            <a:r>
              <a:rPr lang="en-US" sz="96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x  ¼ =</a:t>
            </a:r>
            <a:r>
              <a:rPr lang="en-US" sz="96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	 </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    1                                                   </a:t>
            </a:r>
            <a:endParaRPr lang="en-US" sz="96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9600" dirty="0" err="1">
                <a:effectLst/>
                <a:latin typeface="Times New Roman" panose="02020603050405020304" pitchFamily="18" charset="0"/>
                <a:ea typeface="Times New Roman" panose="02020603050405020304" pitchFamily="18" charset="0"/>
                <a:cs typeface="Times New Roman" panose="02020603050405020304" pitchFamily="18" charset="0"/>
              </a:rPr>
              <a:t>RRYy</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               ¼ x </a:t>
            </a:r>
            <a:r>
              <a:rPr lang="en-US" sz="9600" baseline="30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600" baseline="30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96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                             </a:t>
            </a:r>
            <a:r>
              <a:rPr lang="en-US" sz="96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96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96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86390263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9D4E98D-B614-18AE-5DB8-5A65262A2513}"/>
              </a:ext>
            </a:extLst>
          </p:cNvPr>
          <p:cNvSpPr>
            <a:spLocks noGrp="1"/>
          </p:cNvSpPr>
          <p:nvPr>
            <p:ph type="sldNum" sz="quarter" idx="12"/>
          </p:nvPr>
        </p:nvSpPr>
        <p:spPr/>
        <p:txBody>
          <a:bodyPr/>
          <a:lstStyle/>
          <a:p>
            <a:fld id="{C0A2E35C-7E1E-47A2-A223-01784D6B8637}" type="slidenum">
              <a:rPr lang="en-US" smtClean="0"/>
              <a:t>53</a:t>
            </a:fld>
            <a:endParaRPr lang="en-US"/>
          </a:p>
        </p:txBody>
      </p:sp>
      <p:sp>
        <p:nvSpPr>
          <p:cNvPr id="3" name="Content Placeholder 2">
            <a:extLst>
              <a:ext uri="{FF2B5EF4-FFF2-40B4-BE49-F238E27FC236}">
                <a16:creationId xmlns:a16="http://schemas.microsoft.com/office/drawing/2014/main" id="{16725281-8F93-25CF-56E1-6232FA8406E7}"/>
              </a:ext>
            </a:extLst>
          </p:cNvPr>
          <p:cNvSpPr>
            <a:spLocks noGrp="1"/>
          </p:cNvSpPr>
          <p:nvPr>
            <p:ph idx="4294967295"/>
          </p:nvPr>
        </p:nvSpPr>
        <p:spPr>
          <a:xfrm>
            <a:off x="261258" y="595086"/>
            <a:ext cx="10972800" cy="5761264"/>
          </a:xfrm>
        </p:spPr>
        <p:txBody>
          <a:bodyPr>
            <a:normAutofit fontScale="32500" lnSpcReduction="20000"/>
          </a:bodyPr>
          <a:lstStyle/>
          <a:p>
            <a:pPr algn="just">
              <a:lnSpc>
                <a:spcPct val="150000"/>
              </a:lnSpc>
              <a:spcAft>
                <a:spcPts val="1000"/>
              </a:spcAft>
            </a:pPr>
            <a:r>
              <a:rPr lang="en-US" sz="7400" dirty="0" err="1">
                <a:effectLst/>
                <a:latin typeface="Times New Roman" panose="02020603050405020304" pitchFamily="18" charset="0"/>
                <a:ea typeface="Times New Roman" panose="02020603050405020304" pitchFamily="18" charset="0"/>
                <a:cs typeface="Times New Roman" panose="02020603050405020304" pitchFamily="18" charset="0"/>
              </a:rPr>
              <a:t>RrYY</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7400" baseline="30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7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 x ¼=</a:t>
            </a:r>
            <a:r>
              <a:rPr lang="en-US" sz="7400" baseline="30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7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                                 2                  </a:t>
            </a:r>
          </a:p>
          <a:p>
            <a:pPr algn="just">
              <a:lnSpc>
                <a:spcPct val="150000"/>
              </a:lnSpc>
              <a:spcAft>
                <a:spcPts val="1000"/>
              </a:spcAft>
            </a:pPr>
            <a:r>
              <a:rPr lang="en-US" sz="7400" dirty="0" err="1">
                <a:effectLst/>
                <a:latin typeface="Times New Roman" panose="02020603050405020304" pitchFamily="18" charset="0"/>
                <a:ea typeface="Times New Roman" panose="02020603050405020304" pitchFamily="18" charset="0"/>
                <a:cs typeface="Times New Roman" panose="02020603050405020304" pitchFamily="18" charset="0"/>
              </a:rPr>
              <a:t>RrYy</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7400" baseline="30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7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 x  </a:t>
            </a:r>
            <a:r>
              <a:rPr lang="en-US" sz="7400" baseline="30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7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7400" baseline="30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7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                         4</a:t>
            </a:r>
            <a:endParaRPr lang="en-US" sz="7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7400" dirty="0" err="1">
                <a:effectLst/>
                <a:latin typeface="Times New Roman" panose="02020603050405020304" pitchFamily="18" charset="0"/>
                <a:ea typeface="Times New Roman" panose="02020603050405020304" pitchFamily="18" charset="0"/>
                <a:cs typeface="Times New Roman" panose="02020603050405020304" pitchFamily="18" charset="0"/>
              </a:rPr>
              <a:t>RRyy</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74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7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x  ¼     =</a:t>
            </a:r>
            <a:r>
              <a:rPr lang="en-US" sz="74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7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		 </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    1                                  </a:t>
            </a:r>
            <a:endParaRPr lang="en-US" sz="7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 Rryy                   </a:t>
            </a:r>
            <a:r>
              <a:rPr lang="en-US" sz="7400" baseline="30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7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 x ¼=</a:t>
            </a:r>
            <a:r>
              <a:rPr lang="en-US" sz="7400" baseline="30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7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                            2                                    </a:t>
            </a:r>
            <a:endParaRPr lang="en-US" sz="7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7400" dirty="0" err="1">
                <a:effectLst/>
                <a:latin typeface="Times New Roman" panose="02020603050405020304" pitchFamily="18" charset="0"/>
                <a:ea typeface="Times New Roman" panose="02020603050405020304" pitchFamily="18" charset="0"/>
                <a:cs typeface="Times New Roman" panose="02020603050405020304" pitchFamily="18" charset="0"/>
              </a:rPr>
              <a:t>rrYY</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74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7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x  ¼     =</a:t>
            </a:r>
            <a:r>
              <a:rPr lang="en-US" sz="74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7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	 </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                   1                      </a:t>
            </a:r>
            <a:endParaRPr lang="en-US" sz="7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7400" dirty="0" err="1">
                <a:effectLst/>
                <a:latin typeface="Times New Roman" panose="02020603050405020304" pitchFamily="18" charset="0"/>
                <a:ea typeface="Times New Roman" panose="02020603050405020304" pitchFamily="18" charset="0"/>
                <a:cs typeface="Times New Roman" panose="02020603050405020304" pitchFamily="18" charset="0"/>
              </a:rPr>
              <a:t>rrYy</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                     ¼ x </a:t>
            </a:r>
            <a:r>
              <a:rPr lang="en-US" sz="7400" baseline="30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7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7400" baseline="30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7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                                          </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74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7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rryy                   </a:t>
            </a:r>
            <a:r>
              <a:rPr lang="en-US" sz="74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7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x  ¼     =</a:t>
            </a:r>
            <a:r>
              <a:rPr lang="en-US" sz="74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7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		 </a:t>
            </a: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       1                </a:t>
            </a:r>
            <a:endParaRPr lang="en-US" sz="74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02606916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0C4F8C9-FE3E-3C3A-A4A4-31CEFACF848F}"/>
              </a:ext>
            </a:extLst>
          </p:cNvPr>
          <p:cNvSpPr>
            <a:spLocks noGrp="1"/>
          </p:cNvSpPr>
          <p:nvPr>
            <p:ph type="sldNum" sz="quarter" idx="12"/>
          </p:nvPr>
        </p:nvSpPr>
        <p:spPr/>
        <p:txBody>
          <a:bodyPr/>
          <a:lstStyle/>
          <a:p>
            <a:fld id="{C0A2E35C-7E1E-47A2-A223-01784D6B8637}" type="slidenum">
              <a:rPr lang="en-US" smtClean="0"/>
              <a:t>54</a:t>
            </a:fld>
            <a:endParaRPr lang="en-US"/>
          </a:p>
        </p:txBody>
      </p:sp>
      <p:sp>
        <p:nvSpPr>
          <p:cNvPr id="3" name="Content Placeholder 2">
            <a:extLst>
              <a:ext uri="{FF2B5EF4-FFF2-40B4-BE49-F238E27FC236}">
                <a16:creationId xmlns:a16="http://schemas.microsoft.com/office/drawing/2014/main" id="{BDCF8DC0-48D1-7320-DFFE-359A836EFA53}"/>
              </a:ext>
            </a:extLst>
          </p:cNvPr>
          <p:cNvSpPr>
            <a:spLocks noGrp="1"/>
          </p:cNvSpPr>
          <p:nvPr>
            <p:ph idx="4294967295"/>
          </p:nvPr>
        </p:nvSpPr>
        <p:spPr>
          <a:xfrm>
            <a:off x="391886" y="711200"/>
            <a:ext cx="10276114" cy="5486400"/>
          </a:xfrm>
        </p:spPr>
        <p:txBody>
          <a:bodyPr>
            <a:normAutofit fontScale="85000" lnSpcReduction="10000"/>
          </a:bodyPr>
          <a:lstStyle/>
          <a:p>
            <a:pPr algn="just">
              <a:lnSpc>
                <a:spcPct val="120000"/>
              </a:lnSpc>
              <a:spcAft>
                <a:spcPts val="1000"/>
              </a:spcAft>
            </a:pP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Short cut for calculation </a:t>
            </a:r>
            <a:endParaRPr lang="en-US" sz="31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20000"/>
              </a:lnSpc>
              <a:spcAft>
                <a:spcPts val="1000"/>
              </a:spcAft>
            </a:pP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 To calculate phenotypic ratio</a:t>
            </a:r>
            <a:endParaRPr lang="en-US" sz="31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20000"/>
              </a:lnSpc>
              <a:spcAft>
                <a:spcPts val="1000"/>
              </a:spcAft>
            </a:pP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  Dd   x   Dd     yields     </a:t>
            </a:r>
            <a:r>
              <a:rPr lang="en-US" sz="3100" baseline="30000"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31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 deep lobed;</a:t>
            </a:r>
            <a:r>
              <a:rPr lang="en-US" sz="3100" baseline="30000" dirty="0">
                <a:effectLst/>
                <a:latin typeface="Times New Roman" panose="02020603050405020304" pitchFamily="18" charset="0"/>
                <a:ea typeface="Times New Roman" panose="02020603050405020304" pitchFamily="18" charset="0"/>
                <a:cs typeface="Times New Roman" panose="02020603050405020304" pitchFamily="18" charset="0"/>
              </a:rPr>
              <a:t> 1</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31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crenate</a:t>
            </a:r>
            <a:endParaRPr lang="en-US" sz="31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20000"/>
              </a:lnSpc>
              <a:spcAft>
                <a:spcPts val="1000"/>
              </a:spcAft>
            </a:pP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cs typeface="Times New Roman" panose="02020603050405020304" pitchFamily="18" charset="0"/>
              </a:rPr>
              <a:t>Ii</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   x   </a:t>
            </a:r>
            <a:r>
              <a:rPr lang="en-US" sz="3100" dirty="0" err="1">
                <a:effectLst/>
                <a:latin typeface="Times New Roman" panose="02020603050405020304" pitchFamily="18" charset="0"/>
                <a:ea typeface="Times New Roman" panose="02020603050405020304" pitchFamily="18" charset="0"/>
                <a:cs typeface="Times New Roman" panose="02020603050405020304" pitchFamily="18" charset="0"/>
              </a:rPr>
              <a:t>Ii</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          yields    </a:t>
            </a:r>
            <a:r>
              <a:rPr lang="en-US" sz="3100" baseline="30000"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31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irregular</a:t>
            </a:r>
            <a:r>
              <a:rPr lang="en-US" sz="3100" baseline="-25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1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31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 regular</a:t>
            </a:r>
            <a:endParaRPr lang="en-US" sz="31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20000"/>
              </a:lnSpc>
              <a:spcAft>
                <a:spcPts val="1000"/>
              </a:spcAft>
            </a:pP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Deep lobed, irregular    	 =</a:t>
            </a:r>
            <a:r>
              <a:rPr lang="en-US" sz="3100" baseline="30000"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31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x  </a:t>
            </a:r>
            <a:r>
              <a:rPr lang="en-US" sz="3100" baseline="30000"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31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100" baseline="30000" dirty="0">
                <a:effectLst/>
                <a:latin typeface="Times New Roman" panose="02020603050405020304" pitchFamily="18" charset="0"/>
                <a:ea typeface="Times New Roman" panose="02020603050405020304" pitchFamily="18" charset="0"/>
                <a:cs typeface="Times New Roman" panose="02020603050405020304" pitchFamily="18" charset="0"/>
              </a:rPr>
              <a:t>9</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31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                    </a:t>
            </a:r>
            <a:endParaRPr lang="en-US" sz="31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20000"/>
              </a:lnSpc>
              <a:spcAft>
                <a:spcPts val="1000"/>
              </a:spcAft>
            </a:pP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Crenate, irregular    	              =</a:t>
            </a:r>
            <a:r>
              <a:rPr lang="en-US" sz="31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31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 x  ¾   =</a:t>
            </a:r>
            <a:r>
              <a:rPr lang="en-US" sz="3100" baseline="30000"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31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                       </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1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20000"/>
              </a:lnSpc>
              <a:spcAft>
                <a:spcPts val="1000"/>
              </a:spcAft>
            </a:pP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Deep lobed, regular      	 =</a:t>
            </a:r>
            <a:r>
              <a:rPr lang="en-US" sz="3100" baseline="30000"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31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x  ¼v  =</a:t>
            </a:r>
            <a:r>
              <a:rPr lang="en-US" sz="3100" baseline="30000"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31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		 </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1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20000"/>
              </a:lnSpc>
              <a:spcAft>
                <a:spcPts val="1000"/>
              </a:spcAft>
            </a:pP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Crenate, regular 	                =</a:t>
            </a:r>
            <a:r>
              <a:rPr lang="en-US" sz="31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31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x  ¼   =</a:t>
            </a:r>
            <a:r>
              <a:rPr lang="en-US" sz="31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31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	</a:t>
            </a:r>
            <a:r>
              <a:rPr lang="en-US" sz="2800" baseline="-25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97074276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656021F-CBE9-8E46-4D83-49A1A9C866B9}"/>
              </a:ext>
            </a:extLst>
          </p:cNvPr>
          <p:cNvSpPr>
            <a:spLocks noGrp="1"/>
          </p:cNvSpPr>
          <p:nvPr>
            <p:ph type="sldNum" sz="quarter" idx="12"/>
          </p:nvPr>
        </p:nvSpPr>
        <p:spPr/>
        <p:txBody>
          <a:bodyPr/>
          <a:lstStyle/>
          <a:p>
            <a:fld id="{C0A2E35C-7E1E-47A2-A223-01784D6B8637}" type="slidenum">
              <a:rPr lang="en-US" smtClean="0"/>
              <a:t>55</a:t>
            </a:fld>
            <a:endParaRPr lang="en-US"/>
          </a:p>
        </p:txBody>
      </p:sp>
      <p:sp>
        <p:nvSpPr>
          <p:cNvPr id="3" name="Content Placeholder 2">
            <a:extLst>
              <a:ext uri="{FF2B5EF4-FFF2-40B4-BE49-F238E27FC236}">
                <a16:creationId xmlns:a16="http://schemas.microsoft.com/office/drawing/2014/main" id="{30025D66-3F47-430D-4ED8-5808C9D7A7FE}"/>
              </a:ext>
            </a:extLst>
          </p:cNvPr>
          <p:cNvSpPr>
            <a:spLocks noGrp="1"/>
          </p:cNvSpPr>
          <p:nvPr>
            <p:ph idx="4294967295"/>
          </p:nvPr>
        </p:nvSpPr>
        <p:spPr>
          <a:xfrm>
            <a:off x="489398" y="399245"/>
            <a:ext cx="10026202" cy="5777718"/>
          </a:xfrm>
        </p:spPr>
        <p:txBody>
          <a:bodyPr>
            <a:normAutofit/>
          </a:bodyPr>
          <a:lstStyle/>
          <a:p>
            <a:pPr marL="228600" algn="just">
              <a:lnSpc>
                <a:spcPct val="150000"/>
              </a:lnSpc>
              <a:spcAft>
                <a:spcPts val="10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Another example of dihybrid cross</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 variegated plant with cremated or deep lobed leaf margin and regular or irregular venation. Deep lobed is dominant over crenate and irregular which is less common is dominant over regular venation.</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P                 DDII       X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ddii</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Gamete         DI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di</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F</a:t>
            </a:r>
            <a:r>
              <a:rPr lang="en-US" sz="2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DdIi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(deep lobed, irregular)</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750920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0269AAB-539D-D291-E193-A9C471500074}"/>
              </a:ext>
            </a:extLst>
          </p:cNvPr>
          <p:cNvSpPr>
            <a:spLocks noGrp="1"/>
          </p:cNvSpPr>
          <p:nvPr>
            <p:ph type="sldNum" sz="quarter" idx="12"/>
          </p:nvPr>
        </p:nvSpPr>
        <p:spPr/>
        <p:txBody>
          <a:bodyPr/>
          <a:lstStyle/>
          <a:p>
            <a:fld id="{C0A2E35C-7E1E-47A2-A223-01784D6B8637}" type="slidenum">
              <a:rPr lang="en-US" smtClean="0"/>
              <a:t>56</a:t>
            </a:fld>
            <a:endParaRPr lang="en-US"/>
          </a:p>
        </p:txBody>
      </p:sp>
      <p:sp>
        <p:nvSpPr>
          <p:cNvPr id="3" name="Content Placeholder 2">
            <a:extLst>
              <a:ext uri="{FF2B5EF4-FFF2-40B4-BE49-F238E27FC236}">
                <a16:creationId xmlns:a16="http://schemas.microsoft.com/office/drawing/2014/main" id="{3B9BD3F4-EFBA-84C3-1E8C-D590C27B0F9E}"/>
              </a:ext>
            </a:extLst>
          </p:cNvPr>
          <p:cNvSpPr>
            <a:spLocks noGrp="1"/>
          </p:cNvSpPr>
          <p:nvPr>
            <p:ph idx="4294967295"/>
          </p:nvPr>
        </p:nvSpPr>
        <p:spPr>
          <a:xfrm>
            <a:off x="515156" y="360608"/>
            <a:ext cx="10000444" cy="5816355"/>
          </a:xfrm>
        </p:spPr>
        <p:txBody>
          <a:bodyPr>
            <a:normAutofit fontScale="47500" lnSpcReduction="20000"/>
          </a:bodyPr>
          <a:lstStyle/>
          <a:p>
            <a:pPr algn="just">
              <a:lnSpc>
                <a:spcPct val="150000"/>
              </a:lnSpc>
              <a:spcAft>
                <a:spcPts val="1000"/>
              </a:spcAft>
            </a:pP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To calculate genotypic ratio</a:t>
            </a:r>
            <a:endParaRPr lang="en-US" sz="5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Dd   x   Dd     yields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DD: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Dd: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dd</a:t>
            </a:r>
            <a:endParaRPr lang="en-US" sz="5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5000" dirty="0" err="1">
                <a:effectLst/>
                <a:latin typeface="Times New Roman" panose="02020603050405020304" pitchFamily="18" charset="0"/>
                <a:ea typeface="Times New Roman" panose="02020603050405020304" pitchFamily="18" charset="0"/>
                <a:cs typeface="Times New Roman" panose="02020603050405020304" pitchFamily="18" charset="0"/>
              </a:rPr>
              <a:t>Ii</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x   </a:t>
            </a:r>
            <a:r>
              <a:rPr lang="en-US" sz="5000" dirty="0" err="1">
                <a:effectLst/>
                <a:latin typeface="Times New Roman" panose="02020603050405020304" pitchFamily="18" charset="0"/>
                <a:ea typeface="Times New Roman" panose="02020603050405020304" pitchFamily="18" charset="0"/>
                <a:cs typeface="Times New Roman" panose="02020603050405020304" pitchFamily="18" charset="0"/>
              </a:rPr>
              <a:t>Ii</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yields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II: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Ii: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ii </a:t>
            </a:r>
            <a:endParaRPr lang="en-US" sz="5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DDII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x  ¼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a:t>
            </a:r>
            <a:r>
              <a:rPr lang="en-US" sz="5000" baseline="-25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5000" dirty="0" err="1">
                <a:effectLst/>
                <a:latin typeface="Times New Roman" panose="02020603050405020304" pitchFamily="18" charset="0"/>
                <a:ea typeface="Times New Roman" panose="02020603050405020304" pitchFamily="18" charset="0"/>
                <a:cs typeface="Times New Roman" panose="02020603050405020304" pitchFamily="18" charset="0"/>
              </a:rPr>
              <a:t>DDIi</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¼ x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                             </a:t>
            </a:r>
            <a:r>
              <a:rPr lang="en-US" sz="50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5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5000" dirty="0" err="1">
                <a:effectLst/>
                <a:latin typeface="Times New Roman" panose="02020603050405020304" pitchFamily="18" charset="0"/>
                <a:ea typeface="Times New Roman" panose="02020603050405020304" pitchFamily="18" charset="0"/>
                <a:cs typeface="Times New Roman" panose="02020603050405020304" pitchFamily="18" charset="0"/>
              </a:rPr>
              <a:t>DdII</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x ¼=</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5000" dirty="0" err="1">
                <a:effectLst/>
                <a:latin typeface="Times New Roman" panose="02020603050405020304" pitchFamily="18" charset="0"/>
                <a:ea typeface="Times New Roman" panose="02020603050405020304" pitchFamily="18" charset="0"/>
                <a:cs typeface="Times New Roman" panose="02020603050405020304" pitchFamily="18" charset="0"/>
              </a:rPr>
              <a:t>ddii</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x  ¼=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16</a:t>
            </a:r>
            <a:endParaRPr lang="en-US" sz="5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Working out phenotypic and genotypic ratios</a:t>
            </a:r>
            <a:endParaRPr lang="en-US" sz="5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Monohybrid cross </a:t>
            </a:r>
            <a:endParaRPr lang="en-US" sz="5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Yy   x   Yy    yields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YY: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Yy: </a:t>
            </a:r>
            <a:r>
              <a:rPr lang="en-US" sz="5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50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5000" dirty="0" err="1">
                <a:effectLst/>
                <a:latin typeface="Times New Roman" panose="02020603050405020304" pitchFamily="18" charset="0"/>
                <a:ea typeface="Times New Roman" panose="02020603050405020304" pitchFamily="18" charset="0"/>
                <a:cs typeface="Times New Roman" panose="02020603050405020304" pitchFamily="18" charset="0"/>
              </a:rPr>
              <a:t>yy</a:t>
            </a:r>
            <a:endParaRPr lang="en-US" sz="50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61475918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68980BB-2F4B-5F03-619D-7F1E5ED0D194}"/>
              </a:ext>
            </a:extLst>
          </p:cNvPr>
          <p:cNvSpPr>
            <a:spLocks noGrp="1"/>
          </p:cNvSpPr>
          <p:nvPr>
            <p:ph type="sldNum" sz="quarter" idx="12"/>
          </p:nvPr>
        </p:nvSpPr>
        <p:spPr/>
        <p:txBody>
          <a:bodyPr/>
          <a:lstStyle/>
          <a:p>
            <a:fld id="{C0A2E35C-7E1E-47A2-A223-01784D6B8637}" type="slidenum">
              <a:rPr lang="en-US" smtClean="0"/>
              <a:t>57</a:t>
            </a:fld>
            <a:endParaRPr lang="en-US"/>
          </a:p>
        </p:txBody>
      </p:sp>
      <p:sp>
        <p:nvSpPr>
          <p:cNvPr id="4" name="TextBox 3">
            <a:extLst>
              <a:ext uri="{FF2B5EF4-FFF2-40B4-BE49-F238E27FC236}">
                <a16:creationId xmlns:a16="http://schemas.microsoft.com/office/drawing/2014/main" id="{FE542032-DDD5-872A-6958-C6A2B93E0F5F}"/>
              </a:ext>
            </a:extLst>
          </p:cNvPr>
          <p:cNvSpPr txBox="1"/>
          <p:nvPr/>
        </p:nvSpPr>
        <p:spPr>
          <a:xfrm>
            <a:off x="377372" y="136526"/>
            <a:ext cx="10762854" cy="6186309"/>
          </a:xfrm>
          <a:prstGeom prst="rect">
            <a:avLst/>
          </a:prstGeom>
          <a:noFill/>
        </p:spPr>
        <p:txBody>
          <a:bodyPr wrap="square">
            <a:spAutoFit/>
          </a:bodyPr>
          <a:lstStyle/>
          <a:p>
            <a:r>
              <a:rPr lang="en-US" dirty="0"/>
              <a:t> </a:t>
            </a:r>
            <a:r>
              <a:rPr lang="en-US" b="1" dirty="0">
                <a:latin typeface="Times New Roman" panose="02020603050405020304" pitchFamily="18" charset="0"/>
                <a:cs typeface="Times New Roman" panose="02020603050405020304" pitchFamily="18" charset="0"/>
              </a:rPr>
              <a:t>Few examples of dihybrid crosses in different organisms, where we analyze the inheritance of two traits simultaneously.</a:t>
            </a:r>
            <a:endParaRPr lang="en-US"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1. Fruit Flies (Drosophila melanogaster)</a:t>
            </a:r>
          </a:p>
          <a:p>
            <a:r>
              <a:rPr lang="en-US" dirty="0">
                <a:latin typeface="Times New Roman" panose="02020603050405020304" pitchFamily="18" charset="0"/>
                <a:cs typeface="Times New Roman" panose="02020603050405020304" pitchFamily="18" charset="0"/>
              </a:rPr>
              <a:t>In fruit flies, the two traits commonly studied are body colour (gray ‘B’ is dominant over black ‘b’) and wing shape (normal ‘V’ is dominant over vestigial ‘v’). Let’s cross two heterozygous fruit flies (</a:t>
            </a:r>
            <a:r>
              <a:rPr lang="en-US" dirty="0" err="1">
                <a:latin typeface="Times New Roman" panose="02020603050405020304" pitchFamily="18" charset="0"/>
                <a:cs typeface="Times New Roman" panose="02020603050405020304" pitchFamily="18" charset="0"/>
              </a:rPr>
              <a:t>BbVv</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BbVv</a:t>
            </a:r>
            <a:r>
              <a:rPr lang="en-US" dirty="0">
                <a:latin typeface="Times New Roman" panose="02020603050405020304" pitchFamily="18" charset="0"/>
                <a:cs typeface="Times New Roman" panose="02020603050405020304" pitchFamily="18" charset="0"/>
              </a:rPr>
              <a:t>).</a:t>
            </a:r>
          </a:p>
          <a:p>
            <a:r>
              <a:rPr lang="en-US" b="1" dirty="0">
                <a:latin typeface="Times New Roman" panose="02020603050405020304" pitchFamily="18" charset="0"/>
                <a:cs typeface="Times New Roman" panose="02020603050405020304" pitchFamily="18" charset="0"/>
              </a:rPr>
              <a:t>Parental Genotypes:</a:t>
            </a:r>
          </a:p>
          <a:p>
            <a:r>
              <a:rPr lang="en-US" dirty="0">
                <a:latin typeface="Times New Roman" panose="02020603050405020304" pitchFamily="18" charset="0"/>
                <a:cs typeface="Times New Roman" panose="02020603050405020304" pitchFamily="18" charset="0"/>
              </a:rPr>
              <a:t>- Parent 1: </a:t>
            </a:r>
            <a:r>
              <a:rPr lang="en-US" dirty="0" err="1">
                <a:latin typeface="Times New Roman" panose="02020603050405020304" pitchFamily="18" charset="0"/>
                <a:cs typeface="Times New Roman" panose="02020603050405020304" pitchFamily="18" charset="0"/>
              </a:rPr>
              <a:t>BbVv</a:t>
            </a:r>
            <a:r>
              <a:rPr lang="en-US" dirty="0">
                <a:latin typeface="Times New Roman" panose="02020603050405020304" pitchFamily="18" charset="0"/>
                <a:cs typeface="Times New Roman" panose="02020603050405020304" pitchFamily="18" charset="0"/>
              </a:rPr>
              <a:t> (gray, normal wings)          X            - Parent 2: </a:t>
            </a:r>
            <a:r>
              <a:rPr lang="en-US" dirty="0" err="1">
                <a:latin typeface="Times New Roman" panose="02020603050405020304" pitchFamily="18" charset="0"/>
                <a:cs typeface="Times New Roman" panose="02020603050405020304" pitchFamily="18" charset="0"/>
              </a:rPr>
              <a:t>BbVv</a:t>
            </a:r>
            <a:r>
              <a:rPr lang="en-US" dirty="0">
                <a:latin typeface="Times New Roman" panose="02020603050405020304" pitchFamily="18" charset="0"/>
                <a:cs typeface="Times New Roman" panose="02020603050405020304" pitchFamily="18" charset="0"/>
              </a:rPr>
              <a:t> (gray, normal wings)</a:t>
            </a:r>
          </a:p>
          <a:p>
            <a:r>
              <a:rPr lang="en-US" b="1" dirty="0">
                <a:latin typeface="Times New Roman" panose="02020603050405020304" pitchFamily="18" charset="0"/>
                <a:cs typeface="Times New Roman" panose="02020603050405020304" pitchFamily="18" charset="0"/>
              </a:rPr>
              <a:t>Possible Gametes:</a:t>
            </a:r>
          </a:p>
          <a:p>
            <a:r>
              <a:rPr lang="en-US" dirty="0">
                <a:latin typeface="Times New Roman" panose="02020603050405020304" pitchFamily="18" charset="0"/>
                <a:cs typeface="Times New Roman" panose="02020603050405020304" pitchFamily="18" charset="0"/>
              </a:rPr>
              <a:t>Each parent can produce the following four gametes: BV,  </a:t>
            </a:r>
            <a:r>
              <a:rPr lang="en-US" dirty="0" err="1">
                <a:latin typeface="Times New Roman" panose="02020603050405020304" pitchFamily="18" charset="0"/>
                <a:cs typeface="Times New Roman" panose="02020603050405020304" pitchFamily="18" charset="0"/>
              </a:rPr>
              <a:t>Bv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bv</a:t>
            </a:r>
            <a:r>
              <a:rPr lang="en-US" dirty="0">
                <a:latin typeface="Times New Roman" panose="02020603050405020304" pitchFamily="18" charset="0"/>
                <a:cs typeface="Times New Roman" panose="02020603050405020304" pitchFamily="18" charset="0"/>
              </a:rPr>
              <a:t>,</a:t>
            </a:r>
          </a:p>
          <a:p>
            <a:r>
              <a:rPr lang="en-US" b="1" dirty="0">
                <a:latin typeface="Times New Roman" panose="02020603050405020304" pitchFamily="18" charset="0"/>
                <a:cs typeface="Times New Roman" panose="02020603050405020304" pitchFamily="18" charset="0"/>
              </a:rPr>
              <a:t>Punnett Square: </a:t>
            </a:r>
            <a:r>
              <a:rPr lang="en-US" dirty="0">
                <a:latin typeface="Times New Roman" panose="02020603050405020304" pitchFamily="18" charset="0"/>
                <a:cs typeface="Times New Roman" panose="02020603050405020304" pitchFamily="18" charset="0"/>
              </a:rPr>
              <a:t>Here’s how the gametes of both parents combine:</a:t>
            </a:r>
          </a:p>
          <a:p>
            <a:r>
              <a:rPr lang="en-US" dirty="0">
                <a:latin typeface="Times New Roman" panose="02020603050405020304" pitchFamily="18" charset="0"/>
                <a:cs typeface="Times New Roman" panose="02020603050405020304" pitchFamily="18" charset="0"/>
              </a:rPr>
              <a:t>              BV    </a:t>
            </a:r>
            <a:r>
              <a:rPr lang="en-US" dirty="0" err="1">
                <a:latin typeface="Times New Roman" panose="02020603050405020304" pitchFamily="18" charset="0"/>
                <a:cs typeface="Times New Roman" panose="02020603050405020304" pitchFamily="18" charset="0"/>
              </a:rPr>
              <a:t>Bv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bv</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   BV |  BBVV  </a:t>
            </a:r>
            <a:r>
              <a:rPr lang="en-US" dirty="0" err="1">
                <a:latin typeface="Times New Roman" panose="02020603050405020304" pitchFamily="18" charset="0"/>
                <a:cs typeface="Times New Roman" panose="02020603050405020304" pitchFamily="18" charset="0"/>
              </a:rPr>
              <a:t>BBVv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BbVV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BbVv</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BV |  BBVV  </a:t>
            </a:r>
            <a:r>
              <a:rPr lang="en-US" dirty="0" err="1">
                <a:latin typeface="Times New Roman" panose="02020603050405020304" pitchFamily="18" charset="0"/>
                <a:cs typeface="Times New Roman" panose="02020603050405020304" pitchFamily="18" charset="0"/>
              </a:rPr>
              <a:t>BBVv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BbVV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BbVv</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bV</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BbVV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BbVv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bbVV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bbVv</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bv</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BbVv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Bbvv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bbVv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bbvv</a:t>
            </a:r>
            <a:endParaRPr lang="en-US"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The possible phenotypes and their expected ratio are:</a:t>
            </a:r>
          </a:p>
          <a:p>
            <a:r>
              <a:rPr lang="en-US" dirty="0">
                <a:latin typeface="Times New Roman" panose="02020603050405020304" pitchFamily="18" charset="0"/>
                <a:cs typeface="Times New Roman" panose="02020603050405020304" pitchFamily="18" charset="0"/>
              </a:rPr>
              <a:t>- 9 Gray, Normal Wings (BBVV, </a:t>
            </a:r>
            <a:r>
              <a:rPr lang="en-US" dirty="0" err="1">
                <a:latin typeface="Times New Roman" panose="02020603050405020304" pitchFamily="18" charset="0"/>
                <a:cs typeface="Times New Roman" panose="02020603050405020304" pitchFamily="18" charset="0"/>
              </a:rPr>
              <a:t>BBVv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BbVV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BbVv</a:t>
            </a:r>
            <a:r>
              <a:rPr lang="en-US"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- 3 Gray, Vestigial Wings (</a:t>
            </a:r>
            <a:r>
              <a:rPr lang="en-US" dirty="0" err="1">
                <a:latin typeface="Times New Roman" panose="02020603050405020304" pitchFamily="18" charset="0"/>
                <a:cs typeface="Times New Roman" panose="02020603050405020304" pitchFamily="18" charset="0"/>
              </a:rPr>
              <a:t>BBvv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Bbv</a:t>
            </a:r>
            <a:r>
              <a:rPr lang="en-US"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- 3 Black, Normal Wings (</a:t>
            </a:r>
            <a:r>
              <a:rPr lang="en-US" dirty="0" err="1">
                <a:latin typeface="Times New Roman" panose="02020603050405020304" pitchFamily="18" charset="0"/>
                <a:cs typeface="Times New Roman" panose="02020603050405020304" pitchFamily="18" charset="0"/>
              </a:rPr>
              <a:t>bbVV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bbVv</a:t>
            </a:r>
            <a:r>
              <a:rPr lang="en-US"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- 1 Black, Vestigial Wings (</a:t>
            </a:r>
            <a:r>
              <a:rPr lang="en-US" dirty="0" err="1">
                <a:latin typeface="Times New Roman" panose="02020603050405020304" pitchFamily="18" charset="0"/>
                <a:cs typeface="Times New Roman" panose="02020603050405020304" pitchFamily="18" charset="0"/>
              </a:rPr>
              <a:t>bbvv</a:t>
            </a:r>
            <a:r>
              <a:rPr lang="en-US"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This gives a 9:3:3:1 phenotypic ratio.</a:t>
            </a:r>
          </a:p>
        </p:txBody>
      </p:sp>
    </p:spTree>
    <p:extLst>
      <p:ext uri="{BB962C8B-B14F-4D97-AF65-F5344CB8AC3E}">
        <p14:creationId xmlns:p14="http://schemas.microsoft.com/office/powerpoint/2010/main" val="60459878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A41471E-1502-D59A-5217-05D2D3DA278F}"/>
              </a:ext>
            </a:extLst>
          </p:cNvPr>
          <p:cNvSpPr>
            <a:spLocks noGrp="1"/>
          </p:cNvSpPr>
          <p:nvPr>
            <p:ph type="sldNum" sz="quarter" idx="12"/>
          </p:nvPr>
        </p:nvSpPr>
        <p:spPr/>
        <p:txBody>
          <a:bodyPr/>
          <a:lstStyle/>
          <a:p>
            <a:fld id="{C0A2E35C-7E1E-47A2-A223-01784D6B8637}" type="slidenum">
              <a:rPr lang="en-US" smtClean="0"/>
              <a:t>58</a:t>
            </a:fld>
            <a:endParaRPr lang="en-US"/>
          </a:p>
        </p:txBody>
      </p:sp>
      <p:sp>
        <p:nvSpPr>
          <p:cNvPr id="4" name="TextBox 3">
            <a:extLst>
              <a:ext uri="{FF2B5EF4-FFF2-40B4-BE49-F238E27FC236}">
                <a16:creationId xmlns:a16="http://schemas.microsoft.com/office/drawing/2014/main" id="{A4AC4761-E2ED-0D51-47E0-B4F2464FD317}"/>
              </a:ext>
            </a:extLst>
          </p:cNvPr>
          <p:cNvSpPr txBox="1"/>
          <p:nvPr/>
        </p:nvSpPr>
        <p:spPr>
          <a:xfrm>
            <a:off x="478971" y="165834"/>
            <a:ext cx="10874829" cy="6555641"/>
          </a:xfrm>
          <a:prstGeom prst="rect">
            <a:avLst/>
          </a:prstGeom>
          <a:noFill/>
        </p:spPr>
        <p:txBody>
          <a:bodyPr wrap="square">
            <a:spAutoFit/>
          </a:bodyPr>
          <a:lstStyle/>
          <a:p>
            <a:r>
              <a:rPr lang="en-US" b="1" dirty="0"/>
              <a:t>2</a:t>
            </a:r>
            <a:r>
              <a:rPr lang="en-US" sz="2000" b="1" dirty="0"/>
              <a:t>. Coat Color and Pattern in Mice</a:t>
            </a:r>
          </a:p>
          <a:p>
            <a:r>
              <a:rPr lang="en-US" sz="2000" dirty="0"/>
              <a:t>In mice, we can study coat color (black B is dominant over brown b) and coat pattern (striped S is dominant over solid s). Cross two heterozygous mice (</a:t>
            </a:r>
            <a:r>
              <a:rPr lang="en-US" sz="2000" dirty="0" err="1"/>
              <a:t>BbSs</a:t>
            </a:r>
            <a:r>
              <a:rPr lang="en-US" sz="2000" dirty="0"/>
              <a:t> × </a:t>
            </a:r>
            <a:r>
              <a:rPr lang="en-US" sz="2000" dirty="0" err="1"/>
              <a:t>BbSs</a:t>
            </a:r>
            <a:endParaRPr lang="en-US" sz="2000" dirty="0"/>
          </a:p>
          <a:p>
            <a:r>
              <a:rPr lang="en-US" sz="2000" b="1" dirty="0"/>
              <a:t>Parental Genotypes:</a:t>
            </a:r>
          </a:p>
          <a:p>
            <a:r>
              <a:rPr lang="en-US" sz="2000" dirty="0"/>
              <a:t>- Parent 1: </a:t>
            </a:r>
            <a:r>
              <a:rPr lang="en-US" sz="2000" dirty="0" err="1"/>
              <a:t>BbSs</a:t>
            </a:r>
            <a:r>
              <a:rPr lang="en-US" sz="2000" dirty="0"/>
              <a:t> (black, striped)            X                    - Parent 2: </a:t>
            </a:r>
            <a:r>
              <a:rPr lang="en-US" sz="2000" dirty="0" err="1"/>
              <a:t>BbSs</a:t>
            </a:r>
            <a:r>
              <a:rPr lang="en-US" sz="2000" dirty="0"/>
              <a:t> (black, striped)</a:t>
            </a:r>
          </a:p>
          <a:p>
            <a:r>
              <a:rPr lang="en-US" sz="2000" b="1" dirty="0"/>
              <a:t>Possible Gametes: </a:t>
            </a:r>
            <a:r>
              <a:rPr lang="en-US" sz="2000" dirty="0"/>
              <a:t>Each parent can produce four types of gametes: BS, Bs, </a:t>
            </a:r>
            <a:r>
              <a:rPr lang="en-US" sz="2000" dirty="0" err="1"/>
              <a:t>bS</a:t>
            </a:r>
            <a:r>
              <a:rPr lang="en-US" sz="2000" dirty="0"/>
              <a:t>, bs,</a:t>
            </a:r>
          </a:p>
          <a:p>
            <a:r>
              <a:rPr lang="en-US" sz="2000" b="1" dirty="0"/>
              <a:t>Punnett Square:</a:t>
            </a:r>
          </a:p>
          <a:p>
            <a:r>
              <a:rPr lang="en-US" sz="2000" dirty="0"/>
              <a:t>The Punnett square for this cross looks like this:</a:t>
            </a:r>
          </a:p>
          <a:p>
            <a:r>
              <a:rPr lang="en-US" sz="2000" dirty="0"/>
              <a:t>            BS    </a:t>
            </a:r>
            <a:r>
              <a:rPr lang="en-US" sz="2000" dirty="0" err="1"/>
              <a:t>Bs</a:t>
            </a:r>
            <a:r>
              <a:rPr lang="en-US" sz="2000" dirty="0"/>
              <a:t>    </a:t>
            </a:r>
            <a:r>
              <a:rPr lang="en-US" sz="2000" dirty="0" err="1"/>
              <a:t>bS</a:t>
            </a:r>
            <a:r>
              <a:rPr lang="en-US" sz="2000" dirty="0"/>
              <a:t>    bs</a:t>
            </a:r>
          </a:p>
          <a:p>
            <a:r>
              <a:rPr lang="en-US" sz="2000" dirty="0"/>
              <a:t>      -------------------------</a:t>
            </a:r>
          </a:p>
          <a:p>
            <a:r>
              <a:rPr lang="en-US" sz="2000" dirty="0"/>
              <a:t>   BS |  BBSS  </a:t>
            </a:r>
            <a:r>
              <a:rPr lang="en-US" sz="2000" dirty="0" err="1"/>
              <a:t>BBSs</a:t>
            </a:r>
            <a:r>
              <a:rPr lang="en-US" sz="2000" dirty="0"/>
              <a:t>   </a:t>
            </a:r>
            <a:r>
              <a:rPr lang="en-US" sz="2000" dirty="0" err="1"/>
              <a:t>BbSS</a:t>
            </a:r>
            <a:r>
              <a:rPr lang="en-US" sz="2000" dirty="0"/>
              <a:t>   </a:t>
            </a:r>
            <a:r>
              <a:rPr lang="en-US" sz="2000" dirty="0" err="1"/>
              <a:t>BbSs</a:t>
            </a:r>
            <a:endParaRPr lang="en-US" sz="2000" dirty="0"/>
          </a:p>
          <a:p>
            <a:r>
              <a:rPr lang="en-US" sz="2000" dirty="0"/>
              <a:t>   Bs |  BBSs  </a:t>
            </a:r>
            <a:r>
              <a:rPr lang="en-US" sz="2000" dirty="0" err="1"/>
              <a:t>BBss</a:t>
            </a:r>
            <a:r>
              <a:rPr lang="en-US" sz="2000" dirty="0"/>
              <a:t>   </a:t>
            </a:r>
            <a:r>
              <a:rPr lang="en-US" sz="2000" dirty="0" err="1"/>
              <a:t>BbSs</a:t>
            </a:r>
            <a:r>
              <a:rPr lang="en-US" sz="2000" dirty="0"/>
              <a:t>   </a:t>
            </a:r>
            <a:r>
              <a:rPr lang="en-US" sz="2000" dirty="0" err="1"/>
              <a:t>Bbss</a:t>
            </a:r>
            <a:endParaRPr lang="en-US" sz="2000" dirty="0"/>
          </a:p>
          <a:p>
            <a:r>
              <a:rPr lang="en-US" sz="2000" dirty="0"/>
              <a:t>   </a:t>
            </a:r>
            <a:r>
              <a:rPr lang="en-US" sz="2000" dirty="0" err="1"/>
              <a:t>bS</a:t>
            </a:r>
            <a:r>
              <a:rPr lang="en-US" sz="2000" dirty="0"/>
              <a:t> |  </a:t>
            </a:r>
            <a:r>
              <a:rPr lang="en-US" sz="2000" dirty="0" err="1"/>
              <a:t>BbSS</a:t>
            </a:r>
            <a:r>
              <a:rPr lang="en-US" sz="2000" dirty="0"/>
              <a:t>  </a:t>
            </a:r>
            <a:r>
              <a:rPr lang="en-US" sz="2000" dirty="0" err="1"/>
              <a:t>BbSs</a:t>
            </a:r>
            <a:r>
              <a:rPr lang="en-US" sz="2000" dirty="0"/>
              <a:t>   </a:t>
            </a:r>
            <a:r>
              <a:rPr lang="en-US" sz="2000" dirty="0" err="1"/>
              <a:t>bbSS</a:t>
            </a:r>
            <a:r>
              <a:rPr lang="en-US" sz="2000" dirty="0"/>
              <a:t>   </a:t>
            </a:r>
            <a:r>
              <a:rPr lang="en-US" sz="2000" dirty="0" err="1"/>
              <a:t>bbSs</a:t>
            </a:r>
            <a:endParaRPr lang="en-US" sz="2000" dirty="0"/>
          </a:p>
          <a:p>
            <a:r>
              <a:rPr lang="en-US" sz="2000" dirty="0"/>
              <a:t>   bs |  </a:t>
            </a:r>
            <a:r>
              <a:rPr lang="en-US" sz="2000" dirty="0" err="1"/>
              <a:t>BbSs</a:t>
            </a:r>
            <a:r>
              <a:rPr lang="en-US" sz="2000" dirty="0"/>
              <a:t>  </a:t>
            </a:r>
            <a:r>
              <a:rPr lang="en-US" sz="2000" dirty="0" err="1"/>
              <a:t>Bbss</a:t>
            </a:r>
            <a:r>
              <a:rPr lang="en-US" sz="2000" dirty="0"/>
              <a:t>   </a:t>
            </a:r>
            <a:r>
              <a:rPr lang="en-US" sz="2000" dirty="0" err="1"/>
              <a:t>bbSs</a:t>
            </a:r>
            <a:r>
              <a:rPr lang="en-US" sz="2000" dirty="0"/>
              <a:t>   </a:t>
            </a:r>
            <a:r>
              <a:rPr lang="en-US" sz="2000" dirty="0" err="1"/>
              <a:t>bbss</a:t>
            </a:r>
            <a:endParaRPr lang="en-US" sz="2000" dirty="0"/>
          </a:p>
          <a:p>
            <a:r>
              <a:rPr lang="en-US" sz="2000" b="1" dirty="0"/>
              <a:t>Phenotypic Ratio:</a:t>
            </a:r>
          </a:p>
          <a:p>
            <a:r>
              <a:rPr lang="en-US" sz="2000" b="1" dirty="0"/>
              <a:t>The phenotypic ratio of the offspring would be:</a:t>
            </a:r>
          </a:p>
          <a:p>
            <a:r>
              <a:rPr lang="en-US" sz="2000" dirty="0"/>
              <a:t>- 9 Black, Striped (BBSS, BBSs, </a:t>
            </a:r>
            <a:r>
              <a:rPr lang="en-US" sz="2000" dirty="0" err="1"/>
              <a:t>BbSS</a:t>
            </a:r>
            <a:r>
              <a:rPr lang="en-US" sz="2000" dirty="0"/>
              <a:t>, </a:t>
            </a:r>
            <a:r>
              <a:rPr lang="en-US" sz="2000" dirty="0" err="1"/>
              <a:t>BbSs</a:t>
            </a:r>
            <a:r>
              <a:rPr lang="en-US" sz="2000" dirty="0"/>
              <a:t>)</a:t>
            </a:r>
          </a:p>
          <a:p>
            <a:r>
              <a:rPr lang="en-US" sz="2000" dirty="0"/>
              <a:t>- 3 Black, Solid (</a:t>
            </a:r>
            <a:r>
              <a:rPr lang="en-US" sz="2000" dirty="0" err="1"/>
              <a:t>BBss</a:t>
            </a:r>
            <a:r>
              <a:rPr lang="en-US" sz="2000" dirty="0"/>
              <a:t>, </a:t>
            </a:r>
            <a:r>
              <a:rPr lang="en-US" sz="2000" dirty="0" err="1"/>
              <a:t>Bbss</a:t>
            </a:r>
            <a:r>
              <a:rPr lang="en-US" sz="2000" dirty="0"/>
              <a:t>)</a:t>
            </a:r>
          </a:p>
          <a:p>
            <a:r>
              <a:rPr lang="en-US" sz="2000" dirty="0"/>
              <a:t>- 3 Brown, Striped (</a:t>
            </a:r>
            <a:r>
              <a:rPr lang="en-US" sz="2000" dirty="0" err="1"/>
              <a:t>bbSS</a:t>
            </a:r>
            <a:r>
              <a:rPr lang="en-US" sz="2000" dirty="0"/>
              <a:t>, </a:t>
            </a:r>
            <a:r>
              <a:rPr lang="en-US" sz="2000" dirty="0" err="1"/>
              <a:t>bbSs</a:t>
            </a:r>
            <a:r>
              <a:rPr lang="en-US" sz="2000" dirty="0"/>
              <a:t>)</a:t>
            </a:r>
          </a:p>
          <a:p>
            <a:r>
              <a:rPr lang="en-US" sz="2000" dirty="0"/>
              <a:t>- 1 Brown, Solid (</a:t>
            </a:r>
            <a:r>
              <a:rPr lang="en-US" sz="2000" dirty="0" err="1"/>
              <a:t>bbss</a:t>
            </a:r>
            <a:r>
              <a:rPr lang="en-US" sz="2000" dirty="0"/>
              <a:t>)</a:t>
            </a:r>
          </a:p>
          <a:p>
            <a:r>
              <a:rPr lang="en-US" sz="2000" dirty="0"/>
              <a:t>This gives a 9:3:3:1 phenotypic ratio.</a:t>
            </a:r>
          </a:p>
        </p:txBody>
      </p:sp>
    </p:spTree>
    <p:extLst>
      <p:ext uri="{BB962C8B-B14F-4D97-AF65-F5344CB8AC3E}">
        <p14:creationId xmlns:p14="http://schemas.microsoft.com/office/powerpoint/2010/main" val="251420179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6A9F825-05C6-6928-1E9F-1321943DDE99}"/>
              </a:ext>
            </a:extLst>
          </p:cNvPr>
          <p:cNvSpPr>
            <a:spLocks noGrp="1"/>
          </p:cNvSpPr>
          <p:nvPr>
            <p:ph type="sldNum" sz="quarter" idx="12"/>
          </p:nvPr>
        </p:nvSpPr>
        <p:spPr/>
        <p:txBody>
          <a:bodyPr/>
          <a:lstStyle/>
          <a:p>
            <a:fld id="{C0A2E35C-7E1E-47A2-A223-01784D6B8637}" type="slidenum">
              <a:rPr lang="en-US" smtClean="0"/>
              <a:t>59</a:t>
            </a:fld>
            <a:endParaRPr lang="en-US"/>
          </a:p>
        </p:txBody>
      </p:sp>
      <p:sp>
        <p:nvSpPr>
          <p:cNvPr id="4" name="TextBox 3">
            <a:extLst>
              <a:ext uri="{FF2B5EF4-FFF2-40B4-BE49-F238E27FC236}">
                <a16:creationId xmlns:a16="http://schemas.microsoft.com/office/drawing/2014/main" id="{AFCA2662-FF2F-84FC-25A5-546A4E28BD8D}"/>
              </a:ext>
            </a:extLst>
          </p:cNvPr>
          <p:cNvSpPr txBox="1"/>
          <p:nvPr/>
        </p:nvSpPr>
        <p:spPr>
          <a:xfrm>
            <a:off x="638628" y="136525"/>
            <a:ext cx="11277601" cy="6740307"/>
          </a:xfrm>
          <a:prstGeom prst="rect">
            <a:avLst/>
          </a:prstGeom>
          <a:noFill/>
        </p:spPr>
        <p:txBody>
          <a:bodyPr wrap="square">
            <a:spAutoFit/>
          </a:bodyPr>
          <a:lstStyle/>
          <a:p>
            <a:r>
              <a:rPr lang="en-US" b="1" dirty="0"/>
              <a:t>3. Corn Kernel Color and Texture</a:t>
            </a:r>
          </a:p>
          <a:p>
            <a:r>
              <a:rPr lang="en-US" dirty="0"/>
              <a:t>In corn (maize), we can study two traits: kernel color (purple P is dominant over yellow p) and kernel texture (smooth S is dominant over wrinkled s). Let’s cross two heterozygous corn plants (PpSs × PpSs).</a:t>
            </a:r>
          </a:p>
          <a:p>
            <a:r>
              <a:rPr lang="en-US" dirty="0"/>
              <a:t>Parental Genotypes:</a:t>
            </a:r>
          </a:p>
          <a:p>
            <a:r>
              <a:rPr lang="en-US" dirty="0"/>
              <a:t>- Parent 1: PpSs (purple, smooth)                       X             Parent 2: PpSs (purple, smooth)</a:t>
            </a:r>
          </a:p>
          <a:p>
            <a:r>
              <a:rPr lang="en-US" dirty="0"/>
              <a:t>Possible Gametes: Each parent can produce four types of gametes: PS, Ps, </a:t>
            </a:r>
            <a:r>
              <a:rPr lang="en-US" dirty="0" err="1"/>
              <a:t>pS</a:t>
            </a:r>
            <a:r>
              <a:rPr lang="en-US" dirty="0"/>
              <a:t>, ps.</a:t>
            </a:r>
          </a:p>
          <a:p>
            <a:r>
              <a:rPr lang="en-US" b="1" dirty="0"/>
              <a:t>Punnett Square:</a:t>
            </a:r>
          </a:p>
          <a:p>
            <a:r>
              <a:rPr lang="en-US" dirty="0"/>
              <a:t>The Punnett square looks like this:</a:t>
            </a:r>
          </a:p>
          <a:p>
            <a:r>
              <a:rPr lang="en-US" dirty="0"/>
              <a:t>         PS    </a:t>
            </a:r>
            <a:r>
              <a:rPr lang="en-US" dirty="0" err="1"/>
              <a:t>Ps</a:t>
            </a:r>
            <a:r>
              <a:rPr lang="en-US" dirty="0"/>
              <a:t>    </a:t>
            </a:r>
            <a:r>
              <a:rPr lang="en-US" dirty="0" err="1"/>
              <a:t>pS</a:t>
            </a:r>
            <a:r>
              <a:rPr lang="en-US" dirty="0"/>
              <a:t>    </a:t>
            </a:r>
            <a:r>
              <a:rPr lang="en-US" dirty="0" err="1"/>
              <a:t>ps</a:t>
            </a:r>
            <a:endParaRPr lang="en-US" dirty="0"/>
          </a:p>
          <a:p>
            <a:r>
              <a:rPr lang="en-US" dirty="0"/>
              <a:t>      -------------------------</a:t>
            </a:r>
          </a:p>
          <a:p>
            <a:r>
              <a:rPr lang="en-US" dirty="0"/>
              <a:t>   PS |  PPSS  </a:t>
            </a:r>
            <a:r>
              <a:rPr lang="en-US" dirty="0" err="1"/>
              <a:t>PPSs</a:t>
            </a:r>
            <a:r>
              <a:rPr lang="en-US" dirty="0"/>
              <a:t>   </a:t>
            </a:r>
            <a:r>
              <a:rPr lang="en-US" dirty="0" err="1"/>
              <a:t>PpSS</a:t>
            </a:r>
            <a:r>
              <a:rPr lang="en-US" dirty="0"/>
              <a:t>   PpSs</a:t>
            </a:r>
          </a:p>
          <a:p>
            <a:r>
              <a:rPr lang="en-US" dirty="0"/>
              <a:t>   Ps |  PPSs  </a:t>
            </a:r>
            <a:r>
              <a:rPr lang="en-US" dirty="0" err="1"/>
              <a:t>PPss</a:t>
            </a:r>
            <a:r>
              <a:rPr lang="en-US" dirty="0"/>
              <a:t>   PpSs   </a:t>
            </a:r>
            <a:r>
              <a:rPr lang="en-US" dirty="0" err="1"/>
              <a:t>Ppss</a:t>
            </a:r>
            <a:endParaRPr lang="en-US" dirty="0"/>
          </a:p>
          <a:p>
            <a:r>
              <a:rPr lang="en-US" dirty="0"/>
              <a:t>   </a:t>
            </a:r>
            <a:r>
              <a:rPr lang="en-US" dirty="0" err="1"/>
              <a:t>pS</a:t>
            </a:r>
            <a:r>
              <a:rPr lang="en-US" dirty="0"/>
              <a:t> |  </a:t>
            </a:r>
            <a:r>
              <a:rPr lang="en-US" dirty="0" err="1"/>
              <a:t>PpSS</a:t>
            </a:r>
            <a:r>
              <a:rPr lang="en-US" dirty="0"/>
              <a:t>  PpSs   </a:t>
            </a:r>
            <a:r>
              <a:rPr lang="en-US" dirty="0" err="1"/>
              <a:t>ppSS</a:t>
            </a:r>
            <a:r>
              <a:rPr lang="en-US" dirty="0"/>
              <a:t>   </a:t>
            </a:r>
            <a:r>
              <a:rPr lang="en-US" dirty="0" err="1"/>
              <a:t>ppSs</a:t>
            </a:r>
            <a:endParaRPr lang="en-US" dirty="0"/>
          </a:p>
          <a:p>
            <a:r>
              <a:rPr lang="en-US" dirty="0"/>
              <a:t>   </a:t>
            </a:r>
            <a:r>
              <a:rPr lang="en-US" dirty="0" err="1"/>
              <a:t>ps</a:t>
            </a:r>
            <a:r>
              <a:rPr lang="en-US" dirty="0"/>
              <a:t> |  PpSs  </a:t>
            </a:r>
            <a:r>
              <a:rPr lang="en-US" dirty="0" err="1"/>
              <a:t>Ppss</a:t>
            </a:r>
            <a:r>
              <a:rPr lang="en-US" dirty="0"/>
              <a:t>   </a:t>
            </a:r>
            <a:r>
              <a:rPr lang="en-US" dirty="0" err="1"/>
              <a:t>ppSs</a:t>
            </a:r>
            <a:r>
              <a:rPr lang="en-US" dirty="0"/>
              <a:t>   </a:t>
            </a:r>
            <a:r>
              <a:rPr lang="en-US" dirty="0" err="1"/>
              <a:t>ppss</a:t>
            </a:r>
            <a:endParaRPr lang="en-US" dirty="0"/>
          </a:p>
          <a:p>
            <a:r>
              <a:rPr lang="en-US" b="1" dirty="0"/>
              <a:t>Phenotypic Ratio:</a:t>
            </a:r>
          </a:p>
          <a:p>
            <a:r>
              <a:rPr lang="en-US" dirty="0"/>
              <a:t>The phenotypic ratio of the offspring would be:</a:t>
            </a:r>
          </a:p>
          <a:p>
            <a:r>
              <a:rPr lang="en-US" dirty="0"/>
              <a:t>- 9 Purple, Smooth (PPSS, PPSs, </a:t>
            </a:r>
            <a:r>
              <a:rPr lang="en-US" dirty="0" err="1"/>
              <a:t>PpSS</a:t>
            </a:r>
            <a:r>
              <a:rPr lang="en-US" dirty="0"/>
              <a:t>, PpSs)</a:t>
            </a:r>
          </a:p>
          <a:p>
            <a:r>
              <a:rPr lang="en-US" dirty="0"/>
              <a:t>- 3 Purple, Wrinkled (</a:t>
            </a:r>
            <a:r>
              <a:rPr lang="en-US" dirty="0" err="1"/>
              <a:t>PPss</a:t>
            </a:r>
            <a:r>
              <a:rPr lang="en-US" dirty="0"/>
              <a:t>, </a:t>
            </a:r>
            <a:r>
              <a:rPr lang="en-US" dirty="0" err="1"/>
              <a:t>Ppss</a:t>
            </a:r>
            <a:r>
              <a:rPr lang="en-US" dirty="0"/>
              <a:t>)</a:t>
            </a:r>
          </a:p>
          <a:p>
            <a:r>
              <a:rPr lang="en-US" dirty="0"/>
              <a:t>- 3 Yellow, Smooth (</a:t>
            </a:r>
            <a:r>
              <a:rPr lang="en-US" dirty="0" err="1"/>
              <a:t>ppSS</a:t>
            </a:r>
            <a:r>
              <a:rPr lang="en-US" dirty="0"/>
              <a:t>, </a:t>
            </a:r>
            <a:r>
              <a:rPr lang="en-US" dirty="0" err="1"/>
              <a:t>ppSs</a:t>
            </a:r>
            <a:r>
              <a:rPr lang="en-US" dirty="0"/>
              <a:t>)</a:t>
            </a:r>
          </a:p>
          <a:p>
            <a:r>
              <a:rPr lang="en-US" dirty="0"/>
              <a:t>- 1 Yellow, Wrinkled (</a:t>
            </a:r>
            <a:r>
              <a:rPr lang="en-US" dirty="0" err="1"/>
              <a:t>ppss</a:t>
            </a:r>
            <a:r>
              <a:rPr lang="en-US" dirty="0"/>
              <a:t>)</a:t>
            </a:r>
          </a:p>
          <a:p>
            <a:r>
              <a:rPr lang="en-US" dirty="0"/>
              <a:t>This results in the typical 9:3:3:1 phenotypic ratio.</a:t>
            </a:r>
          </a:p>
          <a:p>
            <a:r>
              <a:rPr lang="en-US" b="1" dirty="0"/>
              <a:t>Conclusion</a:t>
            </a:r>
            <a:r>
              <a:rPr lang="en-US" dirty="0"/>
              <a:t>: In each of these examples, the traits assort independently during gamete formation, following Mendel's Law of Independent Assortment. The offspring's phenotypic ratios generally follow the 9:3:3:1 pattern, demonstrating the inheritance of two traits simultaneously and highlighting the diversity produced by independent assortment.</a:t>
            </a:r>
          </a:p>
        </p:txBody>
      </p:sp>
    </p:spTree>
    <p:extLst>
      <p:ext uri="{BB962C8B-B14F-4D97-AF65-F5344CB8AC3E}">
        <p14:creationId xmlns:p14="http://schemas.microsoft.com/office/powerpoint/2010/main" val="1030820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6CF8E43-5CD0-472D-81CA-252A2B451C77}"/>
              </a:ext>
            </a:extLst>
          </p:cNvPr>
          <p:cNvSpPr>
            <a:spLocks noGrp="1"/>
          </p:cNvSpPr>
          <p:nvPr>
            <p:ph type="sldNum" sz="quarter" idx="12"/>
          </p:nvPr>
        </p:nvSpPr>
        <p:spPr/>
        <p:txBody>
          <a:bodyPr/>
          <a:lstStyle/>
          <a:p>
            <a:fld id="{C0A2E35C-7E1E-47A2-A223-01784D6B8637}" type="slidenum">
              <a:rPr lang="en-US" smtClean="0"/>
              <a:t>6</a:t>
            </a:fld>
            <a:endParaRPr lang="en-US"/>
          </a:p>
        </p:txBody>
      </p:sp>
      <p:sp>
        <p:nvSpPr>
          <p:cNvPr id="3" name="Content Placeholder 2">
            <a:extLst>
              <a:ext uri="{FF2B5EF4-FFF2-40B4-BE49-F238E27FC236}">
                <a16:creationId xmlns:a16="http://schemas.microsoft.com/office/drawing/2014/main" id="{7546EF21-784D-3954-E897-D1E2E46FB882}"/>
              </a:ext>
            </a:extLst>
          </p:cNvPr>
          <p:cNvSpPr>
            <a:spLocks noGrp="1"/>
          </p:cNvSpPr>
          <p:nvPr>
            <p:ph idx="4294967295"/>
          </p:nvPr>
        </p:nvSpPr>
        <p:spPr>
          <a:xfrm>
            <a:off x="268013" y="283779"/>
            <a:ext cx="11619187" cy="6293483"/>
          </a:xfrm>
        </p:spPr>
        <p:txBody>
          <a:bodyPr>
            <a:normAutofit fontScale="85000" lnSpcReduction="10000"/>
          </a:bodyPr>
          <a:lstStyle/>
          <a:p>
            <a:pPr marL="0" indent="0" algn="just">
              <a:lnSpc>
                <a:spcPct val="150000"/>
              </a:lnSpc>
              <a:spcAft>
                <a:spcPts val="1000"/>
              </a:spcAft>
              <a:buNone/>
            </a:pPr>
            <a:r>
              <a:rPr lang="en-US" sz="2400" b="1" dirty="0">
                <a:effectLst/>
                <a:latin typeface="Times New Roman" panose="02020603050405020304" pitchFamily="18" charset="0"/>
                <a:ea typeface="TimesNewRomanPSMT"/>
                <a:cs typeface="Times New Roman" panose="02020603050405020304" pitchFamily="18" charset="0"/>
              </a:rPr>
              <a:t>August Weismann Theory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n-US" sz="2400" dirty="0">
                <a:effectLst/>
                <a:latin typeface="Times New Roman" panose="02020603050405020304" pitchFamily="18" charset="0"/>
                <a:ea typeface="TimesNewRomanPSMT"/>
                <a:cs typeface="Times New Roman" panose="02020603050405020304" pitchFamily="18" charset="0"/>
              </a:rPr>
              <a:t>The theory of pangenesis was tested by August Weismann (1834–1914), toward the end of the 19th century. He cut off the </a:t>
            </a:r>
            <a:r>
              <a:rPr lang="en-US" sz="2400" b="1" dirty="0">
                <a:effectLst/>
                <a:latin typeface="Times New Roman" panose="02020603050405020304" pitchFamily="18" charset="0"/>
                <a:ea typeface="TimesNewRomanPSMT"/>
                <a:cs typeface="Times New Roman" panose="02020603050405020304" pitchFamily="18" charset="0"/>
              </a:rPr>
              <a:t>tails of mice </a:t>
            </a:r>
            <a:r>
              <a:rPr lang="en-US" sz="2400" dirty="0">
                <a:effectLst/>
                <a:latin typeface="Times New Roman" panose="02020603050405020304" pitchFamily="18" charset="0"/>
                <a:ea typeface="TimesNewRomanPSMT"/>
              </a:rPr>
              <a:t>and mate them </a:t>
            </a:r>
            <a:r>
              <a:rPr lang="en-US" sz="2400" b="1" dirty="0">
                <a:effectLst/>
                <a:latin typeface="Times New Roman" panose="02020603050405020304" pitchFamily="18" charset="0"/>
                <a:ea typeface="TimesNewRomanPSMT"/>
                <a:cs typeface="Times New Roman" panose="02020603050405020304" pitchFamily="18" charset="0"/>
              </a:rPr>
              <a:t> for 22 generations</a:t>
            </a:r>
            <a:r>
              <a:rPr lang="en-US" sz="2400" dirty="0">
                <a:effectLst/>
                <a:latin typeface="Times New Roman" panose="02020603050405020304" pitchFamily="18" charset="0"/>
                <a:ea typeface="TimesNewRomanPSMT"/>
                <a:cs typeface="Times New Roman" panose="02020603050405020304" pitchFamily="18" charset="0"/>
              </a:rPr>
              <a:t>, yet the offspring of such mice continued to show tails of normal length in every generation. </a:t>
            </a:r>
          </a:p>
          <a:p>
            <a:pPr algn="just">
              <a:lnSpc>
                <a:spcPct val="150000"/>
              </a:lnSpc>
              <a:spcAft>
                <a:spcPts val="1000"/>
              </a:spcAft>
            </a:pPr>
            <a:r>
              <a:rPr lang="en-US" sz="2400" dirty="0">
                <a:effectLst/>
                <a:latin typeface="Times New Roman" panose="02020603050405020304" pitchFamily="18" charset="0"/>
                <a:ea typeface="TimesNewRomanPSMT"/>
                <a:cs typeface="Times New Roman" panose="02020603050405020304" pitchFamily="18" charset="0"/>
              </a:rPr>
              <a:t>To replace the theory of pangenesis August Weismann (1834-1914) proposed the </a:t>
            </a:r>
            <a:r>
              <a:rPr lang="en-US" sz="2400" b="1" dirty="0">
                <a:effectLst/>
                <a:latin typeface="Times New Roman" panose="02020603050405020304" pitchFamily="18" charset="0"/>
                <a:ea typeface="TimesNewRomanPSMT"/>
                <a:cs typeface="Times New Roman" panose="02020603050405020304" pitchFamily="18" charset="0"/>
              </a:rPr>
              <a:t>germplasm theory</a:t>
            </a:r>
            <a:r>
              <a:rPr lang="en-US" sz="2400" dirty="0">
                <a:effectLst/>
                <a:latin typeface="Times New Roman" panose="02020603050405020304" pitchFamily="18" charset="0"/>
                <a:ea typeface="TimesNewRomanPSMT"/>
                <a:cs typeface="Times New Roman" panose="02020603050405020304" pitchFamily="18" charset="0"/>
              </a:rPr>
              <a:t> in 1885.According to this theory, multicellular organisms are made up of </a:t>
            </a:r>
            <a:r>
              <a:rPr lang="en-US" sz="2400" b="1" dirty="0">
                <a:effectLst/>
                <a:latin typeface="Times New Roman" panose="02020603050405020304" pitchFamily="18" charset="0"/>
                <a:ea typeface="TimesNewRomanPSMT"/>
                <a:cs typeface="Times New Roman" panose="02020603050405020304" pitchFamily="18" charset="0"/>
              </a:rPr>
              <a:t>two types of tissues</a:t>
            </a:r>
            <a:r>
              <a:rPr lang="en-US" sz="2400" dirty="0">
                <a:effectLst/>
                <a:latin typeface="Times New Roman" panose="02020603050405020304" pitchFamily="18" charset="0"/>
                <a:ea typeface="TimesNewRomanPSMT"/>
                <a:cs typeface="Times New Roman" panose="02020603050405020304" pitchFamily="18" charset="0"/>
              </a:rPr>
              <a:t>, viz the </a:t>
            </a:r>
            <a:r>
              <a:rPr lang="en-US" sz="2400" b="1" dirty="0">
                <a:effectLst/>
                <a:latin typeface="Times New Roman" panose="02020603050405020304" pitchFamily="18" charset="0"/>
                <a:ea typeface="TimesNewRomanPSMT"/>
                <a:cs typeface="Times New Roman" panose="02020603050405020304" pitchFamily="18" charset="0"/>
              </a:rPr>
              <a:t>somatoplasm</a:t>
            </a:r>
            <a:r>
              <a:rPr lang="en-US" sz="2400" dirty="0">
                <a:effectLst/>
                <a:latin typeface="Times New Roman" panose="02020603050405020304" pitchFamily="18" charset="0"/>
                <a:ea typeface="TimesNewRomanPSMT"/>
                <a:cs typeface="Times New Roman" panose="02020603050405020304" pitchFamily="18" charset="0"/>
              </a:rPr>
              <a:t> and the </a:t>
            </a:r>
            <a:r>
              <a:rPr lang="en-US" sz="2400" b="1" dirty="0">
                <a:effectLst/>
                <a:latin typeface="Times New Roman" panose="02020603050405020304" pitchFamily="18" charset="0"/>
                <a:ea typeface="TimesNewRomanPSMT"/>
                <a:cs typeface="Times New Roman" panose="02020603050405020304" pitchFamily="18" charset="0"/>
              </a:rPr>
              <a:t>germplasm</a:t>
            </a:r>
            <a:r>
              <a:rPr lang="en-US" sz="2400" dirty="0">
                <a:effectLst/>
                <a:latin typeface="Times New Roman" panose="02020603050405020304" pitchFamily="18" charset="0"/>
                <a:ea typeface="TimesNewRomanPSMT"/>
                <a:cs typeface="Times New Roman" panose="02020603050405020304" pitchFamily="18" charset="0"/>
              </a:rPr>
              <a:t>. The </a:t>
            </a:r>
            <a:r>
              <a:rPr lang="en-US" sz="2400" dirty="0" err="1">
                <a:effectLst/>
                <a:latin typeface="Times New Roman" panose="02020603050405020304" pitchFamily="18" charset="0"/>
                <a:ea typeface="TimesNewRomanPSMT"/>
                <a:cs typeface="Times New Roman" panose="02020603050405020304" pitchFamily="18" charset="0"/>
              </a:rPr>
              <a:t>somatoplasm</a:t>
            </a:r>
            <a:r>
              <a:rPr lang="en-US" sz="2400" dirty="0">
                <a:effectLst/>
                <a:latin typeface="Times New Roman" panose="02020603050405020304" pitchFamily="18" charset="0"/>
                <a:ea typeface="TimesNewRomanPSMT"/>
                <a:cs typeface="Times New Roman" panose="02020603050405020304" pitchFamily="18" charset="0"/>
              </a:rPr>
              <a:t> is made up of tissues which are </a:t>
            </a:r>
            <a:r>
              <a:rPr lang="en-US" sz="2400" b="1" dirty="0">
                <a:effectLst/>
                <a:latin typeface="Times New Roman" panose="02020603050405020304" pitchFamily="18" charset="0"/>
                <a:ea typeface="TimesNewRomanPSMT"/>
                <a:cs typeface="Times New Roman" panose="02020603050405020304" pitchFamily="18" charset="0"/>
              </a:rPr>
              <a:t>essential for the functioning </a:t>
            </a:r>
            <a:r>
              <a:rPr lang="en-US" sz="2400" dirty="0">
                <a:effectLst/>
                <a:latin typeface="Times New Roman" panose="02020603050405020304" pitchFamily="18" charset="0"/>
                <a:ea typeface="TimesNewRomanPSMT"/>
                <a:cs typeface="Times New Roman" panose="02020603050405020304" pitchFamily="18" charset="0"/>
              </a:rPr>
              <a:t>of the organism, but they </a:t>
            </a:r>
            <a:r>
              <a:rPr lang="en-US" sz="2400" b="1" dirty="0">
                <a:effectLst/>
                <a:latin typeface="Times New Roman" panose="02020603050405020304" pitchFamily="18" charset="0"/>
                <a:ea typeface="TimesNewRomanPSMT"/>
                <a:cs typeface="Times New Roman" panose="02020603050405020304" pitchFamily="18" charset="0"/>
              </a:rPr>
              <a:t>do not determine what is transmitted </a:t>
            </a:r>
            <a:r>
              <a:rPr lang="en-US" sz="2400" dirty="0">
                <a:effectLst/>
                <a:latin typeface="Times New Roman" panose="02020603050405020304" pitchFamily="18" charset="0"/>
                <a:ea typeface="TimesNewRomanPSMT"/>
                <a:cs typeface="Times New Roman" panose="02020603050405020304" pitchFamily="18" charset="0"/>
              </a:rPr>
              <a:t>to the offspring. In other words, </a:t>
            </a:r>
            <a:r>
              <a:rPr lang="en-US" sz="2400" b="1" dirty="0">
                <a:effectLst/>
                <a:latin typeface="Times New Roman" panose="02020603050405020304" pitchFamily="18" charset="0"/>
                <a:ea typeface="TimesNewRomanPSMT"/>
                <a:cs typeface="Times New Roman" panose="02020603050405020304" pitchFamily="18" charset="0"/>
              </a:rPr>
              <a:t>changes in the somatic tissues are not transmitted. The</a:t>
            </a:r>
            <a:r>
              <a:rPr lang="en-US" sz="2400" dirty="0">
                <a:effectLst/>
                <a:latin typeface="Times New Roman" panose="02020603050405020304" pitchFamily="18" charset="0"/>
                <a:ea typeface="TimesNewRomanPSMT"/>
                <a:cs typeface="Times New Roman" panose="02020603050405020304" pitchFamily="18" charset="0"/>
              </a:rPr>
              <a:t> </a:t>
            </a:r>
            <a:r>
              <a:rPr lang="en-US" sz="2400" b="1" dirty="0">
                <a:effectLst/>
                <a:latin typeface="Times New Roman" panose="02020603050405020304" pitchFamily="18" charset="0"/>
                <a:ea typeface="TimesNewRomanPSMT"/>
                <a:cs typeface="Times New Roman" panose="02020603050405020304" pitchFamily="18" charset="0"/>
              </a:rPr>
              <a:t>tail</a:t>
            </a:r>
            <a:r>
              <a:rPr lang="en-US" sz="2400" dirty="0">
                <a:effectLst/>
                <a:latin typeface="Times New Roman" panose="02020603050405020304" pitchFamily="18" charset="0"/>
                <a:ea typeface="TimesNewRomanPSMT"/>
                <a:cs typeface="Times New Roman" panose="02020603050405020304" pitchFamily="18" charset="0"/>
              </a:rPr>
              <a:t> of a mouse is a type of </a:t>
            </a:r>
            <a:r>
              <a:rPr lang="en-US" sz="2400" b="1" dirty="0">
                <a:effectLst/>
                <a:latin typeface="Times New Roman" panose="02020603050405020304" pitchFamily="18" charset="0"/>
                <a:ea typeface="TimesNewRomanPSMT"/>
                <a:cs typeface="Times New Roman" panose="02020603050405020304" pitchFamily="18" charset="0"/>
              </a:rPr>
              <a:t>somatic tissue</a:t>
            </a:r>
            <a:r>
              <a:rPr lang="en-US" sz="2400" dirty="0">
                <a:effectLst/>
                <a:latin typeface="Times New Roman" panose="02020603050405020304" pitchFamily="18" charset="0"/>
                <a:ea typeface="TimesNewRomanPSMT"/>
                <a:cs typeface="Times New Roman" panose="02020603050405020304" pitchFamily="18" charset="0"/>
              </a:rPr>
              <a:t>.</a:t>
            </a:r>
          </a:p>
          <a:p>
            <a:pPr algn="just">
              <a:lnSpc>
                <a:spcPct val="150000"/>
              </a:lnSpc>
              <a:spcAft>
                <a:spcPts val="1000"/>
              </a:spcAft>
            </a:pPr>
            <a:r>
              <a:rPr lang="en-US" sz="2400" dirty="0">
                <a:effectLst/>
                <a:latin typeface="Times New Roman" panose="02020603050405020304" pitchFamily="18" charset="0"/>
                <a:ea typeface="TimesNewRomanPSMT"/>
                <a:cs typeface="Times New Roman" panose="02020603050405020304" pitchFamily="18" charset="0"/>
              </a:rPr>
              <a:t>On the other hand, the germplasm is a </a:t>
            </a:r>
            <a:r>
              <a:rPr lang="en-US" sz="2400" b="1" dirty="0">
                <a:effectLst/>
                <a:latin typeface="Times New Roman" panose="02020603050405020304" pitchFamily="18" charset="0"/>
                <a:ea typeface="TimesNewRomanPSMT"/>
                <a:cs typeface="Times New Roman" panose="02020603050405020304" pitchFamily="18" charset="0"/>
              </a:rPr>
              <a:t>tissue</a:t>
            </a:r>
            <a:r>
              <a:rPr lang="en-US" sz="2400" dirty="0">
                <a:effectLst/>
                <a:latin typeface="Times New Roman" panose="02020603050405020304" pitchFamily="18" charset="0"/>
                <a:ea typeface="TimesNewRomanPSMT"/>
                <a:cs typeface="Times New Roman" panose="02020603050405020304" pitchFamily="18" charset="0"/>
              </a:rPr>
              <a:t> whose </a:t>
            </a:r>
            <a:r>
              <a:rPr lang="en-US" sz="2400" b="1" dirty="0">
                <a:effectLst/>
                <a:latin typeface="Times New Roman" panose="02020603050405020304" pitchFamily="18" charset="0"/>
                <a:ea typeface="TimesNewRomanPSMT"/>
                <a:cs typeface="Times New Roman" panose="02020603050405020304" pitchFamily="18" charset="0"/>
              </a:rPr>
              <a:t>sole function is the formation of gametes</a:t>
            </a:r>
            <a:r>
              <a:rPr lang="en-US" sz="2400" dirty="0">
                <a:effectLst/>
                <a:latin typeface="Times New Roman" panose="02020603050405020304" pitchFamily="18" charset="0"/>
                <a:ea typeface="TimesNewRomanPSMT"/>
                <a:cs typeface="Times New Roman" panose="02020603050405020304" pitchFamily="18" charset="0"/>
              </a:rPr>
              <a:t>. </a:t>
            </a:r>
            <a:r>
              <a:rPr lang="en-US" sz="2400" b="1" dirty="0">
                <a:effectLst/>
                <a:latin typeface="Times New Roman" panose="02020603050405020304" pitchFamily="18" charset="0"/>
                <a:ea typeface="TimesNewRomanPSMT"/>
                <a:cs typeface="Times New Roman" panose="02020603050405020304" pitchFamily="18" charset="0"/>
              </a:rPr>
              <a:t>Since the gametes give rise to the offspring, changes in the germplasm may lead to changes in the offspring</a:t>
            </a:r>
            <a:r>
              <a:rPr lang="en-US" sz="2400" dirty="0">
                <a:effectLst/>
                <a:latin typeface="Times New Roman" panose="02020603050405020304" pitchFamily="18" charset="0"/>
                <a:ea typeface="TimesNewRomanPSMT"/>
                <a:cs typeface="Times New Roman" panose="02020603050405020304" pitchFamily="18" charset="0"/>
              </a:rPr>
              <a:t>. Notice, however, that the theory does not indicate what the germplasm transmits</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endParaRPr lang="en-US" sz="2400" dirty="0">
              <a:effectLst/>
              <a:latin typeface="Times New Roman" panose="02020603050405020304" pitchFamily="18" charset="0"/>
              <a:ea typeface="TimesNewRomanPSMT"/>
              <a:cs typeface="Times New Roman" panose="02020603050405020304" pitchFamily="18" charset="0"/>
            </a:endParaRPr>
          </a:p>
          <a:p>
            <a:pPr marL="0" indent="0" algn="just">
              <a:lnSpc>
                <a:spcPct val="150000"/>
              </a:lnSpc>
              <a:spcAft>
                <a:spcPts val="1000"/>
              </a:spcAft>
              <a:buNone/>
            </a:pPr>
            <a:endParaRPr lang="en-US" dirty="0"/>
          </a:p>
        </p:txBody>
      </p:sp>
    </p:spTree>
    <p:extLst>
      <p:ext uri="{BB962C8B-B14F-4D97-AF65-F5344CB8AC3E}">
        <p14:creationId xmlns:p14="http://schemas.microsoft.com/office/powerpoint/2010/main" val="12930965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113ACD9-F512-3038-32A9-C0008B4032E8}"/>
              </a:ext>
            </a:extLst>
          </p:cNvPr>
          <p:cNvSpPr>
            <a:spLocks noGrp="1"/>
          </p:cNvSpPr>
          <p:nvPr>
            <p:ph type="sldNum" sz="quarter" idx="12"/>
          </p:nvPr>
        </p:nvSpPr>
        <p:spPr/>
        <p:txBody>
          <a:bodyPr/>
          <a:lstStyle/>
          <a:p>
            <a:fld id="{C0A2E35C-7E1E-47A2-A223-01784D6B8637}" type="slidenum">
              <a:rPr lang="en-US" smtClean="0"/>
              <a:t>60</a:t>
            </a:fld>
            <a:endParaRPr lang="en-US"/>
          </a:p>
        </p:txBody>
      </p:sp>
      <p:sp>
        <p:nvSpPr>
          <p:cNvPr id="6" name="TextBox 5">
            <a:extLst>
              <a:ext uri="{FF2B5EF4-FFF2-40B4-BE49-F238E27FC236}">
                <a16:creationId xmlns:a16="http://schemas.microsoft.com/office/drawing/2014/main" id="{2109D950-A17F-A6C2-5E64-8D18AD4C7BC3}"/>
              </a:ext>
            </a:extLst>
          </p:cNvPr>
          <p:cNvSpPr txBox="1"/>
          <p:nvPr/>
        </p:nvSpPr>
        <p:spPr>
          <a:xfrm>
            <a:off x="838200" y="360608"/>
            <a:ext cx="10515600" cy="4798237"/>
          </a:xfrm>
          <a:prstGeom prst="rect">
            <a:avLst/>
          </a:prstGeom>
          <a:noFill/>
        </p:spPr>
        <p:txBody>
          <a:bodyPr wrap="square">
            <a:spAutoFit/>
          </a:bodyPr>
          <a:lstStyle/>
          <a:p>
            <a:pPr marL="228600" algn="just">
              <a:lnSpc>
                <a:spcPct val="115000"/>
              </a:lnSpc>
              <a:spcAft>
                <a:spcPts val="1000"/>
              </a:spcAft>
            </a:pPr>
            <a:r>
              <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rPr>
              <a:t>In a plant there are two alleles for the height, tall or short and two alleles for the seed shape, round or wrinkle. In a breeding experiment ALL the F</a:t>
            </a:r>
            <a:r>
              <a:rPr lang="en-US" sz="1800" b="1" kern="1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   </a:t>
            </a:r>
            <a:r>
              <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rPr>
              <a:t>offspring from a cross between a pure breeding- tall parent ‘TT’ with round seeds ’RR’ and a pure breeding-short parent ’</a:t>
            </a:r>
            <a:r>
              <a:rPr lang="en-US" sz="1800" b="1" kern="100" dirty="0" err="1">
                <a:effectLst/>
                <a:latin typeface="Times New Roman" panose="02020603050405020304" pitchFamily="18" charset="0"/>
                <a:ea typeface="Times New Roman" panose="02020603050405020304" pitchFamily="18" charset="0"/>
                <a:cs typeface="Times New Roman" panose="02020603050405020304" pitchFamily="18" charset="0"/>
              </a:rPr>
              <a:t>tt</a:t>
            </a:r>
            <a:r>
              <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rPr>
              <a:t>’ with wrinkle seed parents ’</a:t>
            </a:r>
            <a:r>
              <a:rPr lang="en-US" sz="1800" b="1" kern="100" dirty="0" err="1">
                <a:effectLst/>
                <a:latin typeface="Times New Roman" panose="02020603050405020304" pitchFamily="18" charset="0"/>
                <a:ea typeface="Times New Roman" panose="02020603050405020304" pitchFamily="18" charset="0"/>
                <a:cs typeface="Times New Roman" panose="02020603050405020304" pitchFamily="18" charset="0"/>
              </a:rPr>
              <a:t>rr</a:t>
            </a:r>
            <a:r>
              <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rPr>
              <a:t>’ had tall height with round deed (TtRr). </a:t>
            </a:r>
          </a:p>
          <a:p>
            <a:pPr marL="0" indent="0" algn="just">
              <a:lnSpc>
                <a:spcPct val="100000"/>
              </a:lnSpc>
              <a:spcAft>
                <a:spcPts val="1000"/>
              </a:spcAft>
              <a:buNone/>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Exercises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0000"/>
              </a:lnSpc>
              <a:buFont typeface="+mj-lt"/>
              <a:buAutoNum type="arabicPeriod"/>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What proportion of the F</a:t>
            </a:r>
            <a:r>
              <a:rPr lang="en-US" sz="1800" baseline="-25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will be homozygous recessive for both loci</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0000"/>
              </a:lnSpc>
              <a:buFont typeface="+mj-lt"/>
              <a:buAutoNum type="arabicPeriod"/>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What proportion of the F</a:t>
            </a:r>
            <a:r>
              <a:rPr lang="en-US" sz="1800" baseline="-25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will be heterozygous for both loci</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0000"/>
              </a:lnSpc>
              <a:buFont typeface="+mj-lt"/>
              <a:buAutoNum type="arabicPeriod"/>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What proportion of the F</a:t>
            </a:r>
            <a:r>
              <a:rPr lang="en-US" sz="1800" baseline="-25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will be homozygous dominant for both loci</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0000"/>
              </a:lnSpc>
              <a:buFont typeface="+mj-lt"/>
              <a:buAutoNum type="arabicPeriod"/>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What proportion of the F</a:t>
            </a:r>
            <a:r>
              <a:rPr lang="en-US" sz="1800" baseline="-25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will be homozygous dominant for one and heterozygous for the other.</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0000"/>
              </a:lnSpc>
              <a:buFont typeface="+mj-lt"/>
              <a:buAutoNum type="arabicPeriod"/>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What proportion of the F</a:t>
            </a:r>
            <a:r>
              <a:rPr lang="en-US" sz="1800" baseline="-25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will be homozygous dominant for one locus,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0000"/>
              </a:lnSpc>
              <a:buFont typeface="+mj-lt"/>
              <a:buAutoNum type="arabicPeriod"/>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What proportion of the F</a:t>
            </a:r>
            <a:r>
              <a:rPr lang="en-US" sz="1800" baseline="-25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will be homozygous recessive for one locus and heterozygous for the other</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0000"/>
              </a:lnSpc>
              <a:buFont typeface="+mj-lt"/>
              <a:buAutoNum type="arabicPeriod"/>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What proportion of the F</a:t>
            </a:r>
            <a:r>
              <a:rPr lang="en-US" sz="1800" baseline="-25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will be homozygous dominant for one locus and homozygous recessive for the other’</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0000"/>
              </a:lnSpc>
              <a:spcAft>
                <a:spcPts val="1000"/>
              </a:spcAft>
              <a:buFont typeface="+mj-lt"/>
              <a:buAutoNum type="arabicPeriod"/>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What proportion of the F</a:t>
            </a:r>
            <a:r>
              <a:rPr lang="en-US" sz="1800" baseline="-25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will be heterozygous for one locus and homozygous recessive for the other’</a:t>
            </a:r>
            <a:endParaRPr lang="en-US"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0000"/>
              </a:lnSpc>
              <a:spcAft>
                <a:spcPts val="1000"/>
              </a:spcAft>
              <a:buFont typeface="+mj-lt"/>
              <a:buAutoNum type="arabicPeriod"/>
            </a:pPr>
            <a:r>
              <a:rPr lang="en-US" sz="1800" dirty="0">
                <a:effectLst/>
                <a:latin typeface="Times New Roman" panose="02020603050405020304" pitchFamily="18" charset="0"/>
                <a:ea typeface="Times New Roman" panose="02020603050405020304" pitchFamily="18" charset="0"/>
              </a:rPr>
              <a:t>What proportion of the F</a:t>
            </a:r>
            <a:r>
              <a:rPr lang="en-US" sz="1800" baseline="-25000" dirty="0">
                <a:effectLst/>
                <a:latin typeface="Times New Roman" panose="02020603050405020304" pitchFamily="18" charset="0"/>
                <a:ea typeface="Times New Roman" panose="02020603050405020304" pitchFamily="18" charset="0"/>
              </a:rPr>
              <a:t>2</a:t>
            </a:r>
            <a:r>
              <a:rPr lang="en-US" sz="1800" dirty="0">
                <a:effectLst/>
                <a:latin typeface="Times New Roman" panose="02020603050405020304" pitchFamily="18" charset="0"/>
                <a:ea typeface="Times New Roman" panose="02020603050405020304" pitchFamily="18" charset="0"/>
              </a:rPr>
              <a:t> will be homozygous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for one locus and heterozygous   for the other</a:t>
            </a:r>
            <a:endParaRPr lang="en-US" sz="1800" dirty="0"/>
          </a:p>
        </p:txBody>
      </p:sp>
    </p:spTree>
    <p:extLst>
      <p:ext uri="{BB962C8B-B14F-4D97-AF65-F5344CB8AC3E}">
        <p14:creationId xmlns:p14="http://schemas.microsoft.com/office/powerpoint/2010/main" val="357813449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C7ADDF9-B63B-38F6-BE30-1EA77C2A1697}"/>
              </a:ext>
            </a:extLst>
          </p:cNvPr>
          <p:cNvSpPr>
            <a:spLocks noGrp="1"/>
          </p:cNvSpPr>
          <p:nvPr>
            <p:ph type="sldNum" sz="quarter" idx="12"/>
          </p:nvPr>
        </p:nvSpPr>
        <p:spPr/>
        <p:txBody>
          <a:bodyPr/>
          <a:lstStyle/>
          <a:p>
            <a:fld id="{C0A2E35C-7E1E-47A2-A223-01784D6B8637}" type="slidenum">
              <a:rPr lang="en-US" smtClean="0"/>
              <a:t>61</a:t>
            </a:fld>
            <a:endParaRPr lang="en-US"/>
          </a:p>
        </p:txBody>
      </p:sp>
      <p:sp>
        <p:nvSpPr>
          <p:cNvPr id="4" name="TextBox 3">
            <a:extLst>
              <a:ext uri="{FF2B5EF4-FFF2-40B4-BE49-F238E27FC236}">
                <a16:creationId xmlns:a16="http://schemas.microsoft.com/office/drawing/2014/main" id="{A6E560D2-5788-8252-2960-CBD470310966}"/>
              </a:ext>
            </a:extLst>
          </p:cNvPr>
          <p:cNvSpPr txBox="1"/>
          <p:nvPr/>
        </p:nvSpPr>
        <p:spPr>
          <a:xfrm>
            <a:off x="838200" y="296214"/>
            <a:ext cx="10920211" cy="6186309"/>
          </a:xfrm>
          <a:prstGeom prst="rect">
            <a:avLst/>
          </a:prstGeom>
          <a:noFill/>
        </p:spPr>
        <p:txBody>
          <a:bodyPr wrap="square">
            <a:spAutoFit/>
          </a:bodyPr>
          <a:lstStyle/>
          <a:p>
            <a:r>
              <a:rPr lang="en-US" sz="1800" dirty="0"/>
              <a:t>F2 of the  cross between the F1 heterozygous parents (genotype </a:t>
            </a:r>
            <a:r>
              <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rPr>
              <a:t>TtRr </a:t>
            </a:r>
            <a:r>
              <a:rPr lang="en-US" sz="1800" dirty="0"/>
              <a:t> × </a:t>
            </a:r>
            <a:r>
              <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rPr>
              <a:t>TtRr </a:t>
            </a:r>
            <a:r>
              <a:rPr lang="en-US" sz="1800" dirty="0"/>
              <a:t>) using The Punnett square is:</a:t>
            </a:r>
          </a:p>
          <a:p>
            <a:r>
              <a:rPr lang="en-US" sz="1800" dirty="0"/>
              <a:t>                  TR    </a:t>
            </a:r>
            <a:r>
              <a:rPr lang="en-US" dirty="0" err="1"/>
              <a:t>Tr</a:t>
            </a:r>
            <a:r>
              <a:rPr lang="en-US" sz="1800" dirty="0"/>
              <a:t>   </a:t>
            </a:r>
            <a:r>
              <a:rPr lang="en-US" sz="1800" dirty="0" err="1"/>
              <a:t>tR</a:t>
            </a:r>
            <a:r>
              <a:rPr lang="en-US" sz="1800" dirty="0"/>
              <a:t>    tr</a:t>
            </a:r>
          </a:p>
          <a:p>
            <a:r>
              <a:rPr lang="en-US" sz="1800" dirty="0"/>
              <a:t>      -------------------------</a:t>
            </a:r>
          </a:p>
          <a:p>
            <a:r>
              <a:rPr lang="en-US" sz="1800" dirty="0"/>
              <a:t>   TR | TTRR  </a:t>
            </a:r>
            <a:r>
              <a:rPr lang="en-US" sz="1800" dirty="0" err="1"/>
              <a:t>TTRr</a:t>
            </a:r>
            <a:r>
              <a:rPr lang="en-US" sz="1800" dirty="0"/>
              <a:t>    </a:t>
            </a:r>
            <a:r>
              <a:rPr lang="en-US" sz="1800" dirty="0" err="1"/>
              <a:t>TtRR</a:t>
            </a:r>
            <a:r>
              <a:rPr lang="en-US" sz="1800" dirty="0"/>
              <a:t>    TtRr</a:t>
            </a:r>
          </a:p>
          <a:p>
            <a:r>
              <a:rPr lang="en-US" sz="1800" dirty="0"/>
              <a:t>   Tr |  TTRr  </a:t>
            </a:r>
            <a:r>
              <a:rPr lang="en-US" sz="1800" dirty="0" err="1"/>
              <a:t>TTrr</a:t>
            </a:r>
            <a:r>
              <a:rPr lang="en-US" sz="1800" dirty="0"/>
              <a:t>      </a:t>
            </a:r>
            <a:r>
              <a:rPr lang="en-US" sz="1800" dirty="0" err="1"/>
              <a:t>TtRr</a:t>
            </a:r>
            <a:r>
              <a:rPr lang="en-US" sz="1800" dirty="0"/>
              <a:t>     </a:t>
            </a:r>
            <a:r>
              <a:rPr lang="en-US" sz="1800" dirty="0" err="1"/>
              <a:t>Ttrr</a:t>
            </a:r>
            <a:endParaRPr lang="en-US" sz="1800" dirty="0"/>
          </a:p>
          <a:p>
            <a:r>
              <a:rPr lang="en-US" sz="1800" dirty="0"/>
              <a:t>   </a:t>
            </a:r>
            <a:r>
              <a:rPr lang="en-US" sz="1800" dirty="0" err="1"/>
              <a:t>tR</a:t>
            </a:r>
            <a:r>
              <a:rPr lang="en-US" sz="1800" dirty="0"/>
              <a:t> |  </a:t>
            </a:r>
            <a:r>
              <a:rPr lang="en-US" sz="1800" dirty="0" err="1"/>
              <a:t>TtRR</a:t>
            </a:r>
            <a:r>
              <a:rPr lang="en-US" sz="1800" dirty="0"/>
              <a:t>  TtRr     </a:t>
            </a:r>
            <a:r>
              <a:rPr lang="en-US" sz="1800" dirty="0" err="1"/>
              <a:t>ttRR</a:t>
            </a:r>
            <a:r>
              <a:rPr lang="en-US" sz="1800" dirty="0"/>
              <a:t>      ttRr</a:t>
            </a:r>
          </a:p>
          <a:p>
            <a:r>
              <a:rPr lang="en-US" sz="1800" dirty="0"/>
              <a:t>   tr |  TtRr   </a:t>
            </a:r>
            <a:r>
              <a:rPr lang="en-US" sz="1800" dirty="0" err="1"/>
              <a:t>Ttrr</a:t>
            </a:r>
            <a:r>
              <a:rPr lang="en-US" sz="1800" dirty="0"/>
              <a:t>      </a:t>
            </a:r>
            <a:r>
              <a:rPr lang="en-US" sz="1800" dirty="0" err="1"/>
              <a:t>ttRr</a:t>
            </a:r>
            <a:r>
              <a:rPr lang="en-US" sz="1800" dirty="0"/>
              <a:t>       </a:t>
            </a:r>
            <a:r>
              <a:rPr lang="en-US" sz="1800" dirty="0" err="1"/>
              <a:t>ttrr</a:t>
            </a:r>
            <a:endParaRPr lang="en-US" sz="1800" b="1" dirty="0"/>
          </a:p>
          <a:p>
            <a:r>
              <a:rPr lang="en-US" sz="1800" b="1" dirty="0"/>
              <a:t>Proportions of F2 Genotypes</a:t>
            </a:r>
          </a:p>
          <a:p>
            <a:r>
              <a:rPr lang="en-US" sz="1800" dirty="0"/>
              <a:t>Now, we will calculate the proportions of the different genotypes based on the results from the Punnett square.</a:t>
            </a:r>
          </a:p>
          <a:p>
            <a:r>
              <a:rPr lang="en-US" sz="1800" dirty="0"/>
              <a:t>1. Proportion of F2 that will be homozygous recessive for both loci (</a:t>
            </a:r>
            <a:r>
              <a:rPr lang="en-US" sz="1800" dirty="0" err="1"/>
              <a:t>ttrr</a:t>
            </a:r>
            <a:r>
              <a:rPr lang="en-US" sz="1800" dirty="0"/>
              <a:t>): The genotype </a:t>
            </a:r>
            <a:r>
              <a:rPr lang="en-US" sz="1800" dirty="0" err="1"/>
              <a:t>ttrr</a:t>
            </a:r>
            <a:r>
              <a:rPr lang="en-US" sz="1800" dirty="0"/>
              <a:t> appears 1 time in the Punnett square. Out of 16 total possible offspring, 1/16 will be </a:t>
            </a:r>
            <a:r>
              <a:rPr lang="en-US" sz="1800" dirty="0" err="1"/>
              <a:t>ttrr</a:t>
            </a:r>
            <a:r>
              <a:rPr lang="en-US" sz="1800" dirty="0"/>
              <a:t>. Proportion = 1/16.</a:t>
            </a:r>
          </a:p>
          <a:p>
            <a:endParaRPr lang="en-US" sz="1800" dirty="0"/>
          </a:p>
          <a:p>
            <a:r>
              <a:rPr lang="en-US" sz="1800" dirty="0"/>
              <a:t>2. Proportion of F2 that will be heterozygous for both loci (TtRr):The genotype TtRr appears 4 times in the Punnett square. Out of 16 total possible offspring, 4/16 will be TtRr . Proportion = 4/16 = ¼</a:t>
            </a:r>
          </a:p>
          <a:p>
            <a:endParaRPr lang="en-US" sz="1800" dirty="0"/>
          </a:p>
          <a:p>
            <a:r>
              <a:rPr lang="en-US" sz="1800" dirty="0"/>
              <a:t>3. Proportion of F2 that will be homozygous dominant for both loci (TTRR):The genotype TTRR  appears 1 time in the Punnett square. Out of 16 total possible offspring, 1/16 will be TTRR . Proportion = 1/16</a:t>
            </a:r>
          </a:p>
          <a:p>
            <a:endParaRPr lang="en-US" dirty="0"/>
          </a:p>
          <a:p>
            <a:r>
              <a:rPr lang="en-US" sz="1800" dirty="0"/>
              <a:t>4. Proportion of F2 that will be homozygous dominant for one locus and heterozygous for the other (e.g., TTRr or </a:t>
            </a:r>
            <a:r>
              <a:rPr lang="en-US" sz="1800" dirty="0" err="1"/>
              <a:t>TtRR</a:t>
            </a:r>
            <a:r>
              <a:rPr lang="en-US" sz="1800" dirty="0"/>
              <a:t>):The genotype TTRr appears 2 times in the Punnett square. The genotype </a:t>
            </a:r>
            <a:r>
              <a:rPr lang="en-US" sz="1800" dirty="0" err="1"/>
              <a:t>TtRR</a:t>
            </a:r>
            <a:r>
              <a:rPr lang="en-US" sz="1800" dirty="0"/>
              <a:t> appears 2 times in the Punnett square. So, a total of 4/16 offspring will be homozygous dominant for one locus and heterozygous for the other. Proportion = 4/16 = ¼</a:t>
            </a:r>
          </a:p>
        </p:txBody>
      </p:sp>
    </p:spTree>
    <p:extLst>
      <p:ext uri="{BB962C8B-B14F-4D97-AF65-F5344CB8AC3E}">
        <p14:creationId xmlns:p14="http://schemas.microsoft.com/office/powerpoint/2010/main" val="94131148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6C7F653-69C6-3262-8C04-F9BCE7F0D03C}"/>
              </a:ext>
            </a:extLst>
          </p:cNvPr>
          <p:cNvSpPr>
            <a:spLocks noGrp="1"/>
          </p:cNvSpPr>
          <p:nvPr>
            <p:ph type="sldNum" sz="quarter" idx="12"/>
          </p:nvPr>
        </p:nvSpPr>
        <p:spPr/>
        <p:txBody>
          <a:bodyPr/>
          <a:lstStyle/>
          <a:p>
            <a:fld id="{C0A2E35C-7E1E-47A2-A223-01784D6B8637}" type="slidenum">
              <a:rPr lang="en-US" smtClean="0"/>
              <a:t>62</a:t>
            </a:fld>
            <a:endParaRPr lang="en-US"/>
          </a:p>
        </p:txBody>
      </p:sp>
      <p:sp>
        <p:nvSpPr>
          <p:cNvPr id="6" name="TextBox 5">
            <a:extLst>
              <a:ext uri="{FF2B5EF4-FFF2-40B4-BE49-F238E27FC236}">
                <a16:creationId xmlns:a16="http://schemas.microsoft.com/office/drawing/2014/main" id="{648C51F4-8512-8DFA-16E6-D2A6FE32FDA4}"/>
              </a:ext>
            </a:extLst>
          </p:cNvPr>
          <p:cNvSpPr txBox="1"/>
          <p:nvPr/>
        </p:nvSpPr>
        <p:spPr>
          <a:xfrm>
            <a:off x="333828" y="136525"/>
            <a:ext cx="11277600" cy="5909310"/>
          </a:xfrm>
          <a:prstGeom prst="rect">
            <a:avLst/>
          </a:prstGeom>
          <a:noFill/>
        </p:spPr>
        <p:txBody>
          <a:bodyPr wrap="square">
            <a:spAutoFit/>
          </a:bodyPr>
          <a:lstStyle/>
          <a:p>
            <a:endParaRPr lang="en-US" sz="1800" dirty="0"/>
          </a:p>
          <a:p>
            <a:r>
              <a:rPr lang="en-US" sz="1800" dirty="0"/>
              <a:t>5</a:t>
            </a:r>
            <a:r>
              <a:rPr lang="en-US" sz="2000" dirty="0"/>
              <a:t>. Proportion of F2 that will be homozygous dominant for one locus (e.g., TTRR, TTRr, </a:t>
            </a:r>
            <a:r>
              <a:rPr lang="en-US" sz="2000" dirty="0" err="1"/>
              <a:t>TtRR</a:t>
            </a:r>
            <a:r>
              <a:rPr lang="en-US" sz="2000" dirty="0"/>
              <a:t>). The genotypes TTRR, TTRr, and </a:t>
            </a:r>
            <a:r>
              <a:rPr lang="en-US" sz="2000" dirty="0" err="1"/>
              <a:t>TtRR</a:t>
            </a:r>
            <a:r>
              <a:rPr lang="en-US" sz="2000" dirty="0"/>
              <a:t> together account for 4/16 offspring: TTRR = 1, TTRr = 2, and </a:t>
            </a:r>
            <a:r>
              <a:rPr lang="en-US" sz="2000" dirty="0" err="1"/>
              <a:t>TtRR</a:t>
            </a:r>
            <a:r>
              <a:rPr lang="en-US" sz="2000" dirty="0"/>
              <a:t> = 2.Proportion = 5/16.</a:t>
            </a:r>
          </a:p>
          <a:p>
            <a:endParaRPr lang="en-US" sz="2000" dirty="0"/>
          </a:p>
          <a:p>
            <a:r>
              <a:rPr lang="en-US" sz="2000" dirty="0"/>
              <a:t>6. Proportion of F2 that will be homozygous recessive for one locus and heterozygous for the other (e.g., ttRr, Ttrr):The genotypes ttRr and Ttrr account for 4/16  offspring: Ttrr = 2,, and ttRr = 2.Proportion = 4/16 = 1/4</a:t>
            </a:r>
          </a:p>
          <a:p>
            <a:endParaRPr lang="en-US" sz="2000" dirty="0"/>
          </a:p>
          <a:p>
            <a:r>
              <a:rPr lang="en-US" sz="2000" dirty="0"/>
              <a:t>7. Proportion of F2 that will be homozygous dominant for one locus and homozygous recessive for the other (e.g., TTrr, </a:t>
            </a:r>
            <a:r>
              <a:rPr lang="en-US" sz="2000" dirty="0" err="1"/>
              <a:t>ttRR</a:t>
            </a:r>
            <a:r>
              <a:rPr lang="en-US" sz="2000" dirty="0"/>
              <a:t>): the genotypes TTrr and  </a:t>
            </a:r>
            <a:r>
              <a:rPr lang="en-US" sz="2000" dirty="0" err="1"/>
              <a:t>ttRR</a:t>
            </a:r>
            <a:r>
              <a:rPr lang="en-US" sz="2000" dirty="0"/>
              <a:t>  account for 2/16 offspring. Proportion = 1/8 </a:t>
            </a:r>
          </a:p>
          <a:p>
            <a:endParaRPr lang="en-US" sz="2000" dirty="0"/>
          </a:p>
          <a:p>
            <a:r>
              <a:rPr lang="en-US" sz="2000" dirty="0"/>
              <a:t>8. Proportion of F2 that will be heterozygous for one locus and homozygous recessive for the other (e.g., ttRr, Ttrr, ): The genotypes ttRr and Ttrr account for 4/16 offspring, ttRr = 2,, and Ttrr = 2. : Proportion = 4/16 = 1/4</a:t>
            </a:r>
          </a:p>
          <a:p>
            <a:endParaRPr lang="en-US" sz="2000" dirty="0"/>
          </a:p>
          <a:p>
            <a:r>
              <a:rPr lang="en-US" sz="2000" dirty="0"/>
              <a:t>9. Proportion of F2 that will be homozygous for one locus and heterozygous for the other (e.g., TTRr, TtRR,ttRr,and Ttrr): TTRr (2 occurrences), </a:t>
            </a:r>
            <a:r>
              <a:rPr lang="en-US" sz="2000" dirty="0" err="1"/>
              <a:t>TtRR</a:t>
            </a:r>
            <a:r>
              <a:rPr lang="en-US" sz="2000" dirty="0"/>
              <a:t> (2 occurrences),ttRr (2 occurrences),and Ttrr (2 occurrences)  occur 8 times in the Punnett square. Proportion = 8/16 = 1/2</a:t>
            </a:r>
          </a:p>
        </p:txBody>
      </p:sp>
    </p:spTree>
    <p:extLst>
      <p:ext uri="{BB962C8B-B14F-4D97-AF65-F5344CB8AC3E}">
        <p14:creationId xmlns:p14="http://schemas.microsoft.com/office/powerpoint/2010/main" val="13374643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3741CB8-6DC0-C75D-C4D0-DC079983CE1E}"/>
              </a:ext>
            </a:extLst>
          </p:cNvPr>
          <p:cNvSpPr>
            <a:spLocks noGrp="1"/>
          </p:cNvSpPr>
          <p:nvPr>
            <p:ph type="sldNum" sz="quarter" idx="12"/>
          </p:nvPr>
        </p:nvSpPr>
        <p:spPr/>
        <p:txBody>
          <a:bodyPr/>
          <a:lstStyle/>
          <a:p>
            <a:fld id="{C0A2E35C-7E1E-47A2-A223-01784D6B8637}" type="slidenum">
              <a:rPr lang="en-US" smtClean="0"/>
              <a:t>63</a:t>
            </a:fld>
            <a:endParaRPr lang="en-US"/>
          </a:p>
        </p:txBody>
      </p:sp>
      <p:sp>
        <p:nvSpPr>
          <p:cNvPr id="4" name="TextBox 3">
            <a:extLst>
              <a:ext uri="{FF2B5EF4-FFF2-40B4-BE49-F238E27FC236}">
                <a16:creationId xmlns:a16="http://schemas.microsoft.com/office/drawing/2014/main" id="{1A95FE95-7B30-EFA2-442E-BC0C10DC56DA}"/>
              </a:ext>
            </a:extLst>
          </p:cNvPr>
          <p:cNvSpPr txBox="1"/>
          <p:nvPr/>
        </p:nvSpPr>
        <p:spPr>
          <a:xfrm>
            <a:off x="373487" y="136525"/>
            <a:ext cx="11269015" cy="6360716"/>
          </a:xfrm>
          <a:prstGeom prst="rect">
            <a:avLst/>
          </a:prstGeom>
          <a:noFill/>
        </p:spPr>
        <p:txBody>
          <a:bodyPr wrap="square">
            <a:spAutoFit/>
          </a:bodyPr>
          <a:lstStyle/>
          <a:p>
            <a:pPr algn="just">
              <a:lnSpc>
                <a:spcPct val="150000"/>
              </a:lnSpc>
              <a:spcAft>
                <a:spcPts val="1000"/>
              </a:spcAf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Probability as applicable to dihybrid inheritance</a:t>
            </a:r>
            <a:r>
              <a:rPr lang="en-US" b="1" dirty="0">
                <a:latin typeface="Calibri" panose="020F0502020204030204" pitchFamily="34" charset="0"/>
                <a:ea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Shortcut method for deriving F</a:t>
            </a:r>
            <a:r>
              <a:rPr lang="en-US" sz="1800" baseline="-25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dirty="0">
              <a:effectLst/>
              <a:latin typeface="Calibri" panose="020F0502020204030204" pitchFamily="34" charset="0"/>
              <a:ea typeface="SimSun" panose="02010600030101010101" pitchFamily="2" charset="-122"/>
              <a:cs typeface="Times New Roman" panose="02020603050405020304" pitchFamily="18" charset="0"/>
            </a:endParaRPr>
          </a:p>
          <a:p>
            <a:pPr algn="just"/>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1800" b="1" dirty="0">
                <a:effectLst/>
                <a:latin typeface="Times New Roman" panose="02020603050405020304" pitchFamily="18" charset="0"/>
                <a:ea typeface="SimSun" panose="02010600030101010101" pitchFamily="2" charset="-122"/>
                <a:cs typeface="Times New Roman" panose="02020603050405020304" pitchFamily="18" charset="0"/>
              </a:rPr>
              <a:t>HINT:</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F</a:t>
            </a:r>
            <a:r>
              <a:rPr lang="en-US" sz="1800" baseline="-25000" dirty="0">
                <a:effectLst/>
                <a:latin typeface="Times New Roman" panose="02020603050405020304" pitchFamily="18" charset="0"/>
                <a:ea typeface="SimSun" panose="02010600030101010101" pitchFamily="2" charset="-122"/>
                <a:cs typeface="Times New Roman" panose="02020603050405020304" pitchFamily="18" charset="0"/>
              </a:rPr>
              <a:t>2</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Tt Rr        X      Tt Rr</a:t>
            </a:r>
            <a:endParaRPr lang="en-US" sz="1200" dirty="0">
              <a:effectLst/>
              <a:latin typeface="Calibri" panose="020F0502020204030204" pitchFamily="34" charset="0"/>
              <a:ea typeface="SimSun" panose="02010600030101010101" pitchFamily="2" charset="-122"/>
              <a:cs typeface="Times New Roman" panose="02020603050405020304" pitchFamily="18" charset="0"/>
            </a:endParaRPr>
          </a:p>
          <a:p>
            <a:pPr algn="just"/>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Monohybrid phenotypic ratios</a:t>
            </a:r>
            <a:endParaRPr lang="en-US" sz="1200" dirty="0">
              <a:effectLst/>
              <a:latin typeface="Calibri" panose="020F0502020204030204" pitchFamily="34" charset="0"/>
              <a:ea typeface="SimSun" panose="02010600030101010101" pitchFamily="2" charset="-122"/>
              <a:cs typeface="Times New Roman" panose="02020603050405020304" pitchFamily="18" charset="0"/>
            </a:endParaRPr>
          </a:p>
          <a:p>
            <a:pPr algn="just"/>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Tt   x   Tt     yields     ¾ Tall;</a:t>
            </a:r>
            <a:r>
              <a:rPr lang="en-US" sz="1800" baseline="30000" dirty="0">
                <a:effectLst/>
                <a:latin typeface="Times New Roman" panose="02020603050405020304" pitchFamily="18" charset="0"/>
                <a:ea typeface="SimSun" panose="02010600030101010101" pitchFamily="2" charset="-122"/>
                <a:cs typeface="Times New Roman" panose="02020603050405020304" pitchFamily="18" charset="0"/>
              </a:rPr>
              <a:t> 1</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a:t>
            </a:r>
            <a:r>
              <a:rPr lang="en-US" sz="1800" baseline="-25000" dirty="0">
                <a:effectLst/>
                <a:latin typeface="Times New Roman" panose="02020603050405020304" pitchFamily="18" charset="0"/>
                <a:ea typeface="SimSun" panose="02010600030101010101" pitchFamily="2" charset="-122"/>
                <a:cs typeface="Times New Roman" panose="02020603050405020304" pitchFamily="18" charset="0"/>
              </a:rPr>
              <a:t>4 </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Short</a:t>
            </a:r>
            <a:endParaRPr lang="en-US" sz="1200" dirty="0">
              <a:effectLst/>
              <a:latin typeface="Calibri" panose="020F0502020204030204" pitchFamily="34" charset="0"/>
              <a:ea typeface="SimSun" panose="02010600030101010101" pitchFamily="2" charset="-122"/>
              <a:cs typeface="Times New Roman" panose="02020603050405020304" pitchFamily="18" charset="0"/>
            </a:endParaRPr>
          </a:p>
          <a:p>
            <a:pPr algn="just"/>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Rr   x   Rr    yields    ¾ Round; </a:t>
            </a:r>
            <a:r>
              <a:rPr lang="en-US" sz="1800" baseline="30000" dirty="0">
                <a:effectLst/>
                <a:latin typeface="Times New Roman" panose="02020603050405020304" pitchFamily="18" charset="0"/>
                <a:ea typeface="SimSun" panose="02010600030101010101" pitchFamily="2" charset="-122"/>
                <a:cs typeface="Times New Roman" panose="02020603050405020304" pitchFamily="18" charset="0"/>
              </a:rPr>
              <a:t>1</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a:t>
            </a:r>
            <a:r>
              <a:rPr lang="en-US" sz="1800" baseline="-25000" dirty="0">
                <a:effectLst/>
                <a:latin typeface="Times New Roman" panose="02020603050405020304" pitchFamily="18" charset="0"/>
                <a:ea typeface="SimSun" panose="02010600030101010101" pitchFamily="2" charset="-122"/>
                <a:cs typeface="Times New Roman" panose="02020603050405020304" pitchFamily="18" charset="0"/>
              </a:rPr>
              <a:t>4</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Wrinkle</a:t>
            </a:r>
            <a:endParaRPr lang="en-US" sz="1200" dirty="0">
              <a:effectLst/>
              <a:latin typeface="Calibri" panose="020F0502020204030204" pitchFamily="34" charset="0"/>
              <a:ea typeface="SimSun" panose="02010600030101010101" pitchFamily="2" charset="-122"/>
              <a:cs typeface="Times New Roman" panose="02020603050405020304" pitchFamily="18" charset="0"/>
            </a:endParaRPr>
          </a:p>
          <a:p>
            <a:pPr algn="just"/>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a:t>
            </a:r>
            <a:endParaRPr lang="en-US" sz="1200" dirty="0">
              <a:effectLst/>
              <a:latin typeface="Calibri" panose="020F0502020204030204" pitchFamily="34" charset="0"/>
              <a:ea typeface="SimSun" panose="02010600030101010101" pitchFamily="2" charset="-122"/>
              <a:cs typeface="Times New Roman" panose="02020603050405020304" pitchFamily="18" charset="0"/>
            </a:endParaRPr>
          </a:p>
          <a:p>
            <a:pPr algn="just"/>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Monohybrid genotypic ratios.  </a:t>
            </a:r>
            <a:endParaRPr lang="en-US" sz="1200" dirty="0">
              <a:effectLst/>
              <a:latin typeface="Calibri" panose="020F0502020204030204" pitchFamily="34" charset="0"/>
              <a:ea typeface="SimSun" panose="02010600030101010101" pitchFamily="2" charset="-122"/>
              <a:cs typeface="Times New Roman" panose="02020603050405020304" pitchFamily="18" charset="0"/>
            </a:endParaRPr>
          </a:p>
          <a:p>
            <a:pPr algn="just"/>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Tt   x   Tt     yields     </a:t>
            </a:r>
            <a:r>
              <a:rPr lang="en-US" sz="1800" baseline="30000" dirty="0">
                <a:effectLst/>
                <a:latin typeface="Times New Roman" panose="02020603050405020304" pitchFamily="18" charset="0"/>
                <a:ea typeface="SimSun" panose="02010600030101010101" pitchFamily="2" charset="-122"/>
                <a:cs typeface="Times New Roman" panose="02020603050405020304" pitchFamily="18" charset="0"/>
              </a:rPr>
              <a:t>1</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a:t>
            </a:r>
            <a:r>
              <a:rPr lang="en-US" sz="1800" baseline="-25000" dirty="0">
                <a:effectLst/>
                <a:latin typeface="Times New Roman" panose="02020603050405020304" pitchFamily="18" charset="0"/>
                <a:ea typeface="SimSun" panose="02010600030101010101" pitchFamily="2" charset="-122"/>
                <a:cs typeface="Times New Roman" panose="02020603050405020304" pitchFamily="18" charset="0"/>
              </a:rPr>
              <a:t>4</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dirty="0">
                <a:latin typeface="Times New Roman" panose="02020603050405020304" pitchFamily="18" charset="0"/>
                <a:ea typeface="SimSun" panose="02010600030101010101" pitchFamily="2" charset="-122"/>
                <a:cs typeface="Times New Roman" panose="02020603050405020304" pitchFamily="18" charset="0"/>
              </a:rPr>
              <a:t>TT</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1800" baseline="30000" dirty="0">
                <a:effectLst/>
                <a:latin typeface="Times New Roman" panose="02020603050405020304" pitchFamily="18" charset="0"/>
                <a:ea typeface="SimSun" panose="02010600030101010101" pitchFamily="2" charset="-122"/>
                <a:cs typeface="Times New Roman" panose="02020603050405020304" pitchFamily="18" charset="0"/>
              </a:rPr>
              <a:t>2</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a:t>
            </a:r>
            <a:r>
              <a:rPr lang="en-US" sz="1800" baseline="-25000" dirty="0">
                <a:effectLst/>
                <a:latin typeface="Times New Roman" panose="02020603050405020304" pitchFamily="18" charset="0"/>
                <a:ea typeface="SimSun" panose="02010600030101010101" pitchFamily="2" charset="-122"/>
                <a:cs typeface="Times New Roman" panose="02020603050405020304" pitchFamily="18" charset="0"/>
              </a:rPr>
              <a:t>4</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Tt: ¼ </a:t>
            </a:r>
            <a:r>
              <a:rPr lang="en-US" sz="1800" dirty="0" err="1">
                <a:effectLst/>
                <a:latin typeface="Times New Roman" panose="02020603050405020304" pitchFamily="18" charset="0"/>
                <a:ea typeface="SimSun" panose="02010600030101010101" pitchFamily="2" charset="-122"/>
                <a:cs typeface="Times New Roman" panose="02020603050405020304" pitchFamily="18" charset="0"/>
              </a:rPr>
              <a:t>tt</a:t>
            </a:r>
            <a:endParaRPr lang="en-US" sz="1200" dirty="0">
              <a:effectLst/>
              <a:latin typeface="Calibri" panose="020F0502020204030204" pitchFamily="34" charset="0"/>
              <a:ea typeface="SimSun" panose="02010600030101010101" pitchFamily="2" charset="-122"/>
              <a:cs typeface="Times New Roman" panose="02020603050405020304" pitchFamily="18" charset="0"/>
            </a:endParaRPr>
          </a:p>
          <a:p>
            <a:pPr algn="just"/>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Rr   x   Rr       yields    </a:t>
            </a:r>
            <a:r>
              <a:rPr lang="en-US" sz="1800" baseline="30000" dirty="0">
                <a:effectLst/>
                <a:latin typeface="Times New Roman" panose="02020603050405020304" pitchFamily="18" charset="0"/>
                <a:ea typeface="SimSun" panose="02010600030101010101" pitchFamily="2" charset="-122"/>
                <a:cs typeface="Times New Roman" panose="02020603050405020304" pitchFamily="18" charset="0"/>
              </a:rPr>
              <a:t>1</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a:t>
            </a:r>
            <a:r>
              <a:rPr lang="en-US" sz="1800" baseline="-25000" dirty="0">
                <a:effectLst/>
                <a:latin typeface="Times New Roman" panose="02020603050405020304" pitchFamily="18" charset="0"/>
                <a:ea typeface="SimSun" panose="02010600030101010101" pitchFamily="2" charset="-122"/>
                <a:cs typeface="Times New Roman" panose="02020603050405020304" pitchFamily="18" charset="0"/>
              </a:rPr>
              <a:t>4</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RR: </a:t>
            </a:r>
            <a:r>
              <a:rPr lang="en-US" sz="1800" baseline="30000" dirty="0">
                <a:effectLst/>
                <a:latin typeface="Times New Roman" panose="02020603050405020304" pitchFamily="18" charset="0"/>
                <a:ea typeface="SimSun" panose="02010600030101010101" pitchFamily="2" charset="-122"/>
                <a:cs typeface="Times New Roman" panose="02020603050405020304" pitchFamily="18" charset="0"/>
              </a:rPr>
              <a:t>2</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a:t>
            </a:r>
            <a:r>
              <a:rPr lang="en-US" sz="1800" baseline="-25000" dirty="0">
                <a:effectLst/>
                <a:latin typeface="Times New Roman" panose="02020603050405020304" pitchFamily="18" charset="0"/>
                <a:ea typeface="SimSun" panose="02010600030101010101" pitchFamily="2" charset="-122"/>
                <a:cs typeface="Times New Roman" panose="02020603050405020304" pitchFamily="18" charset="0"/>
              </a:rPr>
              <a:t>4</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Rr: </a:t>
            </a:r>
            <a:r>
              <a:rPr lang="en-US" sz="1800" baseline="30000" dirty="0">
                <a:effectLst/>
                <a:latin typeface="Times New Roman" panose="02020603050405020304" pitchFamily="18" charset="0"/>
                <a:ea typeface="SimSun" panose="02010600030101010101" pitchFamily="2" charset="-122"/>
                <a:cs typeface="Times New Roman" panose="02020603050405020304" pitchFamily="18" charset="0"/>
              </a:rPr>
              <a:t>1</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a:t>
            </a:r>
            <a:r>
              <a:rPr lang="en-US" sz="1800" baseline="-25000" dirty="0">
                <a:effectLst/>
                <a:latin typeface="Times New Roman" panose="02020603050405020304" pitchFamily="18" charset="0"/>
                <a:ea typeface="SimSun" panose="02010600030101010101" pitchFamily="2" charset="-122"/>
                <a:cs typeface="Times New Roman" panose="02020603050405020304" pitchFamily="18" charset="0"/>
              </a:rPr>
              <a:t>4</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1800" dirty="0" err="1">
                <a:effectLst/>
                <a:latin typeface="Times New Roman" panose="02020603050405020304" pitchFamily="18" charset="0"/>
                <a:ea typeface="SimSun" panose="02010600030101010101" pitchFamily="2" charset="-122"/>
                <a:cs typeface="Times New Roman" panose="02020603050405020304" pitchFamily="18" charset="0"/>
              </a:rPr>
              <a:t>rr</a:t>
            </a:r>
            <a:endParaRPr lang="en-US" sz="1800" dirty="0">
              <a:effectLst/>
              <a:latin typeface="Times New Roman" panose="02020603050405020304" pitchFamily="18" charset="0"/>
              <a:ea typeface="SimSun" panose="02010600030101010101" pitchFamily="2" charset="-122"/>
              <a:cs typeface="Times New Roman" panose="02020603050405020304" pitchFamily="18" charset="0"/>
            </a:endParaRPr>
          </a:p>
          <a:p>
            <a:pPr algn="just"/>
            <a:endParaRPr lang="en-US" sz="1200" dirty="0">
              <a:effectLst/>
              <a:latin typeface="Calibri" panose="020F0502020204030204" pitchFamily="34" charset="0"/>
              <a:ea typeface="SimSun" panose="02010600030101010101" pitchFamily="2" charset="-122"/>
              <a:cs typeface="Times New Roman" panose="02020603050405020304" pitchFamily="18" charset="0"/>
            </a:endParaRPr>
          </a:p>
          <a:p>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1. </a:t>
            </a:r>
            <a:r>
              <a:rPr lang="en-US" sz="1800" dirty="0"/>
              <a:t>Proportion of F2 that will be homozygous recessive for both loci (</a:t>
            </a:r>
            <a:r>
              <a:rPr lang="en-US" sz="1800" dirty="0" err="1"/>
              <a:t>ttrr</a:t>
            </a:r>
            <a:r>
              <a:rPr lang="en-US" sz="1800" dirty="0"/>
              <a:t>):  1/4 x 1/4 =1/16. Out of 16 total possible offspring, 1/16 will be </a:t>
            </a:r>
            <a:r>
              <a:rPr lang="en-US" sz="1800" dirty="0" err="1"/>
              <a:t>ttrr</a:t>
            </a:r>
            <a:r>
              <a:rPr lang="en-US" sz="1800" dirty="0"/>
              <a:t>. Proportion = 1/16.</a:t>
            </a:r>
          </a:p>
          <a:p>
            <a:endParaRPr lang="en-US" sz="1800" dirty="0"/>
          </a:p>
          <a:p>
            <a:r>
              <a:rPr lang="en-US" sz="1800" dirty="0"/>
              <a:t>2. Proportion of F2 that will be heterozygous for both loci (TtRr):      2/4 x 2/4 = 4/16= 1/4. Out of 16 total possible offspring, 4/16 will be TtRr . Proportion = 4/16 = ¼</a:t>
            </a:r>
          </a:p>
          <a:p>
            <a:endParaRPr lang="en-US" sz="1800" dirty="0"/>
          </a:p>
          <a:p>
            <a:r>
              <a:rPr lang="en-US" sz="1800" dirty="0"/>
              <a:t>3. Proportion of F2 that will be homozygous dominant for both loci (TTRR):    ¼ x ¼= 1/16. Out of 16 total possible offspring, 1/16 will be TTRR . Proportion = 1/16</a:t>
            </a:r>
          </a:p>
          <a:p>
            <a:endParaRPr lang="en-US" dirty="0"/>
          </a:p>
          <a:p>
            <a:r>
              <a:rPr lang="en-US" sz="1800" dirty="0"/>
              <a:t>4. Proportion of F2 that will be homozygous dominant for one locus and heterozygous for the other (e.g., TTRr or </a:t>
            </a:r>
            <a:r>
              <a:rPr lang="en-US" sz="1800" dirty="0" err="1"/>
              <a:t>TtRR</a:t>
            </a:r>
            <a:r>
              <a:rPr lang="en-US" sz="1800" dirty="0"/>
              <a:t>): 1/4x2/4 + 2/4 x1/4 = 2/16 + 2/16 =4/16 =1/4. So, a total of 4/16 offspring will be homozygous dominant for one locus and heterozygous for the other. Proportion = 4/16 = ¼</a:t>
            </a:r>
          </a:p>
        </p:txBody>
      </p:sp>
    </p:spTree>
    <p:extLst>
      <p:ext uri="{BB962C8B-B14F-4D97-AF65-F5344CB8AC3E}">
        <p14:creationId xmlns:p14="http://schemas.microsoft.com/office/powerpoint/2010/main" val="339753063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5139653-3721-A8E3-5E51-F1E24CCCDD20}"/>
              </a:ext>
            </a:extLst>
          </p:cNvPr>
          <p:cNvSpPr>
            <a:spLocks noGrp="1"/>
          </p:cNvSpPr>
          <p:nvPr>
            <p:ph type="sldNum" sz="quarter" idx="12"/>
          </p:nvPr>
        </p:nvSpPr>
        <p:spPr/>
        <p:txBody>
          <a:bodyPr/>
          <a:lstStyle/>
          <a:p>
            <a:fld id="{C0A2E35C-7E1E-47A2-A223-01784D6B8637}" type="slidenum">
              <a:rPr lang="en-US" smtClean="0"/>
              <a:t>64</a:t>
            </a:fld>
            <a:endParaRPr lang="en-US"/>
          </a:p>
        </p:txBody>
      </p:sp>
      <p:sp>
        <p:nvSpPr>
          <p:cNvPr id="4" name="TextBox 3">
            <a:extLst>
              <a:ext uri="{FF2B5EF4-FFF2-40B4-BE49-F238E27FC236}">
                <a16:creationId xmlns:a16="http://schemas.microsoft.com/office/drawing/2014/main" id="{FF6E778B-E6B4-1E5B-8E47-0B7C61417985}"/>
              </a:ext>
            </a:extLst>
          </p:cNvPr>
          <p:cNvSpPr txBox="1"/>
          <p:nvPr/>
        </p:nvSpPr>
        <p:spPr>
          <a:xfrm>
            <a:off x="334851" y="489397"/>
            <a:ext cx="11247549" cy="4708981"/>
          </a:xfrm>
          <a:prstGeom prst="rect">
            <a:avLst/>
          </a:prstGeom>
          <a:noFill/>
        </p:spPr>
        <p:txBody>
          <a:bodyPr wrap="square">
            <a:spAutoFit/>
          </a:bodyPr>
          <a:lstStyle/>
          <a:p>
            <a:r>
              <a:rPr lang="en-US" sz="2000" dirty="0"/>
              <a:t>5. Proportion of F2 that will be homozygous dominant for one locus (e.g., TTRR, TTRr, </a:t>
            </a:r>
            <a:r>
              <a:rPr lang="en-US" sz="2000" dirty="0" err="1"/>
              <a:t>TtRR</a:t>
            </a:r>
            <a:r>
              <a:rPr lang="en-US" sz="2000" dirty="0"/>
              <a:t>).  ¼ x1/4 +         ¼ x2/4 + 2/4x ¼ =  1/16 +2/16 + 2/16 =  5/16..Proportion = 5/16.</a:t>
            </a:r>
          </a:p>
          <a:p>
            <a:endParaRPr lang="en-US" sz="2000" dirty="0"/>
          </a:p>
          <a:p>
            <a:r>
              <a:rPr lang="en-US" sz="2000" dirty="0"/>
              <a:t>6. Proportion of F2 that will be homozygous recessive for one locus and heterozygous for the other (</a:t>
            </a:r>
            <a:r>
              <a:rPr lang="en-US" sz="2000" dirty="0" err="1"/>
              <a:t>e.g</a:t>
            </a:r>
            <a:r>
              <a:rPr lang="en-US" sz="2000" dirty="0"/>
              <a:t> ttRr, Ttrr):    1/4x2/4 + 2/4x ¼ = 2/16 + 2/16 =4/16. Proportion = 4/16 = 1/4</a:t>
            </a:r>
          </a:p>
          <a:p>
            <a:endParaRPr lang="en-US" sz="2000" dirty="0"/>
          </a:p>
          <a:p>
            <a:r>
              <a:rPr lang="en-US" sz="2000" dirty="0"/>
              <a:t>7. Proportion of F2 that will be homozygous dominant for one locus and homozygous recessive for the other (e.g., TTrr, </a:t>
            </a:r>
            <a:r>
              <a:rPr lang="en-US" sz="2000" dirty="0" err="1"/>
              <a:t>ttRR</a:t>
            </a:r>
            <a:r>
              <a:rPr lang="en-US" sz="2000" dirty="0"/>
              <a:t>):  1/4x1/4 + ¼ x1/4 =1/16 + 1/16=2/16 =1/8. Proportion = 1/8 </a:t>
            </a:r>
          </a:p>
          <a:p>
            <a:endParaRPr lang="en-US" sz="2000" dirty="0"/>
          </a:p>
          <a:p>
            <a:r>
              <a:rPr lang="en-US" sz="2000" dirty="0"/>
              <a:t>8. Proportion of F2 that will be heterozygous for one locus and homozygous recessive for the other (e.g., ttRr, Ttrr, ): 1/4x2/4 + 2/4x ¼ = 2/16 + 2/16 =4/16 . Proportion = 4/16 = 1/4</a:t>
            </a:r>
          </a:p>
          <a:p>
            <a:endParaRPr lang="en-US" sz="2000" dirty="0"/>
          </a:p>
          <a:p>
            <a:r>
              <a:rPr lang="en-US" sz="2000" dirty="0"/>
              <a:t>9. Proportion of F2 that will be homozygous for one locus and heterozygous for the other (e.g., TTRr, TtRR,ttRr,and Ttrr): ):    1/4x2/4 + 2/4x ¼ +    1/4x2/4 + 2/4x ¼ = 2/16 + 2/16  + 2/16 + 2/16=8/16= ½.square. Proportion = 8/16 = 1/2</a:t>
            </a:r>
          </a:p>
        </p:txBody>
      </p:sp>
    </p:spTree>
    <p:extLst>
      <p:ext uri="{BB962C8B-B14F-4D97-AF65-F5344CB8AC3E}">
        <p14:creationId xmlns:p14="http://schemas.microsoft.com/office/powerpoint/2010/main" val="153692990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F01F67A-1FC4-CDAC-FE0C-216125DF3A39}"/>
              </a:ext>
            </a:extLst>
          </p:cNvPr>
          <p:cNvSpPr>
            <a:spLocks noGrp="1"/>
          </p:cNvSpPr>
          <p:nvPr>
            <p:ph type="sldNum" sz="quarter" idx="12"/>
          </p:nvPr>
        </p:nvSpPr>
        <p:spPr/>
        <p:txBody>
          <a:bodyPr/>
          <a:lstStyle/>
          <a:p>
            <a:fld id="{C0A2E35C-7E1E-47A2-A223-01784D6B8637}" type="slidenum">
              <a:rPr lang="en-US" smtClean="0"/>
              <a:t>65</a:t>
            </a:fld>
            <a:endParaRPr lang="en-US"/>
          </a:p>
        </p:txBody>
      </p:sp>
      <p:sp>
        <p:nvSpPr>
          <p:cNvPr id="3" name="Content Placeholder 2">
            <a:extLst>
              <a:ext uri="{FF2B5EF4-FFF2-40B4-BE49-F238E27FC236}">
                <a16:creationId xmlns:a16="http://schemas.microsoft.com/office/drawing/2014/main" id="{23670A06-DB63-AADD-06DA-5E787B747273}"/>
              </a:ext>
            </a:extLst>
          </p:cNvPr>
          <p:cNvSpPr>
            <a:spLocks noGrp="1"/>
          </p:cNvSpPr>
          <p:nvPr>
            <p:ph idx="4294967295"/>
          </p:nvPr>
        </p:nvSpPr>
        <p:spPr>
          <a:xfrm>
            <a:off x="334851" y="296214"/>
            <a:ext cx="10180749" cy="5880749"/>
          </a:xfrm>
        </p:spPr>
        <p:txBody>
          <a:bodyPr>
            <a:normAutofit fontScale="92500" lnSpcReduction="20000"/>
          </a:bodyPr>
          <a:lstStyle/>
          <a:p>
            <a:r>
              <a:rPr lang="en-US" sz="2400" b="1" dirty="0"/>
              <a:t>In a  monohybrid cross , where we are focusing on the inheritance of seed colour (yellow Y is dominant over green y).</a:t>
            </a:r>
            <a:r>
              <a:rPr lang="en-US" sz="2400" b="1" kern="100" dirty="0">
                <a:latin typeface="Times New Roman" panose="02020603050405020304" pitchFamily="18" charset="0"/>
                <a:ea typeface="Times New Roman" panose="02020603050405020304" pitchFamily="18" charset="0"/>
                <a:cs typeface="Times New Roman" panose="02020603050405020304" pitchFamily="18" charset="0"/>
              </a:rPr>
              <a:t> In a breeding experiment ALL the F</a:t>
            </a:r>
            <a:r>
              <a:rPr lang="en-US" sz="2400" b="1" kern="100" baseline="-25000" dirty="0">
                <a:latin typeface="Times New Roman" panose="02020603050405020304" pitchFamily="18" charset="0"/>
                <a:ea typeface="Times New Roman" panose="02020603050405020304" pitchFamily="18" charset="0"/>
                <a:cs typeface="Times New Roman" panose="02020603050405020304" pitchFamily="18" charset="0"/>
              </a:rPr>
              <a:t>1   </a:t>
            </a:r>
            <a:r>
              <a:rPr lang="en-US" sz="2400" b="1" kern="100" dirty="0">
                <a:latin typeface="Times New Roman" panose="02020603050405020304" pitchFamily="18" charset="0"/>
                <a:ea typeface="Times New Roman" panose="02020603050405020304" pitchFamily="18" charset="0"/>
                <a:cs typeface="Times New Roman" panose="02020603050405020304" pitchFamily="18" charset="0"/>
              </a:rPr>
              <a:t>offspring from a cross between a pure breeding- yellow seed parent ‘YY’  and a pure breeding-green seed ’</a:t>
            </a:r>
            <a:r>
              <a:rPr lang="en-US" sz="2400" b="1" kern="100" dirty="0" err="1">
                <a:latin typeface="Times New Roman" panose="02020603050405020304" pitchFamily="18" charset="0"/>
                <a:ea typeface="Times New Roman" panose="02020603050405020304" pitchFamily="18" charset="0"/>
                <a:cs typeface="Times New Roman" panose="02020603050405020304" pitchFamily="18" charset="0"/>
              </a:rPr>
              <a:t>yy</a:t>
            </a:r>
            <a:r>
              <a:rPr lang="en-US" sz="2400" b="1" kern="100" dirty="0">
                <a:latin typeface="Times New Roman" panose="02020603050405020304" pitchFamily="18" charset="0"/>
                <a:ea typeface="Times New Roman" panose="02020603050405020304" pitchFamily="18" charset="0"/>
                <a:cs typeface="Times New Roman" panose="02020603050405020304" pitchFamily="18" charset="0"/>
              </a:rPr>
              <a:t>’  had Yellow seed (Yy). The F2 generation </a:t>
            </a:r>
            <a:r>
              <a:rPr lang="en-US" sz="2400" b="1" dirty="0"/>
              <a:t> cross between heterozygous parents (Yy × Yy)  </a:t>
            </a:r>
            <a:r>
              <a:rPr lang="en-US" sz="2400" b="1" dirty="0">
                <a:effectLst/>
                <a:latin typeface="Times New Roman" panose="02020603050405020304" pitchFamily="18" charset="0"/>
                <a:ea typeface="SimSun" panose="02010600030101010101" pitchFamily="2" charset="-122"/>
                <a:cs typeface="Times New Roman" panose="02020603050405020304" pitchFamily="18" charset="0"/>
              </a:rPr>
              <a:t> yielded    yellow and green seeds </a:t>
            </a:r>
            <a:endParaRPr lang="en-US" sz="2400" b="1" dirty="0"/>
          </a:p>
          <a:p>
            <a:pPr marL="342900" lvl="0" indent="-342900" algn="just">
              <a:lnSpc>
                <a:spcPct val="150000"/>
              </a:lnSpc>
              <a:buFont typeface="Symbol" panose="05050102010706020507" pitchFamily="18" charset="2"/>
              <a:buChar char=""/>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What is the probability that the above cross will produce a dominant phenotype among the progeny</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buFont typeface="Symbol" panose="05050102010706020507" pitchFamily="18" charset="2"/>
              <a:buChar char=""/>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What is the probability of picking a yellow seed from the progeny of the above cross?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buFont typeface="Symbol" panose="05050102010706020507" pitchFamily="18" charset="2"/>
              <a:buChar char=""/>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What is the probability that the yellow seed will be heterozygous</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spcAft>
                <a:spcPts val="1000"/>
              </a:spcAft>
              <a:buFont typeface="Symbol" panose="05050102010706020507" pitchFamily="18" charset="2"/>
              <a:buChar char=""/>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What is the probability of selecting a seed with a homozygous genotype</a:t>
            </a:r>
          </a:p>
          <a:p>
            <a:pPr algn="just"/>
            <a:r>
              <a:rPr lang="en-US" sz="1800" b="1" dirty="0">
                <a:effectLst/>
                <a:latin typeface="Times New Roman" panose="02020603050405020304" pitchFamily="18" charset="0"/>
                <a:ea typeface="SimSun" panose="02010600030101010101" pitchFamily="2" charset="-122"/>
                <a:cs typeface="Times New Roman" panose="02020603050405020304" pitchFamily="18" charset="0"/>
              </a:rPr>
              <a:t>HINT:</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a:p>
            <a:pPr algn="just"/>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Monohybrid phenotypic ratios</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a:p>
            <a:pPr algn="just"/>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Yy   x   Yy    yields     ¾ Yellow;</a:t>
            </a:r>
            <a:r>
              <a:rPr lang="en-US" sz="1800" baseline="30000" dirty="0">
                <a:effectLst/>
                <a:latin typeface="Times New Roman" panose="02020603050405020304" pitchFamily="18" charset="0"/>
                <a:ea typeface="SimSun" panose="02010600030101010101" pitchFamily="2" charset="-122"/>
                <a:cs typeface="Times New Roman" panose="02020603050405020304" pitchFamily="18" charset="0"/>
              </a:rPr>
              <a:t> 1</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a:t>
            </a:r>
            <a:r>
              <a:rPr lang="en-US" sz="1800" baseline="-25000" dirty="0">
                <a:effectLst/>
                <a:latin typeface="Times New Roman" panose="02020603050405020304" pitchFamily="18" charset="0"/>
                <a:ea typeface="SimSun" panose="02010600030101010101" pitchFamily="2" charset="-122"/>
                <a:cs typeface="Times New Roman" panose="02020603050405020304" pitchFamily="18" charset="0"/>
              </a:rPr>
              <a:t>4 </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Green</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a:p>
            <a:pPr algn="just"/>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Monohybrid genotypic ratios.  </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a:p>
            <a:pPr algn="just"/>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Yy   x   Yy     yields     </a:t>
            </a:r>
            <a:r>
              <a:rPr lang="en-US" sz="1800" baseline="30000" dirty="0">
                <a:effectLst/>
                <a:latin typeface="Times New Roman" panose="02020603050405020304" pitchFamily="18" charset="0"/>
                <a:ea typeface="SimSun" panose="02010600030101010101" pitchFamily="2" charset="-122"/>
                <a:cs typeface="Times New Roman" panose="02020603050405020304" pitchFamily="18" charset="0"/>
              </a:rPr>
              <a:t>1</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a:t>
            </a:r>
            <a:r>
              <a:rPr lang="en-US" sz="1800" baseline="-25000" dirty="0">
                <a:effectLst/>
                <a:latin typeface="Times New Roman" panose="02020603050405020304" pitchFamily="18" charset="0"/>
                <a:ea typeface="SimSun" panose="02010600030101010101" pitchFamily="2" charset="-122"/>
                <a:cs typeface="Times New Roman" panose="02020603050405020304" pitchFamily="18" charset="0"/>
              </a:rPr>
              <a:t>4</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YY: </a:t>
            </a:r>
            <a:r>
              <a:rPr lang="en-US" sz="1800" baseline="30000" dirty="0">
                <a:effectLst/>
                <a:latin typeface="Times New Roman" panose="02020603050405020304" pitchFamily="18" charset="0"/>
                <a:ea typeface="SimSun" panose="02010600030101010101" pitchFamily="2" charset="-122"/>
                <a:cs typeface="Times New Roman" panose="02020603050405020304" pitchFamily="18" charset="0"/>
              </a:rPr>
              <a:t>2</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a:t>
            </a:r>
            <a:r>
              <a:rPr lang="en-US" sz="1800" baseline="-25000" dirty="0">
                <a:effectLst/>
                <a:latin typeface="Times New Roman" panose="02020603050405020304" pitchFamily="18" charset="0"/>
                <a:ea typeface="SimSun" panose="02010600030101010101" pitchFamily="2" charset="-122"/>
                <a:cs typeface="Times New Roman" panose="02020603050405020304" pitchFamily="18" charset="0"/>
              </a:rPr>
              <a:t>4</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:Yy ¼ </a:t>
            </a:r>
            <a:r>
              <a:rPr lang="en-US" sz="1800" dirty="0" err="1">
                <a:effectLst/>
                <a:latin typeface="Times New Roman" panose="02020603050405020304" pitchFamily="18" charset="0"/>
                <a:ea typeface="SimSun" panose="02010600030101010101" pitchFamily="2" charset="-122"/>
                <a:cs typeface="Times New Roman" panose="02020603050405020304" pitchFamily="18" charset="0"/>
              </a:rPr>
              <a:t>yy</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a:p>
            <a:pPr marL="0" indent="0" algn="just">
              <a:buNone/>
            </a:pP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a:p>
            <a:pPr marL="342900" lvl="0" indent="-342900" algn="just">
              <a:lnSpc>
                <a:spcPct val="150000"/>
              </a:lnSpc>
              <a:spcAft>
                <a:spcPts val="1000"/>
              </a:spcAft>
              <a:buFont typeface="Symbol" panose="05050102010706020507" pitchFamily="18" charset="2"/>
              <a:buChar char=""/>
            </a:pP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381328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8632C21-1F2A-29F6-7546-451D53A68B06}"/>
              </a:ext>
            </a:extLst>
          </p:cNvPr>
          <p:cNvSpPr>
            <a:spLocks noGrp="1"/>
          </p:cNvSpPr>
          <p:nvPr>
            <p:ph type="sldNum" sz="quarter" idx="12"/>
          </p:nvPr>
        </p:nvSpPr>
        <p:spPr/>
        <p:txBody>
          <a:bodyPr/>
          <a:lstStyle/>
          <a:p>
            <a:fld id="{C0A2E35C-7E1E-47A2-A223-01784D6B8637}" type="slidenum">
              <a:rPr lang="en-US" smtClean="0"/>
              <a:t>66</a:t>
            </a:fld>
            <a:endParaRPr lang="en-US"/>
          </a:p>
        </p:txBody>
      </p:sp>
      <p:sp>
        <p:nvSpPr>
          <p:cNvPr id="4" name="TextBox 3">
            <a:extLst>
              <a:ext uri="{FF2B5EF4-FFF2-40B4-BE49-F238E27FC236}">
                <a16:creationId xmlns:a16="http://schemas.microsoft.com/office/drawing/2014/main" id="{5FB8EB6F-BD84-2899-5838-4C7A9682CC66}"/>
              </a:ext>
            </a:extLst>
          </p:cNvPr>
          <p:cNvSpPr txBox="1"/>
          <p:nvPr/>
        </p:nvSpPr>
        <p:spPr>
          <a:xfrm>
            <a:off x="244699" y="244699"/>
            <a:ext cx="10586433" cy="4708981"/>
          </a:xfrm>
          <a:prstGeom prst="rect">
            <a:avLst/>
          </a:prstGeom>
          <a:noFill/>
        </p:spPr>
        <p:txBody>
          <a:bodyPr wrap="square">
            <a:spAutoFit/>
          </a:bodyPr>
          <a:lstStyle/>
          <a:p>
            <a:r>
              <a:rPr lang="en-US" sz="2000" b="1" dirty="0"/>
              <a:t>1. What is the probability that the above cross will produce a dominant phenotype among the progeny?</a:t>
            </a:r>
          </a:p>
          <a:p>
            <a:r>
              <a:rPr lang="en-US" sz="2000" dirty="0"/>
              <a:t>The resulting genotypes are: YY (homozygous dominant, yellow seeds),Yy (heterozygous, yellow seeds), </a:t>
            </a:r>
            <a:r>
              <a:rPr lang="en-US" sz="2000" dirty="0" err="1"/>
              <a:t>yy</a:t>
            </a:r>
            <a:r>
              <a:rPr lang="en-US" sz="2000" dirty="0"/>
              <a:t> (homozygous recessive, green seeds).Phenotypic Ratio: Dominant phenotype (yellow seeds): YY and Yy. Recessive phenotype (green seeds): </a:t>
            </a:r>
            <a:r>
              <a:rPr lang="en-US" sz="2000" dirty="0" err="1"/>
              <a:t>yy</a:t>
            </a:r>
            <a:r>
              <a:rPr lang="en-US" sz="2000" dirty="0"/>
              <a:t>. The phenotypic ratio will be:3 yellow seeds (YY or Yy),1 green seed (</a:t>
            </a:r>
            <a:r>
              <a:rPr lang="en-US" sz="2000" dirty="0" err="1"/>
              <a:t>yy</a:t>
            </a:r>
            <a:r>
              <a:rPr lang="en-US" sz="2000" dirty="0"/>
              <a:t>). Probability of Dominant Phenotype: Since 3 out of 4 offspring will have the dominant phenotype (yellow seeds), the probability is:</a:t>
            </a:r>
          </a:p>
          <a:p>
            <a:r>
              <a:rPr lang="en-US" sz="2000" dirty="0"/>
              <a:t>- Probability = 3/4 or 75%</a:t>
            </a:r>
            <a:endParaRPr lang="en-US" sz="2000" b="1" dirty="0"/>
          </a:p>
          <a:p>
            <a:r>
              <a:rPr lang="en-US" sz="2000" b="1" dirty="0"/>
              <a:t>2. What is the probability of picking a yellow seed from the progeny of the above cross?</a:t>
            </a:r>
          </a:p>
          <a:p>
            <a:r>
              <a:rPr lang="en-US" sz="2000" dirty="0"/>
              <a:t>We already know that the dominant phenotype (yellow seeds) is represented by both YY and Yy. </a:t>
            </a:r>
          </a:p>
          <a:p>
            <a:r>
              <a:rPr lang="en-US" sz="2000" dirty="0"/>
              <a:t>Genotypic Distribution: YY (yellow) = 1 out of 4,Yy (yellow) = 2 out of 4 and </a:t>
            </a:r>
            <a:r>
              <a:rPr lang="en-US" sz="2000" dirty="0" err="1"/>
              <a:t>yy</a:t>
            </a:r>
            <a:r>
              <a:rPr lang="en-US" sz="2000" dirty="0"/>
              <a:t> (green) = 1 out of 4</a:t>
            </a:r>
          </a:p>
          <a:p>
            <a:r>
              <a:rPr lang="en-US" sz="2000" dirty="0"/>
              <a:t>Probability of Picking a Yellow Seed: The total probability of getting a yellow seed (either YY or Yy) is:- 1/4 (YY) + 2/4 (Yy) = ¾. So, the probability of picking a yellow seed from the progeny is:</a:t>
            </a:r>
          </a:p>
          <a:p>
            <a:r>
              <a:rPr lang="en-US" sz="2000" dirty="0"/>
              <a:t>- Probability = 3/4 or 75</a:t>
            </a:r>
          </a:p>
          <a:p>
            <a:endParaRPr lang="en-US" sz="2000" dirty="0"/>
          </a:p>
        </p:txBody>
      </p:sp>
    </p:spTree>
    <p:extLst>
      <p:ext uri="{BB962C8B-B14F-4D97-AF65-F5344CB8AC3E}">
        <p14:creationId xmlns:p14="http://schemas.microsoft.com/office/powerpoint/2010/main" val="252502763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60BA592-0A7D-AE53-7059-720BA66A3920}"/>
              </a:ext>
            </a:extLst>
          </p:cNvPr>
          <p:cNvSpPr>
            <a:spLocks noGrp="1"/>
          </p:cNvSpPr>
          <p:nvPr>
            <p:ph type="sldNum" sz="quarter" idx="12"/>
          </p:nvPr>
        </p:nvSpPr>
        <p:spPr/>
        <p:txBody>
          <a:bodyPr/>
          <a:lstStyle/>
          <a:p>
            <a:fld id="{C0A2E35C-7E1E-47A2-A223-01784D6B8637}" type="slidenum">
              <a:rPr lang="en-US" smtClean="0"/>
              <a:t>67</a:t>
            </a:fld>
            <a:endParaRPr lang="en-US"/>
          </a:p>
        </p:txBody>
      </p:sp>
      <p:sp>
        <p:nvSpPr>
          <p:cNvPr id="4" name="TextBox 3">
            <a:extLst>
              <a:ext uri="{FF2B5EF4-FFF2-40B4-BE49-F238E27FC236}">
                <a16:creationId xmlns:a16="http://schemas.microsoft.com/office/drawing/2014/main" id="{CBA0AEB9-957B-5290-4242-C74065FAAD95}"/>
              </a:ext>
            </a:extLst>
          </p:cNvPr>
          <p:cNvSpPr txBox="1"/>
          <p:nvPr/>
        </p:nvSpPr>
        <p:spPr>
          <a:xfrm>
            <a:off x="319314" y="261257"/>
            <a:ext cx="11422743" cy="5601533"/>
          </a:xfrm>
          <a:prstGeom prst="rect">
            <a:avLst/>
          </a:prstGeom>
          <a:noFill/>
        </p:spPr>
        <p:txBody>
          <a:bodyPr wrap="square">
            <a:spAutoFit/>
          </a:bodyPr>
          <a:lstStyle/>
          <a:p>
            <a:r>
              <a:rPr lang="en-US" dirty="0"/>
              <a:t>3</a:t>
            </a:r>
            <a:r>
              <a:rPr lang="en-US" sz="2000" dirty="0"/>
              <a:t>. </a:t>
            </a:r>
            <a:r>
              <a:rPr lang="en-US" sz="2000" b="1" dirty="0"/>
              <a:t>What is the probability that the yellow seed will be heterozygous?</a:t>
            </a:r>
          </a:p>
          <a:p>
            <a:r>
              <a:rPr lang="en-US" sz="2000" dirty="0"/>
              <a:t>In the previous breakdown, we saw that there are two possible genotypes for yellow seeds: YY (homozygous dominant) and Yy (heterozygous). Genotypic Distribution of Yellow Seeds: YY (homozygous dominant, yellow) = 1 out of 4 Yy (heterozygous, yellow) = 2 out of 4</a:t>
            </a:r>
          </a:p>
          <a:p>
            <a:endParaRPr lang="en-US" sz="2000" dirty="0"/>
          </a:p>
          <a:p>
            <a:r>
              <a:rPr lang="en-US" sz="2000" dirty="0"/>
              <a:t>To find the probability that a yellow seed is heterozygous(Yy): The total number of yellow seeds is 3 out of 4 (from the dominant phenotype).The number of heterozygous yellow seeds (Yy) is 2 out of 4..Probability of Yellow Seed Being Heterozygous (Yy):Probability = (Number of Yy seeds) / (Total number of yellow seeds).Probability = 2/3. So, the probability that a yellow seed will be heterozygous is: Probability = 2/3 or approximately 66.67%</a:t>
            </a:r>
          </a:p>
          <a:p>
            <a:endParaRPr lang="en-US" sz="2000" b="1" dirty="0"/>
          </a:p>
          <a:p>
            <a:r>
              <a:rPr lang="en-US" sz="2000" b="1" dirty="0"/>
              <a:t>4. What is the probability of selecting a seed with a homozygous genotype?</a:t>
            </a:r>
          </a:p>
          <a:p>
            <a:r>
              <a:rPr lang="en-US" sz="2000" dirty="0"/>
              <a:t>A homozygous genotype can be either YY (homozygous dominant) or </a:t>
            </a:r>
            <a:r>
              <a:rPr lang="en-US" sz="2000" dirty="0" err="1"/>
              <a:t>yy</a:t>
            </a:r>
            <a:r>
              <a:rPr lang="en-US" sz="2000" dirty="0"/>
              <a:t> (homozygous recessive).</a:t>
            </a:r>
          </a:p>
          <a:p>
            <a:r>
              <a:rPr lang="en-US" sz="2000" dirty="0"/>
              <a:t> Genotypic Distribution: YY (homozygous dominant, yellow) = 1 out of 4, Yy (heterozygous, yellow) = 2 out of 4 and </a:t>
            </a:r>
            <a:r>
              <a:rPr lang="en-US" sz="2000" dirty="0" err="1"/>
              <a:t>yy</a:t>
            </a:r>
            <a:r>
              <a:rPr lang="en-US" sz="2000" dirty="0"/>
              <a:t> (homozygous recessive, green) = 1 out of 4.The total probability of selecting a seed with a homozygous genotype is the sum of YY and </a:t>
            </a:r>
            <a:r>
              <a:rPr lang="en-US" sz="2000" dirty="0" err="1"/>
              <a:t>yy</a:t>
            </a:r>
            <a:r>
              <a:rPr lang="en-US" sz="2000" dirty="0"/>
              <a:t> genotypes: 1/4 (YY) + 1/4 (</a:t>
            </a:r>
            <a:r>
              <a:rPr lang="en-US" sz="2000" dirty="0" err="1"/>
              <a:t>yy</a:t>
            </a:r>
            <a:r>
              <a:rPr lang="en-US" sz="2000" dirty="0"/>
              <a:t>) = 2/4 = ½.So, the probability of selecting a seed with a homozygous genotype is: Probability = 1/2 or 50%</a:t>
            </a:r>
          </a:p>
          <a:p>
            <a:endParaRPr lang="en-US" dirty="0"/>
          </a:p>
        </p:txBody>
      </p:sp>
    </p:spTree>
    <p:extLst>
      <p:ext uri="{BB962C8B-B14F-4D97-AF65-F5344CB8AC3E}">
        <p14:creationId xmlns:p14="http://schemas.microsoft.com/office/powerpoint/2010/main" val="2133073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FF0E9B6-55EE-68F4-AED4-7416F9BCA2F4}"/>
              </a:ext>
            </a:extLst>
          </p:cNvPr>
          <p:cNvSpPr>
            <a:spLocks noGrp="1"/>
          </p:cNvSpPr>
          <p:nvPr>
            <p:ph type="sldNum" sz="quarter" idx="12"/>
          </p:nvPr>
        </p:nvSpPr>
        <p:spPr/>
        <p:txBody>
          <a:bodyPr/>
          <a:lstStyle/>
          <a:p>
            <a:fld id="{C0A2E35C-7E1E-47A2-A223-01784D6B8637}" type="slidenum">
              <a:rPr lang="en-US" smtClean="0"/>
              <a:t>7</a:t>
            </a:fld>
            <a:endParaRPr lang="en-US"/>
          </a:p>
        </p:txBody>
      </p:sp>
      <p:sp>
        <p:nvSpPr>
          <p:cNvPr id="3" name="Content Placeholder 2">
            <a:extLst>
              <a:ext uri="{FF2B5EF4-FFF2-40B4-BE49-F238E27FC236}">
                <a16:creationId xmlns:a16="http://schemas.microsoft.com/office/drawing/2014/main" id="{E154B234-8CF1-4518-0D39-781236F79E44}"/>
              </a:ext>
            </a:extLst>
          </p:cNvPr>
          <p:cNvSpPr>
            <a:spLocks noGrp="1"/>
          </p:cNvSpPr>
          <p:nvPr>
            <p:ph idx="4294967295"/>
          </p:nvPr>
        </p:nvSpPr>
        <p:spPr>
          <a:xfrm>
            <a:off x="333829" y="246744"/>
            <a:ext cx="11489203" cy="6109606"/>
          </a:xfrm>
        </p:spPr>
        <p:txBody>
          <a:bodyPr>
            <a:normAutofit fontScale="40000" lnSpcReduction="20000"/>
          </a:bodyPr>
          <a:lstStyle/>
          <a:p>
            <a:pPr marL="0" indent="0">
              <a:lnSpc>
                <a:spcPct val="120000"/>
              </a:lnSpc>
              <a:spcAft>
                <a:spcPts val="1000"/>
              </a:spcAft>
              <a:buNone/>
            </a:pPr>
            <a:r>
              <a:rPr lang="en-US" sz="5000" b="1" dirty="0">
                <a:effectLst/>
                <a:latin typeface="Times New Roman" panose="02020603050405020304" pitchFamily="18" charset="0"/>
                <a:ea typeface="TimesNewRomanPSMT"/>
                <a:cs typeface="Times New Roman" panose="02020603050405020304" pitchFamily="18" charset="0"/>
              </a:rPr>
              <a:t>                                 Gregor Johann Mendel (1822-1884</a:t>
            </a:r>
            <a:r>
              <a:rPr lang="en-US" sz="5000" dirty="0">
                <a:effectLst/>
                <a:latin typeface="Times New Roman" panose="02020603050405020304" pitchFamily="18" charset="0"/>
                <a:ea typeface="TimesNewRomanPSMT"/>
                <a:cs typeface="Times New Roman" panose="02020603050405020304" pitchFamily="18" charset="0"/>
              </a:rPr>
              <a:t>),</a:t>
            </a:r>
          </a:p>
          <a:p>
            <a:pPr>
              <a:lnSpc>
                <a:spcPct val="120000"/>
              </a:lnSpc>
              <a:spcAft>
                <a:spcPts val="1000"/>
              </a:spcAft>
            </a:pPr>
            <a:r>
              <a:rPr lang="en-US" sz="5000" dirty="0">
                <a:effectLst/>
                <a:latin typeface="Times New Roman" panose="02020603050405020304" pitchFamily="18" charset="0"/>
                <a:ea typeface="TimesNewRomanPSMT"/>
                <a:cs typeface="Times New Roman" panose="02020603050405020304" pitchFamily="18" charset="0"/>
              </a:rPr>
              <a:t>A </a:t>
            </a:r>
            <a:r>
              <a:rPr lang="en-US" sz="5000" b="1" dirty="0">
                <a:effectLst/>
                <a:latin typeface="Times New Roman" panose="02020603050405020304" pitchFamily="18" charset="0"/>
                <a:ea typeface="TimesNewRomanPSMT"/>
                <a:cs typeface="Times New Roman" panose="02020603050405020304" pitchFamily="18" charset="0"/>
              </a:rPr>
              <a:t>monk</a:t>
            </a:r>
            <a:r>
              <a:rPr lang="en-US" sz="5000" dirty="0">
                <a:effectLst/>
                <a:latin typeface="Times New Roman" panose="02020603050405020304" pitchFamily="18" charset="0"/>
                <a:ea typeface="TimesNewRomanPSMT"/>
                <a:cs typeface="Times New Roman" panose="02020603050405020304" pitchFamily="18" charset="0"/>
              </a:rPr>
              <a:t> in the then </a:t>
            </a:r>
            <a:r>
              <a:rPr lang="en-US" sz="5000" b="1" dirty="0">
                <a:effectLst/>
                <a:latin typeface="Times New Roman" panose="02020603050405020304" pitchFamily="18" charset="0"/>
                <a:ea typeface="TimesNewRomanPSMT"/>
                <a:cs typeface="Times New Roman" panose="02020603050405020304" pitchFamily="18" charset="0"/>
              </a:rPr>
              <a:t>Austria</a:t>
            </a:r>
            <a:r>
              <a:rPr lang="en-US" sz="5000" dirty="0">
                <a:effectLst/>
                <a:latin typeface="Times New Roman" panose="02020603050405020304" pitchFamily="18" charset="0"/>
                <a:ea typeface="TimesNewRomanPSMT"/>
                <a:cs typeface="Times New Roman" panose="02020603050405020304" pitchFamily="18" charset="0"/>
              </a:rPr>
              <a:t> known as </a:t>
            </a:r>
            <a:r>
              <a:rPr lang="en-US" sz="5000" b="1" dirty="0">
                <a:effectLst/>
                <a:latin typeface="Times New Roman" panose="02020603050405020304" pitchFamily="18" charset="0"/>
                <a:ea typeface="TimesNewRomanPSMT"/>
                <a:cs typeface="Times New Roman" panose="02020603050405020304" pitchFamily="18" charset="0"/>
              </a:rPr>
              <a:t>Brunn</a:t>
            </a:r>
            <a:r>
              <a:rPr lang="en-US" sz="5000" dirty="0">
                <a:effectLst/>
                <a:latin typeface="Times New Roman" panose="02020603050405020304" pitchFamily="18" charset="0"/>
                <a:ea typeface="TimesNewRomanPSMT"/>
                <a:cs typeface="Times New Roman" panose="02020603050405020304" pitchFamily="18" charset="0"/>
              </a:rPr>
              <a:t> in</a:t>
            </a:r>
            <a:r>
              <a:rPr lang="en-US" sz="5000" dirty="0">
                <a:latin typeface="Calibri" panose="020F0502020204030204" pitchFamily="34" charset="0"/>
                <a:ea typeface="TimesNewRomanPSMT"/>
                <a:cs typeface="Times New Roman" panose="02020603050405020304" pitchFamily="18" charset="0"/>
              </a:rPr>
              <a:t> </a:t>
            </a:r>
            <a:r>
              <a:rPr lang="en-US" sz="5000" b="1" dirty="0" err="1">
                <a:effectLst/>
                <a:latin typeface="Times New Roman" panose="02020603050405020304" pitchFamily="18" charset="0"/>
                <a:ea typeface="TimesNewRomanPSMT"/>
                <a:cs typeface="Times New Roman" panose="02020603050405020304" pitchFamily="18" charset="0"/>
              </a:rPr>
              <a:t>Chechoslovakia</a:t>
            </a:r>
            <a:r>
              <a:rPr lang="en-US" sz="5000" dirty="0">
                <a:effectLst/>
                <a:latin typeface="Times New Roman" panose="02020603050405020304" pitchFamily="18" charset="0"/>
                <a:ea typeface="TimesNewRomanPSMT"/>
                <a:cs typeface="Times New Roman" panose="02020603050405020304" pitchFamily="18" charset="0"/>
              </a:rPr>
              <a:t>, </a:t>
            </a:r>
            <a:r>
              <a:rPr lang="en-US" sz="5000" dirty="0">
                <a:latin typeface="Times New Roman" panose="02020603050405020304" pitchFamily="18" charset="0"/>
                <a:ea typeface="TimesNewRomanPSMT"/>
                <a:cs typeface="Times New Roman" panose="02020603050405020304" pitchFamily="18" charset="0"/>
              </a:rPr>
              <a:t>He </a:t>
            </a:r>
            <a:r>
              <a:rPr lang="en-US" sz="5000" dirty="0">
                <a:effectLst/>
                <a:latin typeface="Times New Roman" panose="02020603050405020304" pitchFamily="18" charset="0"/>
                <a:ea typeface="TimesNewRomanPSMT"/>
                <a:cs typeface="Times New Roman" panose="02020603050405020304" pitchFamily="18" charset="0"/>
              </a:rPr>
              <a:t>is </a:t>
            </a:r>
            <a:r>
              <a:rPr lang="en-US" sz="5000" b="1" dirty="0">
                <a:effectLst/>
                <a:latin typeface="Times New Roman" panose="02020603050405020304" pitchFamily="18" charset="0"/>
                <a:ea typeface="TimesNewRomanPSMT"/>
                <a:cs typeface="Times New Roman" panose="02020603050405020304" pitchFamily="18" charset="0"/>
              </a:rPr>
              <a:t>regarded</a:t>
            </a:r>
            <a:r>
              <a:rPr lang="en-US" sz="5000" dirty="0">
                <a:effectLst/>
                <a:latin typeface="Times New Roman" panose="02020603050405020304" pitchFamily="18" charset="0"/>
                <a:ea typeface="TimesNewRomanPSMT"/>
                <a:cs typeface="Times New Roman" panose="02020603050405020304" pitchFamily="18" charset="0"/>
              </a:rPr>
              <a:t> as the </a:t>
            </a:r>
            <a:r>
              <a:rPr lang="en-US" sz="5000" b="1" dirty="0">
                <a:effectLst/>
                <a:latin typeface="Times New Roman" panose="02020603050405020304" pitchFamily="18" charset="0"/>
                <a:ea typeface="TimesNewRomanPSMT"/>
                <a:cs typeface="Times New Roman" panose="02020603050405020304" pitchFamily="18" charset="0"/>
              </a:rPr>
              <a:t>father of Genetics</a:t>
            </a:r>
            <a:r>
              <a:rPr lang="en-US" sz="5000" dirty="0">
                <a:effectLst/>
                <a:latin typeface="Times New Roman" panose="02020603050405020304" pitchFamily="18" charset="0"/>
                <a:ea typeface="TimesNewRomanPSMT"/>
                <a:cs typeface="Times New Roman" panose="02020603050405020304" pitchFamily="18" charset="0"/>
              </a:rPr>
              <a:t>. </a:t>
            </a:r>
          </a:p>
          <a:p>
            <a:pPr>
              <a:lnSpc>
                <a:spcPct val="120000"/>
              </a:lnSpc>
              <a:spcAft>
                <a:spcPts val="1000"/>
              </a:spcAft>
            </a:pPr>
            <a:r>
              <a:rPr lang="en-US" sz="5000" dirty="0">
                <a:effectLst/>
                <a:latin typeface="Times New Roman" panose="02020603050405020304" pitchFamily="18" charset="0"/>
                <a:ea typeface="TimesNewRomanPSMT"/>
                <a:cs typeface="Times New Roman" panose="02020603050405020304" pitchFamily="18" charset="0"/>
              </a:rPr>
              <a:t>It is generally agreed that Mendel’s </a:t>
            </a:r>
            <a:r>
              <a:rPr lang="en-US" sz="5000" b="1" dirty="0">
                <a:effectLst/>
                <a:latin typeface="Times New Roman" panose="02020603050405020304" pitchFamily="18" charset="0"/>
                <a:ea typeface="TimesNewRomanPSMT"/>
                <a:cs typeface="Times New Roman" panose="02020603050405020304" pitchFamily="18" charset="0"/>
              </a:rPr>
              <a:t>success can be attributed </a:t>
            </a:r>
            <a:r>
              <a:rPr lang="en-US" sz="5000" dirty="0">
                <a:effectLst/>
                <a:latin typeface="Times New Roman" panose="02020603050405020304" pitchFamily="18" charset="0"/>
                <a:ea typeface="TimesNewRomanPSMT"/>
                <a:cs typeface="Times New Roman" panose="02020603050405020304" pitchFamily="18" charset="0"/>
              </a:rPr>
              <a:t>to the fact that he was </a:t>
            </a:r>
            <a:r>
              <a:rPr lang="en-US" sz="5000" b="1" dirty="0">
                <a:effectLst/>
                <a:latin typeface="Times New Roman" panose="02020603050405020304" pitchFamily="18" charset="0"/>
                <a:ea typeface="TimesNewRomanPSMT"/>
                <a:cs typeface="Times New Roman" panose="02020603050405020304" pitchFamily="18" charset="0"/>
              </a:rPr>
              <a:t>lucky in choosing the garden pea, </a:t>
            </a:r>
            <a:r>
              <a:rPr lang="en-US" sz="5000" b="1" i="1" dirty="0">
                <a:effectLst/>
                <a:latin typeface="Times New Roman" panose="02020603050405020304" pitchFamily="18" charset="0"/>
                <a:ea typeface="Times New Roman" panose="02020603050405020304" pitchFamily="18" charset="0"/>
                <a:cs typeface="Times New Roman" panose="02020603050405020304" pitchFamily="18" charset="0"/>
              </a:rPr>
              <a:t>Pisum sativum</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5000" dirty="0">
                <a:effectLst/>
                <a:latin typeface="Times New Roman" panose="02020603050405020304" pitchFamily="18" charset="0"/>
                <a:ea typeface="TimesNewRomanPSMT"/>
                <a:cs typeface="Times New Roman" panose="02020603050405020304" pitchFamily="18" charset="0"/>
              </a:rPr>
              <a:t>for his studies. This plant, although, normally </a:t>
            </a:r>
            <a:r>
              <a:rPr lang="en-US" sz="5000" b="1" dirty="0">
                <a:effectLst/>
                <a:latin typeface="Times New Roman" panose="02020603050405020304" pitchFamily="18" charset="0"/>
                <a:ea typeface="TimesNewRomanPSMT"/>
                <a:cs typeface="Times New Roman" panose="02020603050405020304" pitchFamily="18" charset="0"/>
              </a:rPr>
              <a:t>self-pollinating </a:t>
            </a:r>
            <a:r>
              <a:rPr lang="en-US" sz="5000" dirty="0">
                <a:effectLst/>
                <a:latin typeface="Times New Roman" panose="02020603050405020304" pitchFamily="18" charset="0"/>
                <a:ea typeface="TimesNewRomanPSMT"/>
                <a:cs typeface="Times New Roman" panose="02020603050405020304" pitchFamily="18" charset="0"/>
              </a:rPr>
              <a:t>can be easily </a:t>
            </a:r>
            <a:r>
              <a:rPr lang="en-US" sz="5000" b="1" dirty="0">
                <a:effectLst/>
                <a:latin typeface="Times New Roman" panose="02020603050405020304" pitchFamily="18" charset="0"/>
                <a:ea typeface="TimesNewRomanPSMT"/>
                <a:cs typeface="Times New Roman" panose="02020603050405020304" pitchFamily="18" charset="0"/>
              </a:rPr>
              <a:t>cross-pollinated. </a:t>
            </a:r>
          </a:p>
          <a:p>
            <a:pPr>
              <a:lnSpc>
                <a:spcPct val="120000"/>
              </a:lnSpc>
              <a:spcAft>
                <a:spcPts val="1000"/>
              </a:spcAft>
            </a:pPr>
            <a:r>
              <a:rPr lang="en-US" sz="5000" dirty="0">
                <a:effectLst/>
                <a:latin typeface="Times New Roman" panose="02020603050405020304" pitchFamily="18" charset="0"/>
                <a:ea typeface="TimesNewRomanPSMT"/>
                <a:cs typeface="Times New Roman" panose="02020603050405020304" pitchFamily="18" charset="0"/>
              </a:rPr>
              <a:t>Mendel was also </a:t>
            </a:r>
            <a:r>
              <a:rPr lang="en-US" sz="5000" b="1" dirty="0">
                <a:effectLst/>
                <a:latin typeface="Times New Roman" panose="02020603050405020304" pitchFamily="18" charset="0"/>
                <a:ea typeface="TimesNewRomanPSMT"/>
                <a:cs typeface="Times New Roman" panose="02020603050405020304" pitchFamily="18" charset="0"/>
              </a:rPr>
              <a:t>successful because he studied the inheritance of single contrasting characters </a:t>
            </a:r>
            <a:r>
              <a:rPr lang="en-US" sz="5000" dirty="0">
                <a:effectLst/>
                <a:latin typeface="Times New Roman" panose="02020603050405020304" pitchFamily="18" charset="0"/>
                <a:ea typeface="TimesNewRomanPSMT"/>
                <a:cs typeface="Times New Roman" panose="02020603050405020304" pitchFamily="18" charset="0"/>
              </a:rPr>
              <a:t>(i.e., smooth versus wrinkled), unlike his </a:t>
            </a:r>
            <a:r>
              <a:rPr lang="en-US" sz="5000" b="1" dirty="0">
                <a:effectLst/>
                <a:latin typeface="Times New Roman" panose="02020603050405020304" pitchFamily="18" charset="0"/>
                <a:ea typeface="TimesNewRomanPSMT"/>
                <a:cs typeface="Times New Roman" panose="02020603050405020304" pitchFamily="18" charset="0"/>
              </a:rPr>
              <a:t>predecessors</a:t>
            </a:r>
            <a:r>
              <a:rPr lang="en-US" sz="5000" dirty="0">
                <a:effectLst/>
                <a:latin typeface="Times New Roman" panose="02020603050405020304" pitchFamily="18" charset="0"/>
                <a:ea typeface="TimesNewRomanPSMT"/>
                <a:cs typeface="Times New Roman" panose="02020603050405020304" pitchFamily="18" charset="0"/>
              </a:rPr>
              <a:t> who studied several </a:t>
            </a:r>
            <a:r>
              <a:rPr lang="en-US" sz="5000" b="1" dirty="0">
                <a:effectLst/>
                <a:latin typeface="Times New Roman" panose="02020603050405020304" pitchFamily="18" charset="0"/>
                <a:ea typeface="TimesNewRomanPSMT"/>
                <a:cs typeface="Times New Roman" panose="02020603050405020304" pitchFamily="18" charset="0"/>
              </a:rPr>
              <a:t>characters simultaneously. </a:t>
            </a:r>
            <a:r>
              <a:rPr lang="en-US" sz="5000" dirty="0">
                <a:effectLst/>
                <a:latin typeface="Times New Roman" panose="02020603050405020304" pitchFamily="18" charset="0"/>
                <a:ea typeface="TimesNewRomanPSMT"/>
                <a:cs typeface="Times New Roman" panose="02020603050405020304" pitchFamily="18" charset="0"/>
              </a:rPr>
              <a:t>Equally important was the fact that </a:t>
            </a:r>
            <a:r>
              <a:rPr lang="en-US" sz="5000" b="1" dirty="0">
                <a:effectLst/>
                <a:latin typeface="Times New Roman" panose="02020603050405020304" pitchFamily="18" charset="0"/>
                <a:ea typeface="TimesNewRomanPSMT"/>
                <a:cs typeface="Times New Roman" panose="02020603050405020304" pitchFamily="18" charset="0"/>
              </a:rPr>
              <a:t>Mendel counted and carefully recorded the numbers </a:t>
            </a:r>
            <a:r>
              <a:rPr lang="en-US" sz="5000" dirty="0">
                <a:effectLst/>
                <a:latin typeface="Times New Roman" panose="02020603050405020304" pitchFamily="18" charset="0"/>
                <a:ea typeface="TimesNewRomanPSMT"/>
                <a:cs typeface="Times New Roman" panose="02020603050405020304" pitchFamily="18" charset="0"/>
              </a:rPr>
              <a:t>of each type of offspring from each of his crosses. </a:t>
            </a:r>
          </a:p>
          <a:p>
            <a:pPr>
              <a:lnSpc>
                <a:spcPct val="120000"/>
              </a:lnSpc>
              <a:spcAft>
                <a:spcPts val="1000"/>
              </a:spcAft>
            </a:pPr>
            <a:r>
              <a:rPr lang="en-US" sz="5000" dirty="0">
                <a:effectLst/>
                <a:latin typeface="Times New Roman" panose="02020603050405020304" pitchFamily="18" charset="0"/>
                <a:ea typeface="TimesNewRomanPSMT"/>
                <a:cs typeface="Times New Roman" panose="02020603050405020304" pitchFamily="18" charset="0"/>
              </a:rPr>
              <a:t>Mendel published </a:t>
            </a:r>
            <a:r>
              <a:rPr lang="en-US" sz="5000" b="1" dirty="0">
                <a:effectLst/>
                <a:latin typeface="Times New Roman" panose="02020603050405020304" pitchFamily="18" charset="0"/>
                <a:ea typeface="TimesNewRomanPSMT"/>
                <a:cs typeface="Times New Roman" panose="02020603050405020304" pitchFamily="18" charset="0"/>
              </a:rPr>
              <a:t>his results in 1866 after he had reported them </a:t>
            </a:r>
            <a:r>
              <a:rPr lang="en-US" sz="5000" dirty="0">
                <a:effectLst/>
                <a:latin typeface="Times New Roman" panose="02020603050405020304" pitchFamily="18" charset="0"/>
                <a:ea typeface="TimesNewRomanPSMT"/>
                <a:cs typeface="Times New Roman" panose="02020603050405020304" pitchFamily="18" charset="0"/>
              </a:rPr>
              <a:t>at a Natural Science meeting in </a:t>
            </a:r>
            <a:r>
              <a:rPr lang="en-US" sz="5000" b="1" dirty="0">
                <a:effectLst/>
                <a:latin typeface="Times New Roman" panose="02020603050405020304" pitchFamily="18" charset="0"/>
                <a:ea typeface="TimesNewRomanPSMT"/>
                <a:cs typeface="Times New Roman" panose="02020603050405020304" pitchFamily="18" charset="0"/>
              </a:rPr>
              <a:t>1865</a:t>
            </a:r>
            <a:r>
              <a:rPr lang="en-US" sz="5000" dirty="0">
                <a:effectLst/>
                <a:latin typeface="Times New Roman" panose="02020603050405020304" pitchFamily="18" charset="0"/>
                <a:ea typeface="TimesNewRomanPSMT"/>
                <a:cs typeface="Times New Roman" panose="02020603050405020304" pitchFamily="18" charset="0"/>
              </a:rPr>
              <a:t>. He </a:t>
            </a:r>
            <a:r>
              <a:rPr lang="en-US" sz="5000" b="1" dirty="0">
                <a:effectLst/>
                <a:latin typeface="Times New Roman" panose="02020603050405020304" pitchFamily="18" charset="0"/>
                <a:ea typeface="TimesNewRomanPSMT"/>
                <a:cs typeface="Times New Roman" panose="02020603050405020304" pitchFamily="18" charset="0"/>
              </a:rPr>
              <a:t>clearly stated the laws of inheritance </a:t>
            </a:r>
            <a:r>
              <a:rPr lang="en-US" sz="5000" dirty="0">
                <a:effectLst/>
                <a:latin typeface="Times New Roman" panose="02020603050405020304" pitchFamily="18" charset="0"/>
                <a:ea typeface="TimesNewRomanPSMT"/>
                <a:cs typeface="Times New Roman" panose="02020603050405020304" pitchFamily="18" charset="0"/>
              </a:rPr>
              <a:t>which can be derived from his results. </a:t>
            </a:r>
            <a:r>
              <a:rPr lang="en-US" sz="5000" b="1" dirty="0">
                <a:effectLst/>
                <a:latin typeface="Times New Roman" panose="02020603050405020304" pitchFamily="18" charset="0"/>
                <a:ea typeface="TimesNewRomanPSMT"/>
                <a:cs typeface="Times New Roman" panose="02020603050405020304" pitchFamily="18" charset="0"/>
              </a:rPr>
              <a:t>The law constitutes the foundation stone of Genetics</a:t>
            </a:r>
            <a:r>
              <a:rPr lang="en-US" sz="5000" dirty="0">
                <a:effectLst/>
                <a:latin typeface="Times New Roman" panose="02020603050405020304" pitchFamily="18" charset="0"/>
                <a:ea typeface="TimesNewRomanPSMT"/>
                <a:cs typeface="Times New Roman" panose="02020603050405020304" pitchFamily="18" charset="0"/>
              </a:rPr>
              <a:t>. </a:t>
            </a:r>
          </a:p>
          <a:p>
            <a:pPr>
              <a:lnSpc>
                <a:spcPct val="120000"/>
              </a:lnSpc>
              <a:spcAft>
                <a:spcPts val="1000"/>
              </a:spcAft>
            </a:pPr>
            <a:r>
              <a:rPr lang="en-US" sz="5000" dirty="0">
                <a:effectLst/>
                <a:latin typeface="Times New Roman" panose="02020603050405020304" pitchFamily="18" charset="0"/>
                <a:ea typeface="TimesNewRomanPSMT"/>
                <a:cs typeface="Times New Roman" panose="02020603050405020304" pitchFamily="18" charset="0"/>
              </a:rPr>
              <a:t> Despite the </a:t>
            </a:r>
            <a:r>
              <a:rPr lang="en-US" sz="5000" b="1" dirty="0">
                <a:effectLst/>
                <a:latin typeface="Times New Roman" panose="02020603050405020304" pitchFamily="18" charset="0"/>
                <a:ea typeface="TimesNewRomanPSMT"/>
                <a:cs typeface="Times New Roman" panose="02020603050405020304" pitchFamily="18" charset="0"/>
              </a:rPr>
              <a:t>fundamental nature of Mendel’s discoveries </a:t>
            </a:r>
            <a:r>
              <a:rPr lang="en-US" sz="5000" dirty="0">
                <a:effectLst/>
                <a:latin typeface="Times New Roman" panose="02020603050405020304" pitchFamily="18" charset="0"/>
                <a:ea typeface="TimesNewRomanPSMT"/>
                <a:cs typeface="Times New Roman" panose="02020603050405020304" pitchFamily="18" charset="0"/>
              </a:rPr>
              <a:t>and the clarity with which he stated his results and conclusions, his papers </a:t>
            </a:r>
            <a:r>
              <a:rPr lang="en-US" sz="5000" b="1" dirty="0">
                <a:effectLst/>
                <a:latin typeface="Times New Roman" panose="02020603050405020304" pitchFamily="18" charset="0"/>
                <a:ea typeface="TimesNewRomanPSMT"/>
                <a:cs typeface="Times New Roman" panose="02020603050405020304" pitchFamily="18" charset="0"/>
              </a:rPr>
              <a:t>had no immediate impact </a:t>
            </a:r>
            <a:r>
              <a:rPr lang="en-US" sz="5000" dirty="0">
                <a:effectLst/>
                <a:latin typeface="Times New Roman" panose="02020603050405020304" pitchFamily="18" charset="0"/>
                <a:ea typeface="TimesNewRomanPSMT"/>
                <a:cs typeface="Times New Roman" panose="02020603050405020304" pitchFamily="18" charset="0"/>
              </a:rPr>
              <a:t>on the scientific world.</a:t>
            </a:r>
            <a:endParaRPr lang="en-US" sz="50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20000"/>
              </a:lnSpc>
              <a:spcAft>
                <a:spcPts val="1000"/>
              </a:spcAft>
            </a:pPr>
            <a:endParaRPr lang="en-US" sz="2400" b="1" dirty="0">
              <a:effectLst/>
              <a:latin typeface="Times New Roman" panose="02020603050405020304" pitchFamily="18" charset="0"/>
              <a:ea typeface="TimesNewRomanPSMT"/>
              <a:cs typeface="Times New Roman" panose="02020603050405020304" pitchFamily="18" charset="0"/>
            </a:endParaRPr>
          </a:p>
          <a:p>
            <a:pPr marL="0" indent="0" algn="just">
              <a:lnSpc>
                <a:spcPct val="120000"/>
              </a:lnSpc>
              <a:spcAft>
                <a:spcPts val="1000"/>
              </a:spcAft>
              <a:buNone/>
            </a:pP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4762704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630DE79-ED1E-A22D-31A6-0A759B476AC7}"/>
              </a:ext>
            </a:extLst>
          </p:cNvPr>
          <p:cNvSpPr>
            <a:spLocks noGrp="1"/>
          </p:cNvSpPr>
          <p:nvPr>
            <p:ph type="sldNum" sz="quarter" idx="12"/>
          </p:nvPr>
        </p:nvSpPr>
        <p:spPr/>
        <p:txBody>
          <a:bodyPr/>
          <a:lstStyle/>
          <a:p>
            <a:fld id="{C0A2E35C-7E1E-47A2-A223-01784D6B8637}" type="slidenum">
              <a:rPr lang="en-US" smtClean="0"/>
              <a:t>8</a:t>
            </a:fld>
            <a:endParaRPr lang="en-US"/>
          </a:p>
        </p:txBody>
      </p:sp>
      <p:sp>
        <p:nvSpPr>
          <p:cNvPr id="3" name="Content Placeholder 2">
            <a:extLst>
              <a:ext uri="{FF2B5EF4-FFF2-40B4-BE49-F238E27FC236}">
                <a16:creationId xmlns:a16="http://schemas.microsoft.com/office/drawing/2014/main" id="{773BBEB6-6FC4-8D5A-6A92-39D178ED8BC4}"/>
              </a:ext>
            </a:extLst>
          </p:cNvPr>
          <p:cNvSpPr>
            <a:spLocks noGrp="1"/>
          </p:cNvSpPr>
          <p:nvPr>
            <p:ph idx="4294967295"/>
          </p:nvPr>
        </p:nvSpPr>
        <p:spPr>
          <a:xfrm>
            <a:off x="368968" y="401053"/>
            <a:ext cx="10146632" cy="5775910"/>
          </a:xfrm>
        </p:spPr>
        <p:txBody>
          <a:bodyPr>
            <a:normAutofit fontScale="77500" lnSpcReduction="20000"/>
          </a:bodyPr>
          <a:lstStyle/>
          <a:p>
            <a:pPr>
              <a:lnSpc>
                <a:spcPct val="115000"/>
              </a:lnSpc>
              <a:spcAft>
                <a:spcPts val="1000"/>
              </a:spcAft>
            </a:pPr>
            <a:r>
              <a:rPr lang="en-US" sz="5000" b="1" dirty="0">
                <a:effectLst/>
                <a:latin typeface="Times New Roman" panose="02020603050405020304" pitchFamily="18" charset="0"/>
                <a:ea typeface="Times New Roman" panose="02020603050405020304" pitchFamily="18" charset="0"/>
                <a:cs typeface="Times New Roman" panose="02020603050405020304" pitchFamily="18" charset="0"/>
              </a:rPr>
              <a:t>Why Mendel? </a:t>
            </a:r>
            <a:endParaRPr lang="en-US" sz="50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1) Kept accurate written records</a:t>
            </a:r>
          </a:p>
          <a:p>
            <a:pPr>
              <a:lnSpc>
                <a:spcPct val="115000"/>
              </a:lnSpc>
              <a:spcAft>
                <a:spcPts val="1000"/>
              </a:spcAft>
            </a:pP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2) Studied one trait at a time</a:t>
            </a:r>
          </a:p>
          <a:p>
            <a:pPr>
              <a:lnSpc>
                <a:spcPct val="115000"/>
              </a:lnSpc>
              <a:spcAft>
                <a:spcPts val="1000"/>
              </a:spcAft>
            </a:pP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3) Carry out both self and cross pollination </a:t>
            </a:r>
            <a:endParaRPr lang="en-US" sz="50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4) Conducted controlled experiments</a:t>
            </a:r>
            <a:endParaRPr lang="en-US" sz="50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5) He  used a large sample number </a:t>
            </a:r>
            <a:endParaRPr lang="en-US" sz="50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en-US" sz="5000" dirty="0">
                <a:latin typeface="Times New Roman" panose="02020603050405020304" pitchFamily="18" charset="0"/>
                <a:ea typeface="Times New Roman" panose="02020603050405020304" pitchFamily="18" charset="0"/>
                <a:cs typeface="Times New Roman" panose="02020603050405020304" pitchFamily="18" charset="0"/>
              </a:rPr>
              <a:t>6</a:t>
            </a:r>
            <a:r>
              <a:rPr lang="en-US" sz="5000" dirty="0">
                <a:effectLst/>
                <a:latin typeface="Times New Roman" panose="02020603050405020304" pitchFamily="18" charset="0"/>
                <a:ea typeface="Times New Roman" panose="02020603050405020304" pitchFamily="18" charset="0"/>
                <a:cs typeface="Times New Roman" panose="02020603050405020304" pitchFamily="18" charset="0"/>
              </a:rPr>
              <a:t>) First to use statistics and probability </a:t>
            </a:r>
          </a:p>
          <a:p>
            <a:pPr>
              <a:lnSpc>
                <a:spcPct val="115000"/>
              </a:lnSpc>
              <a:spcAft>
                <a:spcPts val="1000"/>
              </a:spcAft>
            </a:pPr>
            <a:endParaRPr lang="en-US" sz="36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103245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E8CB375-F377-91BE-C956-7D7C46C9D48E}"/>
              </a:ext>
            </a:extLst>
          </p:cNvPr>
          <p:cNvSpPr>
            <a:spLocks noGrp="1"/>
          </p:cNvSpPr>
          <p:nvPr>
            <p:ph type="sldNum" sz="quarter" idx="12"/>
          </p:nvPr>
        </p:nvSpPr>
        <p:spPr/>
        <p:txBody>
          <a:bodyPr/>
          <a:lstStyle/>
          <a:p>
            <a:fld id="{C0A2E35C-7E1E-47A2-A223-01784D6B8637}" type="slidenum">
              <a:rPr lang="en-US" smtClean="0"/>
              <a:t>9</a:t>
            </a:fld>
            <a:endParaRPr lang="en-US"/>
          </a:p>
        </p:txBody>
      </p:sp>
      <p:sp>
        <p:nvSpPr>
          <p:cNvPr id="3" name="Content Placeholder 2">
            <a:extLst>
              <a:ext uri="{FF2B5EF4-FFF2-40B4-BE49-F238E27FC236}">
                <a16:creationId xmlns:a16="http://schemas.microsoft.com/office/drawing/2014/main" id="{6A7CCB19-5BA8-99F7-A9AA-3AD6D9624433}"/>
              </a:ext>
            </a:extLst>
          </p:cNvPr>
          <p:cNvSpPr>
            <a:spLocks noGrp="1"/>
          </p:cNvSpPr>
          <p:nvPr>
            <p:ph idx="4294967295"/>
          </p:nvPr>
        </p:nvSpPr>
        <p:spPr>
          <a:xfrm>
            <a:off x="476518" y="256675"/>
            <a:ext cx="11218176" cy="6099676"/>
          </a:xfrm>
        </p:spPr>
        <p:txBody>
          <a:bodyPr>
            <a:normAutofit/>
          </a:bodyPr>
          <a:lstStyle/>
          <a:p>
            <a:pPr>
              <a:lnSpc>
                <a:spcPct val="115000"/>
              </a:lnSpc>
              <a:spcAft>
                <a:spcPts val="1000"/>
              </a:spcAft>
            </a:pPr>
            <a:r>
              <a:rPr lang="en-US" sz="3600" b="1" dirty="0">
                <a:effectLst/>
                <a:latin typeface="Times New Roman" panose="02020603050405020304" pitchFamily="18" charset="0"/>
                <a:ea typeface="Times New Roman" panose="02020603050405020304" pitchFamily="18" charset="0"/>
                <a:cs typeface="Times New Roman" panose="02020603050405020304" pitchFamily="18" charset="0"/>
              </a:rPr>
              <a:t>Why pea plants? </a:t>
            </a:r>
            <a:endParaRPr lang="en-US" sz="36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Short generation span /life cycle</a:t>
            </a:r>
            <a:endParaRPr lang="en-US" sz="36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Easy to grow</a:t>
            </a:r>
            <a:endParaRPr lang="en-US" sz="36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Easily distinguishable traits</a:t>
            </a:r>
            <a:endParaRPr lang="en-US" sz="36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It has various contrasting characters </a:t>
            </a:r>
            <a:endParaRPr lang="en-US" sz="36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 Large number of offspring (sample number) </a:t>
            </a:r>
            <a:endParaRPr lang="en-US" sz="3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The above factors made him chose garden pea</a:t>
            </a:r>
            <a:endParaRPr lang="en-US" sz="3600" dirty="0"/>
          </a:p>
        </p:txBody>
      </p:sp>
    </p:spTree>
    <p:extLst>
      <p:ext uri="{BB962C8B-B14F-4D97-AF65-F5344CB8AC3E}">
        <p14:creationId xmlns:p14="http://schemas.microsoft.com/office/powerpoint/2010/main" val="15665902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2545</TotalTime>
  <Words>8892</Words>
  <Application>Microsoft Office PowerPoint</Application>
  <PresentationFormat>Widescreen</PresentationFormat>
  <Paragraphs>559</Paragraphs>
  <Slides>67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67</vt:i4>
      </vt:variant>
    </vt:vector>
  </HeadingPairs>
  <TitlesOfParts>
    <vt:vector size="73" baseType="lpstr">
      <vt:lpstr>Arial</vt:lpstr>
      <vt:lpstr>Calibri</vt:lpstr>
      <vt:lpstr>Calibri Light</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Abdur- Rahman Mustapha</dc:creator>
  <cp:lastModifiedBy>Abdur- Rahman Mustapha</cp:lastModifiedBy>
  <cp:revision>16</cp:revision>
  <dcterms:created xsi:type="dcterms:W3CDTF">2023-12-08T05:39:07Z</dcterms:created>
  <dcterms:modified xsi:type="dcterms:W3CDTF">2025-01-14T14:33:16Z</dcterms:modified>
</cp:coreProperties>
</file>