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62" r:id="rId4"/>
    <p:sldId id="287" r:id="rId5"/>
    <p:sldId id="290" r:id="rId6"/>
    <p:sldId id="291" r:id="rId7"/>
    <p:sldId id="263" r:id="rId8"/>
    <p:sldId id="288" r:id="rId9"/>
    <p:sldId id="289" r:id="rId10"/>
    <p:sldId id="264" r:id="rId11"/>
    <p:sldId id="265" r:id="rId12"/>
    <p:sldId id="283" r:id="rId13"/>
    <p:sldId id="284" r:id="rId14"/>
    <p:sldId id="292"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howGuides="1">
      <p:cViewPr varScale="1">
        <p:scale>
          <a:sx n="55" d="100"/>
          <a:sy n="55" d="100"/>
        </p:scale>
        <p:origin x="60" y="3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8" Type="http://schemas.openxmlformats.org/officeDocument/2006/relationships/tableStyles" Target="tableStyles.xml"/><Relationship Id="rId17" Type="http://schemas.openxmlformats.org/officeDocument/2006/relationships/viewProps" Target="viewProps.xml"/><Relationship Id="rId16" Type="http://schemas.openxmlformats.org/officeDocument/2006/relationships/presProps" Target="presProps.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bg>
      <p:bgPr>
        <a:solidFill>
          <a:schemeClr val="bg1"/>
        </a:solidFill>
        <a:effectLst/>
      </p:bgPr>
    </p:bg>
    <p:spTree>
      <p:nvGrpSpPr>
        <p:cNvPr id="1" name=""/>
        <p:cNvGrpSpPr/>
        <p:nvPr/>
      </p:nvGrpSpPr>
      <p:grpSpPr>
        <a:xfrm>
          <a:off x="0" y="0"/>
          <a:ext cx="0" cy="0"/>
          <a:chOff x="0" y="0"/>
          <a:chExt cx="0" cy="0"/>
        </a:xfrm>
      </p:grpSpPr>
      <p:pic>
        <p:nvPicPr>
          <p:cNvPr id="2050" name="Picture 3"/>
          <p:cNvPicPr>
            <a:picLocks noChangeAspect="1"/>
          </p:cNvPicPr>
          <p:nvPr/>
        </p:nvPicPr>
        <p:blipFill>
          <a:blip r:embed="rId2"/>
          <a:stretch>
            <a:fillRect/>
          </a:stretch>
        </p:blipFill>
        <p:spPr>
          <a:xfrm>
            <a:off x="0" y="0"/>
            <a:ext cx="9144000" cy="6858000"/>
          </a:xfrm>
          <a:prstGeom prst="rect">
            <a:avLst/>
          </a:prstGeom>
          <a:noFill/>
          <a:ln w="9525">
            <a:noFill/>
          </a:ln>
        </p:spPr>
      </p:pic>
      <p:sp>
        <p:nvSpPr>
          <p:cNvPr id="2051" name="Rectangle 3"/>
          <p:cNvSpPr>
            <a:spLocks noGrp="1" noChangeArrowheads="1"/>
          </p:cNvSpPr>
          <p:nvPr>
            <p:ph type="ctrTitle"/>
          </p:nvPr>
        </p:nvSpPr>
        <p:spPr>
          <a:xfrm>
            <a:off x="468313" y="3717925"/>
            <a:ext cx="8207375" cy="1082675"/>
          </a:xfrm>
        </p:spPr>
        <p:txBody>
          <a:bodyPr/>
          <a:lstStyle>
            <a:lvl1pPr algn="r">
              <a:defRPr/>
            </a:lvl1pPr>
          </a:lstStyle>
          <a:p>
            <a:pPr lvl="0"/>
            <a:r>
              <a:rPr lang="en-US" altLang="zh-CN" noProof="0" smtClean="0"/>
              <a:t>Click to edit Master title style</a:t>
            </a:r>
            <a:endParaRPr lang="en-US" altLang="zh-CN" noProof="0" smtClean="0"/>
          </a:p>
        </p:txBody>
      </p:sp>
      <p:sp>
        <p:nvSpPr>
          <p:cNvPr id="2052" name="Rectangle 4"/>
          <p:cNvSpPr>
            <a:spLocks noGrp="1" noChangeArrowheads="1"/>
          </p:cNvSpPr>
          <p:nvPr>
            <p:ph type="subTitle" idx="1"/>
          </p:nvPr>
        </p:nvSpPr>
        <p:spPr>
          <a:xfrm>
            <a:off x="469900" y="4940300"/>
            <a:ext cx="8212138" cy="981075"/>
          </a:xfrm>
        </p:spPr>
        <p:txBody>
          <a:bodyPr/>
          <a:lstStyle>
            <a:lvl1pPr marL="0" indent="0" algn="r">
              <a:buFontTx/>
              <a:buNone/>
              <a:defRPr/>
            </a:lvl1pPr>
          </a:lstStyle>
          <a:p>
            <a:pPr lvl="0"/>
            <a:r>
              <a:rPr lang="en-US" altLang="zh-CN" noProof="0" smtClean="0"/>
              <a:t>Click to edit Master subtitle style</a:t>
            </a:r>
            <a:endParaRPr lang="en-US" altLang="zh-CN" noProof="0" smtClean="0"/>
          </a:p>
        </p:txBody>
      </p:sp>
      <p:sp>
        <p:nvSpPr>
          <p:cNvPr id="9" name="Rectangle 5"/>
          <p:cNvSpPr>
            <a:spLocks noGrp="1" noChangeArrowheads="1"/>
          </p:cNvSpPr>
          <p:nvPr>
            <p:ph type="dt" sz="half" idx="2"/>
          </p:nvPr>
        </p:nvSpPr>
        <p:spPr bwMode="auto">
          <a:xfrm>
            <a:off x="457200" y="6245225"/>
            <a:ext cx="21336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4C222C32-A1A0-4BF2-8FC2-434D06D7E9FB}" type="datetimeFigureOut">
              <a:rPr lang="en-US" smtClean="0"/>
            </a:fld>
            <a:endParaRPr lang="en-US"/>
          </a:p>
        </p:txBody>
      </p:sp>
      <p:sp>
        <p:nvSpPr>
          <p:cNvPr id="10" name="Rectangle 6"/>
          <p:cNvSpPr>
            <a:spLocks noGrp="1" noChangeArrowheads="1"/>
          </p:cNvSpPr>
          <p:nvPr>
            <p:ph type="ftr" sz="quarter" idx="3"/>
          </p:nvPr>
        </p:nvSpPr>
        <p:spPr bwMode="auto">
          <a:xfrm>
            <a:off x="3124200" y="6245225"/>
            <a:ext cx="28956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endParaRPr lang="en-US"/>
          </a:p>
        </p:txBody>
      </p:sp>
      <p:sp>
        <p:nvSpPr>
          <p:cNvPr id="11" name="Rectangle 7"/>
          <p:cNvSpPr>
            <a:spLocks noGrp="1" noChangeArrowheads="1"/>
          </p:cNvSpPr>
          <p:nvPr>
            <p:ph type="sldNum" sz="quarter" idx="4"/>
          </p:nvPr>
        </p:nvSpPr>
        <p:spPr bwMode="auto">
          <a:xfrm>
            <a:off x="6553200" y="6245225"/>
            <a:ext cx="21336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0C1EF187-701E-45E2-9F08-CAFBACF0A2C2}" type="slidenum">
              <a:rPr lang="en-US" smtClean="0"/>
            </a:fld>
            <a:endParaRPr 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4C222C32-A1A0-4BF2-8FC2-434D06D7E9FB}"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0C1EF187-701E-45E2-9F08-CAFBACF0A2C2}" type="slidenum">
              <a:rPr lang="en-US" smtClean="0"/>
            </a:fld>
            <a:endParaRPr lang="en-US"/>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90500"/>
            <a:ext cx="2057400" cy="59372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90500"/>
            <a:ext cx="6019800" cy="5937250"/>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4C222C32-A1A0-4BF2-8FC2-434D06D7E9FB}"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0C1EF187-701E-45E2-9F08-CAFBACF0A2C2}" type="slidenum">
              <a:rPr lang="en-US" smtClean="0"/>
            </a:fld>
            <a:endParaRPr lang="en-US"/>
          </a:p>
        </p:txBody>
      </p:sp>
    </p:spTree>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4C222C32-A1A0-4BF2-8FC2-434D06D7E9FB}"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1EF187-701E-45E2-9F08-CAFBACF0A2C2}"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4C222C32-A1A0-4BF2-8FC2-434D06D7E9FB}"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0C1EF187-701E-45E2-9F08-CAFBACF0A2C2}" type="slidenum">
              <a:rPr lang="en-US" smtClean="0"/>
            </a:fld>
            <a:endParaRPr lang="en-US"/>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p>
            <a:fld id="{4C222C32-A1A0-4BF2-8FC2-434D06D7E9FB}"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0C1EF187-701E-45E2-9F08-CAFBACF0A2C2}" type="slidenum">
              <a:rPr lang="en-US" smtClean="0"/>
            </a:fld>
            <a:endParaRPr 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174750"/>
            <a:ext cx="40386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174750"/>
            <a:ext cx="40386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p>
            <a:fld id="{4C222C32-A1A0-4BF2-8FC2-434D06D7E9FB}"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0C1EF187-701E-45E2-9F08-CAFBACF0A2C2}" type="slidenum">
              <a:rPr lang="en-US" smtClean="0"/>
            </a:fld>
            <a:endParaRPr lang="en-US"/>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p>
            <a:fld id="{4C222C32-A1A0-4BF2-8FC2-434D06D7E9FB}" type="datetimeFigureOut">
              <a:rPr lang="en-US" smtClean="0"/>
            </a:fld>
            <a:endParaRPr lang="en-US"/>
          </a:p>
        </p:txBody>
      </p:sp>
      <p:sp>
        <p:nvSpPr>
          <p:cNvPr id="8" name="Footer Placeholder 7"/>
          <p:cNvSpPr>
            <a:spLocks noGrp="1"/>
          </p:cNvSpPr>
          <p:nvPr>
            <p:ph type="ftr" sz="quarter" idx="11"/>
          </p:nvPr>
        </p:nvSpPr>
        <p:spPr/>
        <p:txBody>
          <a:bodyPr/>
          <a:p>
            <a:endParaRPr lang="en-US"/>
          </a:p>
        </p:txBody>
      </p:sp>
      <p:sp>
        <p:nvSpPr>
          <p:cNvPr id="9" name="Slide Number Placeholder 8"/>
          <p:cNvSpPr>
            <a:spLocks noGrp="1"/>
          </p:cNvSpPr>
          <p:nvPr>
            <p:ph type="sldNum" sz="quarter" idx="12"/>
          </p:nvPr>
        </p:nvSpPr>
        <p:spPr/>
        <p:txBody>
          <a:bodyPr/>
          <a:p>
            <a:fld id="{0C1EF187-701E-45E2-9F08-CAFBACF0A2C2}" type="slidenum">
              <a:rPr lang="en-US" smtClean="0"/>
            </a:fld>
            <a:endParaRPr lang="en-US"/>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p>
            <a:fld id="{4C222C32-A1A0-4BF2-8FC2-434D06D7E9FB}" type="datetimeFigureOut">
              <a:rPr lang="en-US" smtClean="0"/>
            </a:fld>
            <a:endParaRPr lang="en-US"/>
          </a:p>
        </p:txBody>
      </p:sp>
      <p:sp>
        <p:nvSpPr>
          <p:cNvPr id="4" name="Footer Placeholder 3"/>
          <p:cNvSpPr>
            <a:spLocks noGrp="1"/>
          </p:cNvSpPr>
          <p:nvPr>
            <p:ph type="ftr" sz="quarter" idx="11"/>
          </p:nvPr>
        </p:nvSpPr>
        <p:spPr/>
        <p:txBody>
          <a:bodyPr/>
          <a:p>
            <a:endParaRPr lang="en-US"/>
          </a:p>
        </p:txBody>
      </p:sp>
      <p:sp>
        <p:nvSpPr>
          <p:cNvPr id="5" name="Slide Number Placeholder 4"/>
          <p:cNvSpPr>
            <a:spLocks noGrp="1"/>
          </p:cNvSpPr>
          <p:nvPr>
            <p:ph type="sldNum" sz="quarter" idx="12"/>
          </p:nvPr>
        </p:nvSpPr>
        <p:spPr/>
        <p:txBody>
          <a:bodyPr/>
          <a:p>
            <a:fld id="{0C1EF187-701E-45E2-9F08-CAFBACF0A2C2}" type="slidenum">
              <a:rPr lang="en-US" smtClean="0"/>
            </a:fld>
            <a:endParaRPr lang="en-US"/>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fld id="{4C222C32-A1A0-4BF2-8FC2-434D06D7E9FB}" type="datetimeFigureOut">
              <a:rPr lang="en-US" smtClean="0"/>
            </a:fld>
            <a:endParaRPr lang="en-US"/>
          </a:p>
        </p:txBody>
      </p:sp>
      <p:sp>
        <p:nvSpPr>
          <p:cNvPr id="3" name="Footer Placeholder 2"/>
          <p:cNvSpPr>
            <a:spLocks noGrp="1"/>
          </p:cNvSpPr>
          <p:nvPr>
            <p:ph type="ftr" sz="quarter" idx="11"/>
          </p:nvPr>
        </p:nvSpPr>
        <p:spPr/>
        <p:txBody>
          <a:bodyPr/>
          <a:p>
            <a:endParaRPr lang="en-US"/>
          </a:p>
        </p:txBody>
      </p:sp>
      <p:sp>
        <p:nvSpPr>
          <p:cNvPr id="4" name="Slide Number Placeholder 3"/>
          <p:cNvSpPr>
            <a:spLocks noGrp="1"/>
          </p:cNvSpPr>
          <p:nvPr>
            <p:ph type="sldNum" sz="quarter" idx="12"/>
          </p:nvPr>
        </p:nvSpPr>
        <p:spPr/>
        <p:txBody>
          <a:bodyPr/>
          <a:p>
            <a:fld id="{0C1EF187-701E-45E2-9F08-CAFBACF0A2C2}" type="slidenum">
              <a:rPr lang="en-US" smtClean="0"/>
            </a:fld>
            <a:endParaRPr 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fld id="{4C222C32-A1A0-4BF2-8FC2-434D06D7E9FB}"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0C1EF187-701E-45E2-9F08-CAFBACF0A2C2}" type="slidenum">
              <a:rPr lang="en-US" smtClean="0"/>
            </a:fld>
            <a:endParaRPr lang="en-US"/>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Tx/>
              <a:buSzTx/>
              <a:buFontTx/>
              <a:buNone/>
              <a:defRPr/>
            </a:pPr>
            <a:endParaRPr kumimoji="0" lang="en-US" sz="3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fld id="{4C222C32-A1A0-4BF2-8FC2-434D06D7E9FB}"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0C1EF187-701E-45E2-9F08-CAFBACF0A2C2}" type="slidenum">
              <a:rPr lang="en-US" smtClean="0"/>
            </a:fld>
            <a:endParaRPr lang="en-US"/>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4" Type="http://schemas.openxmlformats.org/officeDocument/2006/relationships/theme" Target="../theme/theme1.xml"/><Relationship Id="rId13" Type="http://schemas.openxmlformats.org/officeDocument/2006/relationships/image" Target="../media/image2.jpeg"/><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pic>
        <p:nvPicPr>
          <p:cNvPr id="1026" name="Picture 10"/>
          <p:cNvPicPr>
            <a:picLocks noChangeAspect="1"/>
          </p:cNvPicPr>
          <p:nvPr/>
        </p:nvPicPr>
        <p:blipFill>
          <a:blip r:embed="rId13"/>
          <a:stretch>
            <a:fillRect/>
          </a:stretch>
        </p:blipFill>
        <p:spPr>
          <a:xfrm>
            <a:off x="0" y="0"/>
            <a:ext cx="9144000" cy="6858000"/>
          </a:xfrm>
          <a:prstGeom prst="rect">
            <a:avLst/>
          </a:prstGeom>
          <a:noFill/>
          <a:ln w="9525">
            <a:noFill/>
          </a:ln>
        </p:spPr>
      </p:pic>
      <p:sp>
        <p:nvSpPr>
          <p:cNvPr id="1027" name="Rectangle 3"/>
          <p:cNvSpPr>
            <a:spLocks noGrp="1"/>
          </p:cNvSpPr>
          <p:nvPr>
            <p:ph type="title"/>
          </p:nvPr>
        </p:nvSpPr>
        <p:spPr>
          <a:xfrm>
            <a:off x="457200" y="190500"/>
            <a:ext cx="8229600" cy="582613"/>
          </a:xfrm>
          <a:prstGeom prst="rect">
            <a:avLst/>
          </a:prstGeom>
          <a:noFill/>
          <a:ln w="9525">
            <a:noFill/>
          </a:ln>
        </p:spPr>
        <p:txBody>
          <a:bodyPr anchor="ctr" anchorCtr="0"/>
          <a:p>
            <a:pPr lvl="0"/>
            <a:r>
              <a:rPr lang="en-US" altLang="zh-CN" dirty="0"/>
              <a:t>Click to edit Master title style</a:t>
            </a:r>
            <a:endParaRPr lang="en-US" altLang="zh-CN" dirty="0"/>
          </a:p>
        </p:txBody>
      </p:sp>
      <p:sp>
        <p:nvSpPr>
          <p:cNvPr id="1028" name="Rectangle 4"/>
          <p:cNvSpPr>
            <a:spLocks noGrp="1"/>
          </p:cNvSpPr>
          <p:nvPr>
            <p:ph type="body" idx="1"/>
          </p:nvPr>
        </p:nvSpPr>
        <p:spPr>
          <a:xfrm>
            <a:off x="457200" y="1174750"/>
            <a:ext cx="8229600" cy="4953000"/>
          </a:xfrm>
          <a:prstGeom prst="rect">
            <a:avLst/>
          </a:prstGeom>
          <a:noFill/>
          <a:ln w="9525">
            <a:noFill/>
          </a:ln>
        </p:spPr>
        <p:txBody>
          <a:bodyPr/>
          <a:p>
            <a:pPr lvl="0"/>
            <a:r>
              <a:rPr lang="en-US" altLang="zh-CN" dirty="0"/>
              <a:t>Click to edit Master text styles</a:t>
            </a:r>
            <a:endParaRPr lang="en-US" altLang="zh-CN" dirty="0"/>
          </a:p>
          <a:p>
            <a:pPr lvl="1"/>
            <a:r>
              <a:rPr lang="en-US" altLang="zh-CN" dirty="0"/>
              <a:t>Second level</a:t>
            </a:r>
            <a:endParaRPr lang="en-US" altLang="zh-CN" dirty="0"/>
          </a:p>
          <a:p>
            <a:pPr lvl="2"/>
            <a:r>
              <a:rPr lang="en-US" altLang="zh-CN" dirty="0"/>
              <a:t>Third level</a:t>
            </a:r>
            <a:endParaRPr lang="en-US" altLang="zh-CN" dirty="0"/>
          </a:p>
          <a:p>
            <a:pPr lvl="3"/>
            <a:r>
              <a:rPr lang="en-US" altLang="zh-CN" dirty="0"/>
              <a:t>Fourth level</a:t>
            </a:r>
            <a:endParaRPr lang="en-US" altLang="zh-CN" dirty="0"/>
          </a:p>
          <a:p>
            <a:pPr lvl="4"/>
            <a:r>
              <a:rPr lang="en-US" altLang="zh-CN" dirty="0"/>
              <a:t>Fifth level</a:t>
            </a:r>
            <a:endParaRPr lang="en-US" altLang="zh-CN" dirty="0"/>
          </a:p>
        </p:txBody>
      </p:sp>
      <p:sp>
        <p:nvSpPr>
          <p:cNvPr id="1029" name="Rectangle 5"/>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400"/>
            </a:lvl1pPr>
          </a:lstStyle>
          <a:p>
            <a:fld id="{4C222C32-A1A0-4BF2-8FC2-434D06D7E9FB}" type="datetimeFigureOut">
              <a:rPr lang="en-US" smtClean="0"/>
            </a:fld>
            <a:endParaRPr lang="en-US"/>
          </a:p>
        </p:txBody>
      </p:sp>
      <p:sp>
        <p:nvSpPr>
          <p:cNvPr id="1030" name="Rectangle 6"/>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a:defRPr sz="1400"/>
            </a:lvl1pPr>
          </a:lstStyle>
          <a:p>
            <a:endParaRPr lang="en-US"/>
          </a:p>
        </p:txBody>
      </p:sp>
      <p:sp>
        <p:nvSpPr>
          <p:cNvPr id="1031" name="Rectangle 7"/>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400"/>
            </a:lvl1pPr>
          </a:lstStyle>
          <a:p>
            <a:fld id="{0C1EF187-701E-45E2-9F08-CAFBACF0A2C2}"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ftr="0" dt="0"/>
  <p:txStyles>
    <p:titleStyle>
      <a:lvl1pPr algn="l" rtl="0" fontAlgn="base">
        <a:spcBef>
          <a:spcPct val="0"/>
        </a:spcBef>
        <a:spcAft>
          <a:spcPct val="0"/>
        </a:spcAft>
        <a:defRPr sz="3600" kern="1200">
          <a:solidFill>
            <a:schemeClr val="tx1"/>
          </a:solidFill>
          <a:latin typeface="+mj-lt"/>
          <a:ea typeface="+mj-ea"/>
          <a:cs typeface="+mj-cs"/>
        </a:defRPr>
      </a:lvl1pPr>
      <a:lvl2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2pPr>
      <a:lvl3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3pPr>
      <a:lvl4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4pPr>
      <a:lvl5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5pPr>
      <a:lvl6pPr marL="4572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6pPr>
      <a:lvl7pPr marL="9144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7pPr>
      <a:lvl8pPr marL="13716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8pPr>
      <a:lvl9pPr marL="18288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image" Target="../media/image4.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81000"/>
            <a:ext cx="7543800" cy="6096000"/>
          </a:xfrm>
        </p:spPr>
        <p:txBody>
          <a:bodyPr>
            <a:normAutofit/>
          </a:bodyPr>
          <a:lstStyle/>
          <a:p>
            <a:br>
              <a:rPr lang="en-US" sz="2800" b="1" cap="small" dirty="0" smtClean="0">
                <a:latin typeface="Times New Roman" panose="02020603050405020304" pitchFamily="18" charset="0"/>
                <a:cs typeface="Times New Roman" panose="02020603050405020304" pitchFamily="18" charset="0"/>
              </a:rPr>
            </a:br>
            <a:br>
              <a:rPr lang="en-US" sz="2800" b="1" cap="small" dirty="0">
                <a:latin typeface="Times New Roman" panose="02020603050405020304" pitchFamily="18" charset="0"/>
                <a:cs typeface="Times New Roman" panose="02020603050405020304" pitchFamily="18" charset="0"/>
              </a:rPr>
            </a:br>
            <a:br>
              <a:rPr lang="en-US" sz="2800" b="1" cap="small" dirty="0">
                <a:latin typeface="Times New Roman" panose="02020603050405020304" pitchFamily="18" charset="0"/>
                <a:cs typeface="Times New Roman" panose="02020603050405020304" pitchFamily="18" charset="0"/>
              </a:rPr>
            </a:br>
            <a:r>
              <a:rPr lang="en-US" sz="2800" b="1" cap="small" dirty="0" smtClean="0">
                <a:latin typeface="Times New Roman" panose="02020603050405020304" pitchFamily="18" charset="0"/>
                <a:cs typeface="Times New Roman" panose="02020603050405020304" pitchFamily="18" charset="0"/>
                <a:sym typeface="+mn-ea"/>
              </a:rPr>
              <a:t>Course </a:t>
            </a:r>
            <a:r>
              <a:rPr lang="en-US" sz="2800" b="1" cap="small" dirty="0">
                <a:latin typeface="Times New Roman" panose="02020603050405020304" pitchFamily="18" charset="0"/>
                <a:cs typeface="Times New Roman" panose="02020603050405020304" pitchFamily="18" charset="0"/>
                <a:sym typeface="+mn-ea"/>
              </a:rPr>
              <a:t>Code</a:t>
            </a:r>
            <a:r>
              <a:rPr lang="en-US" sz="2800" dirty="0">
                <a:latin typeface="Times New Roman" panose="02020603050405020304" pitchFamily="18" charset="0"/>
                <a:cs typeface="Times New Roman" panose="02020603050405020304" pitchFamily="18" charset="0"/>
                <a:sym typeface="+mn-ea"/>
              </a:rPr>
              <a:t>: </a:t>
            </a:r>
            <a:r>
              <a:rPr lang="en-GB" sz="2800" dirty="0">
                <a:latin typeface="Times New Roman" panose="02020603050405020304" pitchFamily="18" charset="0"/>
                <a:cs typeface="Times New Roman" panose="02020603050405020304" pitchFamily="18" charset="0"/>
                <a:sym typeface="+mn-ea"/>
              </a:rPr>
              <a:t>GST 111</a:t>
            </a:r>
            <a:br>
              <a:rPr lang="en-US" sz="2800" dirty="0">
                <a:latin typeface="Times New Roman" panose="02020603050405020304" pitchFamily="18" charset="0"/>
                <a:cs typeface="Times New Roman" panose="02020603050405020304" pitchFamily="18" charset="0"/>
                <a:sym typeface="+mn-ea"/>
              </a:rPr>
            </a:br>
            <a:r>
              <a:rPr lang="en-US" sz="2800" b="1" dirty="0">
                <a:latin typeface="Times New Roman" panose="02020603050405020304" pitchFamily="18" charset="0"/>
                <a:cs typeface="Times New Roman" panose="02020603050405020304" pitchFamily="18" charset="0"/>
                <a:sym typeface="+mn-ea"/>
              </a:rPr>
              <a:t>Department of  English &amp; Literary </a:t>
            </a:r>
            <a:r>
              <a:rPr lang="en-US" sz="2800" b="1" dirty="0" smtClean="0">
                <a:latin typeface="Times New Roman" panose="02020603050405020304" pitchFamily="18" charset="0"/>
                <a:cs typeface="Times New Roman" panose="02020603050405020304" pitchFamily="18" charset="0"/>
                <a:sym typeface="+mn-ea"/>
              </a:rPr>
              <a:t>Studies, College of Humanities &amp; Culture, </a:t>
            </a:r>
            <a:r>
              <a:rPr lang="en-US" sz="2800" b="1" dirty="0" err="1" smtClean="0">
                <a:latin typeface="Times New Roman" panose="02020603050405020304" pitchFamily="18" charset="0"/>
                <a:cs typeface="Times New Roman" panose="02020603050405020304" pitchFamily="18" charset="0"/>
                <a:sym typeface="+mn-ea"/>
              </a:rPr>
              <a:t>Ikire</a:t>
            </a:r>
            <a:r>
              <a:rPr lang="en-US" sz="2800" b="1" dirty="0" smtClean="0">
                <a:latin typeface="Times New Roman" panose="02020603050405020304" pitchFamily="18" charset="0"/>
                <a:cs typeface="Times New Roman" panose="02020603050405020304" pitchFamily="18" charset="0"/>
                <a:sym typeface="+mn-ea"/>
              </a:rPr>
              <a:t> Campus, </a:t>
            </a:r>
            <a:r>
              <a:rPr lang="en-US" sz="2800" b="1" dirty="0" err="1" smtClean="0">
                <a:latin typeface="Times New Roman" panose="02020603050405020304" pitchFamily="18" charset="0"/>
                <a:cs typeface="Times New Roman" panose="02020603050405020304" pitchFamily="18" charset="0"/>
                <a:sym typeface="+mn-ea"/>
              </a:rPr>
              <a:t>Osun</a:t>
            </a:r>
            <a:r>
              <a:rPr lang="en-US" sz="2800" b="1" dirty="0" smtClean="0">
                <a:latin typeface="Times New Roman" panose="02020603050405020304" pitchFamily="18" charset="0"/>
                <a:cs typeface="Times New Roman" panose="02020603050405020304" pitchFamily="18" charset="0"/>
                <a:sym typeface="+mn-ea"/>
              </a:rPr>
              <a:t> State University </a:t>
            </a:r>
            <a:br>
              <a:rPr lang="en-US" sz="2800" dirty="0">
                <a:sym typeface="+mn-ea"/>
              </a:rPr>
            </a:br>
            <a:r>
              <a:rPr lang="en-US" sz="2800" dirty="0" smtClean="0">
                <a:latin typeface="Times New Roman" panose="02020603050405020304" pitchFamily="18" charset="0"/>
                <a:cs typeface="Times New Roman" panose="02020603050405020304" pitchFamily="18" charset="0"/>
                <a:sym typeface="+mn-ea"/>
              </a:rPr>
              <a:t>Harmattan Semester, 202</a:t>
            </a:r>
            <a:r>
              <a:rPr lang="en-GB" altLang="en-US" sz="2800" dirty="0" smtClean="0">
                <a:latin typeface="Times New Roman" panose="02020603050405020304" pitchFamily="18" charset="0"/>
                <a:cs typeface="Times New Roman" panose="02020603050405020304" pitchFamily="18" charset="0"/>
                <a:sym typeface="+mn-ea"/>
              </a:rPr>
              <a:t>5</a:t>
            </a:r>
            <a:r>
              <a:rPr lang="en-US" sz="2800" dirty="0" smtClean="0">
                <a:latin typeface="Times New Roman" panose="02020603050405020304" pitchFamily="18" charset="0"/>
                <a:cs typeface="Times New Roman" panose="02020603050405020304" pitchFamily="18" charset="0"/>
                <a:sym typeface="+mn-ea"/>
              </a:rPr>
              <a:t>/202</a:t>
            </a:r>
            <a:r>
              <a:rPr lang="en-GB" altLang="en-US" sz="2800" dirty="0" smtClean="0">
                <a:latin typeface="Times New Roman" panose="02020603050405020304" pitchFamily="18" charset="0"/>
                <a:cs typeface="Times New Roman" panose="02020603050405020304" pitchFamily="18" charset="0"/>
                <a:sym typeface="+mn-ea"/>
              </a:rPr>
              <a:t>6</a:t>
            </a:r>
            <a:br>
              <a:rPr lang="en-US" sz="2800" dirty="0" smtClean="0">
                <a:latin typeface="Times New Roman" panose="02020603050405020304" pitchFamily="18" charset="0"/>
                <a:cs typeface="Times New Roman" panose="02020603050405020304" pitchFamily="18" charset="0"/>
                <a:sym typeface="+mn-ea"/>
              </a:rPr>
            </a:br>
            <a:r>
              <a:rPr lang="en-US" sz="2800" b="1" dirty="0">
                <a:latin typeface="Times New Roman" panose="02020603050405020304" pitchFamily="18" charset="0"/>
                <a:cs typeface="Times New Roman" panose="02020603050405020304" pitchFamily="18" charset="0"/>
                <a:sym typeface="+mn-ea"/>
              </a:rPr>
              <a:t>Course Unit: </a:t>
            </a:r>
            <a:r>
              <a:rPr lang="en-GB" altLang="en-US" sz="2800" b="1" dirty="0">
                <a:latin typeface="Times New Roman" panose="02020603050405020304" pitchFamily="18" charset="0"/>
                <a:cs typeface="Times New Roman" panose="02020603050405020304" pitchFamily="18" charset="0"/>
                <a:sym typeface="+mn-ea"/>
              </a:rPr>
              <a:t>2</a:t>
            </a:r>
            <a:br>
              <a:rPr lang="en-US" sz="2800" dirty="0">
                <a:latin typeface="Times New Roman" panose="02020603050405020304" pitchFamily="18" charset="0"/>
                <a:cs typeface="Times New Roman" panose="02020603050405020304" pitchFamily="18" charset="0"/>
                <a:sym typeface="+mn-ea"/>
              </a:rPr>
            </a:br>
            <a:endParaRPr lang="en-US" sz="2800" dirty="0">
              <a:latin typeface="Times New Roman" panose="02020603050405020304" pitchFamily="18" charset="0"/>
              <a:cs typeface="Times New Roman" panose="02020603050405020304" pitchFamily="18" charset="0"/>
            </a:endParaRPr>
          </a:p>
        </p:txBody>
      </p:sp>
      <p:pic>
        <p:nvPicPr>
          <p:cNvPr id="3" name="Image1"/>
          <p:cNvPicPr/>
          <p:nvPr/>
        </p:nvPicPr>
        <p:blipFill rotWithShape="1">
          <a:blip r:embed="rId1" cstate="print">
            <a:extLst>
              <a:ext uri="{28A0092B-C50C-407E-A947-70E740481C1C}">
                <a14:useLocalDpi xmlns:a14="http://schemas.microsoft.com/office/drawing/2010/main" val="0"/>
              </a:ext>
            </a:extLst>
          </a:blip>
          <a:srcRect/>
          <a:stretch>
            <a:fillRect/>
          </a:stretch>
        </p:blipFill>
        <p:spPr>
          <a:xfrm>
            <a:off x="3657600" y="664845"/>
            <a:ext cx="2209800" cy="1763395"/>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838200"/>
            <a:ext cx="8229600" cy="5681980"/>
          </a:xfrm>
        </p:spPr>
        <p:txBody>
          <a:bodyPr>
            <a:normAutofit/>
          </a:bodyPr>
          <a:lstStyle/>
          <a:p>
            <a:pPr marL="0" indent="0"/>
            <a:r>
              <a:rPr lang="en-US" sz="3100" dirty="0" smtClean="0">
                <a:latin typeface="Times New Roman" panose="02020603050405020304" pitchFamily="18" charset="0"/>
                <a:cs typeface="Times New Roman" panose="02020603050405020304" pitchFamily="18" charset="0"/>
              </a:rPr>
              <a:t>Consonants </a:t>
            </a:r>
            <a:r>
              <a:rPr lang="en-US" sz="3100" dirty="0">
                <a:latin typeface="Times New Roman" panose="02020603050405020304" pitchFamily="18" charset="0"/>
                <a:cs typeface="Times New Roman" panose="02020603050405020304" pitchFamily="18" charset="0"/>
              </a:rPr>
              <a:t>and consonant contrast minimal pair/set drills in syllable – initial, medial and final </a:t>
            </a:r>
            <a:r>
              <a:rPr lang="en-US" sz="3100" dirty="0" smtClean="0">
                <a:latin typeface="Times New Roman" panose="02020603050405020304" pitchFamily="18" charset="0"/>
                <a:cs typeface="Times New Roman" panose="02020603050405020304" pitchFamily="18" charset="0"/>
              </a:rPr>
              <a:t>positions</a:t>
            </a:r>
            <a:br>
              <a:rPr lang="en-US" sz="3100" dirty="0" smtClean="0">
                <a:latin typeface="Times New Roman" panose="02020603050405020304" pitchFamily="18" charset="0"/>
                <a:cs typeface="Times New Roman" panose="02020603050405020304" pitchFamily="18" charset="0"/>
              </a:rPr>
            </a:br>
            <a:br>
              <a:rPr lang="en-US" sz="3100" dirty="0" smtClean="0">
                <a:latin typeface="Times New Roman" panose="02020603050405020304" pitchFamily="18" charset="0"/>
                <a:cs typeface="Times New Roman" panose="02020603050405020304" pitchFamily="18" charset="0"/>
              </a:rPr>
            </a:br>
            <a:br>
              <a:rPr lang="en-US" sz="3100" u="sng" dirty="0">
                <a:latin typeface="Times New Roman" panose="02020603050405020304" pitchFamily="18" charset="0"/>
                <a:cs typeface="Times New Roman" panose="02020603050405020304" pitchFamily="18" charset="0"/>
              </a:rPr>
            </a:br>
            <a:r>
              <a:rPr lang="en-US" sz="3100" dirty="0">
                <a:latin typeface="Times New Roman" panose="02020603050405020304" pitchFamily="18" charset="0"/>
                <a:cs typeface="Times New Roman" panose="02020603050405020304" pitchFamily="18" charset="0"/>
              </a:rPr>
              <a:t>i.</a:t>
            </a:r>
            <a:r>
              <a:rPr lang="en-US" sz="3100" u="sng" dirty="0">
                <a:latin typeface="Times New Roman" panose="02020603050405020304" pitchFamily="18" charset="0"/>
                <a:cs typeface="Times New Roman" panose="02020603050405020304" pitchFamily="18" charset="0"/>
              </a:rPr>
              <a:t> p</a:t>
            </a:r>
            <a:r>
              <a:rPr lang="en-US" sz="3100" dirty="0">
                <a:latin typeface="Times New Roman" panose="02020603050405020304" pitchFamily="18" charset="0"/>
                <a:cs typeface="Times New Roman" panose="02020603050405020304" pitchFamily="18" charset="0"/>
              </a:rPr>
              <a:t>in – </a:t>
            </a:r>
            <a:r>
              <a:rPr lang="en-US" sz="3100" u="sng" dirty="0">
                <a:latin typeface="Times New Roman" panose="02020603050405020304" pitchFamily="18" charset="0"/>
                <a:cs typeface="Times New Roman" panose="02020603050405020304" pitchFamily="18" charset="0"/>
              </a:rPr>
              <a:t>b</a:t>
            </a:r>
            <a:r>
              <a:rPr lang="en-US" sz="3100" dirty="0">
                <a:latin typeface="Times New Roman" panose="02020603050405020304" pitchFamily="18" charset="0"/>
                <a:cs typeface="Times New Roman" panose="02020603050405020304" pitchFamily="18" charset="0"/>
              </a:rPr>
              <a:t>in, ii. </a:t>
            </a:r>
            <a:r>
              <a:rPr lang="en-US" sz="3100" u="sng" dirty="0">
                <a:latin typeface="Times New Roman" panose="02020603050405020304" pitchFamily="18" charset="0"/>
                <a:cs typeface="Times New Roman" panose="02020603050405020304" pitchFamily="18" charset="0"/>
              </a:rPr>
              <a:t>s</a:t>
            </a:r>
            <a:r>
              <a:rPr lang="en-US" sz="3100" dirty="0">
                <a:latin typeface="Times New Roman" panose="02020603050405020304" pitchFamily="18" charset="0"/>
                <a:cs typeface="Times New Roman" panose="02020603050405020304" pitchFamily="18" charset="0"/>
              </a:rPr>
              <a:t>ip-</a:t>
            </a:r>
            <a:r>
              <a:rPr lang="en-US" sz="3100" u="sng" dirty="0">
                <a:latin typeface="Times New Roman" panose="02020603050405020304" pitchFamily="18" charset="0"/>
                <a:cs typeface="Times New Roman" panose="02020603050405020304" pitchFamily="18" charset="0"/>
              </a:rPr>
              <a:t>z</a:t>
            </a:r>
            <a:r>
              <a:rPr lang="en-US" sz="3100" dirty="0">
                <a:latin typeface="Times New Roman" panose="02020603050405020304" pitchFamily="18" charset="0"/>
                <a:cs typeface="Times New Roman" panose="02020603050405020304" pitchFamily="18" charset="0"/>
              </a:rPr>
              <a:t>ip, iii. </a:t>
            </a:r>
            <a:r>
              <a:rPr lang="en-US" sz="3100" u="sng" dirty="0">
                <a:latin typeface="Times New Roman" panose="02020603050405020304" pitchFamily="18" charset="0"/>
                <a:cs typeface="Times New Roman" panose="02020603050405020304" pitchFamily="18" charset="0"/>
              </a:rPr>
              <a:t>p</a:t>
            </a:r>
            <a:r>
              <a:rPr lang="en-US" sz="3100" dirty="0">
                <a:latin typeface="Times New Roman" panose="02020603050405020304" pitchFamily="18" charset="0"/>
                <a:cs typeface="Times New Roman" panose="02020603050405020304" pitchFamily="18" charset="0"/>
              </a:rPr>
              <a:t>ig-</a:t>
            </a:r>
            <a:r>
              <a:rPr lang="en-US" sz="3100" u="sng" dirty="0">
                <a:latin typeface="Times New Roman" panose="02020603050405020304" pitchFamily="18" charset="0"/>
                <a:cs typeface="Times New Roman" panose="02020603050405020304" pitchFamily="18" charset="0"/>
              </a:rPr>
              <a:t>b</a:t>
            </a:r>
            <a:r>
              <a:rPr lang="en-US" sz="3100" dirty="0">
                <a:latin typeface="Times New Roman" panose="02020603050405020304" pitchFamily="18" charset="0"/>
                <a:cs typeface="Times New Roman" panose="02020603050405020304" pitchFamily="18" charset="0"/>
              </a:rPr>
              <a:t>ig,  iv. </a:t>
            </a:r>
            <a:r>
              <a:rPr lang="en-US" sz="3100" u="sng" dirty="0">
                <a:latin typeface="Times New Roman" panose="02020603050405020304" pitchFamily="18" charset="0"/>
                <a:cs typeface="Times New Roman" panose="02020603050405020304" pitchFamily="18" charset="0"/>
              </a:rPr>
              <a:t>p</a:t>
            </a:r>
            <a:r>
              <a:rPr lang="en-US" sz="3100" dirty="0">
                <a:latin typeface="Times New Roman" panose="02020603050405020304" pitchFamily="18" charset="0"/>
                <a:cs typeface="Times New Roman" panose="02020603050405020304" pitchFamily="18" charset="0"/>
              </a:rPr>
              <a:t>et- </a:t>
            </a:r>
            <a:r>
              <a:rPr lang="en-US" sz="3100" u="sng" dirty="0">
                <a:latin typeface="Times New Roman" panose="02020603050405020304" pitchFamily="18" charset="0"/>
                <a:cs typeface="Times New Roman" panose="02020603050405020304" pitchFamily="18" charset="0"/>
              </a:rPr>
              <a:t>b</a:t>
            </a:r>
            <a:r>
              <a:rPr lang="en-US" sz="3100" dirty="0">
                <a:latin typeface="Times New Roman" panose="02020603050405020304" pitchFamily="18" charset="0"/>
                <a:cs typeface="Times New Roman" panose="02020603050405020304" pitchFamily="18" charset="0"/>
              </a:rPr>
              <a:t>et, v. </a:t>
            </a:r>
            <a:r>
              <a:rPr lang="en-US" sz="3100" u="sng" dirty="0">
                <a:latin typeface="Times New Roman" panose="02020603050405020304" pitchFamily="18" charset="0"/>
                <a:cs typeface="Times New Roman" panose="02020603050405020304" pitchFamily="18" charset="0"/>
              </a:rPr>
              <a:t>s</a:t>
            </a:r>
            <a:r>
              <a:rPr lang="en-US" sz="3100" dirty="0">
                <a:latin typeface="Times New Roman" panose="02020603050405020304" pitchFamily="18" charset="0"/>
                <a:cs typeface="Times New Roman" panose="02020603050405020304" pitchFamily="18" charset="0"/>
              </a:rPr>
              <a:t>et-</a:t>
            </a:r>
            <a:r>
              <a:rPr lang="en-US" sz="3100" u="sng" dirty="0">
                <a:latin typeface="Times New Roman" panose="02020603050405020304" pitchFamily="18" charset="0"/>
                <a:cs typeface="Times New Roman" panose="02020603050405020304" pitchFamily="18" charset="0"/>
              </a:rPr>
              <a:t>g</a:t>
            </a:r>
            <a:r>
              <a:rPr lang="en-US" sz="3100" dirty="0">
                <a:latin typeface="Times New Roman" panose="02020603050405020304" pitchFamily="18" charset="0"/>
                <a:cs typeface="Times New Roman" panose="02020603050405020304" pitchFamily="18" charset="0"/>
              </a:rPr>
              <a:t>et, vi. </a:t>
            </a:r>
            <a:r>
              <a:rPr lang="en-US" sz="3100" u="sng" dirty="0">
                <a:latin typeface="Times New Roman" panose="02020603050405020304" pitchFamily="18" charset="0"/>
                <a:cs typeface="Times New Roman" panose="02020603050405020304" pitchFamily="18" charset="0"/>
              </a:rPr>
              <a:t>m</a:t>
            </a:r>
            <a:r>
              <a:rPr lang="en-US" sz="3100" dirty="0">
                <a:latin typeface="Times New Roman" panose="02020603050405020304" pitchFamily="18" charset="0"/>
                <a:cs typeface="Times New Roman" panose="02020603050405020304" pitchFamily="18" charset="0"/>
              </a:rPr>
              <a:t>et- </a:t>
            </a:r>
            <a:r>
              <a:rPr lang="en-US" sz="3100" u="sng" dirty="0" err="1">
                <a:latin typeface="Times New Roman" panose="02020603050405020304" pitchFamily="18" charset="0"/>
                <a:cs typeface="Times New Roman" panose="02020603050405020304" pitchFamily="18" charset="0"/>
              </a:rPr>
              <a:t>w</a:t>
            </a:r>
            <a:r>
              <a:rPr lang="en-US" sz="3100" dirty="0" err="1">
                <a:latin typeface="Times New Roman" panose="02020603050405020304" pitchFamily="18" charset="0"/>
                <a:cs typeface="Times New Roman" panose="02020603050405020304" pitchFamily="18" charset="0"/>
              </a:rPr>
              <a:t>et,vii</a:t>
            </a:r>
            <a:r>
              <a:rPr lang="en-US" sz="3100" dirty="0">
                <a:latin typeface="Times New Roman" panose="02020603050405020304" pitchFamily="18" charset="0"/>
                <a:cs typeface="Times New Roman" panose="02020603050405020304" pitchFamily="18" charset="0"/>
              </a:rPr>
              <a:t>.  </a:t>
            </a:r>
            <a:r>
              <a:rPr lang="en-US" sz="3100" u="sng" dirty="0">
                <a:latin typeface="Times New Roman" panose="02020603050405020304" pitchFamily="18" charset="0"/>
                <a:cs typeface="Times New Roman" panose="02020603050405020304" pitchFamily="18" charset="0"/>
              </a:rPr>
              <a:t>f</a:t>
            </a:r>
            <a:r>
              <a:rPr lang="en-US" sz="3100" dirty="0">
                <a:latin typeface="Times New Roman" panose="02020603050405020304" pitchFamily="18" charset="0"/>
                <a:cs typeface="Times New Roman" panose="02020603050405020304" pitchFamily="18" charset="0"/>
              </a:rPr>
              <a:t>ine – vine,  viii.  </a:t>
            </a:r>
            <a:r>
              <a:rPr lang="en-US" sz="3100" u="sng" dirty="0">
                <a:latin typeface="Times New Roman" panose="02020603050405020304" pitchFamily="18" charset="0"/>
                <a:cs typeface="Times New Roman" panose="02020603050405020304" pitchFamily="18" charset="0"/>
              </a:rPr>
              <a:t>s</a:t>
            </a:r>
            <a:r>
              <a:rPr lang="en-US" sz="3100" dirty="0">
                <a:latin typeface="Times New Roman" panose="02020603050405020304" pitchFamily="18" charset="0"/>
                <a:cs typeface="Times New Roman" panose="02020603050405020304" pitchFamily="18" charset="0"/>
              </a:rPr>
              <a:t>eal-</a:t>
            </a:r>
            <a:r>
              <a:rPr lang="en-US" sz="3100" u="sng" dirty="0">
                <a:latin typeface="Times New Roman" panose="02020603050405020304" pitchFamily="18" charset="0"/>
                <a:cs typeface="Times New Roman" panose="02020603050405020304" pitchFamily="18" charset="0"/>
              </a:rPr>
              <a:t>z</a:t>
            </a:r>
            <a:r>
              <a:rPr lang="en-US" sz="3100" dirty="0">
                <a:latin typeface="Times New Roman" panose="02020603050405020304" pitchFamily="18" charset="0"/>
                <a:cs typeface="Times New Roman" panose="02020603050405020304" pitchFamily="18" charset="0"/>
              </a:rPr>
              <a:t>eal, ix. </a:t>
            </a:r>
            <a:r>
              <a:rPr lang="en-US" sz="3100" u="sng" dirty="0">
                <a:latin typeface="Times New Roman" panose="02020603050405020304" pitchFamily="18" charset="0"/>
                <a:cs typeface="Times New Roman" panose="02020603050405020304" pitchFamily="18" charset="0"/>
              </a:rPr>
              <a:t>t</a:t>
            </a:r>
            <a:r>
              <a:rPr lang="en-US" sz="3100" dirty="0">
                <a:latin typeface="Times New Roman" panose="02020603050405020304" pitchFamily="18" charset="0"/>
                <a:cs typeface="Times New Roman" panose="02020603050405020304" pitchFamily="18" charset="0"/>
              </a:rPr>
              <a:t>rue-</a:t>
            </a:r>
            <a:r>
              <a:rPr lang="en-US" sz="3100" u="sng" dirty="0">
                <a:latin typeface="Times New Roman" panose="02020603050405020304" pitchFamily="18" charset="0"/>
                <a:cs typeface="Times New Roman" panose="02020603050405020304" pitchFamily="18" charset="0"/>
              </a:rPr>
              <a:t>th</a:t>
            </a:r>
            <a:r>
              <a:rPr lang="en-US" sz="3100" dirty="0">
                <a:latin typeface="Times New Roman" panose="02020603050405020304" pitchFamily="18" charset="0"/>
                <a:cs typeface="Times New Roman" panose="02020603050405020304" pitchFamily="18" charset="0"/>
              </a:rPr>
              <a:t>rough x. </a:t>
            </a:r>
            <a:r>
              <a:rPr lang="en-US" sz="3100" u="sng" dirty="0">
                <a:latin typeface="Times New Roman" panose="02020603050405020304" pitchFamily="18" charset="0"/>
                <a:cs typeface="Times New Roman" panose="02020603050405020304" pitchFamily="18" charset="0"/>
              </a:rPr>
              <a:t>t</a:t>
            </a:r>
            <a:r>
              <a:rPr lang="en-US" sz="3100" dirty="0">
                <a:latin typeface="Times New Roman" panose="02020603050405020304" pitchFamily="18" charset="0"/>
                <a:cs typeface="Times New Roman" panose="02020603050405020304" pitchFamily="18" charset="0"/>
              </a:rPr>
              <a:t>ie-</a:t>
            </a:r>
            <a:r>
              <a:rPr lang="en-US" sz="3100" u="sng" dirty="0">
                <a:latin typeface="Times New Roman" panose="02020603050405020304" pitchFamily="18" charset="0"/>
                <a:cs typeface="Times New Roman" panose="02020603050405020304" pitchFamily="18" charset="0"/>
              </a:rPr>
              <a:t>th</a:t>
            </a:r>
            <a:r>
              <a:rPr lang="en-US" sz="3100" dirty="0">
                <a:latin typeface="Times New Roman" panose="02020603050405020304" pitchFamily="18" charset="0"/>
                <a:cs typeface="Times New Roman" panose="02020603050405020304" pitchFamily="18" charset="0"/>
              </a:rPr>
              <a:t>igh, xi. de</a:t>
            </a:r>
            <a:r>
              <a:rPr lang="en-US" sz="3100" u="sng" dirty="0">
                <a:latin typeface="Times New Roman" panose="02020603050405020304" pitchFamily="18" charset="0"/>
                <a:cs typeface="Times New Roman" panose="02020603050405020304" pitchFamily="18" charset="0"/>
              </a:rPr>
              <a:t>f</a:t>
            </a:r>
            <a:r>
              <a:rPr lang="en-US" sz="3100" dirty="0">
                <a:latin typeface="Times New Roman" panose="02020603050405020304" pitchFamily="18" charset="0"/>
                <a:cs typeface="Times New Roman" panose="02020603050405020304" pitchFamily="18" charset="0"/>
              </a:rPr>
              <a:t>ine-di</a:t>
            </a:r>
            <a:r>
              <a:rPr lang="en-US" sz="3100" u="sng" dirty="0">
                <a:latin typeface="Times New Roman" panose="02020603050405020304" pitchFamily="18" charset="0"/>
                <a:cs typeface="Times New Roman" panose="02020603050405020304" pitchFamily="18" charset="0"/>
              </a:rPr>
              <a:t>v</a:t>
            </a:r>
            <a:r>
              <a:rPr lang="en-US" sz="3100" dirty="0">
                <a:latin typeface="Times New Roman" panose="02020603050405020304" pitchFamily="18" charset="0"/>
                <a:cs typeface="Times New Roman" panose="02020603050405020304" pitchFamily="18" charset="0"/>
              </a:rPr>
              <a:t>ine </a:t>
            </a:r>
            <a:r>
              <a:rPr lang="en-US" sz="3100" dirty="0" err="1">
                <a:latin typeface="Times New Roman" panose="02020603050405020304" pitchFamily="18" charset="0"/>
                <a:cs typeface="Times New Roman" panose="02020603050405020304" pitchFamily="18" charset="0"/>
              </a:rPr>
              <a:t>etc</a:t>
            </a:r>
            <a:r>
              <a:rPr lang="en-US" sz="3100" dirty="0">
                <a:latin typeface="Times New Roman" panose="02020603050405020304" pitchFamily="18" charset="0"/>
                <a:cs typeface="Times New Roman" panose="02020603050405020304" pitchFamily="18" charset="0"/>
              </a:rPr>
              <a:t> </a:t>
            </a:r>
            <a:br>
              <a:rPr lang="en-US" sz="3100" u="sng" dirty="0">
                <a:latin typeface="Times New Roman" panose="02020603050405020304" pitchFamily="18" charset="0"/>
                <a:cs typeface="Times New Roman" panose="02020603050405020304" pitchFamily="18" charset="0"/>
              </a:rPr>
            </a:br>
            <a:br>
              <a:rPr lang="en-US" dirty="0"/>
            </a:b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503238"/>
          </a:xfrm>
        </p:spPr>
        <p:txBody>
          <a:bodyPr>
            <a:normAutofit fontScale="90000"/>
          </a:bodyPr>
          <a:lstStyle/>
          <a:p>
            <a:r>
              <a:rPr lang="en-US" sz="3100" b="1" dirty="0">
                <a:latin typeface="Times New Roman" panose="02020603050405020304" pitchFamily="18" charset="0"/>
                <a:cs typeface="Times New Roman" panose="02020603050405020304" pitchFamily="18" charset="0"/>
              </a:rPr>
              <a:t>RECOMMEDED REFERENCES/MATERIALS</a:t>
            </a:r>
            <a:br>
              <a:rPr lang="en-US" sz="3100" dirty="0">
                <a:latin typeface="Times New Roman" panose="02020603050405020304" pitchFamily="18" charset="0"/>
                <a:cs typeface="Times New Roman" panose="02020603050405020304" pitchFamily="18" charset="0"/>
              </a:rPr>
            </a:br>
            <a:r>
              <a:rPr lang="en-US" dirty="0"/>
              <a:t> </a:t>
            </a:r>
            <a:br>
              <a:rPr lang="en-US" dirty="0"/>
            </a:br>
            <a:endParaRPr lang="en-US" dirty="0"/>
          </a:p>
        </p:txBody>
      </p:sp>
      <p:sp>
        <p:nvSpPr>
          <p:cNvPr id="3" name="Content Placeholder 2"/>
          <p:cNvSpPr>
            <a:spLocks noGrp="1"/>
          </p:cNvSpPr>
          <p:nvPr>
            <p:ph idx="1"/>
          </p:nvPr>
        </p:nvSpPr>
        <p:spPr>
          <a:xfrm>
            <a:off x="381000" y="1069975"/>
            <a:ext cx="8153400" cy="4645025"/>
          </a:xfrm>
        </p:spPr>
        <p:txBody>
          <a:bodyPr>
            <a:noAutofit/>
          </a:bodyPr>
          <a:lstStyle/>
          <a:p>
            <a:pPr lvl="0" algn="just"/>
            <a:r>
              <a:rPr lang="en-US" sz="2800" dirty="0">
                <a:latin typeface="Times New Roman" panose="02020603050405020304" pitchFamily="18" charset="0"/>
                <a:cs typeface="Times New Roman" panose="02020603050405020304" pitchFamily="18" charset="0"/>
              </a:rPr>
              <a:t>J. D. O’Connor (2000).  </a:t>
            </a:r>
            <a:r>
              <a:rPr lang="en-US" sz="2800" i="1" dirty="0">
                <a:latin typeface="Times New Roman" panose="02020603050405020304" pitchFamily="18" charset="0"/>
                <a:cs typeface="Times New Roman" panose="02020603050405020304" pitchFamily="18" charset="0"/>
              </a:rPr>
              <a:t>Better English Pronunciation</a:t>
            </a:r>
            <a:r>
              <a:rPr lang="en-US" sz="2800" dirty="0">
                <a:latin typeface="Times New Roman" panose="02020603050405020304" pitchFamily="18" charset="0"/>
                <a:cs typeface="Times New Roman" panose="02020603050405020304" pitchFamily="18" charset="0"/>
              </a:rPr>
              <a:t>.  Cambridge, Cambridge University Press.</a:t>
            </a:r>
            <a:endParaRPr lang="en-US" sz="2800" dirty="0">
              <a:latin typeface="Times New Roman" panose="02020603050405020304" pitchFamily="18" charset="0"/>
              <a:cs typeface="Times New Roman" panose="02020603050405020304" pitchFamily="18" charset="0"/>
            </a:endParaRPr>
          </a:p>
          <a:p>
            <a:pPr lvl="0" algn="just"/>
            <a:r>
              <a:rPr lang="en-US" sz="2800" dirty="0" err="1">
                <a:latin typeface="Times New Roman" panose="02020603050405020304" pitchFamily="18" charset="0"/>
                <a:cs typeface="Times New Roman" panose="02020603050405020304" pitchFamily="18" charset="0"/>
              </a:rPr>
              <a:t>Aremo</a:t>
            </a:r>
            <a:r>
              <a:rPr lang="en-US" sz="2800" dirty="0">
                <a:latin typeface="Times New Roman" panose="02020603050405020304" pitchFamily="18" charset="0"/>
                <a:cs typeface="Times New Roman" panose="02020603050405020304" pitchFamily="18" charset="0"/>
              </a:rPr>
              <a:t>, W. B. (2001):  </a:t>
            </a:r>
            <a:r>
              <a:rPr lang="en-US" sz="2800" i="1" dirty="0">
                <a:latin typeface="Times New Roman" panose="02020603050405020304" pitchFamily="18" charset="0"/>
                <a:cs typeface="Times New Roman" panose="02020603050405020304" pitchFamily="18" charset="0"/>
              </a:rPr>
              <a:t>Revision Spoken English</a:t>
            </a:r>
            <a:r>
              <a:rPr lang="en-US" sz="2800" dirty="0">
                <a:latin typeface="Times New Roman" panose="02020603050405020304" pitchFamily="18" charset="0"/>
                <a:cs typeface="Times New Roman" panose="02020603050405020304" pitchFamily="18" charset="0"/>
              </a:rPr>
              <a:t>.  Lagos:  </a:t>
            </a:r>
            <a:r>
              <a:rPr lang="en-US" sz="2800" dirty="0" err="1">
                <a:latin typeface="Times New Roman" panose="02020603050405020304" pitchFamily="18" charset="0"/>
                <a:cs typeface="Times New Roman" panose="02020603050405020304" pitchFamily="18" charset="0"/>
              </a:rPr>
              <a:t>Scribo</a:t>
            </a:r>
            <a:r>
              <a:rPr lang="en-US" sz="2800" dirty="0">
                <a:latin typeface="Times New Roman" panose="02020603050405020304" pitchFamily="18" charset="0"/>
                <a:cs typeface="Times New Roman" panose="02020603050405020304" pitchFamily="18" charset="0"/>
              </a:rPr>
              <a:t> Educational Books.</a:t>
            </a:r>
            <a:endParaRPr lang="en-US" sz="2800" dirty="0">
              <a:latin typeface="Times New Roman" panose="02020603050405020304" pitchFamily="18" charset="0"/>
              <a:cs typeface="Times New Roman" panose="02020603050405020304" pitchFamily="18" charset="0"/>
            </a:endParaRPr>
          </a:p>
          <a:p>
            <a:pPr lvl="0" algn="just"/>
            <a:r>
              <a:rPr lang="en-US" sz="2800" dirty="0" err="1">
                <a:latin typeface="Times New Roman" panose="02020603050405020304" pitchFamily="18" charset="0"/>
                <a:cs typeface="Times New Roman" panose="02020603050405020304" pitchFamily="18" charset="0"/>
              </a:rPr>
              <a:t>Jowitt</a:t>
            </a:r>
            <a:r>
              <a:rPr lang="en-US" sz="2800" dirty="0">
                <a:latin typeface="Times New Roman" panose="02020603050405020304" pitchFamily="18" charset="0"/>
                <a:cs typeface="Times New Roman" panose="02020603050405020304" pitchFamily="18" charset="0"/>
              </a:rPr>
              <a:t>, David (1996):  </a:t>
            </a:r>
            <a:r>
              <a:rPr lang="en-US" sz="2800" i="1" dirty="0">
                <a:latin typeface="Times New Roman" panose="02020603050405020304" pitchFamily="18" charset="0"/>
                <a:cs typeface="Times New Roman" panose="02020603050405020304" pitchFamily="18" charset="0"/>
              </a:rPr>
              <a:t>Oral English</a:t>
            </a:r>
            <a:r>
              <a:rPr lang="en-US" sz="2800" dirty="0">
                <a:latin typeface="Times New Roman" panose="02020603050405020304" pitchFamily="18" charset="0"/>
                <a:cs typeface="Times New Roman" panose="02020603050405020304" pitchFamily="18" charset="0"/>
              </a:rPr>
              <a:t>.  Ibadan:  Spectrum Books Limited.  The Oxford Talking Dictionary – CD </a:t>
            </a:r>
            <a:endParaRPr lang="en-US" sz="2800" dirty="0">
              <a:latin typeface="Times New Roman" panose="02020603050405020304" pitchFamily="18" charset="0"/>
              <a:cs typeface="Times New Roman" panose="02020603050405020304" pitchFamily="18" charset="0"/>
            </a:endParaRPr>
          </a:p>
          <a:p>
            <a:pPr lvl="0" algn="just"/>
            <a:r>
              <a:rPr lang="en-US" sz="2800" dirty="0" err="1">
                <a:latin typeface="Times New Roman" panose="02020603050405020304" pitchFamily="18" charset="0"/>
                <a:cs typeface="Times New Roman" panose="02020603050405020304" pitchFamily="18" charset="0"/>
              </a:rPr>
              <a:t>Gimson</a:t>
            </a:r>
            <a:r>
              <a:rPr lang="en-US" sz="2800" dirty="0">
                <a:latin typeface="Times New Roman" panose="02020603050405020304" pitchFamily="18" charset="0"/>
                <a:cs typeface="Times New Roman" panose="02020603050405020304" pitchFamily="18" charset="0"/>
              </a:rPr>
              <a:t>, A. C. (1975:  </a:t>
            </a:r>
            <a:r>
              <a:rPr lang="en-US" sz="2800" i="1" dirty="0">
                <a:latin typeface="Times New Roman" panose="02020603050405020304" pitchFamily="18" charset="0"/>
                <a:cs typeface="Times New Roman" panose="02020603050405020304" pitchFamily="18" charset="0"/>
              </a:rPr>
              <a:t>A Practical Course of English Pronunciation</a:t>
            </a:r>
            <a:r>
              <a:rPr lang="en-US" sz="2800" dirty="0">
                <a:latin typeface="Times New Roman" panose="02020603050405020304" pitchFamily="18" charset="0"/>
                <a:cs typeface="Times New Roman" panose="02020603050405020304" pitchFamily="18" charset="0"/>
              </a:rPr>
              <a:t>.  London:  Edward Arnold (Publishers) Limited.</a:t>
            </a:r>
            <a:endParaRPr lang="en-US" sz="2800" dirty="0">
              <a:latin typeface="Times New Roman" panose="02020603050405020304" pitchFamily="18" charset="0"/>
              <a:cs typeface="Times New Roman" panose="02020603050405020304" pitchFamily="18" charset="0"/>
            </a:endParaRPr>
          </a:p>
          <a:p>
            <a:pPr marL="0" indent="0">
              <a:buNone/>
            </a:pPr>
            <a:endParaRPr lang="en-US" sz="16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b="1" dirty="0">
                <a:latin typeface="Times New Roman" panose="02020603050405020304" pitchFamily="18" charset="0"/>
                <a:cs typeface="Times New Roman" panose="02020603050405020304" pitchFamily="18" charset="0"/>
              </a:rPr>
            </a:br>
            <a:br>
              <a:rPr lang="en-US" b="1" dirty="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RECOMMEDED </a:t>
            </a:r>
            <a:r>
              <a:rPr lang="en-US" b="1" dirty="0" smtClean="0">
                <a:latin typeface="Times New Roman" panose="02020603050405020304" pitchFamily="18" charset="0"/>
                <a:cs typeface="Times New Roman" panose="02020603050405020304" pitchFamily="18" charset="0"/>
              </a:rPr>
              <a:t>REFERENCES/MATERIALS cont.</a:t>
            </a:r>
            <a:br>
              <a:rPr lang="en-US" dirty="0">
                <a:latin typeface="Times New Roman" panose="02020603050405020304" pitchFamily="18" charset="0"/>
                <a:cs typeface="Times New Roman" panose="02020603050405020304" pitchFamily="18" charset="0"/>
              </a:rPr>
            </a:br>
            <a:r>
              <a:rPr lang="en-US" dirty="0"/>
              <a:t> </a:t>
            </a:r>
            <a:br>
              <a:rPr lang="en-US" dirty="0"/>
            </a:br>
            <a:endParaRPr lang="en-US" dirty="0"/>
          </a:p>
        </p:txBody>
      </p:sp>
      <p:sp>
        <p:nvSpPr>
          <p:cNvPr id="3" name="Content Placeholder 2"/>
          <p:cNvSpPr>
            <a:spLocks noGrp="1"/>
          </p:cNvSpPr>
          <p:nvPr>
            <p:ph idx="1"/>
          </p:nvPr>
        </p:nvSpPr>
        <p:spPr/>
        <p:txBody>
          <a:bodyPr>
            <a:normAutofit fontScale="77500" lnSpcReduction="20000"/>
          </a:bodyPr>
          <a:lstStyle/>
          <a:p>
            <a:pPr lvl="0" algn="just"/>
            <a:endParaRPr lang="en-US" dirty="0" err="1">
              <a:latin typeface="Times New Roman" panose="02020603050405020304" pitchFamily="18" charset="0"/>
              <a:cs typeface="Times New Roman" panose="02020603050405020304" pitchFamily="18" charset="0"/>
            </a:endParaRPr>
          </a:p>
          <a:p>
            <a:pPr lvl="0" algn="just"/>
            <a:r>
              <a:rPr lang="en-US" dirty="0" err="1">
                <a:latin typeface="Times New Roman" panose="02020603050405020304" pitchFamily="18" charset="0"/>
                <a:cs typeface="Times New Roman" panose="02020603050405020304" pitchFamily="18" charset="0"/>
              </a:rPr>
              <a:t>Atoye</a:t>
            </a:r>
            <a:r>
              <a:rPr lang="en-US" dirty="0">
                <a:latin typeface="Times New Roman" panose="02020603050405020304" pitchFamily="18" charset="0"/>
                <a:cs typeface="Times New Roman" panose="02020603050405020304" pitchFamily="18" charset="0"/>
              </a:rPr>
              <a:t>, R. O. (1997) </a:t>
            </a:r>
            <a:r>
              <a:rPr lang="en-US" i="1" dirty="0">
                <a:latin typeface="Times New Roman" panose="02020603050405020304" pitchFamily="18" charset="0"/>
                <a:cs typeface="Times New Roman" panose="02020603050405020304" pitchFamily="18" charset="0"/>
              </a:rPr>
              <a:t>Certificate Oral English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Jola</a:t>
            </a:r>
            <a:r>
              <a:rPr lang="en-US" dirty="0">
                <a:latin typeface="Times New Roman" panose="02020603050405020304" pitchFamily="18" charset="0"/>
                <a:cs typeface="Times New Roman" panose="02020603050405020304" pitchFamily="18" charset="0"/>
              </a:rPr>
              <a:t> Publishers, </a:t>
            </a:r>
            <a:r>
              <a:rPr lang="en-US" dirty="0" err="1">
                <a:latin typeface="Times New Roman" panose="02020603050405020304" pitchFamily="18" charset="0"/>
                <a:cs typeface="Times New Roman" panose="02020603050405020304" pitchFamily="18" charset="0"/>
              </a:rPr>
              <a:t>Ilesa</a:t>
            </a:r>
            <a:r>
              <a:rPr lang="en-US" dirty="0">
                <a:latin typeface="Times New Roman" panose="02020603050405020304" pitchFamily="18" charset="0"/>
                <a:cs typeface="Times New Roman" panose="02020603050405020304" pitchFamily="18" charset="0"/>
              </a:rPr>
              <a:t>, Nigeria.</a:t>
            </a:r>
            <a:endParaRPr lang="en-US" dirty="0">
              <a:latin typeface="Times New Roman" panose="02020603050405020304" pitchFamily="18" charset="0"/>
              <a:cs typeface="Times New Roman" panose="02020603050405020304" pitchFamily="18" charset="0"/>
            </a:endParaRPr>
          </a:p>
          <a:p>
            <a:pPr lvl="0" algn="just"/>
            <a:r>
              <a:rPr lang="en-US" altLang="en-GB" dirty="0">
                <a:latin typeface="Times New Roman" panose="02020603050405020304" pitchFamily="18" charset="0"/>
                <a:cs typeface="Times New Roman" panose="02020603050405020304" pitchFamily="18" charset="0"/>
              </a:rPr>
              <a:t>J.A Akindele: Phonetics and Phonology: A guide for University English-as-Second Language Learners</a:t>
            </a:r>
            <a:endParaRPr lang="en-US" altLang="en-GB" dirty="0">
              <a:latin typeface="Times New Roman" panose="02020603050405020304" pitchFamily="18" charset="0"/>
              <a:cs typeface="Times New Roman" panose="02020603050405020304" pitchFamily="18" charset="0"/>
            </a:endParaRPr>
          </a:p>
          <a:p>
            <a:pPr lvl="0" algn="just"/>
            <a:r>
              <a:rPr lang="en-US" dirty="0">
                <a:latin typeface="Times New Roman" panose="02020603050405020304" pitchFamily="18" charset="0"/>
                <a:cs typeface="Times New Roman" panose="02020603050405020304" pitchFamily="18" charset="0"/>
              </a:rPr>
              <a:t>The Oxford  English Talking Dictionary – computer CD/Audio tapes from native English speakers</a:t>
            </a:r>
            <a:endParaRPr lang="en-US" dirty="0">
              <a:latin typeface="Times New Roman" panose="02020603050405020304" pitchFamily="18" charset="0"/>
              <a:cs typeface="Times New Roman" panose="02020603050405020304" pitchFamily="18" charset="0"/>
            </a:endParaRPr>
          </a:p>
          <a:p>
            <a:pPr lvl="0" algn="just"/>
            <a:r>
              <a:rPr lang="en-US" dirty="0" err="1">
                <a:latin typeface="Times New Roman" panose="02020603050405020304" pitchFamily="18" charset="0"/>
                <a:cs typeface="Times New Roman" panose="02020603050405020304" pitchFamily="18" charset="0"/>
              </a:rPr>
              <a:t>Osinsanwo</a:t>
            </a:r>
            <a:r>
              <a:rPr lang="en-US" dirty="0">
                <a:latin typeface="Times New Roman" panose="02020603050405020304" pitchFamily="18" charset="0"/>
                <a:cs typeface="Times New Roman" panose="02020603050405020304" pitchFamily="18" charset="0"/>
              </a:rPr>
              <a:t>, A. 2012. Fundamentals of English phonetics and Phonology. Lagos: </a:t>
            </a:r>
            <a:r>
              <a:rPr lang="en-US" dirty="0" err="1">
                <a:latin typeface="Times New Roman" panose="02020603050405020304" pitchFamily="18" charset="0"/>
                <a:cs typeface="Times New Roman" panose="02020603050405020304" pitchFamily="18" charset="0"/>
              </a:rPr>
              <a:t>Femolus-Fetop</a:t>
            </a:r>
            <a:r>
              <a:rPr lang="en-US" dirty="0">
                <a:latin typeface="Times New Roman" panose="02020603050405020304" pitchFamily="18" charset="0"/>
                <a:cs typeface="Times New Roman" panose="02020603050405020304" pitchFamily="18" charset="0"/>
              </a:rPr>
              <a:t> Publishers</a:t>
            </a:r>
            <a:r>
              <a:rPr lang="en-US" dirty="0" smtClean="0">
                <a:latin typeface="Times New Roman" panose="02020603050405020304" pitchFamily="18" charset="0"/>
                <a:cs typeface="Times New Roman" panose="02020603050405020304" pitchFamily="18" charset="0"/>
              </a:rPr>
              <a:t>.</a:t>
            </a:r>
            <a:endParaRPr lang="en-US" dirty="0" smtClean="0">
              <a:latin typeface="Times New Roman" panose="02020603050405020304" pitchFamily="18" charset="0"/>
              <a:cs typeface="Times New Roman" panose="02020603050405020304" pitchFamily="18" charset="0"/>
            </a:endParaRPr>
          </a:p>
          <a:p>
            <a:pPr algn="just"/>
            <a:r>
              <a:rPr lang="en-GB" i="1" dirty="0" smtClean="0">
                <a:latin typeface="Times New Roman" panose="02020603050405020304" pitchFamily="18" charset="0"/>
                <a:cs typeface="Times New Roman" panose="02020603050405020304" pitchFamily="18" charset="0"/>
              </a:rPr>
              <a:t>Phonetics</a:t>
            </a:r>
            <a:r>
              <a:rPr lang="en-GB" i="1" dirty="0">
                <a:latin typeface="Times New Roman" panose="02020603050405020304" pitchFamily="18" charset="0"/>
                <a:cs typeface="Times New Roman" panose="02020603050405020304" pitchFamily="18" charset="0"/>
              </a:rPr>
              <a:t>, Phonology and Sociolinguistics in the Nigerian Context: A Festschrift for </a:t>
            </a:r>
            <a:r>
              <a:rPr lang="en-GB" i="1" dirty="0" err="1">
                <a:latin typeface="Times New Roman" panose="02020603050405020304" pitchFamily="18" charset="0"/>
                <a:cs typeface="Times New Roman" panose="02020603050405020304" pitchFamily="18" charset="0"/>
              </a:rPr>
              <a:t>Adenike</a:t>
            </a:r>
            <a:r>
              <a:rPr lang="en-GB" i="1" dirty="0">
                <a:latin typeface="Times New Roman" panose="02020603050405020304" pitchFamily="18" charset="0"/>
                <a:cs typeface="Times New Roman" panose="02020603050405020304" pitchFamily="18" charset="0"/>
              </a:rPr>
              <a:t> </a:t>
            </a:r>
            <a:r>
              <a:rPr lang="en-GB" i="1" dirty="0" err="1">
                <a:latin typeface="Times New Roman" panose="02020603050405020304" pitchFamily="18" charset="0"/>
                <a:cs typeface="Times New Roman" panose="02020603050405020304" pitchFamily="18" charset="0"/>
              </a:rPr>
              <a:t>Akinjobi</a:t>
            </a:r>
            <a:r>
              <a:rPr lang="en-GB" b="1" i="1" dirty="0">
                <a:latin typeface="Times New Roman" panose="02020603050405020304" pitchFamily="18" charset="0"/>
                <a:cs typeface="Times New Roman" panose="02020603050405020304" pitchFamily="18" charset="0"/>
              </a:rPr>
              <a:t> (</a:t>
            </a:r>
            <a:r>
              <a:rPr lang="en-GB" i="1" dirty="0">
                <a:latin typeface="Times New Roman" panose="02020603050405020304" pitchFamily="18" charset="0"/>
                <a:cs typeface="Times New Roman" panose="02020603050405020304" pitchFamily="18" charset="0"/>
              </a:rPr>
              <a:t>Eds.) </a:t>
            </a:r>
            <a:r>
              <a:rPr lang="en-GB" dirty="0">
                <a:latin typeface="Times New Roman" panose="02020603050405020304" pitchFamily="18" charset="0"/>
                <a:cs typeface="Times New Roman" panose="02020603050405020304" pitchFamily="18" charset="0"/>
              </a:rPr>
              <a:t>R. </a:t>
            </a:r>
            <a:r>
              <a:rPr lang="en-GB" dirty="0" err="1">
                <a:latin typeface="Times New Roman" panose="02020603050405020304" pitchFamily="18" charset="0"/>
                <a:cs typeface="Times New Roman" panose="02020603050405020304" pitchFamily="18" charset="0"/>
              </a:rPr>
              <a:t>Oladipupo</a:t>
            </a:r>
            <a:r>
              <a:rPr lang="en-GB" dirty="0">
                <a:latin typeface="Times New Roman" panose="02020603050405020304" pitchFamily="18" charset="0"/>
                <a:cs typeface="Times New Roman" panose="02020603050405020304" pitchFamily="18" charset="0"/>
              </a:rPr>
              <a:t> J. </a:t>
            </a:r>
            <a:r>
              <a:rPr lang="en-GB" dirty="0" err="1">
                <a:latin typeface="Times New Roman" panose="02020603050405020304" pitchFamily="18" charset="0"/>
                <a:cs typeface="Times New Roman" panose="02020603050405020304" pitchFamily="18" charset="0"/>
              </a:rPr>
              <a:t>Akindele</a:t>
            </a:r>
            <a:r>
              <a:rPr lang="en-GB" dirty="0">
                <a:latin typeface="Times New Roman" panose="02020603050405020304" pitchFamily="18" charset="0"/>
                <a:cs typeface="Times New Roman" panose="02020603050405020304" pitchFamily="18" charset="0"/>
              </a:rPr>
              <a:t> &amp; A. </a:t>
            </a:r>
            <a:r>
              <a:rPr lang="en-GB" dirty="0" err="1">
                <a:latin typeface="Times New Roman" panose="02020603050405020304" pitchFamily="18" charset="0"/>
                <a:cs typeface="Times New Roman" panose="02020603050405020304" pitchFamily="18" charset="0"/>
              </a:rPr>
              <a:t>Osisanwo</a:t>
            </a:r>
            <a:r>
              <a:rPr lang="en-GB" dirty="0">
                <a:latin typeface="Times New Roman" panose="02020603050405020304" pitchFamily="18" charset="0"/>
                <a:cs typeface="Times New Roman" panose="02020603050405020304" pitchFamily="18" charset="0"/>
              </a:rPr>
              <a:t>. Stirling </a:t>
            </a:r>
            <a:r>
              <a:rPr lang="en-GB" dirty="0" err="1">
                <a:latin typeface="Times New Roman" panose="02020603050405020304" pitchFamily="18" charset="0"/>
                <a:cs typeface="Times New Roman" panose="02020603050405020304" pitchFamily="18" charset="0"/>
              </a:rPr>
              <a:t>Horden</a:t>
            </a:r>
            <a:r>
              <a:rPr lang="en-GB" dirty="0">
                <a:latin typeface="Times New Roman" panose="02020603050405020304" pitchFamily="18" charset="0"/>
                <a:cs typeface="Times New Roman" panose="02020603050405020304" pitchFamily="18" charset="0"/>
              </a:rPr>
              <a:t> Publishers, Ibadan:  193 -203.</a:t>
            </a:r>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p:txBody>
          <a:bodyPr/>
          <a:p>
            <a:pPr marL="0" indent="0">
              <a:buNone/>
            </a:pPr>
            <a:endParaRPr lang="en-GB" altLang="en-US"/>
          </a:p>
          <a:p>
            <a:pPr marL="0" indent="0">
              <a:buNone/>
            </a:pPr>
            <a:endParaRPr lang="en-GB" altLang="en-US"/>
          </a:p>
          <a:p>
            <a:pPr marL="0" indent="0">
              <a:buNone/>
            </a:pPr>
            <a:endParaRPr lang="en-GB" altLang="en-US"/>
          </a:p>
          <a:p>
            <a:pPr marL="0" indent="0">
              <a:buNone/>
            </a:pPr>
            <a:r>
              <a:rPr lang="en-GB" altLang="en-US" sz="6600"/>
              <a:t>Thank You</a:t>
            </a:r>
            <a:endParaRPr lang="en-GB" altLang="en-US" sz="66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371600"/>
            <a:ext cx="8229600" cy="582613"/>
          </a:xfrm>
        </p:spPr>
        <p:txBody>
          <a:bodyPr>
            <a:normAutofit fontScale="90000"/>
          </a:bodyPr>
          <a:lstStyle/>
          <a:p>
            <a:br>
              <a:rPr lang="en-US" dirty="0"/>
            </a:br>
            <a:r>
              <a:rPr lang="en-US" b="1" dirty="0"/>
              <a:t>Sounds and Letters</a:t>
            </a:r>
            <a:br>
              <a:rPr lang="en-US" b="1" dirty="0"/>
            </a:br>
            <a:endParaRPr lang="en-US" b="1" dirty="0"/>
          </a:p>
        </p:txBody>
      </p:sp>
      <p:sp>
        <p:nvSpPr>
          <p:cNvPr id="3" name="Content Placeholder 2"/>
          <p:cNvSpPr>
            <a:spLocks noGrp="1"/>
          </p:cNvSpPr>
          <p:nvPr>
            <p:ph idx="1"/>
          </p:nvPr>
        </p:nvSpPr>
        <p:spPr/>
        <p:txBody>
          <a:bodyPr/>
          <a:lstStyle/>
          <a:p>
            <a:endParaRPr lang="en-GB" b="1" dirty="0"/>
          </a:p>
          <a:p>
            <a:endParaRPr lang="en-GB" b="1" dirty="0"/>
          </a:p>
          <a:p>
            <a:endParaRPr lang="en-GB" b="1" dirty="0"/>
          </a:p>
          <a:p>
            <a:r>
              <a:rPr lang="en-GB" b="1" dirty="0"/>
              <a:t>English Letters </a:t>
            </a:r>
            <a:endParaRPr lang="en-US" dirty="0"/>
          </a:p>
          <a:p>
            <a:pPr marL="0" indent="0" algn="just">
              <a:buNone/>
            </a:pPr>
            <a:r>
              <a:rPr lang="en-GB" sz="2800" dirty="0" err="1">
                <a:latin typeface="Times New Roman" panose="02020603050405020304" pitchFamily="18" charset="0"/>
                <a:cs typeface="Times New Roman" panose="02020603050405020304" pitchFamily="18" charset="0"/>
              </a:rPr>
              <a:t>Aa</a:t>
            </a:r>
            <a:r>
              <a:rPr lang="en-GB" sz="2800" dirty="0">
                <a:latin typeface="Times New Roman" panose="02020603050405020304" pitchFamily="18" charset="0"/>
                <a:cs typeface="Times New Roman" panose="02020603050405020304" pitchFamily="18" charset="0"/>
              </a:rPr>
              <a:t> ,Bb, Cc, </a:t>
            </a:r>
            <a:r>
              <a:rPr lang="en-GB" sz="2800" dirty="0" err="1">
                <a:latin typeface="Times New Roman" panose="02020603050405020304" pitchFamily="18" charset="0"/>
                <a:cs typeface="Times New Roman" panose="02020603050405020304" pitchFamily="18" charset="0"/>
              </a:rPr>
              <a:t>Dd</a:t>
            </a:r>
            <a:r>
              <a:rPr lang="en-GB" sz="2800" dirty="0">
                <a:latin typeface="Times New Roman" panose="02020603050405020304" pitchFamily="18" charset="0"/>
                <a:cs typeface="Times New Roman" panose="02020603050405020304" pitchFamily="18" charset="0"/>
              </a:rPr>
              <a:t>, </a:t>
            </a:r>
            <a:r>
              <a:rPr lang="en-GB" sz="2800" dirty="0" err="1">
                <a:latin typeface="Times New Roman" panose="02020603050405020304" pitchFamily="18" charset="0"/>
                <a:cs typeface="Times New Roman" panose="02020603050405020304" pitchFamily="18" charset="0"/>
              </a:rPr>
              <a:t>Ee</a:t>
            </a:r>
            <a:r>
              <a:rPr lang="en-GB" sz="2800" dirty="0">
                <a:latin typeface="Times New Roman" panose="02020603050405020304" pitchFamily="18" charset="0"/>
                <a:cs typeface="Times New Roman" panose="02020603050405020304" pitchFamily="18" charset="0"/>
              </a:rPr>
              <a:t>, </a:t>
            </a:r>
            <a:r>
              <a:rPr lang="en-GB" sz="2800" dirty="0" err="1">
                <a:latin typeface="Times New Roman" panose="02020603050405020304" pitchFamily="18" charset="0"/>
                <a:cs typeface="Times New Roman" panose="02020603050405020304" pitchFamily="18" charset="0"/>
              </a:rPr>
              <a:t>Ff</a:t>
            </a:r>
            <a:r>
              <a:rPr lang="en-GB" sz="2800" dirty="0">
                <a:latin typeface="Times New Roman" panose="02020603050405020304" pitchFamily="18" charset="0"/>
                <a:cs typeface="Times New Roman" panose="02020603050405020304" pitchFamily="18" charset="0"/>
              </a:rPr>
              <a:t>, </a:t>
            </a:r>
            <a:r>
              <a:rPr lang="en-GB" sz="2800" dirty="0" err="1">
                <a:latin typeface="Times New Roman" panose="02020603050405020304" pitchFamily="18" charset="0"/>
                <a:cs typeface="Times New Roman" panose="02020603050405020304" pitchFamily="18" charset="0"/>
              </a:rPr>
              <a:t>Gg</a:t>
            </a:r>
            <a:r>
              <a:rPr lang="en-GB" sz="2800" dirty="0">
                <a:latin typeface="Times New Roman" panose="02020603050405020304" pitchFamily="18" charset="0"/>
                <a:cs typeface="Times New Roman" panose="02020603050405020304" pitchFamily="18" charset="0"/>
              </a:rPr>
              <a:t>, </a:t>
            </a:r>
            <a:r>
              <a:rPr lang="en-GB" sz="2800" dirty="0" err="1">
                <a:latin typeface="Times New Roman" panose="02020603050405020304" pitchFamily="18" charset="0"/>
                <a:cs typeface="Times New Roman" panose="02020603050405020304" pitchFamily="18" charset="0"/>
              </a:rPr>
              <a:t>Hh</a:t>
            </a:r>
            <a:r>
              <a:rPr lang="en-GB" sz="2800" dirty="0">
                <a:latin typeface="Times New Roman" panose="02020603050405020304" pitchFamily="18" charset="0"/>
                <a:cs typeface="Times New Roman" panose="02020603050405020304" pitchFamily="18" charset="0"/>
              </a:rPr>
              <a:t>, Ii, </a:t>
            </a:r>
            <a:r>
              <a:rPr lang="en-GB" sz="2800" dirty="0" err="1">
                <a:latin typeface="Times New Roman" panose="02020603050405020304" pitchFamily="18" charset="0"/>
                <a:cs typeface="Times New Roman" panose="02020603050405020304" pitchFamily="18" charset="0"/>
              </a:rPr>
              <a:t>Jj</a:t>
            </a:r>
            <a:r>
              <a:rPr lang="en-GB" sz="2800" dirty="0">
                <a:latin typeface="Times New Roman" panose="02020603050405020304" pitchFamily="18" charset="0"/>
                <a:cs typeface="Times New Roman" panose="02020603050405020304" pitchFamily="18" charset="0"/>
              </a:rPr>
              <a:t>, </a:t>
            </a:r>
            <a:r>
              <a:rPr lang="en-GB" sz="2800" dirty="0" err="1">
                <a:latin typeface="Times New Roman" panose="02020603050405020304" pitchFamily="18" charset="0"/>
                <a:cs typeface="Times New Roman" panose="02020603050405020304" pitchFamily="18" charset="0"/>
              </a:rPr>
              <a:t>Kk</a:t>
            </a:r>
            <a:r>
              <a:rPr lang="en-GB" sz="2800" dirty="0">
                <a:latin typeface="Times New Roman" panose="02020603050405020304" pitchFamily="18" charset="0"/>
                <a:cs typeface="Times New Roman" panose="02020603050405020304" pitchFamily="18" charset="0"/>
              </a:rPr>
              <a:t>, </a:t>
            </a:r>
            <a:r>
              <a:rPr lang="en-GB" sz="2800" dirty="0" err="1">
                <a:latin typeface="Times New Roman" panose="02020603050405020304" pitchFamily="18" charset="0"/>
                <a:cs typeface="Times New Roman" panose="02020603050405020304" pitchFamily="18" charset="0"/>
              </a:rPr>
              <a:t>L</a:t>
            </a:r>
            <a:r>
              <a:rPr lang="en-GB" sz="2800" i="1" dirty="0" err="1">
                <a:latin typeface="Times New Roman" panose="02020603050405020304" pitchFamily="18" charset="0"/>
                <a:cs typeface="Times New Roman" panose="02020603050405020304" pitchFamily="18" charset="0"/>
              </a:rPr>
              <a:t>l</a:t>
            </a:r>
            <a:r>
              <a:rPr lang="en-GB" sz="2800" i="1" dirty="0">
                <a:latin typeface="Times New Roman" panose="02020603050405020304" pitchFamily="18" charset="0"/>
                <a:cs typeface="Times New Roman" panose="02020603050405020304" pitchFamily="18" charset="0"/>
              </a:rPr>
              <a:t>,</a:t>
            </a:r>
            <a:r>
              <a:rPr lang="en-GB" sz="2800" dirty="0">
                <a:latin typeface="Times New Roman" panose="02020603050405020304" pitchFamily="18" charset="0"/>
                <a:cs typeface="Times New Roman" panose="02020603050405020304" pitchFamily="18" charset="0"/>
              </a:rPr>
              <a:t> Mm, </a:t>
            </a:r>
            <a:r>
              <a:rPr lang="en-GB" sz="2800" dirty="0" err="1">
                <a:latin typeface="Times New Roman" panose="02020603050405020304" pitchFamily="18" charset="0"/>
                <a:cs typeface="Times New Roman" panose="02020603050405020304" pitchFamily="18" charset="0"/>
              </a:rPr>
              <a:t>Nn</a:t>
            </a:r>
            <a:r>
              <a:rPr lang="en-GB" sz="2800" dirty="0">
                <a:latin typeface="Times New Roman" panose="02020603050405020304" pitchFamily="18" charset="0"/>
                <a:cs typeface="Times New Roman" panose="02020603050405020304" pitchFamily="18" charset="0"/>
              </a:rPr>
              <a:t>, </a:t>
            </a:r>
            <a:r>
              <a:rPr lang="en-GB" sz="2800" dirty="0" err="1">
                <a:latin typeface="Times New Roman" panose="02020603050405020304" pitchFamily="18" charset="0"/>
                <a:cs typeface="Times New Roman" panose="02020603050405020304" pitchFamily="18" charset="0"/>
              </a:rPr>
              <a:t>Oo</a:t>
            </a:r>
            <a:r>
              <a:rPr lang="en-GB" sz="2800" dirty="0">
                <a:latin typeface="Times New Roman" panose="02020603050405020304" pitchFamily="18" charset="0"/>
                <a:cs typeface="Times New Roman" panose="02020603050405020304" pitchFamily="18" charset="0"/>
              </a:rPr>
              <a:t>, </a:t>
            </a:r>
            <a:r>
              <a:rPr lang="en-GB" sz="2800" dirty="0" err="1">
                <a:latin typeface="Times New Roman" panose="02020603050405020304" pitchFamily="18" charset="0"/>
                <a:cs typeface="Times New Roman" panose="02020603050405020304" pitchFamily="18" charset="0"/>
              </a:rPr>
              <a:t>Pp</a:t>
            </a:r>
            <a:r>
              <a:rPr lang="en-GB" sz="2800" dirty="0">
                <a:latin typeface="Times New Roman" panose="02020603050405020304" pitchFamily="18" charset="0"/>
                <a:cs typeface="Times New Roman" panose="02020603050405020304" pitchFamily="18" charset="0"/>
              </a:rPr>
              <a:t>, </a:t>
            </a:r>
            <a:r>
              <a:rPr lang="en-GB" sz="2800" dirty="0" err="1">
                <a:latin typeface="Times New Roman" panose="02020603050405020304" pitchFamily="18" charset="0"/>
                <a:cs typeface="Times New Roman" panose="02020603050405020304" pitchFamily="18" charset="0"/>
              </a:rPr>
              <a:t>Qq</a:t>
            </a:r>
            <a:r>
              <a:rPr lang="en-GB" sz="2800" dirty="0">
                <a:latin typeface="Times New Roman" panose="02020603050405020304" pitchFamily="18" charset="0"/>
                <a:cs typeface="Times New Roman" panose="02020603050405020304" pitchFamily="18" charset="0"/>
              </a:rPr>
              <a:t>, </a:t>
            </a:r>
            <a:r>
              <a:rPr lang="en-GB" sz="2800" dirty="0" err="1">
                <a:latin typeface="Times New Roman" panose="02020603050405020304" pitchFamily="18" charset="0"/>
                <a:cs typeface="Times New Roman" panose="02020603050405020304" pitchFamily="18" charset="0"/>
              </a:rPr>
              <a:t>Rr</a:t>
            </a:r>
            <a:r>
              <a:rPr lang="en-GB" sz="2800" dirty="0">
                <a:latin typeface="Times New Roman" panose="02020603050405020304" pitchFamily="18" charset="0"/>
                <a:cs typeface="Times New Roman" panose="02020603050405020304" pitchFamily="18" charset="0"/>
              </a:rPr>
              <a:t>, </a:t>
            </a:r>
            <a:r>
              <a:rPr lang="en-GB" sz="2800" dirty="0" err="1">
                <a:latin typeface="Times New Roman" panose="02020603050405020304" pitchFamily="18" charset="0"/>
                <a:cs typeface="Times New Roman" panose="02020603050405020304" pitchFamily="18" charset="0"/>
              </a:rPr>
              <a:t>Ss</a:t>
            </a:r>
            <a:r>
              <a:rPr lang="en-GB" sz="2800" dirty="0">
                <a:latin typeface="Times New Roman" panose="02020603050405020304" pitchFamily="18" charset="0"/>
                <a:cs typeface="Times New Roman" panose="02020603050405020304" pitchFamily="18" charset="0"/>
              </a:rPr>
              <a:t>, </a:t>
            </a:r>
            <a:r>
              <a:rPr lang="en-GB" sz="2800" dirty="0" err="1">
                <a:latin typeface="Times New Roman" panose="02020603050405020304" pitchFamily="18" charset="0"/>
                <a:cs typeface="Times New Roman" panose="02020603050405020304" pitchFamily="18" charset="0"/>
              </a:rPr>
              <a:t>Tt</a:t>
            </a:r>
            <a:r>
              <a:rPr lang="en-GB" sz="2800" dirty="0">
                <a:latin typeface="Times New Roman" panose="02020603050405020304" pitchFamily="18" charset="0"/>
                <a:cs typeface="Times New Roman" panose="02020603050405020304" pitchFamily="18" charset="0"/>
              </a:rPr>
              <a:t>, </a:t>
            </a:r>
            <a:r>
              <a:rPr lang="en-GB" sz="2800" dirty="0" err="1">
                <a:latin typeface="Times New Roman" panose="02020603050405020304" pitchFamily="18" charset="0"/>
                <a:cs typeface="Times New Roman" panose="02020603050405020304" pitchFamily="18" charset="0"/>
              </a:rPr>
              <a:t>Uu</a:t>
            </a:r>
            <a:r>
              <a:rPr lang="en-GB" sz="2800" dirty="0">
                <a:latin typeface="Times New Roman" panose="02020603050405020304" pitchFamily="18" charset="0"/>
                <a:cs typeface="Times New Roman" panose="02020603050405020304" pitchFamily="18" charset="0"/>
              </a:rPr>
              <a:t>, </a:t>
            </a:r>
            <a:r>
              <a:rPr lang="en-GB" sz="2800" dirty="0" err="1">
                <a:latin typeface="Times New Roman" panose="02020603050405020304" pitchFamily="18" charset="0"/>
                <a:cs typeface="Times New Roman" panose="02020603050405020304" pitchFamily="18" charset="0"/>
              </a:rPr>
              <a:t>Vv</a:t>
            </a:r>
            <a:r>
              <a:rPr lang="en-GB" sz="2800" dirty="0">
                <a:latin typeface="Times New Roman" panose="02020603050405020304" pitchFamily="18" charset="0"/>
                <a:cs typeface="Times New Roman" panose="02020603050405020304" pitchFamily="18" charset="0"/>
              </a:rPr>
              <a:t>, </a:t>
            </a:r>
            <a:r>
              <a:rPr lang="en-GB" sz="2800" dirty="0" err="1">
                <a:latin typeface="Times New Roman" panose="02020603050405020304" pitchFamily="18" charset="0"/>
                <a:cs typeface="Times New Roman" panose="02020603050405020304" pitchFamily="18" charset="0"/>
              </a:rPr>
              <a:t>Ww</a:t>
            </a:r>
            <a:r>
              <a:rPr lang="en-GB" sz="2800" dirty="0">
                <a:latin typeface="Times New Roman" panose="02020603050405020304" pitchFamily="18" charset="0"/>
                <a:cs typeface="Times New Roman" panose="02020603050405020304" pitchFamily="18" charset="0"/>
              </a:rPr>
              <a:t>, Xx, </a:t>
            </a:r>
            <a:r>
              <a:rPr lang="en-GB" sz="2800" dirty="0" err="1">
                <a:latin typeface="Times New Roman" panose="02020603050405020304" pitchFamily="18" charset="0"/>
                <a:cs typeface="Times New Roman" panose="02020603050405020304" pitchFamily="18" charset="0"/>
              </a:rPr>
              <a:t>Yy</a:t>
            </a:r>
            <a:r>
              <a:rPr lang="en-GB" sz="2800" dirty="0">
                <a:latin typeface="Times New Roman" panose="02020603050405020304" pitchFamily="18" charset="0"/>
                <a:cs typeface="Times New Roman" panose="02020603050405020304" pitchFamily="18" charset="0"/>
              </a:rPr>
              <a:t>, </a:t>
            </a:r>
            <a:r>
              <a:rPr lang="en-GB" sz="2800" dirty="0" err="1" smtClean="0">
                <a:latin typeface="Times New Roman" panose="02020603050405020304" pitchFamily="18" charset="0"/>
                <a:cs typeface="Times New Roman" panose="02020603050405020304" pitchFamily="18" charset="0"/>
              </a:rPr>
              <a:t>Zz</a:t>
            </a:r>
            <a:r>
              <a:rPr lang="en-GB" dirty="0" smtClean="0"/>
              <a:t>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381000" y="533400"/>
            <a:ext cx="8241030" cy="4607560"/>
          </a:xfrm>
          <a:prstGeom prst="rect">
            <a:avLst/>
          </a:prstGeom>
        </p:spPr>
        <p:txBody>
          <a:bodyPr wrap="square">
            <a:noAutofit/>
          </a:bodyPr>
          <a:p>
            <a:pPr algn="just" defTabSz="266700">
              <a:lnSpc>
                <a:spcPct val="114000"/>
              </a:lnSpc>
              <a:spcAft>
                <a:spcPts val="1000"/>
              </a:spcAft>
            </a:pPr>
            <a:r>
              <a:rPr sz="4000">
                <a:latin typeface="Times New Roman" panose="02020603050405020304"/>
                <a:ea typeface="SimSun" panose="02010600030101010101" pitchFamily="2" charset="-122"/>
              </a:rPr>
              <a:t>The sounds of English refer to the distinct units of sound that make up the language. These sounds are the building blocks of spoken English and are used to form words, phrases, and sentences. There are two main categories of sounds in English; these are the vowels and consonant sounds.</a:t>
            </a:r>
            <a:endParaRPr sz="4000">
              <a:latin typeface="Times New Roman" panose="02020603050405020304"/>
              <a:ea typeface="SimSun" panose="02010600030101010101" pitchFamily="2" charset="-122"/>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685800" y="1219200"/>
            <a:ext cx="7816850" cy="4300855"/>
          </a:xfrm>
          <a:prstGeom prst="rect">
            <a:avLst/>
          </a:prstGeom>
        </p:spPr>
        <p:txBody>
          <a:bodyPr wrap="square">
            <a:spAutoFit/>
          </a:bodyPr>
          <a:p>
            <a:pPr defTabSz="266700">
              <a:lnSpc>
                <a:spcPct val="114000"/>
              </a:lnSpc>
              <a:spcAft>
                <a:spcPts val="1000"/>
              </a:spcAft>
            </a:pPr>
            <a:r>
              <a:rPr sz="4800" b="1">
                <a:latin typeface="Times New Roman" panose="02020603050405020304"/>
                <a:ea typeface="SimSun" panose="02010600030101010101" pitchFamily="2" charset="-122"/>
              </a:rPr>
              <a:t>Consonant Sounds: </a:t>
            </a:r>
            <a:r>
              <a:rPr sz="4800">
                <a:latin typeface="Times New Roman" panose="02020603050405020304"/>
                <a:ea typeface="SimSun" panose="02010600030101010101" pitchFamily="2" charset="-122"/>
              </a:rPr>
              <a:t>These are the sounds made by blocking the airflow in the mouth. English has approximately 24 consonant sounds</a:t>
            </a:r>
            <a:endParaRPr sz="4800">
              <a:latin typeface="Times New Roman" panose="02020603050405020304"/>
              <a:ea typeface="SimSun" panose="02010600030101010101" pitchFamily="2" charset="-122"/>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itle 3"/>
          <p:cNvSpPr>
            <a:spLocks noGrp="1"/>
          </p:cNvSpPr>
          <p:nvPr>
            <p:ph type="title"/>
          </p:nvPr>
        </p:nvSpPr>
        <p:spPr/>
        <p:txBody>
          <a:bodyPr/>
          <a:p>
            <a:endParaRPr lang="en-GB" altLang="en-US"/>
          </a:p>
        </p:txBody>
      </p:sp>
      <p:pic>
        <p:nvPicPr>
          <p:cNvPr id="5" name="Picture 4" descr="Consonant-Chart-Filled-In"/>
          <p:cNvPicPr>
            <a:picLocks noChangeAspect="1"/>
          </p:cNvPicPr>
          <p:nvPr/>
        </p:nvPicPr>
        <p:blipFill>
          <a:blip r:embed="rId1"/>
          <a:stretch>
            <a:fillRect/>
          </a:stretch>
        </p:blipFill>
        <p:spPr>
          <a:xfrm>
            <a:off x="0" y="1344930"/>
            <a:ext cx="9144000" cy="4168140"/>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English Consonant Chart</a:t>
            </a:r>
            <a:endParaRPr lang="en-US" dirty="0"/>
          </a:p>
        </p:txBody>
      </p:sp>
      <p:graphicFrame>
        <p:nvGraphicFramePr>
          <p:cNvPr id="4" name="Content Placeholder 3"/>
          <p:cNvGraphicFramePr>
            <a:graphicFrameLocks noGrp="1"/>
          </p:cNvGraphicFramePr>
          <p:nvPr>
            <p:ph idx="1"/>
          </p:nvPr>
        </p:nvGraphicFramePr>
        <p:xfrm>
          <a:off x="1066801" y="914399"/>
          <a:ext cx="7696200" cy="5509574"/>
        </p:xfrm>
        <a:graphic>
          <a:graphicData uri="http://schemas.openxmlformats.org/drawingml/2006/table">
            <a:tbl>
              <a:tblPr firstRow="1" firstCol="1" bandRow="1">
                <a:tableStyleId>{5C22544A-7EE6-4342-B048-85BDC9FD1C3A}</a:tableStyleId>
              </a:tblPr>
              <a:tblGrid>
                <a:gridCol w="3275353"/>
                <a:gridCol w="2322818"/>
                <a:gridCol w="2098029"/>
              </a:tblGrid>
              <a:tr h="391982">
                <a:tc>
                  <a:txBody>
                    <a:bodyPr/>
                    <a:lstStyle/>
                    <a:p>
                      <a:pPr marL="0" marR="0" algn="just">
                        <a:lnSpc>
                          <a:spcPct val="115000"/>
                        </a:lnSpc>
                        <a:spcBef>
                          <a:spcPts val="0"/>
                        </a:spcBef>
                        <a:spcAft>
                          <a:spcPts val="0"/>
                        </a:spcAft>
                      </a:pPr>
                      <a:r>
                        <a:rPr lang="en-GB" sz="1400" dirty="0">
                          <a:effectLst/>
                        </a:rPr>
                        <a:t>Manner of Articulation </a:t>
                      </a:r>
                      <a:endParaRPr lang="en-US" sz="1400" dirty="0">
                        <a:effectLst/>
                        <a:latin typeface="Calibri" panose="020F0502020204030204"/>
                        <a:ea typeface="Times New Roman" panose="02020603050405020304"/>
                        <a:cs typeface="Times New Roman" panose="02020603050405020304"/>
                      </a:endParaRPr>
                    </a:p>
                  </a:txBody>
                  <a:tcPr marL="67724" marR="67724" marT="0" marB="0"/>
                </a:tc>
                <a:tc>
                  <a:txBody>
                    <a:bodyPr/>
                    <a:lstStyle/>
                    <a:p>
                      <a:pPr marL="0" marR="0" algn="just">
                        <a:lnSpc>
                          <a:spcPct val="115000"/>
                        </a:lnSpc>
                        <a:spcBef>
                          <a:spcPts val="0"/>
                        </a:spcBef>
                        <a:spcAft>
                          <a:spcPts val="0"/>
                        </a:spcAft>
                      </a:pPr>
                      <a:r>
                        <a:rPr lang="en-GB" sz="1600">
                          <a:effectLst/>
                        </a:rPr>
                        <a:t>State of the Glottis</a:t>
                      </a:r>
                      <a:endParaRPr lang="en-US" sz="1600">
                        <a:effectLst/>
                        <a:latin typeface="Calibri" panose="020F0502020204030204"/>
                        <a:ea typeface="Times New Roman" panose="02020603050405020304"/>
                        <a:cs typeface="Times New Roman" panose="02020603050405020304"/>
                      </a:endParaRPr>
                    </a:p>
                  </a:txBody>
                  <a:tcPr marL="67724" marR="67724" marT="0" marB="0"/>
                </a:tc>
                <a:tc>
                  <a:txBody>
                    <a:bodyPr/>
                    <a:lstStyle/>
                    <a:p>
                      <a:pPr marL="0" marR="0" algn="just">
                        <a:lnSpc>
                          <a:spcPct val="115000"/>
                        </a:lnSpc>
                        <a:spcBef>
                          <a:spcPts val="0"/>
                        </a:spcBef>
                        <a:spcAft>
                          <a:spcPts val="0"/>
                        </a:spcAft>
                      </a:pPr>
                      <a:r>
                        <a:rPr lang="en-GB" sz="1400">
                          <a:effectLst/>
                        </a:rPr>
                        <a:t>Place of Articulation</a:t>
                      </a:r>
                      <a:endParaRPr lang="en-US" sz="1400">
                        <a:effectLst/>
                        <a:latin typeface="Calibri" panose="020F0502020204030204"/>
                        <a:ea typeface="Times New Roman" panose="02020603050405020304"/>
                        <a:cs typeface="Times New Roman" panose="02020603050405020304"/>
                      </a:endParaRPr>
                    </a:p>
                  </a:txBody>
                  <a:tcPr marL="67724" marR="67724" marT="0" marB="0"/>
                </a:tc>
              </a:tr>
              <a:tr h="216967">
                <a:tc>
                  <a:txBody>
                    <a:bodyPr/>
                    <a:lstStyle/>
                    <a:p>
                      <a:pPr marL="0" marR="0" algn="just">
                        <a:lnSpc>
                          <a:spcPct val="115000"/>
                        </a:lnSpc>
                        <a:spcBef>
                          <a:spcPts val="0"/>
                        </a:spcBef>
                        <a:spcAft>
                          <a:spcPts val="0"/>
                        </a:spcAft>
                      </a:pPr>
                      <a:r>
                        <a:rPr lang="en-GB" sz="1400">
                          <a:effectLst/>
                        </a:rPr>
                        <a:t> </a:t>
                      </a:r>
                      <a:endParaRPr lang="en-US" sz="1400">
                        <a:effectLst/>
                        <a:latin typeface="Calibri" panose="020F0502020204030204"/>
                        <a:ea typeface="Times New Roman" panose="02020603050405020304"/>
                        <a:cs typeface="Times New Roman" panose="02020603050405020304"/>
                      </a:endParaRPr>
                    </a:p>
                  </a:txBody>
                  <a:tcPr marL="67724" marR="67724" marT="0" marB="0"/>
                </a:tc>
                <a:tc>
                  <a:txBody>
                    <a:bodyPr/>
                    <a:lstStyle/>
                    <a:p>
                      <a:pPr marL="0" marR="0" algn="just">
                        <a:lnSpc>
                          <a:spcPct val="115000"/>
                        </a:lnSpc>
                        <a:spcBef>
                          <a:spcPts val="0"/>
                        </a:spcBef>
                        <a:spcAft>
                          <a:spcPts val="0"/>
                        </a:spcAft>
                      </a:pPr>
                      <a:r>
                        <a:rPr lang="en-GB" sz="1600">
                          <a:effectLst/>
                        </a:rPr>
                        <a:t>Voiceless           Voiced             </a:t>
                      </a:r>
                      <a:endParaRPr lang="en-US" sz="1600">
                        <a:effectLst/>
                        <a:latin typeface="Calibri" panose="020F0502020204030204"/>
                        <a:ea typeface="Times New Roman" panose="02020603050405020304"/>
                        <a:cs typeface="Times New Roman" panose="02020603050405020304"/>
                      </a:endParaRPr>
                    </a:p>
                  </a:txBody>
                  <a:tcPr marL="67724" marR="67724" marT="0" marB="0"/>
                </a:tc>
                <a:tc>
                  <a:txBody>
                    <a:bodyPr/>
                    <a:lstStyle/>
                    <a:p>
                      <a:pPr marL="0" marR="0" algn="just">
                        <a:lnSpc>
                          <a:spcPct val="115000"/>
                        </a:lnSpc>
                        <a:spcBef>
                          <a:spcPts val="0"/>
                        </a:spcBef>
                        <a:spcAft>
                          <a:spcPts val="0"/>
                        </a:spcAft>
                      </a:pPr>
                      <a:r>
                        <a:rPr lang="en-GB" sz="1400">
                          <a:effectLst/>
                        </a:rPr>
                        <a:t> </a:t>
                      </a:r>
                      <a:endParaRPr lang="en-US" sz="1400">
                        <a:effectLst/>
                        <a:latin typeface="Calibri" panose="020F0502020204030204"/>
                        <a:ea typeface="Times New Roman" panose="02020603050405020304"/>
                        <a:cs typeface="Times New Roman" panose="02020603050405020304"/>
                      </a:endParaRPr>
                    </a:p>
                  </a:txBody>
                  <a:tcPr marL="67724" marR="67724" marT="0" marB="0"/>
                </a:tc>
              </a:tr>
              <a:tr h="1138555">
                <a:tc>
                  <a:txBody>
                    <a:bodyPr/>
                    <a:lstStyle/>
                    <a:p>
                      <a:pPr marL="0" marR="0" algn="just">
                        <a:lnSpc>
                          <a:spcPct val="115000"/>
                        </a:lnSpc>
                        <a:spcBef>
                          <a:spcPts val="0"/>
                        </a:spcBef>
                        <a:spcAft>
                          <a:spcPts val="0"/>
                        </a:spcAft>
                      </a:pPr>
                      <a:r>
                        <a:rPr lang="en-GB" sz="1400">
                          <a:effectLst/>
                        </a:rPr>
                        <a:t> </a:t>
                      </a:r>
                      <a:endParaRPr lang="en-US" sz="1400">
                        <a:effectLst/>
                      </a:endParaRPr>
                    </a:p>
                    <a:p>
                      <a:pPr marL="0" marR="0" algn="just">
                        <a:lnSpc>
                          <a:spcPct val="115000"/>
                        </a:lnSpc>
                        <a:spcBef>
                          <a:spcPts val="0"/>
                        </a:spcBef>
                        <a:spcAft>
                          <a:spcPts val="0"/>
                        </a:spcAft>
                      </a:pPr>
                      <a:r>
                        <a:rPr lang="en-GB" sz="1400">
                          <a:effectLst/>
                        </a:rPr>
                        <a:t>Stop (plosive)</a:t>
                      </a:r>
                      <a:endParaRPr lang="en-US" sz="1400">
                        <a:effectLst/>
                        <a:latin typeface="Calibri" panose="020F0502020204030204"/>
                        <a:ea typeface="Times New Roman" panose="02020603050405020304"/>
                        <a:cs typeface="Times New Roman" panose="02020603050405020304"/>
                      </a:endParaRPr>
                    </a:p>
                  </a:txBody>
                  <a:tcPr marL="67724" marR="67724" marT="0" marB="0"/>
                </a:tc>
                <a:tc>
                  <a:txBody>
                    <a:bodyPr/>
                    <a:lstStyle/>
                    <a:p>
                      <a:pPr marL="0" marR="0" algn="just">
                        <a:lnSpc>
                          <a:spcPct val="115000"/>
                        </a:lnSpc>
                        <a:spcBef>
                          <a:spcPts val="0"/>
                        </a:spcBef>
                        <a:spcAft>
                          <a:spcPts val="0"/>
                        </a:spcAft>
                      </a:pPr>
                      <a:r>
                        <a:rPr lang="en-GB" sz="1600" dirty="0">
                          <a:effectLst/>
                        </a:rPr>
                        <a:t>p   k                     b   g</a:t>
                      </a:r>
                      <a:endParaRPr lang="en-US" sz="1600" dirty="0">
                        <a:effectLst/>
                      </a:endParaRPr>
                    </a:p>
                    <a:p>
                      <a:pPr marL="0" marR="0" algn="just">
                        <a:lnSpc>
                          <a:spcPct val="115000"/>
                        </a:lnSpc>
                        <a:spcBef>
                          <a:spcPts val="0"/>
                        </a:spcBef>
                        <a:spcAft>
                          <a:spcPts val="0"/>
                        </a:spcAft>
                      </a:pPr>
                      <a:r>
                        <a:rPr lang="en-GB" sz="1600" dirty="0">
                          <a:effectLst/>
                        </a:rPr>
                        <a:t>t                                d</a:t>
                      </a:r>
                      <a:endParaRPr lang="en-US" sz="1600" dirty="0">
                        <a:effectLst/>
                      </a:endParaRPr>
                    </a:p>
                    <a:p>
                      <a:pPr marL="0" marR="0" algn="just">
                        <a:lnSpc>
                          <a:spcPct val="115000"/>
                        </a:lnSpc>
                        <a:spcBef>
                          <a:spcPts val="0"/>
                        </a:spcBef>
                        <a:spcAft>
                          <a:spcPts val="0"/>
                        </a:spcAft>
                      </a:pPr>
                      <a:r>
                        <a:rPr lang="en-GB" sz="1600" dirty="0">
                          <a:effectLst/>
                        </a:rPr>
                        <a:t> </a:t>
                      </a:r>
                      <a:endParaRPr lang="en-US" sz="1600" dirty="0">
                        <a:effectLst/>
                      </a:endParaRPr>
                    </a:p>
                    <a:p>
                      <a:pPr marL="0" marR="0" algn="just">
                        <a:lnSpc>
                          <a:spcPct val="115000"/>
                        </a:lnSpc>
                        <a:spcBef>
                          <a:spcPts val="0"/>
                        </a:spcBef>
                        <a:spcAft>
                          <a:spcPts val="0"/>
                        </a:spcAft>
                      </a:pPr>
                      <a:r>
                        <a:rPr lang="en-GB" sz="1600" dirty="0">
                          <a:effectLst/>
                        </a:rPr>
                        <a:t>                                 d</a:t>
                      </a:r>
                      <a:endParaRPr lang="en-US" sz="1600" dirty="0">
                        <a:effectLst/>
                      </a:endParaRPr>
                    </a:p>
                    <a:p>
                      <a:pPr marL="0" marR="0" algn="just">
                        <a:lnSpc>
                          <a:spcPct val="115000"/>
                        </a:lnSpc>
                        <a:spcBef>
                          <a:spcPts val="0"/>
                        </a:spcBef>
                        <a:spcAft>
                          <a:spcPts val="0"/>
                        </a:spcAft>
                      </a:pPr>
                      <a:r>
                        <a:rPr lang="en-GB" sz="1600" dirty="0">
                          <a:effectLst/>
                        </a:rPr>
                        <a:t>k                              </a:t>
                      </a:r>
                      <a:r>
                        <a:rPr lang="en-GB" sz="1600" dirty="0" smtClean="0">
                          <a:effectLst/>
                        </a:rPr>
                        <a:t> </a:t>
                      </a:r>
                      <a:r>
                        <a:rPr lang="en-GB" sz="1600" dirty="0">
                          <a:effectLst/>
                        </a:rPr>
                        <a:t>g    </a:t>
                      </a:r>
                      <a:endParaRPr lang="en-US" sz="1600" dirty="0">
                        <a:effectLst/>
                        <a:latin typeface="Calibri" panose="020F0502020204030204"/>
                        <a:ea typeface="Times New Roman" panose="02020603050405020304"/>
                        <a:cs typeface="Times New Roman" panose="02020603050405020304"/>
                      </a:endParaRPr>
                    </a:p>
                  </a:txBody>
                  <a:tcPr marL="67724" marR="67724" marT="0" marB="0"/>
                </a:tc>
                <a:tc>
                  <a:txBody>
                    <a:bodyPr/>
                    <a:lstStyle/>
                    <a:p>
                      <a:pPr marL="0" marR="0" algn="just">
                        <a:lnSpc>
                          <a:spcPct val="115000"/>
                        </a:lnSpc>
                        <a:spcBef>
                          <a:spcPts val="0"/>
                        </a:spcBef>
                        <a:spcAft>
                          <a:spcPts val="0"/>
                        </a:spcAft>
                      </a:pPr>
                      <a:r>
                        <a:rPr lang="en-GB" sz="1400">
                          <a:effectLst/>
                        </a:rPr>
                        <a:t> </a:t>
                      </a:r>
                      <a:endParaRPr lang="en-US" sz="1400">
                        <a:effectLst/>
                      </a:endParaRPr>
                    </a:p>
                    <a:p>
                      <a:pPr marL="0" marR="0" algn="just">
                        <a:lnSpc>
                          <a:spcPct val="115000"/>
                        </a:lnSpc>
                        <a:spcBef>
                          <a:spcPts val="0"/>
                        </a:spcBef>
                        <a:spcAft>
                          <a:spcPts val="0"/>
                        </a:spcAft>
                      </a:pPr>
                      <a:r>
                        <a:rPr lang="en-GB" sz="1400">
                          <a:effectLst/>
                        </a:rPr>
                        <a:t>Bilabial Alveolar Velar</a:t>
                      </a:r>
                      <a:endParaRPr lang="en-US" sz="1400">
                        <a:effectLst/>
                        <a:latin typeface="Calibri" panose="020F0502020204030204"/>
                        <a:ea typeface="Times New Roman" panose="02020603050405020304"/>
                        <a:cs typeface="Times New Roman" panose="02020603050405020304"/>
                      </a:endParaRPr>
                    </a:p>
                  </a:txBody>
                  <a:tcPr marL="67724" marR="67724" marT="0" marB="0"/>
                </a:tc>
              </a:tr>
              <a:tr h="1246120">
                <a:tc>
                  <a:txBody>
                    <a:bodyPr/>
                    <a:lstStyle/>
                    <a:p>
                      <a:pPr marL="0" marR="0" algn="just">
                        <a:lnSpc>
                          <a:spcPct val="115000"/>
                        </a:lnSpc>
                        <a:spcBef>
                          <a:spcPts val="0"/>
                        </a:spcBef>
                        <a:spcAft>
                          <a:spcPts val="0"/>
                        </a:spcAft>
                      </a:pPr>
                      <a:r>
                        <a:rPr lang="en-GB" sz="1400" dirty="0">
                          <a:effectLst/>
                          <a:latin typeface="Times New Roman" panose="02020603050405020304" pitchFamily="18" charset="0"/>
                          <a:cs typeface="Times New Roman" panose="02020603050405020304" pitchFamily="18" charset="0"/>
                        </a:rPr>
                        <a:t>Fricative </a:t>
                      </a:r>
                      <a:endParaRPr lang="en-US" sz="1400" dirty="0">
                        <a:effectLst/>
                        <a:latin typeface="Times New Roman" panose="02020603050405020304" pitchFamily="18" charset="0"/>
                        <a:ea typeface="Times New Roman" panose="02020603050405020304"/>
                        <a:cs typeface="Times New Roman" panose="02020603050405020304" pitchFamily="18" charset="0"/>
                      </a:endParaRPr>
                    </a:p>
                  </a:txBody>
                  <a:tcPr marL="67724" marR="67724" marT="0" marB="0"/>
                </a:tc>
                <a:tc>
                  <a:txBody>
                    <a:bodyPr/>
                    <a:lstStyle/>
                    <a:p>
                      <a:pPr marL="0" marR="0" algn="just">
                        <a:lnSpc>
                          <a:spcPct val="115000"/>
                        </a:lnSpc>
                        <a:spcBef>
                          <a:spcPts val="0"/>
                        </a:spcBef>
                        <a:spcAft>
                          <a:spcPts val="0"/>
                        </a:spcAft>
                      </a:pPr>
                      <a:r>
                        <a:rPr lang="en-GB" sz="1600">
                          <a:effectLst/>
                        </a:rPr>
                        <a:t>f                                v</a:t>
                      </a:r>
                      <a:endParaRPr lang="en-US" sz="1600">
                        <a:effectLst/>
                      </a:endParaRPr>
                    </a:p>
                    <a:p>
                      <a:pPr marL="0" marR="0" algn="just">
                        <a:lnSpc>
                          <a:spcPct val="115000"/>
                        </a:lnSpc>
                        <a:spcBef>
                          <a:spcPts val="0"/>
                        </a:spcBef>
                        <a:spcAft>
                          <a:spcPts val="0"/>
                        </a:spcAft>
                        <a:tabLst>
                          <a:tab pos="1630680" algn="l"/>
                        </a:tabLst>
                      </a:pPr>
                      <a:r>
                        <a:rPr lang="en-GB" sz="1600">
                          <a:effectLst/>
                        </a:rPr>
                        <a:t>θ                                ð</a:t>
                      </a:r>
                      <a:endParaRPr lang="en-US" sz="1600">
                        <a:effectLst/>
                      </a:endParaRPr>
                    </a:p>
                    <a:p>
                      <a:pPr marL="0" marR="0" algn="just">
                        <a:lnSpc>
                          <a:spcPct val="115000"/>
                        </a:lnSpc>
                        <a:spcBef>
                          <a:spcPts val="0"/>
                        </a:spcBef>
                        <a:spcAft>
                          <a:spcPts val="0"/>
                        </a:spcAft>
                      </a:pPr>
                      <a:r>
                        <a:rPr lang="en-GB" sz="1600">
                          <a:effectLst/>
                        </a:rPr>
                        <a:t>s                                 z</a:t>
                      </a:r>
                      <a:endParaRPr lang="en-US" sz="1600">
                        <a:effectLst/>
                      </a:endParaRPr>
                    </a:p>
                    <a:p>
                      <a:pPr marL="0" marR="0" algn="just">
                        <a:lnSpc>
                          <a:spcPct val="115000"/>
                        </a:lnSpc>
                        <a:spcBef>
                          <a:spcPts val="0"/>
                        </a:spcBef>
                        <a:spcAft>
                          <a:spcPts val="0"/>
                        </a:spcAft>
                      </a:pPr>
                      <a:r>
                        <a:rPr lang="en-GB" sz="1600">
                          <a:effectLst/>
                        </a:rPr>
                        <a:t>ʃ                                  ʒ</a:t>
                      </a:r>
                      <a:endParaRPr lang="en-US" sz="1600">
                        <a:effectLst/>
                      </a:endParaRPr>
                    </a:p>
                    <a:p>
                      <a:pPr marL="0" marR="0" algn="just">
                        <a:lnSpc>
                          <a:spcPct val="115000"/>
                        </a:lnSpc>
                        <a:spcBef>
                          <a:spcPts val="0"/>
                        </a:spcBef>
                        <a:spcAft>
                          <a:spcPts val="0"/>
                        </a:spcAft>
                      </a:pPr>
                      <a:r>
                        <a:rPr lang="en-GB" sz="1600">
                          <a:effectLst/>
                        </a:rPr>
                        <a:t>h                                  </a:t>
                      </a:r>
                      <a:endParaRPr lang="en-US" sz="1600">
                        <a:effectLst/>
                        <a:latin typeface="Calibri" panose="020F0502020204030204"/>
                        <a:ea typeface="Times New Roman" panose="02020603050405020304"/>
                        <a:cs typeface="Times New Roman" panose="02020603050405020304"/>
                      </a:endParaRPr>
                    </a:p>
                  </a:txBody>
                  <a:tcPr marL="67724" marR="67724" marT="0" marB="0"/>
                </a:tc>
                <a:tc>
                  <a:txBody>
                    <a:bodyPr/>
                    <a:lstStyle/>
                    <a:p>
                      <a:pPr marL="0" marR="0" algn="just">
                        <a:lnSpc>
                          <a:spcPct val="115000"/>
                        </a:lnSpc>
                        <a:spcBef>
                          <a:spcPts val="0"/>
                        </a:spcBef>
                        <a:spcAft>
                          <a:spcPts val="0"/>
                        </a:spcAft>
                      </a:pPr>
                      <a:r>
                        <a:rPr lang="en-GB" sz="1400" dirty="0" err="1">
                          <a:effectLst/>
                        </a:rPr>
                        <a:t>Labio</a:t>
                      </a:r>
                      <a:r>
                        <a:rPr lang="en-GB" sz="1400" dirty="0">
                          <a:effectLst/>
                        </a:rPr>
                        <a:t>-dental</a:t>
                      </a:r>
                      <a:endParaRPr lang="en-US" sz="1400" dirty="0">
                        <a:effectLst/>
                      </a:endParaRPr>
                    </a:p>
                    <a:p>
                      <a:pPr marL="0" marR="0" algn="just">
                        <a:lnSpc>
                          <a:spcPct val="115000"/>
                        </a:lnSpc>
                        <a:spcBef>
                          <a:spcPts val="0"/>
                        </a:spcBef>
                        <a:spcAft>
                          <a:spcPts val="0"/>
                        </a:spcAft>
                      </a:pPr>
                      <a:r>
                        <a:rPr lang="en-GB" sz="1400" dirty="0">
                          <a:effectLst/>
                        </a:rPr>
                        <a:t>Dental</a:t>
                      </a:r>
                      <a:endParaRPr lang="en-US" sz="1400" dirty="0">
                        <a:effectLst/>
                      </a:endParaRPr>
                    </a:p>
                    <a:p>
                      <a:pPr marL="0" marR="0" algn="just">
                        <a:lnSpc>
                          <a:spcPct val="115000"/>
                        </a:lnSpc>
                        <a:spcBef>
                          <a:spcPts val="0"/>
                        </a:spcBef>
                        <a:spcAft>
                          <a:spcPts val="0"/>
                        </a:spcAft>
                      </a:pPr>
                      <a:r>
                        <a:rPr lang="en-GB" sz="1400" dirty="0">
                          <a:effectLst/>
                        </a:rPr>
                        <a:t>Alveolar</a:t>
                      </a:r>
                      <a:endParaRPr lang="en-US" sz="1400" dirty="0">
                        <a:effectLst/>
                      </a:endParaRPr>
                    </a:p>
                    <a:p>
                      <a:pPr marL="0" marR="0" algn="just">
                        <a:lnSpc>
                          <a:spcPct val="115000"/>
                        </a:lnSpc>
                        <a:spcBef>
                          <a:spcPts val="0"/>
                        </a:spcBef>
                        <a:spcAft>
                          <a:spcPts val="0"/>
                        </a:spcAft>
                      </a:pPr>
                      <a:r>
                        <a:rPr lang="en-GB" sz="1400" dirty="0" err="1">
                          <a:effectLst/>
                        </a:rPr>
                        <a:t>Palato</a:t>
                      </a:r>
                      <a:r>
                        <a:rPr lang="en-GB" sz="1400" dirty="0">
                          <a:effectLst/>
                        </a:rPr>
                        <a:t>-alveolar</a:t>
                      </a:r>
                      <a:endParaRPr lang="en-US" sz="1400" dirty="0">
                        <a:effectLst/>
                      </a:endParaRPr>
                    </a:p>
                    <a:p>
                      <a:pPr marL="0" marR="0" algn="just">
                        <a:lnSpc>
                          <a:spcPct val="115000"/>
                        </a:lnSpc>
                        <a:spcBef>
                          <a:spcPts val="0"/>
                        </a:spcBef>
                        <a:spcAft>
                          <a:spcPts val="0"/>
                        </a:spcAft>
                      </a:pPr>
                      <a:r>
                        <a:rPr lang="en-GB" sz="1400" dirty="0">
                          <a:effectLst/>
                        </a:rPr>
                        <a:t>Glottal </a:t>
                      </a:r>
                      <a:endParaRPr lang="en-US" sz="1400" dirty="0">
                        <a:effectLst/>
                      </a:endParaRPr>
                    </a:p>
                    <a:p>
                      <a:pPr marL="0" marR="0" algn="just">
                        <a:lnSpc>
                          <a:spcPct val="115000"/>
                        </a:lnSpc>
                        <a:spcBef>
                          <a:spcPts val="0"/>
                        </a:spcBef>
                        <a:spcAft>
                          <a:spcPts val="0"/>
                        </a:spcAft>
                      </a:pPr>
                      <a:r>
                        <a:rPr lang="en-GB" sz="1400" dirty="0">
                          <a:effectLst/>
                        </a:rPr>
                        <a:t> </a:t>
                      </a:r>
                      <a:endParaRPr lang="en-US" sz="1400" dirty="0">
                        <a:effectLst/>
                        <a:latin typeface="Calibri" panose="020F0502020204030204"/>
                        <a:ea typeface="Times New Roman" panose="02020603050405020304"/>
                        <a:cs typeface="Times New Roman" panose="02020603050405020304"/>
                      </a:endParaRPr>
                    </a:p>
                  </a:txBody>
                  <a:tcPr marL="67724" marR="67724" marT="0" marB="0"/>
                </a:tc>
              </a:tr>
              <a:tr h="207687">
                <a:tc>
                  <a:txBody>
                    <a:bodyPr/>
                    <a:lstStyle/>
                    <a:p>
                      <a:pPr marL="0" marR="0" algn="just">
                        <a:lnSpc>
                          <a:spcPct val="115000"/>
                        </a:lnSpc>
                        <a:spcBef>
                          <a:spcPts val="0"/>
                        </a:spcBef>
                        <a:spcAft>
                          <a:spcPts val="0"/>
                        </a:spcAft>
                      </a:pPr>
                      <a:r>
                        <a:rPr lang="en-GB" sz="1400">
                          <a:effectLst/>
                        </a:rPr>
                        <a:t>Affricate</a:t>
                      </a:r>
                      <a:endParaRPr lang="en-US" sz="1400">
                        <a:effectLst/>
                        <a:latin typeface="Calibri" panose="020F0502020204030204"/>
                        <a:ea typeface="Times New Roman" panose="02020603050405020304"/>
                        <a:cs typeface="Times New Roman" panose="02020603050405020304"/>
                      </a:endParaRPr>
                    </a:p>
                  </a:txBody>
                  <a:tcPr marL="67724" marR="67724" marT="0" marB="0"/>
                </a:tc>
                <a:tc>
                  <a:txBody>
                    <a:bodyPr/>
                    <a:lstStyle/>
                    <a:p>
                      <a:pPr marL="0" marR="0" algn="just">
                        <a:lnSpc>
                          <a:spcPct val="115000"/>
                        </a:lnSpc>
                        <a:spcBef>
                          <a:spcPts val="0"/>
                        </a:spcBef>
                        <a:spcAft>
                          <a:spcPts val="0"/>
                        </a:spcAft>
                      </a:pPr>
                      <a:r>
                        <a:rPr lang="en-GB" sz="1600">
                          <a:effectLst/>
                        </a:rPr>
                        <a:t>tʃ                                dʒ</a:t>
                      </a:r>
                      <a:endParaRPr lang="en-US" sz="1600">
                        <a:effectLst/>
                        <a:latin typeface="Calibri" panose="020F0502020204030204"/>
                        <a:ea typeface="Times New Roman" panose="02020603050405020304"/>
                        <a:cs typeface="Times New Roman" panose="02020603050405020304"/>
                      </a:endParaRPr>
                    </a:p>
                  </a:txBody>
                  <a:tcPr marL="67724" marR="67724" marT="0" marB="0"/>
                </a:tc>
                <a:tc>
                  <a:txBody>
                    <a:bodyPr/>
                    <a:lstStyle/>
                    <a:p>
                      <a:pPr marL="0" marR="0" algn="just">
                        <a:lnSpc>
                          <a:spcPct val="115000"/>
                        </a:lnSpc>
                        <a:spcBef>
                          <a:spcPts val="0"/>
                        </a:spcBef>
                        <a:spcAft>
                          <a:spcPts val="0"/>
                        </a:spcAft>
                      </a:pPr>
                      <a:r>
                        <a:rPr lang="en-GB" sz="1400">
                          <a:effectLst/>
                        </a:rPr>
                        <a:t>Palate- Alveolar</a:t>
                      </a:r>
                      <a:endParaRPr lang="en-US" sz="1400">
                        <a:effectLst/>
                        <a:latin typeface="Calibri" panose="020F0502020204030204"/>
                        <a:ea typeface="Times New Roman" panose="02020603050405020304"/>
                        <a:cs typeface="Times New Roman" panose="02020603050405020304"/>
                      </a:endParaRPr>
                    </a:p>
                  </a:txBody>
                  <a:tcPr marL="67724" marR="67724" marT="0" marB="0"/>
                </a:tc>
              </a:tr>
              <a:tr h="207687">
                <a:tc>
                  <a:txBody>
                    <a:bodyPr/>
                    <a:lstStyle/>
                    <a:p>
                      <a:pPr marL="0" marR="0" algn="just">
                        <a:lnSpc>
                          <a:spcPct val="115000"/>
                        </a:lnSpc>
                        <a:spcBef>
                          <a:spcPts val="0"/>
                        </a:spcBef>
                        <a:spcAft>
                          <a:spcPts val="0"/>
                        </a:spcAft>
                      </a:pPr>
                      <a:r>
                        <a:rPr lang="en-GB" sz="1400">
                          <a:effectLst/>
                        </a:rPr>
                        <a:t>Lateral</a:t>
                      </a:r>
                      <a:endParaRPr lang="en-US" sz="1400">
                        <a:effectLst/>
                        <a:latin typeface="Calibri" panose="020F0502020204030204"/>
                        <a:ea typeface="Times New Roman" panose="02020603050405020304"/>
                        <a:cs typeface="Times New Roman" panose="02020603050405020304"/>
                      </a:endParaRPr>
                    </a:p>
                  </a:txBody>
                  <a:tcPr marL="67724" marR="67724" marT="0" marB="0"/>
                </a:tc>
                <a:tc>
                  <a:txBody>
                    <a:bodyPr/>
                    <a:lstStyle/>
                    <a:p>
                      <a:pPr marL="0" marR="0" algn="just">
                        <a:lnSpc>
                          <a:spcPct val="115000"/>
                        </a:lnSpc>
                        <a:spcBef>
                          <a:spcPts val="0"/>
                        </a:spcBef>
                        <a:spcAft>
                          <a:spcPts val="0"/>
                        </a:spcAft>
                      </a:pPr>
                      <a:r>
                        <a:rPr lang="en-GB" sz="1600" dirty="0">
                          <a:effectLst/>
                        </a:rPr>
                        <a:t>                                    l            </a:t>
                      </a:r>
                      <a:endParaRPr lang="en-US" sz="1600" dirty="0">
                        <a:effectLst/>
                        <a:latin typeface="Calibri" panose="020F0502020204030204"/>
                        <a:ea typeface="Times New Roman" panose="02020603050405020304"/>
                        <a:cs typeface="Times New Roman" panose="02020603050405020304"/>
                      </a:endParaRPr>
                    </a:p>
                  </a:txBody>
                  <a:tcPr marL="67724" marR="67724" marT="0" marB="0"/>
                </a:tc>
                <a:tc>
                  <a:txBody>
                    <a:bodyPr/>
                    <a:lstStyle/>
                    <a:p>
                      <a:pPr marL="0" marR="0" algn="just">
                        <a:lnSpc>
                          <a:spcPct val="115000"/>
                        </a:lnSpc>
                        <a:spcBef>
                          <a:spcPts val="0"/>
                        </a:spcBef>
                        <a:spcAft>
                          <a:spcPts val="0"/>
                        </a:spcAft>
                      </a:pPr>
                      <a:r>
                        <a:rPr lang="en-GB" sz="1400">
                          <a:effectLst/>
                        </a:rPr>
                        <a:t>Alveolar</a:t>
                      </a:r>
                      <a:endParaRPr lang="en-US" sz="1400">
                        <a:effectLst/>
                        <a:latin typeface="Calibri" panose="020F0502020204030204"/>
                        <a:ea typeface="Times New Roman" panose="02020603050405020304"/>
                        <a:cs typeface="Times New Roman" panose="02020603050405020304"/>
                      </a:endParaRPr>
                    </a:p>
                  </a:txBody>
                  <a:tcPr marL="67724" marR="67724" marT="0" marB="0"/>
                </a:tc>
              </a:tr>
              <a:tr h="415373">
                <a:tc>
                  <a:txBody>
                    <a:bodyPr/>
                    <a:lstStyle/>
                    <a:p>
                      <a:pPr marL="0" marR="0" algn="just">
                        <a:lnSpc>
                          <a:spcPct val="115000"/>
                        </a:lnSpc>
                        <a:spcBef>
                          <a:spcPts val="0"/>
                        </a:spcBef>
                        <a:spcAft>
                          <a:spcPts val="0"/>
                        </a:spcAft>
                      </a:pPr>
                      <a:r>
                        <a:rPr lang="en-GB" sz="1400">
                          <a:effectLst/>
                        </a:rPr>
                        <a:t>Semi-vowel          </a:t>
                      </a:r>
                      <a:endParaRPr lang="en-US" sz="1400">
                        <a:effectLst/>
                        <a:latin typeface="Calibri" panose="020F0502020204030204"/>
                        <a:ea typeface="Times New Roman" panose="02020603050405020304"/>
                        <a:cs typeface="Times New Roman" panose="02020603050405020304"/>
                      </a:endParaRPr>
                    </a:p>
                  </a:txBody>
                  <a:tcPr marL="67724" marR="67724" marT="0" marB="0"/>
                </a:tc>
                <a:tc>
                  <a:txBody>
                    <a:bodyPr/>
                    <a:lstStyle/>
                    <a:p>
                      <a:pPr marL="0" marR="0" algn="just">
                        <a:lnSpc>
                          <a:spcPct val="115000"/>
                        </a:lnSpc>
                        <a:spcBef>
                          <a:spcPts val="0"/>
                        </a:spcBef>
                        <a:spcAft>
                          <a:spcPts val="0"/>
                        </a:spcAft>
                      </a:pPr>
                      <a:r>
                        <a:rPr lang="en-GB" sz="1600" dirty="0">
                          <a:effectLst/>
                        </a:rPr>
                        <a:t>                                     W</a:t>
                      </a:r>
                      <a:endParaRPr lang="en-US" sz="1600" dirty="0">
                        <a:effectLst/>
                      </a:endParaRPr>
                    </a:p>
                    <a:p>
                      <a:pPr marL="0" marR="0" algn="just">
                        <a:lnSpc>
                          <a:spcPct val="115000"/>
                        </a:lnSpc>
                        <a:spcBef>
                          <a:spcPts val="0"/>
                        </a:spcBef>
                        <a:spcAft>
                          <a:spcPts val="0"/>
                        </a:spcAft>
                      </a:pPr>
                      <a:r>
                        <a:rPr lang="en-GB" sz="1600" dirty="0">
                          <a:effectLst/>
                        </a:rPr>
                        <a:t>                                      J</a:t>
                      </a:r>
                      <a:endParaRPr lang="en-US" sz="1600" dirty="0">
                        <a:effectLst/>
                        <a:latin typeface="Calibri" panose="020F0502020204030204"/>
                        <a:ea typeface="Times New Roman" panose="02020603050405020304"/>
                        <a:cs typeface="Times New Roman" panose="02020603050405020304"/>
                      </a:endParaRPr>
                    </a:p>
                  </a:txBody>
                  <a:tcPr marL="67724" marR="67724" marT="0" marB="0"/>
                </a:tc>
                <a:tc>
                  <a:txBody>
                    <a:bodyPr/>
                    <a:lstStyle/>
                    <a:p>
                      <a:pPr marL="0" marR="0" algn="just">
                        <a:lnSpc>
                          <a:spcPct val="115000"/>
                        </a:lnSpc>
                        <a:spcBef>
                          <a:spcPts val="0"/>
                        </a:spcBef>
                        <a:spcAft>
                          <a:spcPts val="0"/>
                        </a:spcAft>
                      </a:pPr>
                      <a:r>
                        <a:rPr lang="en-GB" sz="1400">
                          <a:effectLst/>
                        </a:rPr>
                        <a:t>Bilabial</a:t>
                      </a:r>
                      <a:endParaRPr lang="en-US" sz="1400">
                        <a:effectLst/>
                      </a:endParaRPr>
                    </a:p>
                    <a:p>
                      <a:pPr marL="0" marR="0" algn="just">
                        <a:lnSpc>
                          <a:spcPct val="115000"/>
                        </a:lnSpc>
                        <a:spcBef>
                          <a:spcPts val="0"/>
                        </a:spcBef>
                        <a:spcAft>
                          <a:spcPts val="0"/>
                        </a:spcAft>
                      </a:pPr>
                      <a:r>
                        <a:rPr lang="en-GB" sz="1400">
                          <a:effectLst/>
                        </a:rPr>
                        <a:t>Palatal</a:t>
                      </a:r>
                      <a:endParaRPr lang="en-US" sz="1400">
                        <a:effectLst/>
                        <a:latin typeface="Calibri" panose="020F0502020204030204"/>
                        <a:ea typeface="Times New Roman" panose="02020603050405020304"/>
                        <a:cs typeface="Times New Roman" panose="02020603050405020304"/>
                      </a:endParaRPr>
                    </a:p>
                  </a:txBody>
                  <a:tcPr marL="67724" marR="67724" marT="0" marB="0"/>
                </a:tc>
              </a:tr>
              <a:tr h="0">
                <a:tc>
                  <a:txBody>
                    <a:bodyPr/>
                    <a:lstStyle/>
                    <a:p>
                      <a:pPr marL="0" marR="0" algn="just">
                        <a:lnSpc>
                          <a:spcPct val="115000"/>
                        </a:lnSpc>
                        <a:spcBef>
                          <a:spcPts val="0"/>
                        </a:spcBef>
                        <a:spcAft>
                          <a:spcPts val="0"/>
                        </a:spcAft>
                      </a:pPr>
                      <a:r>
                        <a:rPr lang="en-GB" sz="1400">
                          <a:effectLst/>
                        </a:rPr>
                        <a:t>Nasal/roll</a:t>
                      </a:r>
                      <a:endParaRPr lang="en-US" sz="1400">
                        <a:effectLst/>
                        <a:latin typeface="Calibri" panose="020F0502020204030204"/>
                        <a:ea typeface="Times New Roman" panose="02020603050405020304"/>
                        <a:cs typeface="Times New Roman" panose="02020603050405020304"/>
                      </a:endParaRPr>
                    </a:p>
                  </a:txBody>
                  <a:tcPr marL="67724" marR="67724" marT="0" marB="0"/>
                </a:tc>
                <a:tc>
                  <a:txBody>
                    <a:bodyPr/>
                    <a:lstStyle/>
                    <a:p>
                      <a:pPr marL="0" marR="0" algn="just">
                        <a:lnSpc>
                          <a:spcPct val="115000"/>
                        </a:lnSpc>
                        <a:spcBef>
                          <a:spcPts val="0"/>
                        </a:spcBef>
                        <a:spcAft>
                          <a:spcPts val="0"/>
                        </a:spcAft>
                      </a:pPr>
                      <a:r>
                        <a:rPr lang="en-GB" sz="1600" dirty="0">
                          <a:effectLst/>
                        </a:rPr>
                        <a:t>                                     M</a:t>
                      </a:r>
                      <a:endParaRPr lang="en-US" sz="1600" dirty="0">
                        <a:effectLst/>
                      </a:endParaRPr>
                    </a:p>
                    <a:p>
                      <a:pPr marL="0" marR="0" algn="just">
                        <a:lnSpc>
                          <a:spcPct val="115000"/>
                        </a:lnSpc>
                        <a:spcBef>
                          <a:spcPts val="0"/>
                        </a:spcBef>
                        <a:spcAft>
                          <a:spcPts val="0"/>
                        </a:spcAft>
                      </a:pPr>
                      <a:r>
                        <a:rPr lang="en-GB" sz="1600" dirty="0">
                          <a:effectLst/>
                        </a:rPr>
                        <a:t>                              r      n </a:t>
                      </a:r>
                      <a:endParaRPr lang="en-US" sz="1600" dirty="0">
                        <a:effectLst/>
                      </a:endParaRPr>
                    </a:p>
                    <a:p>
                      <a:pPr marL="0" marR="0" algn="just">
                        <a:lnSpc>
                          <a:spcPct val="115000"/>
                        </a:lnSpc>
                        <a:spcBef>
                          <a:spcPts val="0"/>
                        </a:spcBef>
                        <a:spcAft>
                          <a:spcPts val="0"/>
                        </a:spcAft>
                        <a:tabLst>
                          <a:tab pos="1630680" algn="l"/>
                        </a:tabLst>
                      </a:pPr>
                      <a:r>
                        <a:rPr lang="en-GB" sz="1600" dirty="0">
                          <a:effectLst/>
                        </a:rPr>
                        <a:t>                                     ŋ</a:t>
                      </a:r>
                      <a:endParaRPr lang="en-US" sz="1600" dirty="0">
                        <a:effectLst/>
                        <a:latin typeface="Calibri" panose="020F0502020204030204"/>
                        <a:ea typeface="Times New Roman" panose="02020603050405020304"/>
                        <a:cs typeface="Times New Roman" panose="02020603050405020304"/>
                      </a:endParaRPr>
                    </a:p>
                  </a:txBody>
                  <a:tcPr marL="67724" marR="67724" marT="0" marB="0"/>
                </a:tc>
                <a:tc>
                  <a:txBody>
                    <a:bodyPr/>
                    <a:lstStyle/>
                    <a:p>
                      <a:pPr marL="0" marR="0" algn="just">
                        <a:lnSpc>
                          <a:spcPct val="115000"/>
                        </a:lnSpc>
                        <a:spcBef>
                          <a:spcPts val="0"/>
                        </a:spcBef>
                        <a:spcAft>
                          <a:spcPts val="0"/>
                        </a:spcAft>
                      </a:pPr>
                      <a:r>
                        <a:rPr lang="en-GB" sz="1400" dirty="0">
                          <a:effectLst/>
                        </a:rPr>
                        <a:t>Bilabial</a:t>
                      </a:r>
                      <a:endParaRPr lang="en-US" sz="1400" dirty="0">
                        <a:effectLst/>
                      </a:endParaRPr>
                    </a:p>
                    <a:p>
                      <a:pPr marL="0" marR="0" algn="just">
                        <a:lnSpc>
                          <a:spcPct val="115000"/>
                        </a:lnSpc>
                        <a:spcBef>
                          <a:spcPts val="0"/>
                        </a:spcBef>
                        <a:spcAft>
                          <a:spcPts val="0"/>
                        </a:spcAft>
                      </a:pPr>
                      <a:r>
                        <a:rPr lang="en-GB" sz="1400" dirty="0">
                          <a:effectLst/>
                        </a:rPr>
                        <a:t>Alveolar</a:t>
                      </a:r>
                      <a:endParaRPr lang="en-US" sz="1400" dirty="0">
                        <a:effectLst/>
                      </a:endParaRPr>
                    </a:p>
                    <a:p>
                      <a:pPr marL="0" marR="0" algn="just">
                        <a:lnSpc>
                          <a:spcPct val="115000"/>
                        </a:lnSpc>
                        <a:spcBef>
                          <a:spcPts val="0"/>
                        </a:spcBef>
                        <a:spcAft>
                          <a:spcPts val="0"/>
                        </a:spcAft>
                      </a:pPr>
                      <a:r>
                        <a:rPr lang="en-GB" sz="1400" dirty="0">
                          <a:effectLst/>
                        </a:rPr>
                        <a:t>Velar</a:t>
                      </a:r>
                      <a:endParaRPr lang="en-US" sz="1400" dirty="0">
                        <a:effectLst/>
                        <a:latin typeface="Calibri" panose="020F0502020204030204"/>
                        <a:ea typeface="Times New Roman" panose="02020603050405020304"/>
                        <a:cs typeface="Times New Roman" panose="02020603050405020304"/>
                      </a:endParaRPr>
                    </a:p>
                  </a:txBody>
                  <a:tcPr marL="67724" marR="67724" marT="0" marB="0"/>
                </a:tc>
              </a:tr>
            </a:tbl>
          </a:graphicData>
        </a:graphic>
      </p:graphicFrame>
      <p:sp>
        <p:nvSpPr>
          <p:cNvPr id="5" name="Rectangle 1"/>
          <p:cNvSpPr>
            <a:spLocks noChangeArrowheads="1"/>
          </p:cNvSpPr>
          <p:nvPr/>
        </p:nvSpPr>
        <p:spPr bwMode="auto">
          <a:xfrm>
            <a:off x="2111375" y="1576388"/>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tabLst>
                <a:tab pos="57150" algn="l"/>
                <a:tab pos="457200" algn="l"/>
                <a:tab pos="914400" algn="l"/>
                <a:tab pos="1371600" algn="l"/>
                <a:tab pos="1828800" algn="l"/>
                <a:tab pos="2286000" algn="l"/>
                <a:tab pos="2743200" algn="l"/>
                <a:tab pos="4060825" algn="l"/>
              </a:tabLst>
            </a:pPr>
            <a:endParaRPr kumimoji="0" 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466725" y="448310"/>
            <a:ext cx="8193405" cy="5619115"/>
          </a:xfrm>
          <a:prstGeom prst="rect">
            <a:avLst/>
          </a:prstGeom>
        </p:spPr>
        <p:txBody>
          <a:bodyPr wrap="square">
            <a:noAutofit/>
          </a:bodyPr>
          <a:p>
            <a:pPr marL="914400" indent="-228600" algn="just" defTabSz="266700">
              <a:lnSpc>
                <a:spcPct val="114000"/>
              </a:lnSpc>
              <a:spcAft>
                <a:spcPct val="0"/>
              </a:spcAft>
              <a:buFont typeface="Times New Roman" panose="02020603050405020304"/>
              <a:buAutoNum type="romanLcPeriod"/>
            </a:pPr>
            <a:endParaRPr sz="2200" b="1">
              <a:latin typeface="Times New Roman" panose="02020603050405020304"/>
              <a:ea typeface="SimSun" panose="02010600030101010101" pitchFamily="2" charset="-122"/>
            </a:endParaRPr>
          </a:p>
          <a:p>
            <a:pPr marL="914400" indent="-228600" algn="just" defTabSz="266700">
              <a:lnSpc>
                <a:spcPct val="114000"/>
              </a:lnSpc>
              <a:spcAft>
                <a:spcPct val="0"/>
              </a:spcAft>
              <a:buFont typeface="Times New Roman" panose="02020603050405020304"/>
              <a:buAutoNum type="romanLcPeriod"/>
            </a:pPr>
            <a:r>
              <a:rPr sz="2200" b="1">
                <a:latin typeface="Times New Roman" panose="02020603050405020304"/>
                <a:ea typeface="SimSun" panose="02010600030101010101" pitchFamily="2" charset="-122"/>
              </a:rPr>
              <a:t>Vowel Sounds:</a:t>
            </a:r>
            <a:r>
              <a:rPr sz="2200">
                <a:latin typeface="Times New Roman" panose="02020603050405020304"/>
                <a:ea typeface="SimSun" panose="02010600030101010101" pitchFamily="2" charset="-122"/>
              </a:rPr>
              <a:t> These are the sounds made without blocking the airflow in the mouth. English has approximately 20 vowel sounds, including:</a:t>
            </a:r>
            <a:endParaRPr sz="2200">
              <a:latin typeface="Times New Roman" panose="02020603050405020304"/>
              <a:ea typeface="SimSun" panose="02010600030101010101" pitchFamily="2" charset="-122"/>
            </a:endParaRPr>
          </a:p>
          <a:p>
            <a:pPr marL="1828800" indent="-228600" algn="just" defTabSz="266700">
              <a:lnSpc>
                <a:spcPct val="114000"/>
              </a:lnSpc>
              <a:spcAft>
                <a:spcPts val="1000"/>
              </a:spcAft>
              <a:buFont typeface="Times New Roman" panose="02020603050405020304"/>
              <a:buAutoNum type="alphaLcPeriod"/>
            </a:pPr>
            <a:r>
              <a:rPr sz="2200">
                <a:latin typeface="Times New Roman" panose="02020603050405020304"/>
                <a:ea typeface="SimSun" panose="02010600030101010101" pitchFamily="2" charset="-122"/>
              </a:rPr>
              <a:t>Monophthongs (pure vowels): /i/, /ɪ/, /ɛ/, /æ/, /ɑ/, /ɔ/, /ʊ/, /u/</a:t>
            </a:r>
            <a:endParaRPr sz="2200">
              <a:latin typeface="Times New Roman" panose="02020603050405020304"/>
              <a:ea typeface="SimSun" panose="02010600030101010101" pitchFamily="2" charset="-122"/>
            </a:endParaRPr>
          </a:p>
          <a:p>
            <a:pPr marL="914400" indent="-228600" algn="just" defTabSz="266700">
              <a:lnSpc>
                <a:spcPct val="114000"/>
              </a:lnSpc>
              <a:spcAft>
                <a:spcPct val="0"/>
              </a:spcAft>
              <a:buFont typeface="Symbol" panose="05050102010706020507"/>
              <a:buChar char=""/>
            </a:pPr>
            <a:r>
              <a:rPr sz="2200" b="1">
                <a:latin typeface="Times New Roman" panose="02020603050405020304"/>
                <a:ea typeface="SimSun" panose="02010600030101010101" pitchFamily="2" charset="-122"/>
              </a:rPr>
              <a:t>Monophthong Vowels/ Short vowels</a:t>
            </a:r>
            <a:endParaRPr sz="2200" b="1">
              <a:latin typeface="Times New Roman" panose="02020603050405020304"/>
              <a:ea typeface="SimSun" panose="02010600030101010101" pitchFamily="2" charset="-122"/>
            </a:endParaRPr>
          </a:p>
          <a:p>
            <a:pPr marL="914400" indent="-228600" algn="just" defTabSz="266700">
              <a:lnSpc>
                <a:spcPct val="114000"/>
              </a:lnSpc>
              <a:spcAft>
                <a:spcPct val="0"/>
              </a:spcAft>
              <a:buFont typeface="Times New Roman" panose="02020603050405020304"/>
              <a:buChar char="-"/>
            </a:pPr>
            <a:r>
              <a:rPr sz="2200">
                <a:latin typeface="Times New Roman" panose="02020603050405020304"/>
                <a:ea typeface="SimSun" panose="02010600030101010101" pitchFamily="2" charset="-122"/>
              </a:rPr>
              <a:t>/i/ (beat) - high front unrounded (Jones, 1956)</a:t>
            </a:r>
            <a:endParaRPr sz="2200">
              <a:latin typeface="Times New Roman" panose="02020603050405020304"/>
              <a:ea typeface="SimSun" panose="02010600030101010101" pitchFamily="2" charset="-122"/>
            </a:endParaRPr>
          </a:p>
          <a:p>
            <a:pPr marL="914400" indent="-228600" algn="just" defTabSz="266700">
              <a:lnSpc>
                <a:spcPct val="114000"/>
              </a:lnSpc>
              <a:spcAft>
                <a:spcPct val="0"/>
              </a:spcAft>
              <a:buFont typeface="Times New Roman" panose="02020603050405020304"/>
              <a:buChar char="-"/>
            </a:pPr>
            <a:r>
              <a:rPr sz="2200">
                <a:latin typeface="Times New Roman" panose="02020603050405020304"/>
                <a:ea typeface="SimSun" panose="02010600030101010101" pitchFamily="2" charset="-122"/>
              </a:rPr>
              <a:t>/ɪ/ (bit) - near-high near-front unrounded (Gimson, 1962)</a:t>
            </a:r>
            <a:endParaRPr sz="2200">
              <a:latin typeface="Times New Roman" panose="02020603050405020304"/>
              <a:ea typeface="SimSun" panose="02010600030101010101" pitchFamily="2" charset="-122"/>
            </a:endParaRPr>
          </a:p>
          <a:p>
            <a:pPr marL="914400" indent="-228600" algn="just" defTabSz="266700">
              <a:lnSpc>
                <a:spcPct val="114000"/>
              </a:lnSpc>
              <a:spcAft>
                <a:spcPct val="0"/>
              </a:spcAft>
              <a:buFont typeface="Times New Roman" panose="02020603050405020304"/>
              <a:buChar char="-"/>
            </a:pPr>
            <a:r>
              <a:rPr sz="2200">
                <a:latin typeface="Times New Roman" panose="02020603050405020304"/>
                <a:ea typeface="SimSun" panose="02010600030101010101" pitchFamily="2" charset="-122"/>
              </a:rPr>
              <a:t>/ɛ/ (bet) - mid front unrounded (Kenyon, 1950)</a:t>
            </a:r>
            <a:endParaRPr sz="2200">
              <a:latin typeface="Times New Roman" panose="02020603050405020304"/>
              <a:ea typeface="SimSun" panose="02010600030101010101" pitchFamily="2" charset="-122"/>
            </a:endParaRPr>
          </a:p>
          <a:p>
            <a:pPr marL="914400" indent="-228600" algn="just" defTabSz="266700">
              <a:lnSpc>
                <a:spcPct val="114000"/>
              </a:lnSpc>
              <a:spcAft>
                <a:spcPct val="0"/>
              </a:spcAft>
              <a:buFont typeface="Times New Roman" panose="02020603050405020304"/>
              <a:buChar char="-"/>
            </a:pPr>
            <a:r>
              <a:rPr sz="2200">
                <a:latin typeface="Times New Roman" panose="02020603050405020304"/>
                <a:ea typeface="SimSun" panose="02010600030101010101" pitchFamily="2" charset="-122"/>
              </a:rPr>
              <a:t>/æ/ (bat) - near-low front unrounded (Trager &amp; Smith, 1951)</a:t>
            </a:r>
            <a:endParaRPr sz="2200">
              <a:latin typeface="Times New Roman" panose="02020603050405020304"/>
              <a:ea typeface="SimSun" panose="02010600030101010101" pitchFamily="2" charset="-122"/>
            </a:endParaRPr>
          </a:p>
          <a:p>
            <a:pPr marL="914400" indent="-228600" algn="just" defTabSz="266700">
              <a:lnSpc>
                <a:spcPct val="114000"/>
              </a:lnSpc>
              <a:spcAft>
                <a:spcPct val="0"/>
              </a:spcAft>
              <a:buFont typeface="Times New Roman" panose="02020603050405020304"/>
              <a:buChar char="-"/>
            </a:pPr>
            <a:r>
              <a:rPr sz="2200">
                <a:latin typeface="Times New Roman" panose="02020603050405020304"/>
                <a:ea typeface="SimSun" panose="02010600030101010101" pitchFamily="2" charset="-122"/>
              </a:rPr>
              <a:t>/ɑ/ (car) - low back unrounded (Jones, 1956)</a:t>
            </a:r>
            <a:endParaRPr sz="2200">
              <a:latin typeface="Times New Roman" panose="02020603050405020304"/>
              <a:ea typeface="SimSun" panose="02010600030101010101" pitchFamily="2" charset="-122"/>
            </a:endParaRPr>
          </a:p>
          <a:p>
            <a:pPr marL="914400" indent="-228600" algn="just" defTabSz="266700">
              <a:lnSpc>
                <a:spcPct val="114000"/>
              </a:lnSpc>
              <a:spcAft>
                <a:spcPct val="0"/>
              </a:spcAft>
              <a:buFont typeface="Times New Roman" panose="02020603050405020304"/>
              <a:buChar char="-"/>
            </a:pPr>
            <a:r>
              <a:rPr sz="2200">
                <a:latin typeface="Times New Roman" panose="02020603050405020304"/>
                <a:ea typeface="SimSun" panose="02010600030101010101" pitchFamily="2" charset="-122"/>
              </a:rPr>
              <a:t>/ɔ/ (law) - mid back rounded (Gimson, 1962)</a:t>
            </a:r>
            <a:endParaRPr sz="2200">
              <a:latin typeface="Times New Roman" panose="02020603050405020304"/>
              <a:ea typeface="SimSun" panose="02010600030101010101" pitchFamily="2" charset="-122"/>
            </a:endParaRPr>
          </a:p>
          <a:p>
            <a:pPr marL="914400" indent="-228600" algn="just" defTabSz="266700">
              <a:lnSpc>
                <a:spcPct val="114000"/>
              </a:lnSpc>
              <a:spcAft>
                <a:spcPct val="0"/>
              </a:spcAft>
              <a:buFont typeface="Times New Roman" panose="02020603050405020304"/>
              <a:buChar char="-"/>
            </a:pPr>
            <a:r>
              <a:rPr sz="2200">
                <a:latin typeface="Times New Roman" panose="02020603050405020304"/>
                <a:ea typeface="SimSun" panose="02010600030101010101" pitchFamily="2" charset="-122"/>
              </a:rPr>
              <a:t>/ʊ/ (boot) - high back rounded (Kenyon, 1950)</a:t>
            </a:r>
            <a:endParaRPr sz="2200">
              <a:latin typeface="Times New Roman" panose="02020603050405020304"/>
              <a:ea typeface="SimSun" panose="02010600030101010101" pitchFamily="2" charset="-122"/>
            </a:endParaRPr>
          </a:p>
          <a:p>
            <a:pPr marL="914400" indent="-228600" algn="just" defTabSz="266700">
              <a:lnSpc>
                <a:spcPct val="114000"/>
              </a:lnSpc>
              <a:spcAft>
                <a:spcPts val="1000"/>
              </a:spcAft>
              <a:buFont typeface="Times New Roman" panose="02020603050405020304"/>
              <a:buChar char="-"/>
            </a:pPr>
            <a:r>
              <a:rPr sz="2200">
                <a:latin typeface="Times New Roman" panose="02020603050405020304"/>
                <a:ea typeface="SimSun" panose="02010600030101010101" pitchFamily="2" charset="-122"/>
              </a:rPr>
              <a:t>/u/ (boot) - high back rounded (Jones, 1956)</a:t>
            </a:r>
            <a:endParaRPr sz="2200">
              <a:latin typeface="Times New Roman" panose="02020603050405020304"/>
              <a:ea typeface="SimSun" panose="02010600030101010101" pitchFamily="2" charset="-122"/>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547370" y="624205"/>
            <a:ext cx="8107680" cy="4110990"/>
          </a:xfrm>
          <a:prstGeom prst="rect">
            <a:avLst/>
          </a:prstGeom>
        </p:spPr>
        <p:txBody>
          <a:bodyPr wrap="square">
            <a:noAutofit/>
          </a:bodyPr>
          <a:p>
            <a:pPr algn="just" defTabSz="266700">
              <a:lnSpc>
                <a:spcPct val="114000"/>
              </a:lnSpc>
              <a:spcAft>
                <a:spcPct val="0"/>
              </a:spcAft>
            </a:pPr>
            <a:r>
              <a:rPr sz="2800" b="1" i="1">
                <a:latin typeface="Times New Roman" panose="02020603050405020304"/>
                <a:ea typeface="SimSun" panose="02010600030101010101" pitchFamily="2" charset="-122"/>
              </a:rPr>
              <a:t>Long Vowels</a:t>
            </a:r>
            <a:endParaRPr sz="2800" b="1" i="1">
              <a:latin typeface="Times New Roman" panose="02020603050405020304"/>
              <a:ea typeface="SimSun" panose="02010600030101010101" pitchFamily="2" charset="-122"/>
            </a:endParaRPr>
          </a:p>
          <a:p>
            <a:pPr algn="just" defTabSz="266700">
              <a:lnSpc>
                <a:spcPct val="114000"/>
              </a:lnSpc>
              <a:spcAft>
                <a:spcPct val="0"/>
              </a:spcAft>
            </a:pPr>
            <a:r>
              <a:rPr sz="2800">
                <a:latin typeface="Times New Roman" panose="02020603050405020304"/>
                <a:ea typeface="SimSun" panose="02010600030101010101" pitchFamily="2" charset="-122"/>
              </a:rPr>
              <a:t>Long vowels in English are vowels that are pronounced for a longer duration than short vowels. They are typically marked by a macron (ā, ē, ī, ō, ū) or a colon (a:, e:, i:, o:, u:) in phonetic transcriptions. Below are the long vowels in English:</a:t>
            </a:r>
            <a:endParaRPr sz="2800">
              <a:latin typeface="Times New Roman" panose="02020603050405020304"/>
              <a:ea typeface="SimSun" panose="02010600030101010101" pitchFamily="2" charset="-122"/>
            </a:endParaRPr>
          </a:p>
          <a:p>
            <a:pPr marL="914400" indent="-228600" algn="just" defTabSz="266700">
              <a:lnSpc>
                <a:spcPct val="114000"/>
              </a:lnSpc>
              <a:spcAft>
                <a:spcPct val="0"/>
              </a:spcAft>
              <a:buFont typeface="Times New Roman" panose="02020603050405020304"/>
              <a:buChar char="-"/>
            </a:pPr>
            <a:r>
              <a:rPr sz="2800">
                <a:latin typeface="Times New Roman" panose="02020603050405020304"/>
                <a:ea typeface="SimSun" panose="02010600030101010101" pitchFamily="2" charset="-122"/>
              </a:rPr>
              <a:t>/ɑː/ (car, father)</a:t>
            </a:r>
            <a:endParaRPr sz="2800">
              <a:latin typeface="Times New Roman" panose="02020603050405020304"/>
              <a:ea typeface="SimSun" panose="02010600030101010101" pitchFamily="2" charset="-122"/>
            </a:endParaRPr>
          </a:p>
          <a:p>
            <a:pPr marL="914400" indent="-228600" algn="just" defTabSz="266700">
              <a:lnSpc>
                <a:spcPct val="114000"/>
              </a:lnSpc>
              <a:spcAft>
                <a:spcPct val="0"/>
              </a:spcAft>
              <a:buFont typeface="Times New Roman" panose="02020603050405020304"/>
              <a:buChar char="-"/>
            </a:pPr>
            <a:r>
              <a:rPr sz="2800">
                <a:latin typeface="Times New Roman" panose="02020603050405020304"/>
                <a:ea typeface="SimSun" panose="02010600030101010101" pitchFamily="2" charset="-122"/>
              </a:rPr>
              <a:t>/ɛː/ (pair, fare)</a:t>
            </a:r>
            <a:endParaRPr sz="2800">
              <a:latin typeface="Times New Roman" panose="02020603050405020304"/>
              <a:ea typeface="SimSun" panose="02010600030101010101" pitchFamily="2" charset="-122"/>
            </a:endParaRPr>
          </a:p>
          <a:p>
            <a:pPr marL="914400" indent="-228600" algn="just" defTabSz="266700">
              <a:lnSpc>
                <a:spcPct val="114000"/>
              </a:lnSpc>
              <a:spcAft>
                <a:spcPct val="0"/>
              </a:spcAft>
              <a:buFont typeface="Times New Roman" panose="02020603050405020304"/>
              <a:buChar char="-"/>
            </a:pPr>
            <a:r>
              <a:rPr sz="2800">
                <a:latin typeface="Times New Roman" panose="02020603050405020304"/>
                <a:ea typeface="SimSun" panose="02010600030101010101" pitchFamily="2" charset="-122"/>
              </a:rPr>
              <a:t>/iː/ (beat, seat)</a:t>
            </a:r>
            <a:endParaRPr sz="2800">
              <a:latin typeface="Times New Roman" panose="02020603050405020304"/>
              <a:ea typeface="SimSun" panose="02010600030101010101" pitchFamily="2" charset="-122"/>
            </a:endParaRPr>
          </a:p>
          <a:p>
            <a:pPr marL="914400" indent="-228600" algn="just" defTabSz="266700">
              <a:lnSpc>
                <a:spcPct val="114000"/>
              </a:lnSpc>
              <a:spcAft>
                <a:spcPct val="0"/>
              </a:spcAft>
              <a:buFont typeface="Times New Roman" panose="02020603050405020304"/>
              <a:buChar char="-"/>
            </a:pPr>
            <a:r>
              <a:rPr sz="2800">
                <a:latin typeface="Times New Roman" panose="02020603050405020304"/>
                <a:ea typeface="SimSun" panose="02010600030101010101" pitchFamily="2" charset="-122"/>
              </a:rPr>
              <a:t>/ɔː/ (law, saw)</a:t>
            </a:r>
            <a:endParaRPr sz="2800">
              <a:latin typeface="Times New Roman" panose="02020603050405020304"/>
              <a:ea typeface="SimSun" panose="02010600030101010101" pitchFamily="2" charset="-122"/>
            </a:endParaRPr>
          </a:p>
          <a:p>
            <a:pPr marL="914400" indent="-228600" algn="just" defTabSz="266700">
              <a:lnSpc>
                <a:spcPct val="114000"/>
              </a:lnSpc>
              <a:spcAft>
                <a:spcPts val="1000"/>
              </a:spcAft>
              <a:buFont typeface="Times New Roman" panose="02020603050405020304"/>
              <a:buChar char="-"/>
            </a:pPr>
            <a:r>
              <a:rPr sz="2800">
                <a:latin typeface="Times New Roman" panose="02020603050405020304"/>
                <a:ea typeface="SimSun" panose="02010600030101010101" pitchFamily="2" charset="-122"/>
              </a:rPr>
              <a:t>/uː/ (boot, new)</a:t>
            </a:r>
            <a:endParaRPr sz="2800">
              <a:latin typeface="Times New Roman" panose="02020603050405020304"/>
              <a:ea typeface="SimSun" panose="02010600030101010101" pitchFamily="2" charset="-122"/>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latin typeface="Times New Roman" panose="02020603050405020304" pitchFamily="18" charset="0"/>
                <a:cs typeface="Times New Roman" panose="02020603050405020304" pitchFamily="18" charset="0"/>
              </a:rPr>
              <a:t>English Vowel Chart</a:t>
            </a:r>
            <a:endParaRPr lang="en-US" sz="2800" dirty="0">
              <a:latin typeface="Times New Roman" panose="02020603050405020304" pitchFamily="18" charset="0"/>
              <a:cs typeface="Times New Roman" panose="02020603050405020304" pitchFamily="18" charset="0"/>
            </a:endParaRPr>
          </a:p>
        </p:txBody>
      </p:sp>
      <p:graphicFrame>
        <p:nvGraphicFramePr>
          <p:cNvPr id="4" name="Content Placeholder 3"/>
          <p:cNvGraphicFramePr>
            <a:graphicFrameLocks noGrp="1"/>
          </p:cNvGraphicFramePr>
          <p:nvPr>
            <p:ph idx="1"/>
          </p:nvPr>
        </p:nvGraphicFramePr>
        <p:xfrm>
          <a:off x="685800" y="659670"/>
          <a:ext cx="6858000" cy="5514562"/>
        </p:xfrm>
        <a:graphic>
          <a:graphicData uri="http://schemas.openxmlformats.org/drawingml/2006/table">
            <a:tbl>
              <a:tblPr firstRow="1" firstCol="1" bandRow="1">
                <a:tableStyleId>{5C22544A-7EE6-4342-B048-85BDC9FD1C3A}</a:tableStyleId>
              </a:tblPr>
              <a:tblGrid>
                <a:gridCol w="2222500"/>
                <a:gridCol w="2222500"/>
                <a:gridCol w="2413000"/>
              </a:tblGrid>
              <a:tr h="1588738">
                <a:tc>
                  <a:txBody>
                    <a:bodyPr/>
                    <a:lstStyle/>
                    <a:p>
                      <a:pPr marL="0" marR="0" algn="just">
                        <a:lnSpc>
                          <a:spcPct val="115000"/>
                        </a:lnSpc>
                        <a:spcBef>
                          <a:spcPts val="0"/>
                        </a:spcBef>
                        <a:spcAft>
                          <a:spcPts val="0"/>
                        </a:spcAft>
                        <a:tabLst>
                          <a:tab pos="57150" algn="l"/>
                          <a:tab pos="457200" algn="l"/>
                          <a:tab pos="914400" algn="l"/>
                          <a:tab pos="1371600" algn="l"/>
                          <a:tab pos="1828800" algn="l"/>
                          <a:tab pos="2286000" algn="l"/>
                          <a:tab pos="2743200" algn="l"/>
                          <a:tab pos="4060190" algn="l"/>
                        </a:tabLst>
                      </a:pPr>
                      <a:r>
                        <a:rPr lang="en-GB" sz="2800" dirty="0">
                          <a:effectLst/>
                        </a:rPr>
                        <a:t>English Short Vowels</a:t>
                      </a:r>
                      <a:endParaRPr lang="en-US" sz="2800" dirty="0">
                        <a:effectLst/>
                        <a:latin typeface="Calibri" panose="020F0502020204030204"/>
                        <a:ea typeface="Times New Roman" panose="02020603050405020304"/>
                        <a:cs typeface="Times New Roman" panose="02020603050405020304"/>
                      </a:endParaRPr>
                    </a:p>
                  </a:txBody>
                  <a:tcPr marL="68580" marR="68580" marT="0" marB="0"/>
                </a:tc>
                <a:tc>
                  <a:txBody>
                    <a:bodyPr/>
                    <a:lstStyle/>
                    <a:p>
                      <a:pPr marL="0" marR="0" algn="just">
                        <a:lnSpc>
                          <a:spcPct val="115000"/>
                        </a:lnSpc>
                        <a:spcBef>
                          <a:spcPts val="0"/>
                        </a:spcBef>
                        <a:spcAft>
                          <a:spcPts val="0"/>
                        </a:spcAft>
                        <a:tabLst>
                          <a:tab pos="57150" algn="l"/>
                          <a:tab pos="457200" algn="l"/>
                          <a:tab pos="914400" algn="l"/>
                          <a:tab pos="1371600" algn="l"/>
                          <a:tab pos="1828800" algn="l"/>
                          <a:tab pos="2286000" algn="l"/>
                          <a:tab pos="2743200" algn="l"/>
                          <a:tab pos="4060190" algn="l"/>
                        </a:tabLst>
                      </a:pPr>
                      <a:r>
                        <a:rPr lang="en-GB" sz="2800">
                          <a:effectLst/>
                        </a:rPr>
                        <a:t>English Long Vowels</a:t>
                      </a:r>
                      <a:endParaRPr lang="en-US" sz="2800">
                        <a:effectLst/>
                        <a:latin typeface="Calibri" panose="020F0502020204030204"/>
                        <a:ea typeface="Times New Roman" panose="02020603050405020304"/>
                        <a:cs typeface="Times New Roman" panose="02020603050405020304"/>
                      </a:endParaRPr>
                    </a:p>
                  </a:txBody>
                  <a:tcPr marL="68580" marR="68580" marT="0" marB="0"/>
                </a:tc>
                <a:tc>
                  <a:txBody>
                    <a:bodyPr/>
                    <a:lstStyle/>
                    <a:p>
                      <a:pPr marL="0" marR="0" algn="just">
                        <a:lnSpc>
                          <a:spcPct val="115000"/>
                        </a:lnSpc>
                        <a:spcBef>
                          <a:spcPts val="0"/>
                        </a:spcBef>
                        <a:spcAft>
                          <a:spcPts val="0"/>
                        </a:spcAft>
                        <a:tabLst>
                          <a:tab pos="57150" algn="l"/>
                          <a:tab pos="457200" algn="l"/>
                          <a:tab pos="914400" algn="l"/>
                          <a:tab pos="1371600" algn="l"/>
                          <a:tab pos="1828800" algn="l"/>
                          <a:tab pos="2286000" algn="l"/>
                          <a:tab pos="2743200" algn="l"/>
                          <a:tab pos="4060190" algn="l"/>
                        </a:tabLst>
                      </a:pPr>
                      <a:r>
                        <a:rPr lang="en-GB" sz="2800">
                          <a:effectLst/>
                        </a:rPr>
                        <a:t>Diphthongs</a:t>
                      </a:r>
                      <a:endParaRPr lang="en-US" sz="2800">
                        <a:effectLst/>
                        <a:latin typeface="Calibri" panose="020F0502020204030204"/>
                        <a:ea typeface="Times New Roman" panose="02020603050405020304"/>
                        <a:cs typeface="Times New Roman" panose="02020603050405020304"/>
                      </a:endParaRPr>
                    </a:p>
                  </a:txBody>
                  <a:tcPr marL="68580" marR="68580" marT="0" marB="0"/>
                </a:tc>
              </a:tr>
              <a:tr h="443479">
                <a:tc>
                  <a:txBody>
                    <a:bodyPr/>
                    <a:lstStyle/>
                    <a:p>
                      <a:pPr marL="0" marR="0" algn="just">
                        <a:lnSpc>
                          <a:spcPct val="115000"/>
                        </a:lnSpc>
                        <a:spcBef>
                          <a:spcPts val="0"/>
                        </a:spcBef>
                        <a:spcAft>
                          <a:spcPts val="0"/>
                        </a:spcAft>
                        <a:tabLst>
                          <a:tab pos="57150" algn="l"/>
                          <a:tab pos="457200" algn="l"/>
                          <a:tab pos="914400" algn="l"/>
                          <a:tab pos="1371600" algn="l"/>
                          <a:tab pos="1828800" algn="l"/>
                          <a:tab pos="2286000" algn="l"/>
                          <a:tab pos="2743200" algn="l"/>
                          <a:tab pos="4060190" algn="l"/>
                        </a:tabLst>
                      </a:pPr>
                      <a:r>
                        <a:rPr lang="en-GB" sz="2800" dirty="0">
                          <a:effectLst/>
                        </a:rPr>
                        <a:t>/I/</a:t>
                      </a:r>
                      <a:endParaRPr lang="en-US" sz="2800" dirty="0">
                        <a:effectLst/>
                        <a:latin typeface="Calibri" panose="020F0502020204030204"/>
                        <a:ea typeface="Times New Roman" panose="02020603050405020304"/>
                        <a:cs typeface="Times New Roman" panose="02020603050405020304"/>
                      </a:endParaRPr>
                    </a:p>
                  </a:txBody>
                  <a:tcPr marL="68580" marR="68580" marT="0" marB="0"/>
                </a:tc>
                <a:tc>
                  <a:txBody>
                    <a:bodyPr/>
                    <a:lstStyle/>
                    <a:p>
                      <a:pPr marL="0" marR="0" algn="just">
                        <a:lnSpc>
                          <a:spcPct val="115000"/>
                        </a:lnSpc>
                        <a:spcBef>
                          <a:spcPts val="0"/>
                        </a:spcBef>
                        <a:spcAft>
                          <a:spcPts val="0"/>
                        </a:spcAft>
                        <a:tabLst>
                          <a:tab pos="57150" algn="l"/>
                          <a:tab pos="457200" algn="l"/>
                          <a:tab pos="914400" algn="l"/>
                          <a:tab pos="1371600" algn="l"/>
                          <a:tab pos="1828800" algn="l"/>
                          <a:tab pos="2286000" algn="l"/>
                          <a:tab pos="2743200" algn="l"/>
                          <a:tab pos="4060190" algn="l"/>
                        </a:tabLst>
                      </a:pPr>
                      <a:r>
                        <a:rPr lang="en-GB" sz="2800">
                          <a:effectLst/>
                        </a:rPr>
                        <a:t>/i:/</a:t>
                      </a:r>
                      <a:endParaRPr lang="en-US" sz="2800">
                        <a:effectLst/>
                        <a:latin typeface="Calibri" panose="020F0502020204030204"/>
                        <a:ea typeface="Times New Roman" panose="02020603050405020304"/>
                        <a:cs typeface="Times New Roman" panose="02020603050405020304"/>
                      </a:endParaRPr>
                    </a:p>
                  </a:txBody>
                  <a:tcPr marL="68580" marR="68580" marT="0" marB="0"/>
                </a:tc>
                <a:tc>
                  <a:txBody>
                    <a:bodyPr/>
                    <a:lstStyle/>
                    <a:p>
                      <a:pPr marL="0" marR="0" algn="just">
                        <a:lnSpc>
                          <a:spcPct val="115000"/>
                        </a:lnSpc>
                        <a:spcBef>
                          <a:spcPts val="0"/>
                        </a:spcBef>
                        <a:spcAft>
                          <a:spcPts val="0"/>
                        </a:spcAft>
                        <a:tabLst>
                          <a:tab pos="57150" algn="l"/>
                          <a:tab pos="457200" algn="l"/>
                          <a:tab pos="914400" algn="l"/>
                          <a:tab pos="1371600" algn="l"/>
                          <a:tab pos="1828800" algn="l"/>
                          <a:tab pos="2286000" algn="l"/>
                          <a:tab pos="2743200" algn="l"/>
                          <a:tab pos="4060190" algn="l"/>
                        </a:tabLst>
                      </a:pPr>
                      <a:r>
                        <a:rPr lang="en-GB" sz="2800">
                          <a:effectLst/>
                        </a:rPr>
                        <a:t>/ei/</a:t>
                      </a:r>
                      <a:endParaRPr lang="en-US" sz="2800">
                        <a:effectLst/>
                        <a:latin typeface="Calibri" panose="020F0502020204030204"/>
                        <a:ea typeface="Times New Roman" panose="02020603050405020304"/>
                        <a:cs typeface="Times New Roman" panose="02020603050405020304"/>
                      </a:endParaRPr>
                    </a:p>
                  </a:txBody>
                  <a:tcPr marL="68580" marR="68580" marT="0" marB="0"/>
                </a:tc>
              </a:tr>
              <a:tr h="443479">
                <a:tc>
                  <a:txBody>
                    <a:bodyPr/>
                    <a:lstStyle/>
                    <a:p>
                      <a:pPr marL="0" marR="0" algn="just">
                        <a:lnSpc>
                          <a:spcPct val="115000"/>
                        </a:lnSpc>
                        <a:spcBef>
                          <a:spcPts val="0"/>
                        </a:spcBef>
                        <a:spcAft>
                          <a:spcPts val="0"/>
                        </a:spcAft>
                        <a:tabLst>
                          <a:tab pos="57150" algn="l"/>
                          <a:tab pos="457200" algn="l"/>
                          <a:tab pos="914400" algn="l"/>
                          <a:tab pos="1371600" algn="l"/>
                          <a:tab pos="1828800" algn="l"/>
                          <a:tab pos="2286000" algn="l"/>
                          <a:tab pos="2743200" algn="l"/>
                          <a:tab pos="4060190" algn="l"/>
                        </a:tabLst>
                      </a:pPr>
                      <a:r>
                        <a:rPr lang="en-GB" sz="2800" dirty="0">
                          <a:effectLst/>
                        </a:rPr>
                        <a:t>/æ/</a:t>
                      </a:r>
                      <a:endParaRPr lang="en-US" sz="2800" dirty="0">
                        <a:effectLst/>
                        <a:latin typeface="Calibri" panose="020F0502020204030204"/>
                        <a:ea typeface="Times New Roman" panose="02020603050405020304"/>
                        <a:cs typeface="Times New Roman" panose="02020603050405020304"/>
                      </a:endParaRPr>
                    </a:p>
                  </a:txBody>
                  <a:tcPr marL="68580" marR="68580" marT="0" marB="0"/>
                </a:tc>
                <a:tc>
                  <a:txBody>
                    <a:bodyPr/>
                    <a:lstStyle/>
                    <a:p>
                      <a:pPr marL="0" marR="0" algn="just">
                        <a:lnSpc>
                          <a:spcPct val="115000"/>
                        </a:lnSpc>
                        <a:spcBef>
                          <a:spcPts val="0"/>
                        </a:spcBef>
                        <a:spcAft>
                          <a:spcPts val="0"/>
                        </a:spcAft>
                        <a:tabLst>
                          <a:tab pos="57150" algn="l"/>
                          <a:tab pos="457200" algn="l"/>
                          <a:tab pos="914400" algn="l"/>
                          <a:tab pos="1371600" algn="l"/>
                          <a:tab pos="1828800" algn="l"/>
                          <a:tab pos="2286000" algn="l"/>
                          <a:tab pos="2743200" algn="l"/>
                          <a:tab pos="4060190" algn="l"/>
                        </a:tabLst>
                      </a:pPr>
                      <a:r>
                        <a:rPr lang="en-GB" sz="2800" dirty="0">
                          <a:effectLst/>
                        </a:rPr>
                        <a:t>/u:/</a:t>
                      </a:r>
                      <a:endParaRPr lang="en-US" sz="2800" dirty="0">
                        <a:effectLst/>
                        <a:latin typeface="Calibri" panose="020F0502020204030204"/>
                        <a:ea typeface="Times New Roman" panose="02020603050405020304"/>
                        <a:cs typeface="Times New Roman" panose="02020603050405020304"/>
                      </a:endParaRPr>
                    </a:p>
                  </a:txBody>
                  <a:tcPr marL="68580" marR="68580" marT="0" marB="0"/>
                </a:tc>
                <a:tc>
                  <a:txBody>
                    <a:bodyPr/>
                    <a:lstStyle/>
                    <a:p>
                      <a:pPr marL="0" marR="0" algn="just">
                        <a:lnSpc>
                          <a:spcPct val="115000"/>
                        </a:lnSpc>
                        <a:spcBef>
                          <a:spcPts val="0"/>
                        </a:spcBef>
                        <a:spcAft>
                          <a:spcPts val="0"/>
                        </a:spcAft>
                        <a:tabLst>
                          <a:tab pos="57150" algn="l"/>
                          <a:tab pos="457200" algn="l"/>
                          <a:tab pos="914400" algn="l"/>
                          <a:tab pos="1371600" algn="l"/>
                          <a:tab pos="1828800" algn="l"/>
                          <a:tab pos="2286000" algn="l"/>
                          <a:tab pos="2743200" algn="l"/>
                          <a:tab pos="4060190" algn="l"/>
                        </a:tabLst>
                      </a:pPr>
                      <a:r>
                        <a:rPr lang="en-GB" sz="2800">
                          <a:effectLst/>
                        </a:rPr>
                        <a:t>/ai/</a:t>
                      </a:r>
                      <a:endParaRPr lang="en-US" sz="2800">
                        <a:effectLst/>
                        <a:latin typeface="Calibri" panose="020F0502020204030204"/>
                        <a:ea typeface="Times New Roman" panose="02020603050405020304"/>
                        <a:cs typeface="Times New Roman" panose="02020603050405020304"/>
                      </a:endParaRPr>
                    </a:p>
                  </a:txBody>
                  <a:tcPr marL="68580" marR="68580" marT="0" marB="0"/>
                </a:tc>
              </a:tr>
              <a:tr h="443479">
                <a:tc>
                  <a:txBody>
                    <a:bodyPr/>
                    <a:lstStyle/>
                    <a:p>
                      <a:pPr marL="0" marR="0" algn="just">
                        <a:lnSpc>
                          <a:spcPct val="115000"/>
                        </a:lnSpc>
                        <a:spcBef>
                          <a:spcPts val="0"/>
                        </a:spcBef>
                        <a:spcAft>
                          <a:spcPts val="0"/>
                        </a:spcAft>
                        <a:tabLst>
                          <a:tab pos="57150" algn="l"/>
                          <a:tab pos="457200" algn="l"/>
                          <a:tab pos="914400" algn="l"/>
                          <a:tab pos="1371600" algn="l"/>
                          <a:tab pos="1828800" algn="l"/>
                          <a:tab pos="2286000" algn="l"/>
                          <a:tab pos="2743200" algn="l"/>
                          <a:tab pos="4060190" algn="l"/>
                        </a:tabLst>
                      </a:pPr>
                      <a:r>
                        <a:rPr lang="en-GB" sz="2800">
                          <a:effectLst/>
                        </a:rPr>
                        <a:t>/ɔ/</a:t>
                      </a:r>
                      <a:endParaRPr lang="en-US" sz="2800">
                        <a:effectLst/>
                        <a:latin typeface="Calibri" panose="020F0502020204030204"/>
                        <a:ea typeface="Times New Roman" panose="02020603050405020304"/>
                        <a:cs typeface="Times New Roman" panose="02020603050405020304"/>
                      </a:endParaRPr>
                    </a:p>
                  </a:txBody>
                  <a:tcPr marL="68580" marR="68580" marT="0" marB="0"/>
                </a:tc>
                <a:tc>
                  <a:txBody>
                    <a:bodyPr/>
                    <a:lstStyle/>
                    <a:p>
                      <a:pPr marL="0" marR="0" algn="just">
                        <a:lnSpc>
                          <a:spcPct val="115000"/>
                        </a:lnSpc>
                        <a:spcBef>
                          <a:spcPts val="0"/>
                        </a:spcBef>
                        <a:spcAft>
                          <a:spcPts val="0"/>
                        </a:spcAft>
                        <a:tabLst>
                          <a:tab pos="57150" algn="l"/>
                          <a:tab pos="457200" algn="l"/>
                          <a:tab pos="914400" algn="l"/>
                          <a:tab pos="1371600" algn="l"/>
                          <a:tab pos="1828800" algn="l"/>
                          <a:tab pos="2286000" algn="l"/>
                          <a:tab pos="2743200" algn="l"/>
                          <a:tab pos="4060190" algn="l"/>
                        </a:tabLst>
                      </a:pPr>
                      <a:r>
                        <a:rPr lang="en-GB" sz="2800">
                          <a:effectLst/>
                        </a:rPr>
                        <a:t>/a:/</a:t>
                      </a:r>
                      <a:endParaRPr lang="en-US" sz="2800">
                        <a:effectLst/>
                        <a:latin typeface="Calibri" panose="020F0502020204030204"/>
                        <a:ea typeface="Times New Roman" panose="02020603050405020304"/>
                        <a:cs typeface="Times New Roman" panose="02020603050405020304"/>
                      </a:endParaRPr>
                    </a:p>
                  </a:txBody>
                  <a:tcPr marL="68580" marR="68580" marT="0" marB="0"/>
                </a:tc>
                <a:tc>
                  <a:txBody>
                    <a:bodyPr/>
                    <a:lstStyle/>
                    <a:p>
                      <a:pPr marL="0" marR="0" algn="just">
                        <a:lnSpc>
                          <a:spcPct val="115000"/>
                        </a:lnSpc>
                        <a:spcBef>
                          <a:spcPts val="0"/>
                        </a:spcBef>
                        <a:spcAft>
                          <a:spcPts val="0"/>
                        </a:spcAft>
                        <a:tabLst>
                          <a:tab pos="57150" algn="l"/>
                          <a:tab pos="457200" algn="l"/>
                          <a:tab pos="914400" algn="l"/>
                          <a:tab pos="1371600" algn="l"/>
                          <a:tab pos="1828800" algn="l"/>
                          <a:tab pos="2286000" algn="l"/>
                          <a:tab pos="2743200" algn="l"/>
                          <a:tab pos="4060190" algn="l"/>
                        </a:tabLst>
                      </a:pPr>
                      <a:r>
                        <a:rPr lang="en-GB" sz="2800">
                          <a:effectLst/>
                        </a:rPr>
                        <a:t>/ɔi/</a:t>
                      </a:r>
                      <a:endParaRPr lang="en-US" sz="2800">
                        <a:effectLst/>
                        <a:latin typeface="Calibri" panose="020F0502020204030204"/>
                        <a:ea typeface="Times New Roman" panose="02020603050405020304"/>
                        <a:cs typeface="Times New Roman" panose="02020603050405020304"/>
                      </a:endParaRPr>
                    </a:p>
                  </a:txBody>
                  <a:tcPr marL="68580" marR="68580" marT="0" marB="0"/>
                </a:tc>
              </a:tr>
              <a:tr h="443479">
                <a:tc>
                  <a:txBody>
                    <a:bodyPr/>
                    <a:lstStyle/>
                    <a:p>
                      <a:pPr marL="0" marR="0" algn="just">
                        <a:lnSpc>
                          <a:spcPct val="115000"/>
                        </a:lnSpc>
                        <a:spcBef>
                          <a:spcPts val="0"/>
                        </a:spcBef>
                        <a:spcAft>
                          <a:spcPts val="0"/>
                        </a:spcAft>
                        <a:tabLst>
                          <a:tab pos="57150" algn="l"/>
                          <a:tab pos="457200" algn="l"/>
                          <a:tab pos="914400" algn="l"/>
                          <a:tab pos="1371600" algn="l"/>
                          <a:tab pos="1828800" algn="l"/>
                          <a:tab pos="2286000" algn="l"/>
                          <a:tab pos="2743200" algn="l"/>
                          <a:tab pos="4060190" algn="l"/>
                        </a:tabLst>
                      </a:pPr>
                      <a:r>
                        <a:rPr lang="en-GB" sz="2800" dirty="0">
                          <a:effectLst/>
                        </a:rPr>
                        <a:t>/u/</a:t>
                      </a:r>
                      <a:endParaRPr lang="en-US" sz="2800" dirty="0">
                        <a:effectLst/>
                        <a:latin typeface="Calibri" panose="020F0502020204030204"/>
                        <a:ea typeface="Times New Roman" panose="02020603050405020304"/>
                        <a:cs typeface="Times New Roman" panose="02020603050405020304"/>
                      </a:endParaRPr>
                    </a:p>
                  </a:txBody>
                  <a:tcPr marL="68580" marR="68580" marT="0" marB="0"/>
                </a:tc>
                <a:tc>
                  <a:txBody>
                    <a:bodyPr/>
                    <a:lstStyle/>
                    <a:p>
                      <a:pPr marL="0" marR="0" algn="just">
                        <a:lnSpc>
                          <a:spcPct val="115000"/>
                        </a:lnSpc>
                        <a:spcBef>
                          <a:spcPts val="0"/>
                        </a:spcBef>
                        <a:spcAft>
                          <a:spcPts val="0"/>
                        </a:spcAft>
                        <a:tabLst>
                          <a:tab pos="57150" algn="l"/>
                          <a:tab pos="457200" algn="l"/>
                          <a:tab pos="914400" algn="l"/>
                          <a:tab pos="1371600" algn="l"/>
                          <a:tab pos="1828800" algn="l"/>
                          <a:tab pos="2286000" algn="l"/>
                          <a:tab pos="2743200" algn="l"/>
                          <a:tab pos="4060190" algn="l"/>
                        </a:tabLst>
                      </a:pPr>
                      <a:r>
                        <a:rPr lang="en-GB" sz="2800">
                          <a:effectLst/>
                        </a:rPr>
                        <a:t>/ɔ:/</a:t>
                      </a:r>
                      <a:endParaRPr lang="en-US" sz="2800">
                        <a:effectLst/>
                        <a:latin typeface="Calibri" panose="020F0502020204030204"/>
                        <a:ea typeface="Times New Roman" panose="02020603050405020304"/>
                        <a:cs typeface="Times New Roman" panose="02020603050405020304"/>
                      </a:endParaRPr>
                    </a:p>
                  </a:txBody>
                  <a:tcPr marL="68580" marR="68580" marT="0" marB="0"/>
                </a:tc>
                <a:tc>
                  <a:txBody>
                    <a:bodyPr/>
                    <a:lstStyle/>
                    <a:p>
                      <a:pPr marL="0" marR="0" algn="just">
                        <a:lnSpc>
                          <a:spcPct val="115000"/>
                        </a:lnSpc>
                        <a:spcBef>
                          <a:spcPts val="0"/>
                        </a:spcBef>
                        <a:spcAft>
                          <a:spcPts val="0"/>
                        </a:spcAft>
                        <a:tabLst>
                          <a:tab pos="57150" algn="l"/>
                          <a:tab pos="457200" algn="l"/>
                          <a:tab pos="914400" algn="l"/>
                          <a:tab pos="1371600" algn="l"/>
                          <a:tab pos="1828800" algn="l"/>
                          <a:tab pos="2286000" algn="l"/>
                          <a:tab pos="2743200" algn="l"/>
                          <a:tab pos="4060190" algn="l"/>
                        </a:tabLst>
                      </a:pPr>
                      <a:r>
                        <a:rPr lang="en-GB" sz="2800">
                          <a:effectLst/>
                        </a:rPr>
                        <a:t>/əu/</a:t>
                      </a:r>
                      <a:endParaRPr lang="en-US" sz="2800">
                        <a:effectLst/>
                        <a:latin typeface="Calibri" panose="020F0502020204030204"/>
                        <a:ea typeface="Times New Roman" panose="02020603050405020304"/>
                        <a:cs typeface="Times New Roman" panose="02020603050405020304"/>
                      </a:endParaRPr>
                    </a:p>
                  </a:txBody>
                  <a:tcPr marL="68580" marR="68580" marT="0" marB="0"/>
                </a:tc>
              </a:tr>
              <a:tr h="443479">
                <a:tc>
                  <a:txBody>
                    <a:bodyPr/>
                    <a:lstStyle/>
                    <a:p>
                      <a:pPr marL="0" marR="0" algn="just">
                        <a:lnSpc>
                          <a:spcPct val="115000"/>
                        </a:lnSpc>
                        <a:spcBef>
                          <a:spcPts val="0"/>
                        </a:spcBef>
                        <a:spcAft>
                          <a:spcPts val="0"/>
                        </a:spcAft>
                        <a:tabLst>
                          <a:tab pos="57150" algn="l"/>
                          <a:tab pos="457200" algn="l"/>
                          <a:tab pos="914400" algn="l"/>
                          <a:tab pos="1371600" algn="l"/>
                          <a:tab pos="1828800" algn="l"/>
                          <a:tab pos="2286000" algn="l"/>
                          <a:tab pos="2743200" algn="l"/>
                          <a:tab pos="4060190" algn="l"/>
                        </a:tabLst>
                      </a:pPr>
                      <a:r>
                        <a:rPr lang="en-GB" sz="2800" dirty="0">
                          <a:effectLst/>
                        </a:rPr>
                        <a:t>/</a:t>
                      </a:r>
                      <a:r>
                        <a:rPr lang="en-GB" sz="2800" dirty="0">
                          <a:effectLst/>
                          <a:sym typeface="Symbol" panose="05050102010706020507"/>
                        </a:rPr>
                        <a:t></a:t>
                      </a:r>
                      <a:r>
                        <a:rPr lang="en-GB" sz="2800" dirty="0">
                          <a:effectLst/>
                        </a:rPr>
                        <a:t>/</a:t>
                      </a:r>
                      <a:endParaRPr lang="en-US" sz="2800" dirty="0">
                        <a:effectLst/>
                        <a:latin typeface="Calibri" panose="020F0502020204030204"/>
                        <a:ea typeface="Times New Roman" panose="02020603050405020304"/>
                        <a:cs typeface="Times New Roman" panose="02020603050405020304"/>
                      </a:endParaRPr>
                    </a:p>
                  </a:txBody>
                  <a:tcPr marL="68580" marR="68580" marT="0" marB="0"/>
                </a:tc>
                <a:tc>
                  <a:txBody>
                    <a:bodyPr/>
                    <a:lstStyle/>
                    <a:p>
                      <a:pPr marL="0" marR="0" algn="just">
                        <a:lnSpc>
                          <a:spcPct val="115000"/>
                        </a:lnSpc>
                        <a:spcBef>
                          <a:spcPts val="0"/>
                        </a:spcBef>
                        <a:spcAft>
                          <a:spcPts val="0"/>
                        </a:spcAft>
                        <a:tabLst>
                          <a:tab pos="57150" algn="l"/>
                          <a:tab pos="457200" algn="l"/>
                          <a:tab pos="914400" algn="l"/>
                          <a:tab pos="1371600" algn="l"/>
                          <a:tab pos="1828800" algn="l"/>
                          <a:tab pos="2286000" algn="l"/>
                          <a:tab pos="2743200" algn="l"/>
                          <a:tab pos="4060190" algn="l"/>
                        </a:tabLst>
                      </a:pPr>
                      <a:r>
                        <a:rPr lang="en-GB" sz="2800">
                          <a:effectLst/>
                        </a:rPr>
                        <a:t>/ ə:/</a:t>
                      </a:r>
                      <a:endParaRPr lang="en-US" sz="2800">
                        <a:effectLst/>
                        <a:latin typeface="Calibri" panose="020F0502020204030204"/>
                        <a:ea typeface="Times New Roman" panose="02020603050405020304"/>
                        <a:cs typeface="Times New Roman" panose="02020603050405020304"/>
                      </a:endParaRPr>
                    </a:p>
                  </a:txBody>
                  <a:tcPr marL="68580" marR="68580" marT="0" marB="0"/>
                </a:tc>
                <a:tc>
                  <a:txBody>
                    <a:bodyPr/>
                    <a:lstStyle/>
                    <a:p>
                      <a:pPr marL="0" marR="0" algn="just">
                        <a:lnSpc>
                          <a:spcPct val="115000"/>
                        </a:lnSpc>
                        <a:spcBef>
                          <a:spcPts val="0"/>
                        </a:spcBef>
                        <a:spcAft>
                          <a:spcPts val="0"/>
                        </a:spcAft>
                        <a:tabLst>
                          <a:tab pos="57150" algn="l"/>
                          <a:tab pos="457200" algn="l"/>
                          <a:tab pos="914400" algn="l"/>
                          <a:tab pos="1371600" algn="l"/>
                          <a:tab pos="1828800" algn="l"/>
                          <a:tab pos="2286000" algn="l"/>
                          <a:tab pos="2743200" algn="l"/>
                          <a:tab pos="4060190" algn="l"/>
                        </a:tabLst>
                      </a:pPr>
                      <a:r>
                        <a:rPr lang="en-GB" sz="2800">
                          <a:effectLst/>
                        </a:rPr>
                        <a:t>/au/</a:t>
                      </a:r>
                      <a:endParaRPr lang="en-US" sz="2800">
                        <a:effectLst/>
                        <a:latin typeface="Calibri" panose="020F0502020204030204"/>
                        <a:ea typeface="Times New Roman" panose="02020603050405020304"/>
                        <a:cs typeface="Times New Roman" panose="02020603050405020304"/>
                      </a:endParaRPr>
                    </a:p>
                  </a:txBody>
                  <a:tcPr marL="68580" marR="68580" marT="0" marB="0"/>
                </a:tc>
              </a:tr>
              <a:tr h="443479">
                <a:tc>
                  <a:txBody>
                    <a:bodyPr/>
                    <a:lstStyle/>
                    <a:p>
                      <a:pPr marL="0" marR="0" algn="just">
                        <a:lnSpc>
                          <a:spcPct val="115000"/>
                        </a:lnSpc>
                        <a:spcBef>
                          <a:spcPts val="0"/>
                        </a:spcBef>
                        <a:spcAft>
                          <a:spcPts val="0"/>
                        </a:spcAft>
                        <a:tabLst>
                          <a:tab pos="57150" algn="l"/>
                          <a:tab pos="457200" algn="l"/>
                          <a:tab pos="914400" algn="l"/>
                          <a:tab pos="1371600" algn="l"/>
                          <a:tab pos="1828800" algn="l"/>
                          <a:tab pos="2286000" algn="l"/>
                          <a:tab pos="2743200" algn="l"/>
                          <a:tab pos="4060190" algn="l"/>
                        </a:tabLst>
                      </a:pPr>
                      <a:r>
                        <a:rPr lang="en-GB" sz="2800" dirty="0">
                          <a:effectLst/>
                        </a:rPr>
                        <a:t>/a/</a:t>
                      </a:r>
                      <a:endParaRPr lang="en-US" sz="2800" dirty="0">
                        <a:effectLst/>
                        <a:latin typeface="Calibri" panose="020F0502020204030204"/>
                        <a:ea typeface="Times New Roman" panose="02020603050405020304"/>
                        <a:cs typeface="Times New Roman" panose="02020603050405020304"/>
                      </a:endParaRPr>
                    </a:p>
                  </a:txBody>
                  <a:tcPr marL="68580" marR="68580" marT="0" marB="0"/>
                </a:tc>
                <a:tc>
                  <a:txBody>
                    <a:bodyPr/>
                    <a:lstStyle/>
                    <a:p>
                      <a:pPr marL="0" marR="0" algn="just">
                        <a:lnSpc>
                          <a:spcPct val="115000"/>
                        </a:lnSpc>
                        <a:spcBef>
                          <a:spcPts val="0"/>
                        </a:spcBef>
                        <a:spcAft>
                          <a:spcPts val="0"/>
                        </a:spcAft>
                        <a:tabLst>
                          <a:tab pos="57150" algn="l"/>
                          <a:tab pos="457200" algn="l"/>
                          <a:tab pos="914400" algn="l"/>
                          <a:tab pos="1371600" algn="l"/>
                          <a:tab pos="1828800" algn="l"/>
                          <a:tab pos="2286000" algn="l"/>
                          <a:tab pos="2743200" algn="l"/>
                          <a:tab pos="4060190" algn="l"/>
                        </a:tabLst>
                      </a:pPr>
                      <a:r>
                        <a:rPr lang="en-GB" sz="2800">
                          <a:effectLst/>
                        </a:rPr>
                        <a:t> </a:t>
                      </a:r>
                      <a:endParaRPr lang="en-US" sz="2800">
                        <a:effectLst/>
                        <a:latin typeface="Calibri" panose="020F0502020204030204"/>
                        <a:ea typeface="Times New Roman" panose="02020603050405020304"/>
                        <a:cs typeface="Times New Roman" panose="02020603050405020304"/>
                      </a:endParaRPr>
                    </a:p>
                  </a:txBody>
                  <a:tcPr marL="68580" marR="68580" marT="0" marB="0"/>
                </a:tc>
                <a:tc>
                  <a:txBody>
                    <a:bodyPr/>
                    <a:lstStyle/>
                    <a:p>
                      <a:pPr marL="0" marR="0" algn="just">
                        <a:lnSpc>
                          <a:spcPct val="115000"/>
                        </a:lnSpc>
                        <a:spcBef>
                          <a:spcPts val="0"/>
                        </a:spcBef>
                        <a:spcAft>
                          <a:spcPts val="0"/>
                        </a:spcAft>
                        <a:tabLst>
                          <a:tab pos="57150" algn="l"/>
                          <a:tab pos="457200" algn="l"/>
                          <a:tab pos="914400" algn="l"/>
                          <a:tab pos="1371600" algn="l"/>
                          <a:tab pos="1828800" algn="l"/>
                          <a:tab pos="2286000" algn="l"/>
                          <a:tab pos="2743200" algn="l"/>
                          <a:tab pos="4060190" algn="l"/>
                        </a:tabLst>
                      </a:pPr>
                      <a:r>
                        <a:rPr lang="en-GB" sz="2800">
                          <a:effectLst/>
                        </a:rPr>
                        <a:t>/iə /</a:t>
                      </a:r>
                      <a:endParaRPr lang="en-US" sz="2800">
                        <a:effectLst/>
                        <a:latin typeface="Calibri" panose="020F0502020204030204"/>
                        <a:ea typeface="Times New Roman" panose="02020603050405020304"/>
                        <a:cs typeface="Times New Roman" panose="02020603050405020304"/>
                      </a:endParaRPr>
                    </a:p>
                  </a:txBody>
                  <a:tcPr marL="68580" marR="68580" marT="0" marB="0"/>
                </a:tc>
              </a:tr>
              <a:tr h="443479">
                <a:tc>
                  <a:txBody>
                    <a:bodyPr/>
                    <a:lstStyle/>
                    <a:p>
                      <a:pPr marL="0" marR="0" algn="just">
                        <a:lnSpc>
                          <a:spcPct val="115000"/>
                        </a:lnSpc>
                        <a:spcBef>
                          <a:spcPts val="0"/>
                        </a:spcBef>
                        <a:spcAft>
                          <a:spcPts val="0"/>
                        </a:spcAft>
                        <a:tabLst>
                          <a:tab pos="57150" algn="l"/>
                          <a:tab pos="457200" algn="l"/>
                          <a:tab pos="914400" algn="l"/>
                          <a:tab pos="1371600" algn="l"/>
                          <a:tab pos="1828800" algn="l"/>
                          <a:tab pos="2286000" algn="l"/>
                          <a:tab pos="2743200" algn="l"/>
                          <a:tab pos="4060190" algn="l"/>
                        </a:tabLst>
                      </a:pPr>
                      <a:r>
                        <a:rPr lang="en-GB" sz="2800" dirty="0">
                          <a:effectLst/>
                        </a:rPr>
                        <a:t>/e/</a:t>
                      </a:r>
                      <a:endParaRPr lang="en-US" sz="2800" dirty="0">
                        <a:effectLst/>
                        <a:latin typeface="Calibri" panose="020F0502020204030204"/>
                        <a:ea typeface="Times New Roman" panose="02020603050405020304"/>
                        <a:cs typeface="Times New Roman" panose="02020603050405020304"/>
                      </a:endParaRPr>
                    </a:p>
                  </a:txBody>
                  <a:tcPr marL="68580" marR="68580" marT="0" marB="0"/>
                </a:tc>
                <a:tc>
                  <a:txBody>
                    <a:bodyPr/>
                    <a:lstStyle/>
                    <a:p>
                      <a:pPr marL="0" marR="0" algn="just">
                        <a:lnSpc>
                          <a:spcPct val="115000"/>
                        </a:lnSpc>
                        <a:spcBef>
                          <a:spcPts val="0"/>
                        </a:spcBef>
                        <a:spcAft>
                          <a:spcPts val="0"/>
                        </a:spcAft>
                        <a:tabLst>
                          <a:tab pos="57150" algn="l"/>
                          <a:tab pos="457200" algn="l"/>
                          <a:tab pos="914400" algn="l"/>
                          <a:tab pos="1371600" algn="l"/>
                          <a:tab pos="1828800" algn="l"/>
                          <a:tab pos="2286000" algn="l"/>
                          <a:tab pos="2743200" algn="l"/>
                          <a:tab pos="4060190" algn="l"/>
                        </a:tabLst>
                      </a:pPr>
                      <a:r>
                        <a:rPr lang="en-GB" sz="2800" dirty="0">
                          <a:effectLst/>
                        </a:rPr>
                        <a:t> </a:t>
                      </a:r>
                      <a:endParaRPr lang="en-US" sz="2800" dirty="0">
                        <a:effectLst/>
                        <a:latin typeface="Calibri" panose="020F0502020204030204"/>
                        <a:ea typeface="Times New Roman" panose="02020603050405020304"/>
                        <a:cs typeface="Times New Roman" panose="02020603050405020304"/>
                      </a:endParaRPr>
                    </a:p>
                  </a:txBody>
                  <a:tcPr marL="68580" marR="68580" marT="0" marB="0"/>
                </a:tc>
                <a:tc>
                  <a:txBody>
                    <a:bodyPr/>
                    <a:lstStyle/>
                    <a:p>
                      <a:pPr marL="0" marR="0" algn="just">
                        <a:lnSpc>
                          <a:spcPct val="115000"/>
                        </a:lnSpc>
                        <a:spcBef>
                          <a:spcPts val="0"/>
                        </a:spcBef>
                        <a:spcAft>
                          <a:spcPts val="0"/>
                        </a:spcAft>
                        <a:tabLst>
                          <a:tab pos="57150" algn="l"/>
                          <a:tab pos="457200" algn="l"/>
                          <a:tab pos="914400" algn="l"/>
                          <a:tab pos="1371600" algn="l"/>
                          <a:tab pos="1828800" algn="l"/>
                          <a:tab pos="2286000" algn="l"/>
                          <a:tab pos="2743200" algn="l"/>
                          <a:tab pos="4060190" algn="l"/>
                        </a:tabLst>
                      </a:pPr>
                      <a:r>
                        <a:rPr lang="en-GB" sz="2800">
                          <a:effectLst/>
                        </a:rPr>
                        <a:t>/eə/</a:t>
                      </a:r>
                      <a:endParaRPr lang="en-US" sz="2800">
                        <a:effectLst/>
                        <a:latin typeface="Calibri" panose="020F0502020204030204"/>
                        <a:ea typeface="Times New Roman" panose="02020603050405020304"/>
                        <a:cs typeface="Times New Roman" panose="02020603050405020304"/>
                      </a:endParaRPr>
                    </a:p>
                  </a:txBody>
                  <a:tcPr marL="68580" marR="68580" marT="0" marB="0"/>
                </a:tc>
              </a:tr>
              <a:tr h="207169">
                <a:tc>
                  <a:txBody>
                    <a:bodyPr/>
                    <a:lstStyle/>
                    <a:p>
                      <a:pPr marL="0" marR="0" algn="just">
                        <a:lnSpc>
                          <a:spcPct val="115000"/>
                        </a:lnSpc>
                        <a:spcBef>
                          <a:spcPts val="0"/>
                        </a:spcBef>
                        <a:spcAft>
                          <a:spcPts val="0"/>
                        </a:spcAft>
                        <a:tabLst>
                          <a:tab pos="57150" algn="l"/>
                          <a:tab pos="457200" algn="l"/>
                          <a:tab pos="914400" algn="l"/>
                          <a:tab pos="1371600" algn="l"/>
                          <a:tab pos="1828800" algn="l"/>
                          <a:tab pos="2286000" algn="l"/>
                          <a:tab pos="2743200" algn="l"/>
                          <a:tab pos="4060190" algn="l"/>
                        </a:tabLst>
                      </a:pPr>
                      <a:r>
                        <a:rPr lang="en-GB" sz="2800" dirty="0">
                          <a:effectLst/>
                        </a:rPr>
                        <a:t> </a:t>
                      </a:r>
                      <a:endParaRPr lang="en-US" sz="2800" dirty="0">
                        <a:effectLst/>
                        <a:latin typeface="Calibri" panose="020F0502020204030204"/>
                        <a:ea typeface="Times New Roman" panose="02020603050405020304"/>
                        <a:cs typeface="Times New Roman" panose="02020603050405020304"/>
                      </a:endParaRPr>
                    </a:p>
                  </a:txBody>
                  <a:tcPr marL="68580" marR="68580" marT="0" marB="0"/>
                </a:tc>
                <a:tc>
                  <a:txBody>
                    <a:bodyPr/>
                    <a:lstStyle/>
                    <a:p>
                      <a:pPr marL="0" marR="0" algn="just">
                        <a:lnSpc>
                          <a:spcPct val="115000"/>
                        </a:lnSpc>
                        <a:spcBef>
                          <a:spcPts val="0"/>
                        </a:spcBef>
                        <a:spcAft>
                          <a:spcPts val="0"/>
                        </a:spcAft>
                        <a:tabLst>
                          <a:tab pos="57150" algn="l"/>
                          <a:tab pos="457200" algn="l"/>
                          <a:tab pos="914400" algn="l"/>
                          <a:tab pos="1371600" algn="l"/>
                          <a:tab pos="1828800" algn="l"/>
                          <a:tab pos="2286000" algn="l"/>
                          <a:tab pos="2743200" algn="l"/>
                          <a:tab pos="4060190" algn="l"/>
                        </a:tabLst>
                      </a:pPr>
                      <a:r>
                        <a:rPr lang="en-GB" sz="2800">
                          <a:effectLst/>
                        </a:rPr>
                        <a:t> </a:t>
                      </a:r>
                      <a:endParaRPr lang="en-US" sz="2800">
                        <a:effectLst/>
                        <a:latin typeface="Calibri" panose="020F0502020204030204"/>
                        <a:ea typeface="Times New Roman" panose="02020603050405020304"/>
                        <a:cs typeface="Times New Roman" panose="02020603050405020304"/>
                      </a:endParaRPr>
                    </a:p>
                  </a:txBody>
                  <a:tcPr marL="68580" marR="68580" marT="0" marB="0"/>
                </a:tc>
                <a:tc>
                  <a:txBody>
                    <a:bodyPr/>
                    <a:lstStyle/>
                    <a:p>
                      <a:pPr marL="0" marR="0" algn="just">
                        <a:lnSpc>
                          <a:spcPct val="115000"/>
                        </a:lnSpc>
                        <a:spcBef>
                          <a:spcPts val="0"/>
                        </a:spcBef>
                        <a:spcAft>
                          <a:spcPts val="0"/>
                        </a:spcAft>
                        <a:tabLst>
                          <a:tab pos="57150" algn="l"/>
                          <a:tab pos="457200" algn="l"/>
                          <a:tab pos="914400" algn="l"/>
                          <a:tab pos="1371600" algn="l"/>
                          <a:tab pos="1828800" algn="l"/>
                          <a:tab pos="2286000" algn="l"/>
                          <a:tab pos="2743200" algn="l"/>
                          <a:tab pos="4060190" algn="l"/>
                        </a:tabLst>
                      </a:pPr>
                      <a:r>
                        <a:rPr lang="en-GB" sz="2800" dirty="0">
                          <a:effectLst/>
                        </a:rPr>
                        <a:t>/</a:t>
                      </a:r>
                      <a:r>
                        <a:rPr lang="en-GB" sz="2800" dirty="0" err="1">
                          <a:effectLst/>
                        </a:rPr>
                        <a:t>uə</a:t>
                      </a:r>
                      <a:r>
                        <a:rPr lang="en-GB" sz="2800" dirty="0">
                          <a:effectLst/>
                        </a:rPr>
                        <a:t>/</a:t>
                      </a:r>
                      <a:endParaRPr lang="en-US" sz="2800" dirty="0">
                        <a:effectLst/>
                        <a:latin typeface="Calibri" panose="020F0502020204030204"/>
                        <a:ea typeface="Times New Roman" panose="02020603050405020304"/>
                        <a:cs typeface="Times New Roman" panose="02020603050405020304"/>
                      </a:endParaRPr>
                    </a:p>
                  </a:txBody>
                  <a:tcPr marL="68580" marR="68580" marT="0" marB="0"/>
                </a:tc>
              </a:tr>
            </a:tbl>
          </a:graphicData>
        </a:graphic>
      </p:graphicFrame>
    </p:spTree>
  </p:cSld>
  <p:clrMapOvr>
    <a:masterClrMapping/>
  </p:clrMapOvr>
</p:sld>
</file>

<file path=ppt/theme/theme1.xml><?xml version="1.0" encoding="utf-8"?>
<a:theme xmlns:a="http://schemas.openxmlformats.org/drawingml/2006/main" name="Green Color">
  <a:themeElements>
    <a:clrScheme name="Green Color 13">
      <a:dk1>
        <a:srgbClr val="000000"/>
      </a:dk1>
      <a:lt1>
        <a:srgbClr val="FFFFFF"/>
      </a:lt1>
      <a:dk2>
        <a:srgbClr val="000000"/>
      </a:dk2>
      <a:lt2>
        <a:srgbClr val="969696"/>
      </a:lt2>
      <a:accent1>
        <a:srgbClr val="009900"/>
      </a:accent1>
      <a:accent2>
        <a:srgbClr val="99CC00"/>
      </a:accent2>
      <a:accent3>
        <a:srgbClr val="FFFFFF"/>
      </a:accent3>
      <a:accent4>
        <a:srgbClr val="000000"/>
      </a:accent4>
      <a:accent5>
        <a:srgbClr val="AACAAA"/>
      </a:accent5>
      <a:accent6>
        <a:srgbClr val="8AB900"/>
      </a:accent6>
      <a:hlink>
        <a:srgbClr val="CC3300"/>
      </a:hlink>
      <a:folHlink>
        <a:srgbClr val="996600"/>
      </a:folHlink>
    </a:clrScheme>
    <a:fontScheme name="Green Color">
      <a:majorFont>
        <a:latin typeface="Arial"/>
        <a:ea typeface="SimSun"/>
        <a:cs typeface=""/>
      </a:majorFont>
      <a:minorFont>
        <a:latin typeface="Arial"/>
        <a:ea typeface="SimSun"/>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raClrScheme>
      <a:clrScheme name="Green Colo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Green Colo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Green Colo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Green Colo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Green Colo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Green Colo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Green Colo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Green Colo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Green Colo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Green Colo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Green Colo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Green Colo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Green Color 13">
        <a:dk1>
          <a:srgbClr val="000000"/>
        </a:dk1>
        <a:lt1>
          <a:srgbClr val="FFFFFF"/>
        </a:lt1>
        <a:dk2>
          <a:srgbClr val="000000"/>
        </a:dk2>
        <a:lt2>
          <a:srgbClr val="969696"/>
        </a:lt2>
        <a:accent1>
          <a:srgbClr val="009900"/>
        </a:accent1>
        <a:accent2>
          <a:srgbClr val="99CC00"/>
        </a:accent2>
        <a:accent3>
          <a:srgbClr val="FFFFFF"/>
        </a:accent3>
        <a:accent4>
          <a:srgbClr val="000000"/>
        </a:accent4>
        <a:accent5>
          <a:srgbClr val="AACAAA"/>
        </a:accent5>
        <a:accent6>
          <a:srgbClr val="8AB900"/>
        </a:accent6>
        <a:hlink>
          <a:srgbClr val="CC3300"/>
        </a:hlink>
        <a:folHlink>
          <a:srgbClr val="9966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4092</Words>
  <Application>WPS Presentation</Application>
  <PresentationFormat>On-screen Show (4:3)</PresentationFormat>
  <Paragraphs>183</Paragraphs>
  <Slides>13</Slides>
  <Notes>0</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13</vt:i4>
      </vt:variant>
    </vt:vector>
  </HeadingPairs>
  <TitlesOfParts>
    <vt:vector size="23" baseType="lpstr">
      <vt:lpstr>Arial</vt:lpstr>
      <vt:lpstr>SimSun</vt:lpstr>
      <vt:lpstr>Wingdings</vt:lpstr>
      <vt:lpstr>Times New Roman</vt:lpstr>
      <vt:lpstr>Times New Roman</vt:lpstr>
      <vt:lpstr>Calibri</vt:lpstr>
      <vt:lpstr>Symbol</vt:lpstr>
      <vt:lpstr>Microsoft YaHei</vt:lpstr>
      <vt:lpstr>Arial Unicode MS</vt:lpstr>
      <vt:lpstr>Green Color</vt:lpstr>
      <vt:lpstr>   Course Code: GST 111 Department of  English &amp; Literary Studies, College of Humanities &amp; Culture, Ikire Campus, Osun State University  Harmattan Semester, 2025/2026 Course Unit: 2 </vt:lpstr>
      <vt:lpstr> Sounds and Letters </vt:lpstr>
      <vt:lpstr>PowerPoint 演示文稿</vt:lpstr>
      <vt:lpstr>PowerPoint 演示文稿</vt:lpstr>
      <vt:lpstr>PowerPoint 演示文稿</vt:lpstr>
      <vt:lpstr>English Consonant Chart</vt:lpstr>
      <vt:lpstr>PowerPoint 演示文稿</vt:lpstr>
      <vt:lpstr>PowerPoint 演示文稿</vt:lpstr>
      <vt:lpstr>English Vowel Chart</vt:lpstr>
      <vt:lpstr>Consonants and consonant contrast minimal pair/set drills in syllable – initial, medial and final positions   i. pin – bin, ii. sip-zip, iii. pig-big,  iv. pet- bet, v. set-get, vi. met- wet,vii.  fine – vine,  viii.  seal-zeal, ix. true-through x. tie-thigh, xi. define-divine etc   </vt:lpstr>
      <vt:lpstr>RECOMMEDED REFERENCES/MATERIALS   </vt:lpstr>
      <vt:lpstr>  RECOMMEDED REFERENCES/MATERIALS cont.   </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Osun State University, Osogbo College of Humanities &amp; Culture, Ikire Campus Department of  English &amp; International Studies  2018/2019 Academic Session</dc:title>
  <dc:creator>AKINDELE JULIANAH</dc:creator>
  <cp:lastModifiedBy>User</cp:lastModifiedBy>
  <cp:revision>44</cp:revision>
  <dcterms:created xsi:type="dcterms:W3CDTF">2018-11-11T20:58:00Z</dcterms:created>
  <dcterms:modified xsi:type="dcterms:W3CDTF">2025-11-27T21:30:49Z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78E1EE15821B42F5894537692DA153F1_13</vt:lpwstr>
  </property>
  <property fmtid="{D5CDD505-2E9C-101B-9397-08002B2CF9AE}" pid="3" name="KSOProductBuildVer">
    <vt:lpwstr>2057-12.2.0.21931</vt:lpwstr>
  </property>
</Properties>
</file>