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81" r:id="rId6"/>
    <p:sldId id="282" r:id="rId7"/>
    <p:sldId id="261" r:id="rId8"/>
    <p:sldId id="260" r:id="rId9"/>
    <p:sldId id="264" r:id="rId10"/>
    <p:sldId id="266" r:id="rId11"/>
    <p:sldId id="289" r:id="rId12"/>
    <p:sldId id="267" r:id="rId13"/>
    <p:sldId id="269" r:id="rId14"/>
    <p:sldId id="268" r:id="rId15"/>
    <p:sldId id="270" r:id="rId16"/>
    <p:sldId id="263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3" r:id="rId28"/>
    <p:sldId id="284" r:id="rId29"/>
    <p:sldId id="285" r:id="rId30"/>
    <p:sldId id="286" r:id="rId31"/>
    <p:sldId id="287" r:id="rId32"/>
    <p:sldId id="288" r:id="rId33"/>
    <p:sldId id="290" r:id="rId34"/>
    <p:sldId id="291" r:id="rId35"/>
    <p:sldId id="292" r:id="rId36"/>
    <p:sldId id="293" r:id="rId37"/>
    <p:sldId id="294" r:id="rId38"/>
    <p:sldId id="295" r:id="rId39"/>
    <p:sldId id="296" r:id="rId40"/>
    <p:sldId id="297" r:id="rId41"/>
    <p:sldId id="298" r:id="rId42"/>
    <p:sldId id="299" r:id="rId43"/>
    <p:sldId id="300" r:id="rId44"/>
    <p:sldId id="301" r:id="rId45"/>
    <p:sldId id="302" r:id="rId46"/>
    <p:sldId id="303" r:id="rId47"/>
    <p:sldId id="304" r:id="rId48"/>
    <p:sldId id="305" r:id="rId49"/>
    <p:sldId id="306" r:id="rId50"/>
    <p:sldId id="307" r:id="rId51"/>
    <p:sldId id="308" r:id="rId5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50" d="100"/>
          <a:sy n="50" d="100"/>
        </p:scale>
        <p:origin x="-1956" y="-4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04D8D-9264-47CD-88E7-793B8C5E5F77}" type="datetimeFigureOut">
              <a:rPr lang="en-US" smtClean="0"/>
              <a:pPr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F19F3-E3E9-456B-BB4A-60567152DB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04D8D-9264-47CD-88E7-793B8C5E5F77}" type="datetimeFigureOut">
              <a:rPr lang="en-US" smtClean="0"/>
              <a:pPr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F19F3-E3E9-456B-BB4A-60567152DB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04D8D-9264-47CD-88E7-793B8C5E5F77}" type="datetimeFigureOut">
              <a:rPr lang="en-US" smtClean="0"/>
              <a:pPr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F19F3-E3E9-456B-BB4A-60567152DB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04D8D-9264-47CD-88E7-793B8C5E5F77}" type="datetimeFigureOut">
              <a:rPr lang="en-US" smtClean="0"/>
              <a:pPr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F19F3-E3E9-456B-BB4A-60567152DB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04D8D-9264-47CD-88E7-793B8C5E5F77}" type="datetimeFigureOut">
              <a:rPr lang="en-US" smtClean="0"/>
              <a:pPr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F19F3-E3E9-456B-BB4A-60567152DB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04D8D-9264-47CD-88E7-793B8C5E5F77}" type="datetimeFigureOut">
              <a:rPr lang="en-US" smtClean="0"/>
              <a:pPr/>
              <a:t>11/20/2025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F19F3-E3E9-456B-BB4A-60567152DB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04D8D-9264-47CD-88E7-793B8C5E5F77}" type="datetimeFigureOut">
              <a:rPr lang="en-US" smtClean="0"/>
              <a:pPr/>
              <a:t>11/20/2025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F19F3-E3E9-456B-BB4A-60567152DB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04D8D-9264-47CD-88E7-793B8C5E5F77}" type="datetimeFigureOut">
              <a:rPr lang="en-US" smtClean="0"/>
              <a:pPr/>
              <a:t>11/20/2025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F19F3-E3E9-456B-BB4A-60567152DB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04D8D-9264-47CD-88E7-793B8C5E5F77}" type="datetimeFigureOut">
              <a:rPr lang="en-US" smtClean="0"/>
              <a:pPr/>
              <a:t>11/20/2025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F19F3-E3E9-456B-BB4A-60567152DB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04D8D-9264-47CD-88E7-793B8C5E5F77}" type="datetimeFigureOut">
              <a:rPr lang="en-US" smtClean="0"/>
              <a:pPr/>
              <a:t>11/20/2025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F19F3-E3E9-456B-BB4A-60567152DB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04D8D-9264-47CD-88E7-793B8C5E5F77}" type="datetimeFigureOut">
              <a:rPr lang="en-US" smtClean="0"/>
              <a:pPr/>
              <a:t>11/20/2025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F19F3-E3E9-456B-BB4A-60567152DB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004D8D-9264-47CD-88E7-793B8C5E5F77}" type="datetimeFigureOut">
              <a:rPr lang="en-US" smtClean="0"/>
              <a:pPr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FF19F3-E3E9-456B-BB4A-60567152DB4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33400"/>
            <a:ext cx="7772400" cy="2209800"/>
          </a:xfrm>
        </p:spPr>
        <p:txBody>
          <a:bodyPr>
            <a:noAutofit/>
          </a:bodyPr>
          <a:lstStyle/>
          <a:p>
            <a:r>
              <a:rPr lang="en-US" sz="5400" b="1" dirty="0" smtClean="0"/>
              <a:t>GST 111: COMMUNICATION IN ENGLISH</a:t>
            </a:r>
            <a:endParaRPr lang="en-US" sz="5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3048000"/>
            <a:ext cx="7772400" cy="2590800"/>
          </a:xfrm>
          <a:solidFill>
            <a:schemeClr val="accent5"/>
          </a:solidFill>
        </p:spPr>
        <p:txBody>
          <a:bodyPr>
            <a:normAutofit/>
          </a:bodyPr>
          <a:lstStyle/>
          <a:p>
            <a:r>
              <a:rPr lang="en-US" sz="4800" b="1" dirty="0" smtClean="0">
                <a:solidFill>
                  <a:schemeClr val="tx1"/>
                </a:solidFill>
              </a:rPr>
              <a:t>LECTURE 1: ENGLISH WORD CLASSES</a:t>
            </a:r>
          </a:p>
          <a:p>
            <a:r>
              <a:rPr lang="en-US" sz="4800" b="1" dirty="0" smtClean="0">
                <a:solidFill>
                  <a:schemeClr val="tx1"/>
                </a:solidFill>
              </a:rPr>
              <a:t>LECTURER: DR. A. A. AFOLABI</a:t>
            </a:r>
            <a:endParaRPr lang="en-US" sz="48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28600"/>
            <a:ext cx="8610600" cy="632460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sz="4600" b="1" dirty="0" smtClean="0"/>
              <a:t>2. </a:t>
            </a:r>
            <a:r>
              <a:rPr lang="en-US" sz="4600" b="1" dirty="0" err="1" smtClean="0"/>
              <a:t>Stative</a:t>
            </a:r>
            <a:r>
              <a:rPr lang="en-US" sz="4600" b="1" dirty="0" smtClean="0"/>
              <a:t> Verbs</a:t>
            </a:r>
            <a:endParaRPr lang="en-US" sz="4600" dirty="0" smtClean="0"/>
          </a:p>
          <a:p>
            <a:pPr marL="91440" algn="just">
              <a:spcAft>
                <a:spcPts val="600"/>
              </a:spcAft>
              <a:buFont typeface="Wingdings" pitchFamily="2" charset="2"/>
              <a:buChar char="§"/>
            </a:pPr>
            <a:r>
              <a:rPr lang="en-US" dirty="0" smtClean="0"/>
              <a:t> These verbs show a </a:t>
            </a:r>
            <a:r>
              <a:rPr lang="en-US" b="1" dirty="0" smtClean="0"/>
              <a:t>state</a:t>
            </a:r>
            <a:r>
              <a:rPr lang="en-US" dirty="0" smtClean="0"/>
              <a:t>, </a:t>
            </a:r>
            <a:r>
              <a:rPr lang="en-US" b="1" dirty="0" smtClean="0"/>
              <a:t>condition</a:t>
            </a:r>
            <a:r>
              <a:rPr lang="en-US" dirty="0" smtClean="0"/>
              <a:t>, </a:t>
            </a:r>
            <a:r>
              <a:rPr lang="en-US" b="1" dirty="0" smtClean="0"/>
              <a:t>feeling</a:t>
            </a:r>
            <a:r>
              <a:rPr lang="en-US" dirty="0" smtClean="0"/>
              <a:t>, or </a:t>
            </a:r>
            <a:r>
              <a:rPr lang="en-US" b="1" dirty="0" smtClean="0"/>
              <a:t>possession</a:t>
            </a:r>
            <a:r>
              <a:rPr lang="en-US" dirty="0" smtClean="0"/>
              <a:t>, not an </a:t>
            </a:r>
            <a:r>
              <a:rPr lang="en-US" dirty="0" smtClean="0"/>
              <a:t>  action</a:t>
            </a:r>
            <a:r>
              <a:rPr lang="en-US" dirty="0" smtClean="0"/>
              <a:t>.</a:t>
            </a:r>
          </a:p>
          <a:p>
            <a:pPr marL="91440" algn="just">
              <a:spcAft>
                <a:spcPts val="600"/>
              </a:spcAft>
              <a:buFont typeface="Wingdings" pitchFamily="2" charset="2"/>
              <a:buChar char="§"/>
            </a:pPr>
            <a:r>
              <a:rPr lang="en-US" dirty="0" smtClean="0"/>
              <a:t> They are usually </a:t>
            </a:r>
            <a:r>
              <a:rPr lang="en-US" b="1" dirty="0" smtClean="0"/>
              <a:t>not</a:t>
            </a:r>
            <a:r>
              <a:rPr lang="en-US" dirty="0" smtClean="0"/>
              <a:t> used in continuous (-</a:t>
            </a:r>
            <a:r>
              <a:rPr lang="en-US" dirty="0" err="1" smtClean="0"/>
              <a:t>ing</a:t>
            </a:r>
            <a:r>
              <a:rPr lang="en-US" dirty="0" smtClean="0"/>
              <a:t>) forms.</a:t>
            </a:r>
            <a:endParaRPr lang="en-US" sz="1600" dirty="0" smtClean="0"/>
          </a:p>
          <a:p>
            <a:pPr algn="just">
              <a:buNone/>
            </a:pPr>
            <a:r>
              <a:rPr lang="en-US" b="1" dirty="0" smtClean="0"/>
              <a:t>Examples: </a:t>
            </a:r>
            <a:r>
              <a:rPr lang="en-US" i="1" dirty="0" smtClean="0"/>
              <a:t>have, know, believe, love, belong, seem</a:t>
            </a:r>
            <a:endParaRPr lang="en-US" sz="1600" dirty="0" smtClean="0"/>
          </a:p>
          <a:p>
            <a:pPr lvl="1" algn="just"/>
            <a:r>
              <a:rPr lang="en-US" i="1" dirty="0" smtClean="0"/>
              <a:t>I </a:t>
            </a:r>
            <a:r>
              <a:rPr lang="en-US" b="1" i="1" dirty="0" smtClean="0"/>
              <a:t>believe</a:t>
            </a:r>
            <a:r>
              <a:rPr lang="en-US" i="1" dirty="0" smtClean="0"/>
              <a:t> you.</a:t>
            </a:r>
            <a:endParaRPr lang="en-US" sz="1600" dirty="0" smtClean="0"/>
          </a:p>
          <a:p>
            <a:pPr lvl="1" algn="just">
              <a:spcAft>
                <a:spcPts val="600"/>
              </a:spcAft>
            </a:pPr>
            <a:r>
              <a:rPr lang="en-US" i="1" dirty="0" smtClean="0"/>
              <a:t>She </a:t>
            </a:r>
            <a:r>
              <a:rPr lang="en-US" b="1" i="1" dirty="0" smtClean="0"/>
              <a:t>owns</a:t>
            </a:r>
            <a:r>
              <a:rPr lang="en-US" i="1" dirty="0" smtClean="0"/>
              <a:t> a car</a:t>
            </a:r>
            <a:r>
              <a:rPr lang="en-US" i="1" dirty="0" smtClean="0"/>
              <a:t>.</a:t>
            </a:r>
            <a:endParaRPr lang="en-US" sz="1600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28600"/>
            <a:ext cx="8534400" cy="632460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sz="4600" b="1" dirty="0" smtClean="0"/>
              <a:t>3. Linking Verbs (Copular Verbs)</a:t>
            </a:r>
            <a:endParaRPr lang="en-US" sz="4600" dirty="0" smtClean="0"/>
          </a:p>
          <a:p>
            <a:pPr algn="just">
              <a:buFont typeface="Wingdings" pitchFamily="2" charset="2"/>
              <a:buChar char="§"/>
            </a:pPr>
            <a:r>
              <a:rPr lang="en-US" dirty="0" smtClean="0"/>
              <a:t>They link the </a:t>
            </a:r>
            <a:r>
              <a:rPr lang="en-US" b="1" dirty="0" smtClean="0"/>
              <a:t>subject</a:t>
            </a:r>
            <a:r>
              <a:rPr lang="en-US" dirty="0" smtClean="0"/>
              <a:t> to a </a:t>
            </a:r>
            <a:r>
              <a:rPr lang="en-US" b="1" dirty="0" smtClean="0"/>
              <a:t>complement</a:t>
            </a:r>
            <a:r>
              <a:rPr lang="en-US" dirty="0" smtClean="0"/>
              <a:t> (a word that describes or identifies the subject).</a:t>
            </a:r>
          </a:p>
          <a:p>
            <a:pPr algn="just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en-US" dirty="0" smtClean="0"/>
              <a:t>They do </a:t>
            </a:r>
            <a:r>
              <a:rPr lang="en-US" b="1" dirty="0" smtClean="0"/>
              <a:t>not</a:t>
            </a:r>
            <a:r>
              <a:rPr lang="en-US" dirty="0" smtClean="0"/>
              <a:t> show action.</a:t>
            </a:r>
            <a:endParaRPr lang="en-US" sz="1600" dirty="0" smtClean="0"/>
          </a:p>
          <a:p>
            <a:pPr algn="just">
              <a:buNone/>
            </a:pPr>
            <a:r>
              <a:rPr lang="en-US" b="1" dirty="0" smtClean="0"/>
              <a:t>Common Linking Verbs</a:t>
            </a:r>
            <a:endParaRPr lang="en-US" sz="1400" dirty="0" smtClean="0"/>
          </a:p>
          <a:p>
            <a:pPr lvl="0" algn="just">
              <a:buNone/>
            </a:pPr>
            <a:r>
              <a:rPr lang="en-US" b="1" dirty="0" smtClean="0"/>
              <a:t>Examples: </a:t>
            </a:r>
            <a:r>
              <a:rPr lang="en-US" sz="3600" b="1" dirty="0" smtClean="0"/>
              <a:t> </a:t>
            </a:r>
            <a:r>
              <a:rPr lang="en-US" sz="3600" i="1" dirty="0" smtClean="0"/>
              <a:t>be, become, seem, appear, remain, feel, look, smell, sound, taste</a:t>
            </a:r>
            <a:endParaRPr lang="en-US" sz="3600" dirty="0" smtClean="0"/>
          </a:p>
          <a:p>
            <a:pPr algn="just">
              <a:buNone/>
            </a:pPr>
            <a:endParaRPr lang="en-US" sz="1400" dirty="0" smtClean="0"/>
          </a:p>
          <a:p>
            <a:pPr lvl="1" algn="just"/>
            <a:r>
              <a:rPr lang="en-US" i="1" dirty="0" smtClean="0"/>
              <a:t>He </a:t>
            </a:r>
            <a:r>
              <a:rPr lang="en-US" b="1" i="1" dirty="0" smtClean="0"/>
              <a:t>is</a:t>
            </a:r>
            <a:r>
              <a:rPr lang="en-US" i="1" dirty="0" smtClean="0"/>
              <a:t> a doctor.</a:t>
            </a:r>
            <a:endParaRPr lang="en-US" sz="1200" i="1" dirty="0" smtClean="0"/>
          </a:p>
          <a:p>
            <a:pPr lvl="1" algn="just"/>
            <a:r>
              <a:rPr lang="en-US" i="1" dirty="0" smtClean="0"/>
              <a:t>The food </a:t>
            </a:r>
            <a:r>
              <a:rPr lang="en-US" b="1" i="1" dirty="0" smtClean="0"/>
              <a:t>smells</a:t>
            </a:r>
            <a:r>
              <a:rPr lang="en-US" i="1" dirty="0" smtClean="0"/>
              <a:t> delicious.</a:t>
            </a:r>
            <a:endParaRPr lang="en-US" sz="1600" i="1" dirty="0" smtClean="0"/>
          </a:p>
          <a:p>
            <a:pPr lvl="1" algn="just"/>
            <a:r>
              <a:rPr lang="en-US" i="1" dirty="0" smtClean="0"/>
              <a:t>She </a:t>
            </a:r>
            <a:r>
              <a:rPr lang="en-US" b="1" i="1" dirty="0" smtClean="0"/>
              <a:t>became</a:t>
            </a:r>
            <a:r>
              <a:rPr lang="en-US" i="1" dirty="0" smtClean="0"/>
              <a:t> angry.</a:t>
            </a:r>
            <a:endParaRPr lang="en-US" sz="16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28600"/>
            <a:ext cx="8534400" cy="6400800"/>
          </a:xfrm>
        </p:spPr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en-US" b="1" dirty="0" smtClean="0"/>
              <a:t>4. Auxiliary Verbs (Helping Verbs)</a:t>
            </a:r>
            <a:endParaRPr lang="en-US" dirty="0" smtClean="0"/>
          </a:p>
          <a:p>
            <a:pPr algn="just"/>
            <a:r>
              <a:rPr lang="en-US" dirty="0" smtClean="0"/>
              <a:t>They help the main verb express </a:t>
            </a:r>
            <a:r>
              <a:rPr lang="en-US" b="1" dirty="0" smtClean="0"/>
              <a:t>tense</a:t>
            </a:r>
            <a:r>
              <a:rPr lang="en-US" dirty="0" smtClean="0"/>
              <a:t>, </a:t>
            </a:r>
            <a:r>
              <a:rPr lang="en-US" b="1" dirty="0" smtClean="0"/>
              <a:t>voice</a:t>
            </a:r>
            <a:r>
              <a:rPr lang="en-US" dirty="0" smtClean="0"/>
              <a:t>, </a:t>
            </a:r>
            <a:r>
              <a:rPr lang="en-US" b="1" dirty="0" smtClean="0"/>
              <a:t>mood</a:t>
            </a:r>
            <a:r>
              <a:rPr lang="en-US" dirty="0" smtClean="0"/>
              <a:t>, or </a:t>
            </a:r>
            <a:r>
              <a:rPr lang="en-US" b="1" dirty="0" smtClean="0"/>
              <a:t>aspect</a:t>
            </a:r>
            <a:r>
              <a:rPr lang="en-US" dirty="0" smtClean="0"/>
              <a:t>.</a:t>
            </a:r>
          </a:p>
          <a:p>
            <a:pPr algn="just">
              <a:buNone/>
            </a:pPr>
            <a:r>
              <a:rPr lang="en-US" b="1" dirty="0" smtClean="0"/>
              <a:t>Categories of </a:t>
            </a:r>
            <a:r>
              <a:rPr lang="en-US" b="1" dirty="0" smtClean="0"/>
              <a:t>Auxiliary Verbs</a:t>
            </a:r>
            <a:endParaRPr lang="en-US" dirty="0" smtClean="0"/>
          </a:p>
          <a:p>
            <a:pPr algn="just">
              <a:buNone/>
            </a:pPr>
            <a:r>
              <a:rPr lang="en-US" b="1" dirty="0" smtClean="0"/>
              <a:t>(a) Primary auxiliaries: </a:t>
            </a:r>
            <a:r>
              <a:rPr lang="en-US" b="1" i="1" dirty="0" smtClean="0"/>
              <a:t>be, have, do</a:t>
            </a:r>
            <a:endParaRPr lang="en-US" dirty="0" smtClean="0"/>
          </a:p>
          <a:p>
            <a:pPr lvl="1" algn="just"/>
            <a:r>
              <a:rPr lang="en-US" i="1" dirty="0" smtClean="0"/>
              <a:t>She </a:t>
            </a:r>
            <a:r>
              <a:rPr lang="en-US" b="1" i="1" dirty="0" smtClean="0"/>
              <a:t>is</a:t>
            </a:r>
            <a:r>
              <a:rPr lang="en-US" i="1" dirty="0" smtClean="0"/>
              <a:t> cooking.</a:t>
            </a:r>
            <a:endParaRPr lang="en-US" dirty="0" smtClean="0"/>
          </a:p>
          <a:p>
            <a:pPr lvl="1" algn="just"/>
            <a:r>
              <a:rPr lang="en-US" i="1" dirty="0" smtClean="0"/>
              <a:t>They </a:t>
            </a:r>
            <a:r>
              <a:rPr lang="en-US" b="1" i="1" dirty="0" smtClean="0"/>
              <a:t>have</a:t>
            </a:r>
            <a:r>
              <a:rPr lang="en-US" i="1" dirty="0" smtClean="0"/>
              <a:t> finished.</a:t>
            </a:r>
            <a:endParaRPr lang="en-US" dirty="0" smtClean="0"/>
          </a:p>
          <a:p>
            <a:pPr lvl="1" algn="just"/>
            <a:r>
              <a:rPr lang="en-US" i="1" dirty="0" smtClean="0"/>
              <a:t>Did you </a:t>
            </a:r>
            <a:r>
              <a:rPr lang="en-US" b="1" i="1" dirty="0" smtClean="0"/>
              <a:t>see</a:t>
            </a:r>
            <a:r>
              <a:rPr lang="en-US" i="1" dirty="0" smtClean="0"/>
              <a:t> the film?</a:t>
            </a:r>
            <a:endParaRPr lang="en-US" dirty="0" smtClean="0"/>
          </a:p>
          <a:p>
            <a:pPr algn="just">
              <a:buNone/>
            </a:pPr>
            <a:r>
              <a:rPr lang="en-US" b="1" dirty="0" smtClean="0"/>
              <a:t>(b) Modal auxiliaries: </a:t>
            </a:r>
            <a:r>
              <a:rPr lang="en-US" b="1" i="1" dirty="0" smtClean="0"/>
              <a:t>can, could, will, would, may, might, must, shall, should</a:t>
            </a:r>
            <a:endParaRPr lang="en-US" dirty="0" smtClean="0"/>
          </a:p>
          <a:p>
            <a:pPr algn="just"/>
            <a:r>
              <a:rPr lang="en-US" dirty="0" smtClean="0"/>
              <a:t>These express </a:t>
            </a:r>
            <a:r>
              <a:rPr lang="en-US" b="1" dirty="0" smtClean="0"/>
              <a:t>ability</a:t>
            </a:r>
            <a:r>
              <a:rPr lang="en-US" dirty="0" smtClean="0"/>
              <a:t>, </a:t>
            </a:r>
            <a:r>
              <a:rPr lang="en-US" b="1" dirty="0" smtClean="0"/>
              <a:t>possibility</a:t>
            </a:r>
            <a:r>
              <a:rPr lang="en-US" dirty="0" smtClean="0"/>
              <a:t>, </a:t>
            </a:r>
            <a:r>
              <a:rPr lang="en-US" b="1" dirty="0" smtClean="0"/>
              <a:t>permission</a:t>
            </a:r>
            <a:r>
              <a:rPr lang="en-US" dirty="0" smtClean="0"/>
              <a:t>, </a:t>
            </a:r>
            <a:r>
              <a:rPr lang="en-US" b="1" dirty="0" smtClean="0"/>
              <a:t>obligation</a:t>
            </a:r>
            <a:r>
              <a:rPr lang="en-US" dirty="0" smtClean="0"/>
              <a:t>, etc.</a:t>
            </a:r>
          </a:p>
          <a:p>
            <a:pPr lvl="1" algn="just"/>
            <a:r>
              <a:rPr lang="en-US" i="1" dirty="0" smtClean="0"/>
              <a:t>You </a:t>
            </a:r>
            <a:r>
              <a:rPr lang="en-US" b="1" i="1" dirty="0" smtClean="0"/>
              <a:t>must</a:t>
            </a:r>
            <a:r>
              <a:rPr lang="en-US" i="1" dirty="0" smtClean="0"/>
              <a:t> obey the rules.</a:t>
            </a:r>
            <a:endParaRPr lang="en-US" dirty="0" smtClean="0"/>
          </a:p>
          <a:p>
            <a:pPr lvl="1" algn="just"/>
            <a:r>
              <a:rPr lang="en-US" i="1" dirty="0" smtClean="0"/>
              <a:t>He </a:t>
            </a:r>
            <a:r>
              <a:rPr lang="en-US" b="1" i="1" dirty="0" smtClean="0"/>
              <a:t>can</a:t>
            </a:r>
            <a:r>
              <a:rPr lang="en-US" i="1" dirty="0" smtClean="0"/>
              <a:t> </a:t>
            </a:r>
            <a:r>
              <a:rPr lang="en-US" i="1" dirty="0" smtClean="0"/>
              <a:t>swim.</a:t>
            </a:r>
            <a:endParaRPr lang="en-US" i="1" dirty="0" smtClean="0"/>
          </a:p>
          <a:p>
            <a:pPr lvl="1" algn="just"/>
            <a:r>
              <a:rPr lang="en-US" i="1" dirty="0" smtClean="0"/>
              <a:t>They </a:t>
            </a:r>
            <a:r>
              <a:rPr lang="en-US" b="1" i="1" dirty="0" smtClean="0"/>
              <a:t>might</a:t>
            </a:r>
            <a:r>
              <a:rPr lang="en-US" i="1" dirty="0" smtClean="0"/>
              <a:t> come.</a:t>
            </a:r>
            <a:endParaRPr lang="en-US" dirty="0" smtClean="0"/>
          </a:p>
          <a:p>
            <a:pPr algn="just"/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28600"/>
            <a:ext cx="8610600" cy="6400800"/>
          </a:xfrm>
        </p:spPr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en-US" b="1" dirty="0" smtClean="0"/>
              <a:t>5. </a:t>
            </a:r>
            <a:r>
              <a:rPr lang="en-US" b="1" dirty="0" smtClean="0"/>
              <a:t>Finite Verbs</a:t>
            </a:r>
            <a:endParaRPr lang="en-US" sz="1800" dirty="0" smtClean="0"/>
          </a:p>
          <a:p>
            <a:pPr algn="just"/>
            <a:r>
              <a:rPr lang="en-US" dirty="0" smtClean="0"/>
              <a:t>These verbs show </a:t>
            </a:r>
            <a:r>
              <a:rPr lang="en-US" b="1" dirty="0" smtClean="0"/>
              <a:t>tense</a:t>
            </a:r>
            <a:r>
              <a:rPr lang="en-US" dirty="0" smtClean="0"/>
              <a:t>, </a:t>
            </a:r>
            <a:r>
              <a:rPr lang="en-US" b="1" dirty="0" smtClean="0"/>
              <a:t>number</a:t>
            </a:r>
            <a:r>
              <a:rPr lang="en-US" dirty="0" smtClean="0"/>
              <a:t>, or </a:t>
            </a:r>
            <a:r>
              <a:rPr lang="en-US" b="1" dirty="0" smtClean="0"/>
              <a:t>person</a:t>
            </a:r>
            <a:r>
              <a:rPr lang="en-US" dirty="0" smtClean="0"/>
              <a:t>. They can stand as the main verb of a clause.</a:t>
            </a:r>
            <a:endParaRPr lang="en-US" sz="2800" dirty="0" smtClean="0"/>
          </a:p>
          <a:p>
            <a:pPr algn="just">
              <a:buNone/>
            </a:pPr>
            <a:r>
              <a:rPr lang="en-US" b="1" dirty="0" smtClean="0"/>
              <a:t>Examples:</a:t>
            </a:r>
            <a:endParaRPr lang="en-US" sz="2400" dirty="0" smtClean="0"/>
          </a:p>
          <a:p>
            <a:pPr lvl="1" algn="just"/>
            <a:r>
              <a:rPr lang="en-US" i="1" dirty="0" smtClean="0"/>
              <a:t>She </a:t>
            </a:r>
            <a:r>
              <a:rPr lang="en-US" b="1" i="1" dirty="0" smtClean="0"/>
              <a:t>works</a:t>
            </a:r>
            <a:r>
              <a:rPr lang="en-US" i="1" dirty="0" smtClean="0"/>
              <a:t> hard.</a:t>
            </a:r>
            <a:endParaRPr lang="en-US" sz="2400" dirty="0" smtClean="0"/>
          </a:p>
          <a:p>
            <a:pPr lvl="1" algn="just"/>
            <a:r>
              <a:rPr lang="en-US" i="1" dirty="0" smtClean="0"/>
              <a:t>They </a:t>
            </a:r>
            <a:r>
              <a:rPr lang="en-US" b="1" i="1" dirty="0" smtClean="0"/>
              <a:t>were</a:t>
            </a:r>
            <a:r>
              <a:rPr lang="en-US" i="1" dirty="0" smtClean="0"/>
              <a:t> late.</a:t>
            </a:r>
            <a:endParaRPr lang="en-US" sz="2400" dirty="0" smtClean="0"/>
          </a:p>
          <a:p>
            <a:pPr algn="just">
              <a:buNone/>
            </a:pPr>
            <a:r>
              <a:rPr lang="en-US" b="1" dirty="0" smtClean="0"/>
              <a:t>6. </a:t>
            </a:r>
            <a:r>
              <a:rPr lang="en-US" b="1" dirty="0" smtClean="0"/>
              <a:t>Non-finite Verbs</a:t>
            </a:r>
            <a:endParaRPr lang="en-US" sz="1800" dirty="0" smtClean="0"/>
          </a:p>
          <a:p>
            <a:pPr algn="just"/>
            <a:r>
              <a:rPr lang="en-US" dirty="0" smtClean="0"/>
              <a:t>These verbs </a:t>
            </a:r>
            <a:r>
              <a:rPr lang="en-US" b="1" dirty="0" smtClean="0"/>
              <a:t>do not</a:t>
            </a:r>
            <a:r>
              <a:rPr lang="en-US" dirty="0" smtClean="0"/>
              <a:t> show tense or number; they cannot function as the main verb alone.</a:t>
            </a:r>
            <a:endParaRPr lang="en-US" sz="2800" dirty="0" smtClean="0"/>
          </a:p>
          <a:p>
            <a:pPr algn="just">
              <a:buNone/>
            </a:pPr>
            <a:r>
              <a:rPr lang="en-US" b="1" dirty="0" smtClean="0"/>
              <a:t>Types </a:t>
            </a:r>
            <a:r>
              <a:rPr lang="en-US" b="1" dirty="0" smtClean="0"/>
              <a:t>and Examples of </a:t>
            </a:r>
            <a:r>
              <a:rPr lang="en-US" b="1" dirty="0" smtClean="0"/>
              <a:t>Non-finite Verbs</a:t>
            </a:r>
            <a:endParaRPr lang="en-US" dirty="0" smtClean="0"/>
          </a:p>
          <a:p>
            <a:pPr lvl="0" algn="just"/>
            <a:r>
              <a:rPr lang="en-US" b="1" dirty="0" smtClean="0"/>
              <a:t>Infinitive:</a:t>
            </a:r>
            <a:r>
              <a:rPr lang="en-US" dirty="0" smtClean="0"/>
              <a:t> </a:t>
            </a:r>
            <a:r>
              <a:rPr lang="en-US" i="1" dirty="0" smtClean="0"/>
              <a:t>to eat, to go, to write</a:t>
            </a:r>
            <a:endParaRPr lang="en-US" sz="2800" dirty="0" smtClean="0"/>
          </a:p>
          <a:p>
            <a:pPr lvl="1" algn="just"/>
            <a:r>
              <a:rPr lang="en-US" i="1" dirty="0" smtClean="0"/>
              <a:t>I want </a:t>
            </a:r>
            <a:r>
              <a:rPr lang="en-US" b="1" i="1" dirty="0" smtClean="0"/>
              <a:t>to eat</a:t>
            </a:r>
            <a:r>
              <a:rPr lang="en-US" i="1" dirty="0" smtClean="0"/>
              <a:t>.</a:t>
            </a:r>
            <a:endParaRPr lang="en-US" sz="2400" dirty="0" smtClean="0"/>
          </a:p>
          <a:p>
            <a:pPr lvl="0" algn="just"/>
            <a:r>
              <a:rPr lang="en-US" b="1" dirty="0" smtClean="0"/>
              <a:t>Gerund:</a:t>
            </a:r>
            <a:r>
              <a:rPr lang="en-US" dirty="0" smtClean="0"/>
              <a:t> </a:t>
            </a:r>
            <a:r>
              <a:rPr lang="en-US" i="1" dirty="0" smtClean="0"/>
              <a:t>eating, going, writing</a:t>
            </a:r>
            <a:endParaRPr lang="en-US" sz="2800" dirty="0" smtClean="0"/>
          </a:p>
          <a:p>
            <a:pPr lvl="1" algn="just"/>
            <a:r>
              <a:rPr lang="en-US" b="1" dirty="0" smtClean="0"/>
              <a:t>Eating</a:t>
            </a:r>
            <a:r>
              <a:rPr lang="en-US" dirty="0" smtClean="0"/>
              <a:t> too much is unhealthy.</a:t>
            </a:r>
            <a:endParaRPr lang="en-US" sz="2400" dirty="0" smtClean="0"/>
          </a:p>
          <a:p>
            <a:pPr lvl="0" algn="just"/>
            <a:r>
              <a:rPr lang="en-US" b="1" dirty="0" smtClean="0"/>
              <a:t>Participle:</a:t>
            </a:r>
            <a:r>
              <a:rPr lang="en-US" dirty="0" smtClean="0"/>
              <a:t> </a:t>
            </a:r>
            <a:r>
              <a:rPr lang="en-US" i="1" dirty="0" smtClean="0"/>
              <a:t>eaten, going, written</a:t>
            </a:r>
            <a:endParaRPr lang="en-US" sz="2800" dirty="0" smtClean="0"/>
          </a:p>
          <a:p>
            <a:pPr lvl="1" algn="just"/>
            <a:r>
              <a:rPr lang="en-US" i="1" dirty="0" smtClean="0"/>
              <a:t>The </a:t>
            </a:r>
            <a:r>
              <a:rPr lang="en-US" b="1" i="1" dirty="0" smtClean="0"/>
              <a:t>broken</a:t>
            </a:r>
            <a:r>
              <a:rPr lang="en-US" i="1" dirty="0" smtClean="0"/>
              <a:t> plate was on the table.</a:t>
            </a:r>
            <a:endParaRPr lang="en-US" sz="2400" dirty="0" smtClean="0"/>
          </a:p>
          <a:p>
            <a:pPr algn="just"/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04800"/>
            <a:ext cx="8534400" cy="6324600"/>
          </a:xfrm>
        </p:spPr>
        <p:txBody>
          <a:bodyPr>
            <a:normAutofit fontScale="92500"/>
          </a:bodyPr>
          <a:lstStyle/>
          <a:p>
            <a:pPr algn="just">
              <a:buNone/>
            </a:pPr>
            <a:r>
              <a:rPr lang="en-US" b="1" dirty="0" smtClean="0"/>
              <a:t>7. </a:t>
            </a:r>
            <a:r>
              <a:rPr lang="en-US" b="1" dirty="0" smtClean="0"/>
              <a:t>Regular Verbs</a:t>
            </a:r>
            <a:endParaRPr lang="en-US" dirty="0" smtClean="0"/>
          </a:p>
          <a:p>
            <a:pPr algn="just"/>
            <a:r>
              <a:rPr lang="en-US" dirty="0" smtClean="0"/>
              <a:t>These form their past tense by adding </a:t>
            </a:r>
            <a:r>
              <a:rPr lang="en-US" b="1" dirty="0" smtClean="0"/>
              <a:t>-</a:t>
            </a:r>
            <a:r>
              <a:rPr lang="en-US" b="1" dirty="0" err="1" smtClean="0"/>
              <a:t>ed</a:t>
            </a:r>
            <a:r>
              <a:rPr lang="en-US" dirty="0" smtClean="0"/>
              <a:t> or </a:t>
            </a:r>
            <a:r>
              <a:rPr lang="en-US" b="1" dirty="0" smtClean="0"/>
              <a:t>-d</a:t>
            </a:r>
            <a:r>
              <a:rPr lang="en-US" dirty="0" smtClean="0"/>
              <a:t>.</a:t>
            </a:r>
          </a:p>
          <a:p>
            <a:pPr algn="just">
              <a:buNone/>
            </a:pPr>
            <a:r>
              <a:rPr lang="en-US" b="1" dirty="0" smtClean="0"/>
              <a:t>Examples:</a:t>
            </a:r>
            <a:endParaRPr lang="en-US" dirty="0" smtClean="0"/>
          </a:p>
          <a:p>
            <a:pPr lvl="1" algn="just"/>
            <a:r>
              <a:rPr lang="en-US" i="1" dirty="0" smtClean="0"/>
              <a:t>walk → walked</a:t>
            </a:r>
            <a:endParaRPr lang="en-US" dirty="0" smtClean="0"/>
          </a:p>
          <a:p>
            <a:pPr lvl="1" algn="just"/>
            <a:r>
              <a:rPr lang="en-US" i="1" dirty="0" smtClean="0"/>
              <a:t>play → played</a:t>
            </a:r>
            <a:endParaRPr lang="en-US" dirty="0" smtClean="0"/>
          </a:p>
          <a:p>
            <a:pPr lvl="1" algn="just"/>
            <a:r>
              <a:rPr lang="en-US" i="1" dirty="0" smtClean="0"/>
              <a:t>dance → danced</a:t>
            </a:r>
            <a:endParaRPr lang="en-US" dirty="0" smtClean="0"/>
          </a:p>
          <a:p>
            <a:pPr algn="just">
              <a:buNone/>
            </a:pPr>
            <a:r>
              <a:rPr lang="en-US" b="1" dirty="0" smtClean="0"/>
              <a:t>8. </a:t>
            </a:r>
            <a:r>
              <a:rPr lang="en-US" b="1" dirty="0" smtClean="0"/>
              <a:t>Irregular Verbs</a:t>
            </a:r>
            <a:endParaRPr lang="en-US" dirty="0" smtClean="0"/>
          </a:p>
          <a:p>
            <a:pPr algn="just"/>
            <a:r>
              <a:rPr lang="en-US" dirty="0" smtClean="0"/>
              <a:t>These form their past tense in </a:t>
            </a:r>
            <a:r>
              <a:rPr lang="en-US" b="1" dirty="0" smtClean="0"/>
              <a:t>unpredictable</a:t>
            </a:r>
            <a:r>
              <a:rPr lang="en-US" dirty="0" smtClean="0"/>
              <a:t> ways.</a:t>
            </a:r>
          </a:p>
          <a:p>
            <a:pPr algn="just">
              <a:buNone/>
            </a:pPr>
            <a:r>
              <a:rPr lang="en-US" b="1" dirty="0" smtClean="0"/>
              <a:t>Examples:</a:t>
            </a:r>
            <a:endParaRPr lang="en-US" dirty="0" smtClean="0"/>
          </a:p>
          <a:p>
            <a:pPr lvl="1" algn="just"/>
            <a:r>
              <a:rPr lang="en-US" i="1" dirty="0" smtClean="0"/>
              <a:t>go → went → gone</a:t>
            </a:r>
            <a:endParaRPr lang="en-US" dirty="0" smtClean="0"/>
          </a:p>
          <a:p>
            <a:pPr lvl="1" algn="just"/>
            <a:r>
              <a:rPr lang="en-US" i="1" dirty="0" smtClean="0"/>
              <a:t>eat → ate → eaten</a:t>
            </a:r>
            <a:endParaRPr lang="en-US" dirty="0" smtClean="0"/>
          </a:p>
          <a:p>
            <a:pPr lvl="1" algn="just"/>
            <a:r>
              <a:rPr lang="en-US" i="1" dirty="0" smtClean="0"/>
              <a:t>write → wrote → </a:t>
            </a:r>
            <a:r>
              <a:rPr lang="en-US" i="1" dirty="0" smtClean="0"/>
              <a:t>written</a:t>
            </a:r>
            <a:endParaRPr lang="en-US" dirty="0" smtClean="0"/>
          </a:p>
          <a:p>
            <a:pPr algn="just"/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04800"/>
            <a:ext cx="8534400" cy="6248400"/>
          </a:xfrm>
        </p:spPr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en-US" sz="3600" b="1" dirty="0" smtClean="0"/>
              <a:t>9</a:t>
            </a:r>
            <a:r>
              <a:rPr lang="en-US" sz="3600" b="1" dirty="0" smtClean="0"/>
              <a:t>. </a:t>
            </a:r>
            <a:r>
              <a:rPr lang="en-US" sz="3600" b="1" dirty="0" smtClean="0"/>
              <a:t>Phrasal Verbs</a:t>
            </a:r>
            <a:endParaRPr lang="en-US" sz="3600" dirty="0" smtClean="0"/>
          </a:p>
          <a:p>
            <a:pPr algn="just"/>
            <a:r>
              <a:rPr lang="en-US" sz="3600" dirty="0" smtClean="0"/>
              <a:t>A verb combined with a </a:t>
            </a:r>
            <a:r>
              <a:rPr lang="en-US" sz="3600" b="1" dirty="0" smtClean="0"/>
              <a:t>preposition</a:t>
            </a:r>
            <a:r>
              <a:rPr lang="en-US" sz="3600" dirty="0" smtClean="0"/>
              <a:t> or </a:t>
            </a:r>
            <a:r>
              <a:rPr lang="en-US" sz="3600" b="1" dirty="0" smtClean="0"/>
              <a:t>adverb</a:t>
            </a:r>
            <a:r>
              <a:rPr lang="en-US" sz="3600" dirty="0" smtClean="0"/>
              <a:t> to form a new meaning.</a:t>
            </a:r>
          </a:p>
          <a:p>
            <a:pPr algn="just">
              <a:buNone/>
            </a:pPr>
            <a:r>
              <a:rPr lang="en-US" sz="3600" b="1" dirty="0" smtClean="0"/>
              <a:t>Examples</a:t>
            </a:r>
            <a:r>
              <a:rPr lang="en-US" sz="3600" b="1" dirty="0" smtClean="0"/>
              <a:t>: </a:t>
            </a:r>
            <a:r>
              <a:rPr lang="en-US" sz="3600" i="1" dirty="0" smtClean="0"/>
              <a:t>look </a:t>
            </a:r>
            <a:r>
              <a:rPr lang="en-US" sz="3600" i="1" dirty="0" smtClean="0"/>
              <a:t>after</a:t>
            </a:r>
            <a:r>
              <a:rPr lang="en-US" sz="3600" dirty="0" smtClean="0"/>
              <a:t> (care for): </a:t>
            </a:r>
            <a:r>
              <a:rPr lang="en-US" sz="3600" i="1" dirty="0" smtClean="0"/>
              <a:t>She </a:t>
            </a:r>
            <a:r>
              <a:rPr lang="en-US" sz="3600" b="1" i="1" dirty="0" smtClean="0"/>
              <a:t>looks after</a:t>
            </a:r>
            <a:r>
              <a:rPr lang="en-US" sz="3600" i="1" dirty="0" smtClean="0"/>
              <a:t> the baby.</a:t>
            </a:r>
            <a:endParaRPr lang="en-US" sz="3600" dirty="0" smtClean="0"/>
          </a:p>
          <a:p>
            <a:pPr lvl="1" algn="just"/>
            <a:r>
              <a:rPr lang="en-US" sz="3600" i="1" dirty="0" smtClean="0"/>
              <a:t> give </a:t>
            </a:r>
            <a:r>
              <a:rPr lang="en-US" sz="3600" i="1" dirty="0" smtClean="0"/>
              <a:t>up</a:t>
            </a:r>
            <a:r>
              <a:rPr lang="en-US" sz="3600" dirty="0" smtClean="0"/>
              <a:t> (stop): </a:t>
            </a:r>
            <a:r>
              <a:rPr lang="en-US" sz="3600" i="1" dirty="0" smtClean="0"/>
              <a:t>He </a:t>
            </a:r>
            <a:r>
              <a:rPr lang="en-US" sz="3600" b="1" i="1" dirty="0" smtClean="0"/>
              <a:t>gave up</a:t>
            </a:r>
            <a:r>
              <a:rPr lang="en-US" sz="3600" i="1" dirty="0" smtClean="0"/>
              <a:t> </a:t>
            </a:r>
            <a:r>
              <a:rPr lang="en-US" sz="3600" i="1" dirty="0" smtClean="0"/>
              <a:t>smoking.</a:t>
            </a:r>
            <a:endParaRPr lang="en-US" sz="3600" dirty="0" smtClean="0"/>
          </a:p>
          <a:p>
            <a:pPr lvl="1" algn="just">
              <a:spcAft>
                <a:spcPts val="1200"/>
              </a:spcAft>
              <a:buNone/>
            </a:pPr>
            <a:r>
              <a:rPr lang="en-US" sz="3600" i="1" dirty="0" smtClean="0"/>
              <a:t>break down</a:t>
            </a:r>
            <a:r>
              <a:rPr lang="en-US" sz="3600" dirty="0" smtClean="0"/>
              <a:t> (stop working): </a:t>
            </a:r>
            <a:r>
              <a:rPr lang="en-US" sz="3600" i="1" dirty="0" smtClean="0"/>
              <a:t>The car </a:t>
            </a:r>
            <a:r>
              <a:rPr lang="en-US" sz="3600" b="1" i="1" dirty="0" smtClean="0"/>
              <a:t>broke down</a:t>
            </a:r>
            <a:r>
              <a:rPr lang="en-US" sz="3600" i="1" dirty="0" smtClean="0"/>
              <a:t>.</a:t>
            </a:r>
          </a:p>
          <a:p>
            <a:pPr algn="just">
              <a:buNone/>
            </a:pPr>
            <a:r>
              <a:rPr lang="en-US" sz="3800" b="1" dirty="0" smtClean="0"/>
              <a:t>Functions</a:t>
            </a:r>
          </a:p>
          <a:p>
            <a:pPr lvl="0" algn="just"/>
            <a:r>
              <a:rPr lang="en-US" sz="3500" dirty="0" smtClean="0"/>
              <a:t>Forms </a:t>
            </a:r>
            <a:r>
              <a:rPr lang="en-US" sz="3500" dirty="0" smtClean="0"/>
              <a:t>the </a:t>
            </a:r>
            <a:r>
              <a:rPr lang="en-US" sz="3500" b="1" dirty="0" smtClean="0"/>
              <a:t>predicate</a:t>
            </a:r>
            <a:r>
              <a:rPr lang="en-US" sz="3500" dirty="0" smtClean="0"/>
              <a:t> in a clause.</a:t>
            </a:r>
          </a:p>
          <a:p>
            <a:pPr lvl="0" algn="just">
              <a:spcAft>
                <a:spcPts val="1200"/>
              </a:spcAft>
            </a:pPr>
            <a:r>
              <a:rPr lang="en-US" sz="3500" dirty="0" smtClean="0"/>
              <a:t>Shows </a:t>
            </a:r>
            <a:r>
              <a:rPr lang="en-US" sz="3500" b="1" dirty="0" smtClean="0"/>
              <a:t>tense</a:t>
            </a:r>
            <a:r>
              <a:rPr lang="en-US" sz="3500" dirty="0" smtClean="0"/>
              <a:t>, </a:t>
            </a:r>
            <a:r>
              <a:rPr lang="en-US" sz="3500" b="1" dirty="0" smtClean="0"/>
              <a:t>aspect</a:t>
            </a:r>
            <a:r>
              <a:rPr lang="en-US" sz="3500" dirty="0" smtClean="0"/>
              <a:t>, </a:t>
            </a:r>
            <a:r>
              <a:rPr lang="en-US" sz="3500" b="1" dirty="0" smtClean="0"/>
              <a:t>voice</a:t>
            </a:r>
            <a:r>
              <a:rPr lang="en-US" sz="3500" dirty="0" smtClean="0"/>
              <a:t>, </a:t>
            </a:r>
            <a:r>
              <a:rPr lang="en-US" sz="3500" b="1" dirty="0" smtClean="0"/>
              <a:t>mood</a:t>
            </a:r>
            <a:r>
              <a:rPr lang="en-US" sz="3500" dirty="0" smtClean="0"/>
              <a:t>.</a:t>
            </a:r>
          </a:p>
          <a:p>
            <a:pPr algn="just">
              <a:buNone/>
            </a:pPr>
            <a:r>
              <a:rPr lang="en-US" sz="3800" b="1" dirty="0" smtClean="0"/>
              <a:t>Usages</a:t>
            </a:r>
          </a:p>
          <a:p>
            <a:pPr lvl="0" algn="just"/>
            <a:r>
              <a:rPr lang="en-US" sz="3500" dirty="0" smtClean="0"/>
              <a:t>Used to indicate what the subject does or experiences</a:t>
            </a:r>
            <a:r>
              <a:rPr lang="en-US" sz="3500" dirty="0" smtClean="0"/>
              <a:t>.</a:t>
            </a:r>
            <a:endParaRPr lang="en-US" sz="3500" dirty="0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04800"/>
            <a:ext cx="8610600" cy="6248400"/>
          </a:xfrm>
        </p:spPr>
        <p:txBody>
          <a:bodyPr/>
          <a:lstStyle/>
          <a:p>
            <a:pPr algn="just">
              <a:buNone/>
            </a:pPr>
            <a:r>
              <a:rPr lang="en-US" b="1" dirty="0" smtClean="0"/>
              <a:t>Forms of Verbs</a:t>
            </a:r>
            <a:endParaRPr lang="en-US" i="1" dirty="0" smtClean="0"/>
          </a:p>
          <a:p>
            <a:pPr lvl="0" algn="just"/>
            <a:r>
              <a:rPr lang="en-US" dirty="0" smtClean="0"/>
              <a:t>Base</a:t>
            </a:r>
            <a:r>
              <a:rPr lang="en-US" dirty="0" smtClean="0"/>
              <a:t>: </a:t>
            </a:r>
            <a:r>
              <a:rPr lang="en-US" i="1" dirty="0" smtClean="0"/>
              <a:t>go, eat</a:t>
            </a:r>
            <a:endParaRPr lang="en-US" dirty="0" smtClean="0"/>
          </a:p>
          <a:p>
            <a:pPr lvl="0" algn="just"/>
            <a:r>
              <a:rPr lang="en-US" dirty="0" smtClean="0"/>
              <a:t>Past: </a:t>
            </a:r>
            <a:r>
              <a:rPr lang="en-US" i="1" dirty="0" smtClean="0"/>
              <a:t>went, ate</a:t>
            </a:r>
            <a:endParaRPr lang="en-US" dirty="0" smtClean="0"/>
          </a:p>
          <a:p>
            <a:pPr lvl="0" algn="just"/>
            <a:r>
              <a:rPr lang="en-US" dirty="0" smtClean="0"/>
              <a:t>Present (-</a:t>
            </a:r>
            <a:r>
              <a:rPr lang="en-US" dirty="0" err="1" smtClean="0"/>
              <a:t>ing</a:t>
            </a:r>
            <a:r>
              <a:rPr lang="en-US" dirty="0" smtClean="0"/>
              <a:t>) participle: </a:t>
            </a:r>
            <a:r>
              <a:rPr lang="en-US" i="1" dirty="0" smtClean="0"/>
              <a:t>going, eating</a:t>
            </a:r>
            <a:endParaRPr lang="en-US" dirty="0" smtClean="0"/>
          </a:p>
          <a:p>
            <a:pPr lvl="0" algn="just">
              <a:spcAft>
                <a:spcPts val="1200"/>
              </a:spcAft>
            </a:pPr>
            <a:r>
              <a:rPr lang="en-US" dirty="0" smtClean="0"/>
              <a:t>Past participle: </a:t>
            </a:r>
            <a:r>
              <a:rPr lang="en-US" i="1" dirty="0" smtClean="0"/>
              <a:t>gone, </a:t>
            </a:r>
            <a:r>
              <a:rPr lang="en-US" i="1" dirty="0" smtClean="0"/>
              <a:t>eaten</a:t>
            </a:r>
          </a:p>
          <a:p>
            <a:pPr algn="just">
              <a:buNone/>
            </a:pPr>
            <a:r>
              <a:rPr lang="en-US" b="1" dirty="0" smtClean="0"/>
              <a:t>Common Collocations</a:t>
            </a:r>
          </a:p>
          <a:p>
            <a:pPr lvl="0" algn="just"/>
            <a:r>
              <a:rPr lang="en-US" b="1" dirty="0" smtClean="0"/>
              <a:t>make</a:t>
            </a:r>
            <a:r>
              <a:rPr lang="en-US" dirty="0" smtClean="0"/>
              <a:t> progress</a:t>
            </a:r>
          </a:p>
          <a:p>
            <a:pPr lvl="0" algn="just"/>
            <a:r>
              <a:rPr lang="en-US" b="1" dirty="0" smtClean="0"/>
              <a:t>take</a:t>
            </a:r>
            <a:r>
              <a:rPr lang="en-US" dirty="0" smtClean="0"/>
              <a:t> a break</a:t>
            </a:r>
          </a:p>
          <a:p>
            <a:pPr lvl="0" algn="just"/>
            <a:r>
              <a:rPr lang="en-US" b="1" dirty="0" smtClean="0"/>
              <a:t>give</a:t>
            </a:r>
            <a:r>
              <a:rPr lang="en-US" dirty="0" smtClean="0"/>
              <a:t> advice</a:t>
            </a:r>
          </a:p>
          <a:p>
            <a:pPr algn="just"/>
            <a:r>
              <a:rPr lang="en-US" b="1" dirty="0" smtClean="0"/>
              <a:t>pay</a:t>
            </a:r>
            <a:r>
              <a:rPr lang="en-US" dirty="0" smtClean="0"/>
              <a:t> attention</a:t>
            </a:r>
            <a:endParaRPr lang="en-US" dirty="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>
            <a:normAutofit/>
          </a:bodyPr>
          <a:lstStyle/>
          <a:p>
            <a:r>
              <a:rPr lang="en-US" b="1" dirty="0" smtClean="0"/>
              <a:t>(iii) </a:t>
            </a:r>
            <a:r>
              <a:rPr lang="en-US" b="1" dirty="0" smtClean="0"/>
              <a:t>Adjectives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686800" cy="5486400"/>
          </a:xfrm>
        </p:spPr>
        <p:txBody>
          <a:bodyPr>
            <a:normAutofit fontScale="85000" lnSpcReduction="10000"/>
          </a:bodyPr>
          <a:lstStyle/>
          <a:p>
            <a:pPr lvl="0" algn="just"/>
            <a:r>
              <a:rPr lang="en-US" dirty="0" smtClean="0"/>
              <a:t>Adjectives are words </a:t>
            </a:r>
            <a:r>
              <a:rPr lang="en-US" dirty="0" smtClean="0"/>
              <a:t>that describe nouns or pronouns (e.g., </a:t>
            </a:r>
            <a:r>
              <a:rPr lang="en-US" i="1" dirty="0" smtClean="0"/>
              <a:t>important, Nigerian, wooden, beautiful,  difficult, academic, etc.</a:t>
            </a:r>
            <a:r>
              <a:rPr lang="en-US" dirty="0" smtClean="0"/>
              <a:t>).</a:t>
            </a:r>
          </a:p>
          <a:p>
            <a:pPr algn="just">
              <a:buNone/>
            </a:pPr>
            <a:r>
              <a:rPr lang="en-US" b="1" dirty="0" smtClean="0"/>
              <a:t>Example:</a:t>
            </a:r>
            <a:r>
              <a:rPr lang="en-US" dirty="0" smtClean="0"/>
              <a:t> "It is a </a:t>
            </a:r>
            <a:r>
              <a:rPr lang="en-US" b="1" dirty="0" smtClean="0"/>
              <a:t>sunny</a:t>
            </a:r>
            <a:r>
              <a:rPr lang="en-US" dirty="0" smtClean="0"/>
              <a:t> day, and the </a:t>
            </a:r>
            <a:r>
              <a:rPr lang="en-US" b="1" dirty="0" smtClean="0"/>
              <a:t>delicious</a:t>
            </a:r>
            <a:r>
              <a:rPr lang="en-US" dirty="0" smtClean="0"/>
              <a:t> cake was </a:t>
            </a:r>
            <a:r>
              <a:rPr lang="en-US" b="1" dirty="0" smtClean="0"/>
              <a:t>homemade</a:t>
            </a:r>
            <a:r>
              <a:rPr lang="en-US" dirty="0" smtClean="0"/>
              <a:t>". </a:t>
            </a:r>
            <a:endParaRPr lang="en-US" dirty="0" smtClean="0"/>
          </a:p>
          <a:p>
            <a:pPr algn="just">
              <a:buNone/>
            </a:pPr>
            <a:r>
              <a:rPr lang="en-US" b="1" dirty="0" smtClean="0"/>
              <a:t>Forms</a:t>
            </a:r>
          </a:p>
          <a:p>
            <a:pPr lvl="0" algn="just"/>
            <a:r>
              <a:rPr lang="en-US" dirty="0" smtClean="0"/>
              <a:t>Base: </a:t>
            </a:r>
            <a:r>
              <a:rPr lang="en-US" i="1" dirty="0" smtClean="0"/>
              <a:t>big, small</a:t>
            </a:r>
            <a:endParaRPr lang="en-US" dirty="0" smtClean="0"/>
          </a:p>
          <a:p>
            <a:pPr lvl="0" algn="just"/>
            <a:r>
              <a:rPr lang="en-US" dirty="0" smtClean="0"/>
              <a:t>Comparative: </a:t>
            </a:r>
            <a:r>
              <a:rPr lang="en-US" i="1" dirty="0" smtClean="0"/>
              <a:t>bigger, smaller</a:t>
            </a:r>
            <a:endParaRPr lang="en-US" dirty="0" smtClean="0"/>
          </a:p>
          <a:p>
            <a:pPr lvl="0" algn="just"/>
            <a:r>
              <a:rPr lang="en-US" dirty="0" smtClean="0"/>
              <a:t>Superlative: </a:t>
            </a:r>
            <a:r>
              <a:rPr lang="en-US" i="1" dirty="0" smtClean="0"/>
              <a:t>biggest, smallest</a:t>
            </a:r>
            <a:endParaRPr lang="en-US" dirty="0" smtClean="0"/>
          </a:p>
          <a:p>
            <a:pPr algn="just">
              <a:buNone/>
            </a:pPr>
            <a:r>
              <a:rPr lang="en-US" b="1" dirty="0" smtClean="0"/>
              <a:t>Functions</a:t>
            </a:r>
          </a:p>
          <a:p>
            <a:pPr lvl="0" algn="just"/>
            <a:r>
              <a:rPr lang="en-US" dirty="0" smtClean="0"/>
              <a:t>Attributive: </a:t>
            </a:r>
            <a:r>
              <a:rPr lang="en-US" dirty="0" smtClean="0"/>
              <a:t> comes before the noun, e.g. </a:t>
            </a:r>
            <a:r>
              <a:rPr lang="en-US" i="1" dirty="0" smtClean="0"/>
              <a:t>a </a:t>
            </a:r>
            <a:r>
              <a:rPr lang="en-US" b="1" i="1" dirty="0" smtClean="0"/>
              <a:t>red</a:t>
            </a:r>
            <a:r>
              <a:rPr lang="en-US" i="1" dirty="0" smtClean="0"/>
              <a:t> car</a:t>
            </a:r>
            <a:endParaRPr lang="en-US" dirty="0" smtClean="0"/>
          </a:p>
          <a:p>
            <a:pPr algn="just"/>
            <a:r>
              <a:rPr lang="en-US" dirty="0" smtClean="0"/>
              <a:t>Predicative: comes </a:t>
            </a:r>
            <a:r>
              <a:rPr lang="en-US" dirty="0" smtClean="0"/>
              <a:t>after </a:t>
            </a:r>
            <a:r>
              <a:rPr lang="en-US" dirty="0" smtClean="0"/>
              <a:t>the noun, e.g. </a:t>
            </a:r>
            <a:r>
              <a:rPr lang="en-US" i="1" dirty="0" smtClean="0"/>
              <a:t>The </a:t>
            </a:r>
            <a:r>
              <a:rPr lang="en-US" i="1" dirty="0" smtClean="0"/>
              <a:t>car is </a:t>
            </a:r>
            <a:r>
              <a:rPr lang="en-US" b="1" i="1" dirty="0" smtClean="0"/>
              <a:t>red</a:t>
            </a:r>
            <a:r>
              <a:rPr lang="en-US" i="1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62000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Types of Adjectives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8686800" cy="5562600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en-US" b="1" dirty="0" smtClean="0"/>
              <a:t>1. Descriptive (Qualitative) Adjectives</a:t>
            </a:r>
            <a:endParaRPr lang="en-US" sz="1800" dirty="0" smtClean="0"/>
          </a:p>
          <a:p>
            <a:pPr algn="just"/>
            <a:r>
              <a:rPr lang="en-US" dirty="0" smtClean="0"/>
              <a:t>These adjectives describe the </a:t>
            </a:r>
            <a:r>
              <a:rPr lang="en-US" b="1" dirty="0" smtClean="0"/>
              <a:t>quality</a:t>
            </a:r>
            <a:r>
              <a:rPr lang="en-US" dirty="0" smtClean="0"/>
              <a:t>, </a:t>
            </a:r>
            <a:r>
              <a:rPr lang="en-US" b="1" dirty="0" smtClean="0"/>
              <a:t>characteristics</a:t>
            </a:r>
            <a:r>
              <a:rPr lang="en-US" dirty="0" smtClean="0"/>
              <a:t>, or </a:t>
            </a:r>
            <a:r>
              <a:rPr lang="en-US" b="1" dirty="0" smtClean="0"/>
              <a:t>features</a:t>
            </a:r>
            <a:r>
              <a:rPr lang="en-US" dirty="0" smtClean="0"/>
              <a:t> of a noun.</a:t>
            </a:r>
            <a:endParaRPr lang="en-US" sz="2800" dirty="0" smtClean="0"/>
          </a:p>
          <a:p>
            <a:pPr algn="just">
              <a:buNone/>
            </a:pPr>
            <a:r>
              <a:rPr lang="en-US" b="1" dirty="0" smtClean="0"/>
              <a:t>Examples</a:t>
            </a:r>
            <a:r>
              <a:rPr lang="en-US" b="1" dirty="0" smtClean="0"/>
              <a:t>: </a:t>
            </a:r>
            <a:r>
              <a:rPr lang="en-US" i="1" dirty="0" smtClean="0"/>
              <a:t>beautiful</a:t>
            </a:r>
            <a:r>
              <a:rPr lang="en-US" dirty="0" smtClean="0"/>
              <a:t>, </a:t>
            </a:r>
            <a:r>
              <a:rPr lang="en-US" i="1" dirty="0" smtClean="0"/>
              <a:t>tall</a:t>
            </a:r>
            <a:r>
              <a:rPr lang="en-US" dirty="0" smtClean="0"/>
              <a:t>, </a:t>
            </a:r>
            <a:r>
              <a:rPr lang="en-US" i="1" dirty="0" smtClean="0"/>
              <a:t>angry</a:t>
            </a:r>
            <a:r>
              <a:rPr lang="en-US" dirty="0" smtClean="0"/>
              <a:t>, </a:t>
            </a:r>
            <a:r>
              <a:rPr lang="en-US" i="1" dirty="0" smtClean="0"/>
              <a:t>large</a:t>
            </a:r>
            <a:r>
              <a:rPr lang="en-US" dirty="0" smtClean="0"/>
              <a:t>, </a:t>
            </a:r>
            <a:r>
              <a:rPr lang="en-US" i="1" dirty="0" smtClean="0"/>
              <a:t>old</a:t>
            </a:r>
            <a:endParaRPr lang="en-US" sz="2800" dirty="0" smtClean="0"/>
          </a:p>
          <a:p>
            <a:pPr lvl="1" algn="just"/>
            <a:r>
              <a:rPr lang="en-US" i="1" dirty="0" smtClean="0"/>
              <a:t>She has a </a:t>
            </a:r>
            <a:r>
              <a:rPr lang="en-US" b="1" i="1" dirty="0" smtClean="0"/>
              <a:t>beautiful</a:t>
            </a:r>
            <a:r>
              <a:rPr lang="en-US" i="1" dirty="0" smtClean="0"/>
              <a:t> dress.</a:t>
            </a:r>
            <a:endParaRPr lang="en-US" sz="2400" dirty="0" smtClean="0"/>
          </a:p>
          <a:p>
            <a:pPr lvl="1" algn="just"/>
            <a:r>
              <a:rPr lang="en-US" i="1" dirty="0" smtClean="0"/>
              <a:t>The </a:t>
            </a:r>
            <a:r>
              <a:rPr lang="en-US" b="1" i="1" dirty="0" smtClean="0"/>
              <a:t>tall</a:t>
            </a:r>
            <a:r>
              <a:rPr lang="en-US" i="1" dirty="0" smtClean="0"/>
              <a:t> man walked in.</a:t>
            </a:r>
            <a:endParaRPr lang="en-US" sz="2400" dirty="0" smtClean="0"/>
          </a:p>
          <a:p>
            <a:pPr algn="just">
              <a:buNone/>
            </a:pPr>
            <a:r>
              <a:rPr lang="en-US" b="1" dirty="0" smtClean="0"/>
              <a:t>2. Quantitative Adjectives</a:t>
            </a:r>
            <a:endParaRPr lang="en-US" sz="1800" dirty="0" smtClean="0"/>
          </a:p>
          <a:p>
            <a:pPr algn="just"/>
            <a:r>
              <a:rPr lang="en-US" dirty="0" smtClean="0"/>
              <a:t>They show </a:t>
            </a:r>
            <a:r>
              <a:rPr lang="en-US" b="1" dirty="0" smtClean="0"/>
              <a:t>quantity</a:t>
            </a:r>
            <a:r>
              <a:rPr lang="en-US" dirty="0" smtClean="0"/>
              <a:t> or </a:t>
            </a:r>
            <a:r>
              <a:rPr lang="en-US" b="1" dirty="0" smtClean="0"/>
              <a:t>how much</a:t>
            </a:r>
            <a:r>
              <a:rPr lang="en-US" dirty="0" smtClean="0"/>
              <a:t> of something.</a:t>
            </a:r>
            <a:endParaRPr lang="en-US" sz="2800" dirty="0" smtClean="0"/>
          </a:p>
          <a:p>
            <a:pPr algn="just">
              <a:buNone/>
            </a:pPr>
            <a:r>
              <a:rPr lang="en-US" b="1" dirty="0" smtClean="0"/>
              <a:t>Examples</a:t>
            </a:r>
            <a:r>
              <a:rPr lang="en-US" b="1" dirty="0" smtClean="0"/>
              <a:t>: </a:t>
            </a:r>
            <a:r>
              <a:rPr lang="en-US" i="1" dirty="0" smtClean="0"/>
              <a:t>some</a:t>
            </a:r>
            <a:r>
              <a:rPr lang="en-US" i="1" dirty="0" smtClean="0"/>
              <a:t>, much, little, enough, whole, no</a:t>
            </a:r>
            <a:endParaRPr lang="en-US" sz="2800" dirty="0" smtClean="0"/>
          </a:p>
          <a:p>
            <a:pPr lvl="1" algn="just"/>
            <a:r>
              <a:rPr lang="en-US" i="1" dirty="0" smtClean="0"/>
              <a:t>He has </a:t>
            </a:r>
            <a:r>
              <a:rPr lang="en-US" b="1" i="1" dirty="0" smtClean="0"/>
              <a:t>little</a:t>
            </a:r>
            <a:r>
              <a:rPr lang="en-US" i="1" dirty="0" smtClean="0"/>
              <a:t> patience.</a:t>
            </a:r>
            <a:endParaRPr lang="en-US" sz="2400" dirty="0" smtClean="0"/>
          </a:p>
          <a:p>
            <a:pPr lvl="1" algn="just"/>
            <a:r>
              <a:rPr lang="en-US" i="1" dirty="0" smtClean="0"/>
              <a:t>We need </a:t>
            </a:r>
            <a:r>
              <a:rPr lang="en-US" b="1" i="1" dirty="0" smtClean="0"/>
              <a:t>some</a:t>
            </a:r>
            <a:r>
              <a:rPr lang="en-US" i="1" dirty="0" smtClean="0"/>
              <a:t> water</a:t>
            </a:r>
            <a:r>
              <a:rPr lang="en-US" i="1" dirty="0" smtClean="0"/>
              <a:t>.</a:t>
            </a:r>
            <a:endParaRPr lang="en-US" sz="2400" dirty="0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28600"/>
            <a:ext cx="8686800" cy="6400800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en-US" b="1" dirty="0" smtClean="0"/>
              <a:t>3. Numerical (Definite &amp; Indefinite) Adjectives</a:t>
            </a:r>
            <a:endParaRPr lang="en-US" sz="1800" dirty="0" smtClean="0"/>
          </a:p>
          <a:p>
            <a:pPr algn="just"/>
            <a:r>
              <a:rPr lang="en-US" dirty="0" smtClean="0"/>
              <a:t>These adjectives show </a:t>
            </a:r>
            <a:r>
              <a:rPr lang="en-US" b="1" dirty="0" smtClean="0"/>
              <a:t>number</a:t>
            </a:r>
            <a:r>
              <a:rPr lang="en-US" dirty="0" smtClean="0"/>
              <a:t>, </a:t>
            </a:r>
            <a:r>
              <a:rPr lang="en-US" b="1" dirty="0" smtClean="0"/>
              <a:t>order</a:t>
            </a:r>
            <a:r>
              <a:rPr lang="en-US" dirty="0" smtClean="0"/>
              <a:t>, or </a:t>
            </a:r>
            <a:r>
              <a:rPr lang="en-US" b="1" dirty="0" smtClean="0"/>
              <a:t>position</a:t>
            </a:r>
            <a:r>
              <a:rPr lang="en-US" dirty="0" smtClean="0"/>
              <a:t>.</a:t>
            </a:r>
            <a:endParaRPr lang="en-US" sz="2800" dirty="0" smtClean="0"/>
          </a:p>
          <a:p>
            <a:pPr algn="just">
              <a:buNone/>
            </a:pPr>
            <a:r>
              <a:rPr lang="en-US" b="1" dirty="0" smtClean="0"/>
              <a:t>Types:</a:t>
            </a:r>
            <a:endParaRPr lang="en-US" sz="2400" dirty="0" smtClean="0"/>
          </a:p>
          <a:p>
            <a:pPr algn="just">
              <a:buNone/>
            </a:pPr>
            <a:r>
              <a:rPr lang="en-US" b="1" dirty="0" smtClean="0"/>
              <a:t>(a) Definite numeral adjectives – exact numbers</a:t>
            </a:r>
            <a:endParaRPr lang="en-US" sz="2400" dirty="0" smtClean="0"/>
          </a:p>
          <a:p>
            <a:pPr lvl="0" algn="just"/>
            <a:r>
              <a:rPr lang="en-US" i="1" dirty="0" smtClean="0"/>
              <a:t>one, two, three, ten</a:t>
            </a:r>
            <a:endParaRPr lang="en-US" sz="2800" dirty="0" smtClean="0"/>
          </a:p>
          <a:p>
            <a:pPr lvl="1" algn="just"/>
            <a:r>
              <a:rPr lang="en-US" i="1" dirty="0" smtClean="0"/>
              <a:t>She bought </a:t>
            </a:r>
            <a:r>
              <a:rPr lang="en-US" b="1" i="1" dirty="0" smtClean="0"/>
              <a:t>two</a:t>
            </a:r>
            <a:r>
              <a:rPr lang="en-US" i="1" dirty="0" smtClean="0"/>
              <a:t> books.</a:t>
            </a:r>
            <a:endParaRPr lang="en-US" sz="2400" dirty="0" smtClean="0"/>
          </a:p>
          <a:p>
            <a:pPr algn="just">
              <a:buNone/>
            </a:pPr>
            <a:r>
              <a:rPr lang="en-US" b="1" dirty="0" smtClean="0"/>
              <a:t>(b) Indefinite numeral adjectives – approximate numbers</a:t>
            </a:r>
            <a:endParaRPr lang="en-US" sz="2400" dirty="0" smtClean="0"/>
          </a:p>
          <a:p>
            <a:pPr lvl="0" algn="just"/>
            <a:r>
              <a:rPr lang="en-US" i="1" dirty="0" smtClean="0"/>
              <a:t>many, few, several</a:t>
            </a:r>
            <a:endParaRPr lang="en-US" sz="2800" dirty="0" smtClean="0"/>
          </a:p>
          <a:p>
            <a:pPr lvl="1" algn="just"/>
            <a:r>
              <a:rPr lang="en-US" i="1" dirty="0" smtClean="0"/>
              <a:t>They have </a:t>
            </a:r>
            <a:r>
              <a:rPr lang="en-US" b="1" i="1" dirty="0" smtClean="0"/>
              <a:t>several</a:t>
            </a:r>
            <a:r>
              <a:rPr lang="en-US" i="1" dirty="0" smtClean="0"/>
              <a:t> options.</a:t>
            </a:r>
            <a:endParaRPr lang="en-US" sz="2400" dirty="0" smtClean="0"/>
          </a:p>
          <a:p>
            <a:pPr algn="just">
              <a:buNone/>
            </a:pPr>
            <a:r>
              <a:rPr lang="en-US" b="1" dirty="0" smtClean="0"/>
              <a:t>(c) Ordinal adjectives – position or order</a:t>
            </a:r>
            <a:endParaRPr lang="en-US" sz="2400" dirty="0" smtClean="0"/>
          </a:p>
          <a:p>
            <a:pPr lvl="0" algn="just"/>
            <a:r>
              <a:rPr lang="en-US" i="1" dirty="0" smtClean="0"/>
              <a:t>first, second, third, last, next</a:t>
            </a:r>
            <a:endParaRPr lang="en-US" sz="2800" dirty="0" smtClean="0"/>
          </a:p>
          <a:p>
            <a:pPr lvl="1" algn="just"/>
            <a:r>
              <a:rPr lang="en-US" i="1" dirty="0" smtClean="0"/>
              <a:t>He won </a:t>
            </a:r>
            <a:r>
              <a:rPr lang="en-US" b="1" i="1" dirty="0" smtClean="0"/>
              <a:t>first</a:t>
            </a:r>
            <a:r>
              <a:rPr lang="en-US" i="1" dirty="0" smtClean="0"/>
              <a:t> place.</a:t>
            </a:r>
            <a:endParaRPr lang="en-US" sz="2400" dirty="0" smtClean="0"/>
          </a:p>
          <a:p>
            <a:pPr algn="just"/>
            <a:endParaRPr lang="en-US" dirty="0" smtClean="0"/>
          </a:p>
          <a:p>
            <a:pPr algn="just"/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b="1" dirty="0" smtClean="0"/>
              <a:t>ENGLISH WORD CLASSES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610600" cy="5257800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smtClean="0"/>
              <a:t>Word classes (also called parts of speech) are categories into which words are grouped based on their form, meaning, and function in sentences. </a:t>
            </a:r>
          </a:p>
          <a:p>
            <a:pPr algn="just"/>
            <a:r>
              <a:rPr lang="en-US" dirty="0" smtClean="0"/>
              <a:t>There are eight parts of speech in English. </a:t>
            </a:r>
          </a:p>
          <a:p>
            <a:pPr algn="just"/>
            <a:r>
              <a:rPr lang="en-US" dirty="0" smtClean="0"/>
              <a:t>These are: nouns, pronouns, verbs, adjectives, adverbs, prepositions, conjunctions, and interjections. </a:t>
            </a:r>
          </a:p>
          <a:p>
            <a:pPr algn="just"/>
            <a:r>
              <a:rPr lang="en-US" dirty="0" smtClean="0"/>
              <a:t> Broadly, English words are divided into Lexical (content) words and Grammatical (function) words.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28600"/>
            <a:ext cx="8686800" cy="6400800"/>
          </a:xfrm>
        </p:spPr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en-US" sz="3400" b="1" dirty="0" smtClean="0"/>
              <a:t>4. Demonstrative Adjectives</a:t>
            </a:r>
            <a:endParaRPr lang="en-US" sz="3400" dirty="0" smtClean="0"/>
          </a:p>
          <a:p>
            <a:pPr algn="just"/>
            <a:r>
              <a:rPr lang="en-US" sz="3400" dirty="0" smtClean="0"/>
              <a:t>They point out </a:t>
            </a:r>
            <a:r>
              <a:rPr lang="en-US" sz="3400" b="1" dirty="0" smtClean="0"/>
              <a:t>specific</a:t>
            </a:r>
            <a:r>
              <a:rPr lang="en-US" sz="3400" dirty="0" smtClean="0"/>
              <a:t> nouns.</a:t>
            </a:r>
          </a:p>
          <a:p>
            <a:pPr algn="just">
              <a:buNone/>
            </a:pPr>
            <a:r>
              <a:rPr lang="en-US" sz="3400" b="1" dirty="0" smtClean="0"/>
              <a:t>Examples</a:t>
            </a:r>
            <a:r>
              <a:rPr lang="en-US" sz="3400" b="1" dirty="0" smtClean="0"/>
              <a:t>: </a:t>
            </a:r>
            <a:r>
              <a:rPr lang="en-US" sz="3400" i="1" dirty="0" smtClean="0"/>
              <a:t>this</a:t>
            </a:r>
            <a:r>
              <a:rPr lang="en-US" sz="3400" i="1" dirty="0" smtClean="0"/>
              <a:t>, that, these, those</a:t>
            </a:r>
            <a:endParaRPr lang="en-US" sz="3400" dirty="0" smtClean="0"/>
          </a:p>
          <a:p>
            <a:pPr lvl="1" algn="just"/>
            <a:r>
              <a:rPr lang="en-US" sz="3200" b="1" i="1" dirty="0" smtClean="0"/>
              <a:t>These</a:t>
            </a:r>
            <a:r>
              <a:rPr lang="en-US" sz="3200" i="1" dirty="0" smtClean="0"/>
              <a:t> shoes are new.</a:t>
            </a:r>
            <a:endParaRPr lang="en-US" sz="3200" dirty="0" smtClean="0"/>
          </a:p>
          <a:p>
            <a:pPr lvl="1" algn="just"/>
            <a:r>
              <a:rPr lang="en-US" sz="3200" i="1" dirty="0" smtClean="0"/>
              <a:t>I prefer </a:t>
            </a:r>
            <a:r>
              <a:rPr lang="en-US" sz="3200" b="1" i="1" dirty="0" smtClean="0"/>
              <a:t>that</a:t>
            </a:r>
            <a:r>
              <a:rPr lang="en-US" sz="3200" i="1" dirty="0" smtClean="0"/>
              <a:t> option.</a:t>
            </a:r>
            <a:endParaRPr lang="en-US" sz="3200" dirty="0" smtClean="0"/>
          </a:p>
          <a:p>
            <a:pPr algn="just">
              <a:buNone/>
            </a:pPr>
            <a:r>
              <a:rPr lang="en-US" sz="3400" b="1" dirty="0" smtClean="0"/>
              <a:t>5. Possessive Adjectives</a:t>
            </a:r>
            <a:endParaRPr lang="en-US" sz="3400" dirty="0" smtClean="0"/>
          </a:p>
          <a:p>
            <a:pPr algn="just"/>
            <a:r>
              <a:rPr lang="en-US" sz="3400" dirty="0" smtClean="0"/>
              <a:t>They show </a:t>
            </a:r>
            <a:r>
              <a:rPr lang="en-US" sz="3400" b="1" dirty="0" smtClean="0"/>
              <a:t>ownership</a:t>
            </a:r>
            <a:r>
              <a:rPr lang="en-US" sz="3400" dirty="0" smtClean="0"/>
              <a:t> or </a:t>
            </a:r>
            <a:r>
              <a:rPr lang="en-US" sz="3400" b="1" dirty="0" smtClean="0"/>
              <a:t>possession</a:t>
            </a:r>
            <a:r>
              <a:rPr lang="en-US" sz="3400" dirty="0" smtClean="0"/>
              <a:t>.</a:t>
            </a:r>
          </a:p>
          <a:p>
            <a:pPr algn="just">
              <a:buNone/>
            </a:pPr>
            <a:r>
              <a:rPr lang="en-US" sz="3400" b="1" dirty="0" smtClean="0"/>
              <a:t>Examples</a:t>
            </a:r>
            <a:r>
              <a:rPr lang="en-US" sz="3400" b="1" dirty="0" smtClean="0"/>
              <a:t>: </a:t>
            </a:r>
            <a:r>
              <a:rPr lang="en-US" sz="3400" i="1" dirty="0" smtClean="0"/>
              <a:t>my</a:t>
            </a:r>
            <a:r>
              <a:rPr lang="en-US" sz="3400" i="1" dirty="0" smtClean="0"/>
              <a:t>, your, his, her, our, their, its</a:t>
            </a:r>
            <a:endParaRPr lang="en-US" sz="3400" dirty="0" smtClean="0"/>
          </a:p>
          <a:p>
            <a:pPr lvl="1" algn="just"/>
            <a:r>
              <a:rPr lang="en-US" sz="3200" i="1" dirty="0" smtClean="0"/>
              <a:t>This is </a:t>
            </a:r>
            <a:r>
              <a:rPr lang="en-US" sz="3200" b="1" i="1" dirty="0" smtClean="0"/>
              <a:t>my</a:t>
            </a:r>
            <a:r>
              <a:rPr lang="en-US" sz="3200" i="1" dirty="0" smtClean="0"/>
              <a:t> bag.</a:t>
            </a:r>
            <a:endParaRPr lang="en-US" sz="3200" dirty="0" smtClean="0"/>
          </a:p>
          <a:p>
            <a:pPr lvl="1" algn="just"/>
            <a:r>
              <a:rPr lang="en-US" sz="3200" b="1" i="1" dirty="0" smtClean="0"/>
              <a:t>Their</a:t>
            </a:r>
            <a:r>
              <a:rPr lang="en-US" sz="3200" i="1" dirty="0" smtClean="0"/>
              <a:t> house is big.</a:t>
            </a:r>
            <a:endParaRPr lang="en-US" sz="3200" dirty="0" smtClean="0"/>
          </a:p>
          <a:p>
            <a:pPr algn="just">
              <a:buNone/>
            </a:pPr>
            <a:r>
              <a:rPr lang="en-US" sz="3400" b="1" dirty="0" smtClean="0"/>
              <a:t>6. Interrogative Adjectives</a:t>
            </a:r>
            <a:endParaRPr lang="en-US" sz="3400" dirty="0" smtClean="0"/>
          </a:p>
          <a:p>
            <a:pPr algn="just"/>
            <a:r>
              <a:rPr lang="en-US" sz="3400" dirty="0" smtClean="0"/>
              <a:t>Used in </a:t>
            </a:r>
            <a:r>
              <a:rPr lang="en-US" sz="3400" b="1" dirty="0" smtClean="0"/>
              <a:t>questions</a:t>
            </a:r>
            <a:r>
              <a:rPr lang="en-US" sz="3400" dirty="0" smtClean="0"/>
              <a:t> to modify nouns.</a:t>
            </a:r>
          </a:p>
          <a:p>
            <a:pPr algn="just">
              <a:buNone/>
            </a:pPr>
            <a:r>
              <a:rPr lang="en-US" sz="3400" b="1" dirty="0" smtClean="0"/>
              <a:t>Examples</a:t>
            </a:r>
            <a:r>
              <a:rPr lang="en-US" sz="3400" b="1" dirty="0" smtClean="0"/>
              <a:t>: </a:t>
            </a:r>
            <a:r>
              <a:rPr lang="en-US" sz="3400" i="1" dirty="0" smtClean="0"/>
              <a:t>which</a:t>
            </a:r>
            <a:r>
              <a:rPr lang="en-US" sz="3400" i="1" dirty="0" smtClean="0"/>
              <a:t>, what, whose</a:t>
            </a:r>
            <a:endParaRPr lang="en-US" sz="3400" dirty="0" smtClean="0"/>
          </a:p>
          <a:p>
            <a:pPr lvl="1" algn="just"/>
            <a:r>
              <a:rPr lang="en-US" b="1" i="1" dirty="0" smtClean="0"/>
              <a:t>Which</a:t>
            </a:r>
            <a:r>
              <a:rPr lang="en-US" i="1" dirty="0" smtClean="0"/>
              <a:t> book do you want?</a:t>
            </a:r>
            <a:endParaRPr lang="en-US" dirty="0" smtClean="0"/>
          </a:p>
          <a:p>
            <a:pPr lvl="1" algn="just"/>
            <a:r>
              <a:rPr lang="en-US" b="1" i="1" dirty="0" smtClean="0"/>
              <a:t>Whose</a:t>
            </a:r>
            <a:r>
              <a:rPr lang="en-US" i="1" dirty="0" smtClean="0"/>
              <a:t> car is parked outside?</a:t>
            </a:r>
            <a:endParaRPr lang="en-US" dirty="0" smtClean="0"/>
          </a:p>
          <a:p>
            <a:pPr algn="just"/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28600"/>
            <a:ext cx="8686800" cy="6400800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en-US" b="1" dirty="0" smtClean="0"/>
              <a:t>7. Distributive Adjectives</a:t>
            </a:r>
            <a:endParaRPr lang="en-US" sz="1800" dirty="0" smtClean="0"/>
          </a:p>
          <a:p>
            <a:pPr algn="just"/>
            <a:r>
              <a:rPr lang="en-US" dirty="0" smtClean="0"/>
              <a:t>They refer to </a:t>
            </a:r>
            <a:r>
              <a:rPr lang="en-US" b="1" dirty="0" smtClean="0"/>
              <a:t>individual members</a:t>
            </a:r>
            <a:r>
              <a:rPr lang="en-US" dirty="0" smtClean="0"/>
              <a:t> of a group.</a:t>
            </a:r>
            <a:endParaRPr lang="en-US" sz="2800" dirty="0" smtClean="0"/>
          </a:p>
          <a:p>
            <a:pPr algn="just">
              <a:buNone/>
            </a:pPr>
            <a:r>
              <a:rPr lang="en-US" b="1" dirty="0" smtClean="0"/>
              <a:t>Examples</a:t>
            </a:r>
            <a:r>
              <a:rPr lang="en-US" b="1" dirty="0" smtClean="0"/>
              <a:t>: </a:t>
            </a:r>
            <a:r>
              <a:rPr lang="en-US" i="1" dirty="0" smtClean="0"/>
              <a:t>each</a:t>
            </a:r>
            <a:r>
              <a:rPr lang="en-US" i="1" dirty="0" smtClean="0"/>
              <a:t>, every, either, neither</a:t>
            </a:r>
            <a:endParaRPr lang="en-US" sz="2800" dirty="0" smtClean="0"/>
          </a:p>
          <a:p>
            <a:pPr lvl="1" algn="just"/>
            <a:r>
              <a:rPr lang="en-US" b="1" i="1" dirty="0" smtClean="0"/>
              <a:t>Each</a:t>
            </a:r>
            <a:r>
              <a:rPr lang="en-US" i="1" dirty="0" smtClean="0"/>
              <a:t> student received a gift.</a:t>
            </a:r>
            <a:endParaRPr lang="en-US" sz="2400" dirty="0" smtClean="0"/>
          </a:p>
          <a:p>
            <a:pPr lvl="1" algn="just"/>
            <a:r>
              <a:rPr lang="en-US" b="1" i="1" dirty="0" smtClean="0"/>
              <a:t>Neither</a:t>
            </a:r>
            <a:r>
              <a:rPr lang="en-US" i="1" dirty="0" smtClean="0"/>
              <a:t> option is good.</a:t>
            </a:r>
            <a:endParaRPr lang="en-US" sz="2400" dirty="0" smtClean="0"/>
          </a:p>
          <a:p>
            <a:pPr algn="just">
              <a:buNone/>
            </a:pPr>
            <a:r>
              <a:rPr lang="en-US" b="1" dirty="0" smtClean="0"/>
              <a:t>8. Proper Adjectives</a:t>
            </a:r>
            <a:endParaRPr lang="en-US" dirty="0" smtClean="0"/>
          </a:p>
          <a:p>
            <a:pPr algn="just"/>
            <a:r>
              <a:rPr lang="en-US" dirty="0" smtClean="0"/>
              <a:t>Adjectives formed from </a:t>
            </a:r>
            <a:r>
              <a:rPr lang="en-US" b="1" dirty="0" smtClean="0"/>
              <a:t>proper nouns</a:t>
            </a:r>
            <a:r>
              <a:rPr lang="en-US" dirty="0" smtClean="0"/>
              <a:t> (names of places, people, languages, cultures).</a:t>
            </a:r>
          </a:p>
          <a:p>
            <a:pPr algn="just">
              <a:buNone/>
            </a:pPr>
            <a:r>
              <a:rPr lang="en-US" b="1" dirty="0" smtClean="0"/>
              <a:t>Examples</a:t>
            </a:r>
            <a:r>
              <a:rPr lang="en-US" b="1" dirty="0" smtClean="0"/>
              <a:t>: </a:t>
            </a:r>
            <a:r>
              <a:rPr lang="en-US" i="1" dirty="0" smtClean="0"/>
              <a:t>Nigerian</a:t>
            </a:r>
            <a:r>
              <a:rPr lang="en-US" i="1" dirty="0" smtClean="0"/>
              <a:t>, African, American, Shakespearean, French</a:t>
            </a:r>
            <a:endParaRPr lang="en-US" dirty="0" smtClean="0"/>
          </a:p>
          <a:p>
            <a:pPr lvl="1" algn="just"/>
            <a:r>
              <a:rPr lang="en-US" i="1" dirty="0" smtClean="0"/>
              <a:t>He loves </a:t>
            </a:r>
            <a:r>
              <a:rPr lang="en-US" b="1" i="1" dirty="0" smtClean="0"/>
              <a:t>Nigerian</a:t>
            </a:r>
            <a:r>
              <a:rPr lang="en-US" i="1" dirty="0" smtClean="0"/>
              <a:t> food.</a:t>
            </a:r>
            <a:endParaRPr lang="en-US" dirty="0" smtClean="0"/>
          </a:p>
          <a:p>
            <a:pPr lvl="1" algn="just"/>
            <a:r>
              <a:rPr lang="en-US" i="1" dirty="0" smtClean="0"/>
              <a:t>She reads </a:t>
            </a:r>
            <a:r>
              <a:rPr lang="en-US" b="1" i="1" dirty="0" smtClean="0"/>
              <a:t>Shakespearean</a:t>
            </a:r>
            <a:r>
              <a:rPr lang="en-US" i="1" dirty="0" smtClean="0"/>
              <a:t> plays.</a:t>
            </a:r>
            <a:endParaRPr lang="en-US" dirty="0" smtClean="0"/>
          </a:p>
          <a:p>
            <a:pPr algn="just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04800"/>
            <a:ext cx="8610600" cy="6324600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en-US" b="1" dirty="0" smtClean="0"/>
              <a:t>9</a:t>
            </a:r>
            <a:r>
              <a:rPr lang="en-US" b="1" dirty="0" smtClean="0"/>
              <a:t>. </a:t>
            </a:r>
            <a:r>
              <a:rPr lang="en-US" b="1" dirty="0" smtClean="0"/>
              <a:t>Compound Adjectives</a:t>
            </a:r>
            <a:endParaRPr lang="en-US" dirty="0" smtClean="0"/>
          </a:p>
          <a:p>
            <a:pPr algn="just"/>
            <a:r>
              <a:rPr lang="en-US" dirty="0" smtClean="0"/>
              <a:t>Adjectives made from two or more words, often joined with hyphens.</a:t>
            </a:r>
          </a:p>
          <a:p>
            <a:pPr algn="just">
              <a:buNone/>
            </a:pPr>
            <a:r>
              <a:rPr lang="en-US" b="1" dirty="0" smtClean="0"/>
              <a:t>Examples</a:t>
            </a:r>
            <a:r>
              <a:rPr lang="en-US" b="1" dirty="0" smtClean="0"/>
              <a:t>: </a:t>
            </a:r>
            <a:r>
              <a:rPr lang="en-US" i="1" dirty="0" smtClean="0"/>
              <a:t>well-known</a:t>
            </a:r>
            <a:r>
              <a:rPr lang="en-US" i="1" dirty="0" smtClean="0"/>
              <a:t>, long-term, four-year-old, part-time</a:t>
            </a:r>
            <a:endParaRPr lang="en-US" dirty="0" smtClean="0"/>
          </a:p>
          <a:p>
            <a:pPr lvl="1" algn="just"/>
            <a:r>
              <a:rPr lang="en-US" i="1" dirty="0" smtClean="0"/>
              <a:t>He is a </a:t>
            </a:r>
            <a:r>
              <a:rPr lang="en-US" b="1" i="1" dirty="0" smtClean="0"/>
              <a:t>well-known</a:t>
            </a:r>
            <a:r>
              <a:rPr lang="en-US" i="1" dirty="0" smtClean="0"/>
              <a:t> actor.</a:t>
            </a:r>
            <a:endParaRPr lang="en-US" dirty="0" smtClean="0"/>
          </a:p>
          <a:p>
            <a:pPr lvl="1" algn="just"/>
            <a:r>
              <a:rPr lang="en-US" i="1" dirty="0" smtClean="0"/>
              <a:t>They signed a </a:t>
            </a:r>
            <a:r>
              <a:rPr lang="en-US" b="1" i="1" dirty="0" smtClean="0"/>
              <a:t>long-term</a:t>
            </a:r>
            <a:r>
              <a:rPr lang="en-US" i="1" dirty="0" smtClean="0"/>
              <a:t> contract.</a:t>
            </a:r>
            <a:endParaRPr lang="en-US" dirty="0" smtClean="0"/>
          </a:p>
          <a:p>
            <a:pPr algn="just">
              <a:buNone/>
            </a:pPr>
            <a:r>
              <a:rPr lang="en-US" b="1" dirty="0" smtClean="0"/>
              <a:t>10. </a:t>
            </a:r>
            <a:r>
              <a:rPr lang="en-US" b="1" dirty="0" smtClean="0"/>
              <a:t>Participial Adjectives</a:t>
            </a:r>
            <a:endParaRPr lang="en-US" dirty="0" smtClean="0"/>
          </a:p>
          <a:p>
            <a:pPr algn="just"/>
            <a:r>
              <a:rPr lang="en-US" dirty="0" smtClean="0"/>
              <a:t>These adjectives are formed from </a:t>
            </a:r>
            <a:r>
              <a:rPr lang="en-US" b="1" dirty="0" smtClean="0"/>
              <a:t>present or past participles</a:t>
            </a:r>
            <a:r>
              <a:rPr lang="en-US" dirty="0" smtClean="0"/>
              <a:t> of verbs.</a:t>
            </a:r>
          </a:p>
          <a:p>
            <a:pPr algn="just">
              <a:buNone/>
            </a:pPr>
            <a:r>
              <a:rPr lang="en-US" b="1" dirty="0" smtClean="0"/>
              <a:t>Examples</a:t>
            </a:r>
            <a:r>
              <a:rPr lang="en-US" b="1" dirty="0" smtClean="0"/>
              <a:t>: </a:t>
            </a:r>
            <a:r>
              <a:rPr lang="en-US" i="1" dirty="0" smtClean="0"/>
              <a:t>boring</a:t>
            </a:r>
            <a:r>
              <a:rPr lang="en-US" i="1" dirty="0" smtClean="0"/>
              <a:t>, interesting, broken, tired, excited</a:t>
            </a:r>
            <a:endParaRPr lang="en-US" dirty="0" smtClean="0"/>
          </a:p>
          <a:p>
            <a:pPr lvl="1" algn="just"/>
            <a:r>
              <a:rPr lang="en-US" i="1" dirty="0" smtClean="0"/>
              <a:t>The movie was </a:t>
            </a:r>
            <a:r>
              <a:rPr lang="en-US" b="1" i="1" dirty="0" smtClean="0"/>
              <a:t>interesting</a:t>
            </a:r>
            <a:r>
              <a:rPr lang="en-US" i="1" dirty="0" smtClean="0"/>
              <a:t>.</a:t>
            </a:r>
            <a:endParaRPr lang="en-US" dirty="0" smtClean="0"/>
          </a:p>
          <a:p>
            <a:pPr lvl="1" algn="just"/>
            <a:r>
              <a:rPr lang="en-US" i="1" dirty="0" smtClean="0"/>
              <a:t>The </a:t>
            </a:r>
            <a:r>
              <a:rPr lang="en-US" b="1" i="1" dirty="0" smtClean="0"/>
              <a:t>broken</a:t>
            </a:r>
            <a:r>
              <a:rPr lang="en-US" i="1" dirty="0" smtClean="0"/>
              <a:t> chair needs repair.</a:t>
            </a:r>
            <a:endParaRPr lang="en-US" dirty="0" smtClean="0"/>
          </a:p>
          <a:p>
            <a:pPr algn="just"/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Order of adjectives in a sentence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14400"/>
            <a:ext cx="8686800" cy="5638800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en-US" sz="3400" b="1" dirty="0" smtClean="0"/>
              <a:t>1. </a:t>
            </a:r>
            <a:r>
              <a:rPr lang="en-US" sz="3400" b="1" dirty="0" smtClean="0"/>
              <a:t>Determiner: </a:t>
            </a:r>
            <a:r>
              <a:rPr lang="en-US" sz="3400" dirty="0" smtClean="0"/>
              <a:t>Articles</a:t>
            </a:r>
            <a:r>
              <a:rPr lang="en-US" sz="3400" dirty="0" smtClean="0"/>
              <a:t>, possessives, demonstratives, </a:t>
            </a:r>
            <a:r>
              <a:rPr lang="en-US" sz="3400" dirty="0" smtClean="0"/>
              <a:t>quantifiers, e.g. </a:t>
            </a:r>
            <a:r>
              <a:rPr lang="en-US" sz="3400" i="1" dirty="0" smtClean="0"/>
              <a:t>a</a:t>
            </a:r>
            <a:r>
              <a:rPr lang="en-US" sz="3400" i="1" dirty="0" smtClean="0"/>
              <a:t>, an, the, my, her, these, two,</a:t>
            </a:r>
            <a:r>
              <a:rPr lang="en-US" sz="3400" dirty="0" smtClean="0"/>
              <a:t> etc.</a:t>
            </a:r>
          </a:p>
          <a:p>
            <a:pPr algn="just">
              <a:buNone/>
            </a:pPr>
            <a:r>
              <a:rPr lang="en-US" sz="3400" b="1" dirty="0" smtClean="0"/>
              <a:t>2. </a:t>
            </a:r>
            <a:r>
              <a:rPr lang="en-US" sz="3400" b="1" dirty="0" smtClean="0"/>
              <a:t>Opinion: </a:t>
            </a:r>
            <a:r>
              <a:rPr lang="en-US" sz="3400" dirty="0" smtClean="0"/>
              <a:t>What </a:t>
            </a:r>
            <a:r>
              <a:rPr lang="en-US" sz="3400" dirty="0" smtClean="0"/>
              <a:t>you think about the </a:t>
            </a:r>
            <a:r>
              <a:rPr lang="en-US" sz="3400" dirty="0" smtClean="0"/>
              <a:t>noun, e.g. </a:t>
            </a:r>
            <a:r>
              <a:rPr lang="en-US" sz="3400" i="1" dirty="0" smtClean="0"/>
              <a:t>beautiful</a:t>
            </a:r>
            <a:r>
              <a:rPr lang="en-US" sz="3400" i="1" dirty="0" smtClean="0"/>
              <a:t>, lovely, boring, nice, terrible</a:t>
            </a:r>
            <a:endParaRPr lang="en-US" sz="3400" dirty="0" smtClean="0"/>
          </a:p>
          <a:p>
            <a:pPr algn="just">
              <a:buNone/>
            </a:pPr>
            <a:r>
              <a:rPr lang="en-US" sz="3400" b="1" dirty="0" smtClean="0"/>
              <a:t>3. </a:t>
            </a:r>
            <a:r>
              <a:rPr lang="en-US" sz="3400" b="1" dirty="0" smtClean="0"/>
              <a:t>Size: </a:t>
            </a:r>
            <a:r>
              <a:rPr lang="en-US" sz="3400" dirty="0" smtClean="0"/>
              <a:t>How </a:t>
            </a:r>
            <a:r>
              <a:rPr lang="en-US" sz="3400" dirty="0" smtClean="0"/>
              <a:t>big or </a:t>
            </a:r>
            <a:r>
              <a:rPr lang="en-US" sz="3400" dirty="0" smtClean="0"/>
              <a:t>small, e.g. </a:t>
            </a:r>
            <a:r>
              <a:rPr lang="en-US" sz="3400" i="1" dirty="0" smtClean="0"/>
              <a:t>big</a:t>
            </a:r>
            <a:r>
              <a:rPr lang="en-US" sz="3400" i="1" dirty="0" smtClean="0"/>
              <a:t>, small, tall, tiny, huge</a:t>
            </a:r>
            <a:endParaRPr lang="en-US" sz="3400" dirty="0" smtClean="0"/>
          </a:p>
          <a:p>
            <a:pPr algn="just">
              <a:buNone/>
            </a:pPr>
            <a:r>
              <a:rPr lang="en-US" sz="3400" b="1" dirty="0" smtClean="0"/>
              <a:t>4. </a:t>
            </a:r>
            <a:r>
              <a:rPr lang="en-US" sz="3400" b="1" dirty="0" smtClean="0"/>
              <a:t>Age: </a:t>
            </a:r>
            <a:r>
              <a:rPr lang="en-US" sz="3400" dirty="0" smtClean="0"/>
              <a:t>How old, e.g. </a:t>
            </a:r>
            <a:r>
              <a:rPr lang="en-US" sz="3400" i="1" dirty="0" smtClean="0"/>
              <a:t>new</a:t>
            </a:r>
            <a:r>
              <a:rPr lang="en-US" sz="3400" i="1" dirty="0" smtClean="0"/>
              <a:t>, old, ancient, young, </a:t>
            </a:r>
            <a:r>
              <a:rPr lang="en-US" sz="3400" i="1" dirty="0" smtClean="0"/>
              <a:t>modern</a:t>
            </a:r>
          </a:p>
          <a:p>
            <a:pPr algn="just">
              <a:buNone/>
            </a:pPr>
            <a:r>
              <a:rPr lang="en-US" sz="3400" b="1" dirty="0" smtClean="0"/>
              <a:t>5</a:t>
            </a:r>
            <a:r>
              <a:rPr lang="en-US" sz="3400" b="1" dirty="0" smtClean="0"/>
              <a:t>. </a:t>
            </a:r>
            <a:r>
              <a:rPr lang="en-US" sz="3400" b="1" dirty="0" smtClean="0"/>
              <a:t>Shape: </a:t>
            </a:r>
            <a:r>
              <a:rPr lang="en-US" sz="3400" dirty="0" smtClean="0"/>
              <a:t>The form, </a:t>
            </a:r>
            <a:r>
              <a:rPr lang="en-US" sz="3400" i="1" dirty="0" smtClean="0"/>
              <a:t>round</a:t>
            </a:r>
            <a:r>
              <a:rPr lang="en-US" sz="3400" i="1" dirty="0" smtClean="0"/>
              <a:t>, square, rectangular, </a:t>
            </a:r>
            <a:r>
              <a:rPr lang="en-US" sz="3400" i="1" dirty="0" smtClean="0"/>
              <a:t>oval</a:t>
            </a:r>
            <a:endParaRPr lang="en-US" sz="3400" dirty="0" smtClean="0"/>
          </a:p>
          <a:p>
            <a:pPr algn="just"/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52400"/>
            <a:ext cx="8686800" cy="6477000"/>
          </a:xfrm>
        </p:spPr>
        <p:txBody>
          <a:bodyPr>
            <a:noAutofit/>
          </a:bodyPr>
          <a:lstStyle/>
          <a:p>
            <a:pPr algn="just">
              <a:spcAft>
                <a:spcPts val="600"/>
              </a:spcAft>
              <a:buNone/>
            </a:pPr>
            <a:r>
              <a:rPr lang="en-US" sz="3400" b="1" dirty="0" smtClean="0"/>
              <a:t>6. </a:t>
            </a:r>
            <a:r>
              <a:rPr lang="en-US" sz="3400" b="1" dirty="0" err="1" smtClean="0"/>
              <a:t>Colour</a:t>
            </a:r>
            <a:r>
              <a:rPr lang="en-US" sz="3400" b="1" dirty="0" smtClean="0"/>
              <a:t>: </a:t>
            </a:r>
            <a:r>
              <a:rPr lang="en-US" sz="3400" dirty="0" err="1" smtClean="0"/>
              <a:t>Colour</a:t>
            </a:r>
            <a:r>
              <a:rPr lang="en-US" sz="3400" dirty="0" smtClean="0"/>
              <a:t> adjectives, e.g. </a:t>
            </a:r>
            <a:r>
              <a:rPr lang="en-US" sz="3400" i="1" dirty="0" smtClean="0"/>
              <a:t>black</a:t>
            </a:r>
            <a:r>
              <a:rPr lang="en-US" sz="3400" i="1" dirty="0" smtClean="0"/>
              <a:t>, blue, red, white</a:t>
            </a:r>
            <a:endParaRPr lang="en-US" sz="3400" dirty="0" smtClean="0"/>
          </a:p>
          <a:p>
            <a:pPr algn="just">
              <a:spcAft>
                <a:spcPts val="600"/>
              </a:spcAft>
              <a:buNone/>
            </a:pPr>
            <a:r>
              <a:rPr lang="en-US" sz="3400" b="1" dirty="0" smtClean="0"/>
              <a:t>7. </a:t>
            </a:r>
            <a:r>
              <a:rPr lang="en-US" sz="3400" b="1" dirty="0" smtClean="0"/>
              <a:t>Origin: </a:t>
            </a:r>
            <a:r>
              <a:rPr lang="en-US" sz="3400" dirty="0" smtClean="0"/>
              <a:t>Where </a:t>
            </a:r>
            <a:r>
              <a:rPr lang="en-US" sz="3400" dirty="0" smtClean="0"/>
              <a:t>it comes </a:t>
            </a:r>
            <a:r>
              <a:rPr lang="en-US" sz="3400" dirty="0" smtClean="0"/>
              <a:t>from, e.g. </a:t>
            </a:r>
            <a:r>
              <a:rPr lang="en-US" sz="3400" i="1" dirty="0" smtClean="0"/>
              <a:t>Nigerian</a:t>
            </a:r>
            <a:r>
              <a:rPr lang="en-US" sz="3400" i="1" dirty="0" smtClean="0"/>
              <a:t>, African, American, Chinese, French</a:t>
            </a:r>
            <a:endParaRPr lang="en-US" sz="3400" dirty="0" smtClean="0"/>
          </a:p>
          <a:p>
            <a:pPr algn="just">
              <a:spcAft>
                <a:spcPts val="600"/>
              </a:spcAft>
              <a:buNone/>
            </a:pPr>
            <a:r>
              <a:rPr lang="en-US" sz="3400" b="1" dirty="0" smtClean="0"/>
              <a:t>8. </a:t>
            </a:r>
            <a:r>
              <a:rPr lang="en-US" sz="3400" b="1" dirty="0" smtClean="0"/>
              <a:t>Material: </a:t>
            </a:r>
            <a:r>
              <a:rPr lang="en-US" sz="3400" dirty="0" smtClean="0"/>
              <a:t>What </a:t>
            </a:r>
            <a:r>
              <a:rPr lang="en-US" sz="3400" dirty="0" smtClean="0"/>
              <a:t>it is made </a:t>
            </a:r>
            <a:r>
              <a:rPr lang="en-US" sz="3400" dirty="0" smtClean="0"/>
              <a:t>of, e.g. </a:t>
            </a:r>
            <a:r>
              <a:rPr lang="en-US" sz="3400" i="1" dirty="0" smtClean="0"/>
              <a:t>wooden</a:t>
            </a:r>
            <a:r>
              <a:rPr lang="en-US" sz="3400" i="1" dirty="0" smtClean="0"/>
              <a:t>, metal, plastic, leather, cotton</a:t>
            </a:r>
            <a:endParaRPr lang="en-US" sz="3400" dirty="0" smtClean="0"/>
          </a:p>
          <a:p>
            <a:pPr algn="just">
              <a:spcAft>
                <a:spcPts val="600"/>
              </a:spcAft>
              <a:buNone/>
            </a:pPr>
            <a:r>
              <a:rPr lang="en-US" sz="3400" b="1" dirty="0" smtClean="0"/>
              <a:t>9. </a:t>
            </a:r>
            <a:r>
              <a:rPr lang="en-US" sz="3400" b="1" dirty="0" smtClean="0"/>
              <a:t>Purpose: </a:t>
            </a:r>
            <a:r>
              <a:rPr lang="en-US" sz="3400" dirty="0" smtClean="0"/>
              <a:t>What </a:t>
            </a:r>
            <a:r>
              <a:rPr lang="en-US" sz="3400" dirty="0" smtClean="0"/>
              <a:t>it is used </a:t>
            </a:r>
            <a:r>
              <a:rPr lang="en-US" sz="3400" dirty="0" smtClean="0"/>
              <a:t>for, e.g. </a:t>
            </a:r>
            <a:r>
              <a:rPr lang="en-US" sz="3400" i="1" dirty="0" smtClean="0"/>
              <a:t>sleeping </a:t>
            </a:r>
            <a:r>
              <a:rPr lang="en-US" sz="3400" i="1" dirty="0" smtClean="0"/>
              <a:t>(bag), cooking (pot), wedding (dress), running (shoes)</a:t>
            </a:r>
            <a:endParaRPr lang="en-US" sz="3400" dirty="0" smtClean="0"/>
          </a:p>
          <a:p>
            <a:pPr algn="just">
              <a:spcAft>
                <a:spcPts val="600"/>
              </a:spcAft>
              <a:buNone/>
            </a:pPr>
            <a:r>
              <a:rPr lang="en-US" sz="3400" b="1" dirty="0" smtClean="0"/>
              <a:t>10. </a:t>
            </a:r>
            <a:r>
              <a:rPr lang="en-US" sz="3400" b="1" dirty="0" smtClean="0"/>
              <a:t>Noun: </a:t>
            </a:r>
            <a:r>
              <a:rPr lang="en-US" sz="3400" dirty="0" smtClean="0"/>
              <a:t>The </a:t>
            </a:r>
            <a:r>
              <a:rPr lang="en-US" sz="3400" dirty="0" smtClean="0"/>
              <a:t>thing being </a:t>
            </a:r>
            <a:r>
              <a:rPr lang="en-US" sz="3400" dirty="0" smtClean="0"/>
              <a:t>described, e.g. </a:t>
            </a:r>
            <a:r>
              <a:rPr lang="en-US" sz="3400" i="1" dirty="0" smtClean="0"/>
              <a:t>table</a:t>
            </a:r>
            <a:r>
              <a:rPr lang="en-US" sz="3400" i="1" dirty="0" smtClean="0"/>
              <a:t>, bag, shoes, dress, </a:t>
            </a:r>
            <a:r>
              <a:rPr lang="en-US" sz="3400" i="1" dirty="0" smtClean="0"/>
              <a:t>house</a:t>
            </a:r>
            <a:endParaRPr lang="en-US" sz="3400" dirty="0" smtClean="0"/>
          </a:p>
          <a:p>
            <a:pPr algn="just">
              <a:spcAft>
                <a:spcPts val="600"/>
              </a:spcAft>
            </a:pPr>
            <a:endParaRPr lang="en-US" sz="34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28600"/>
            <a:ext cx="8686800" cy="6324600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en-US" b="1" dirty="0" smtClean="0"/>
              <a:t>Examples</a:t>
            </a:r>
            <a:endParaRPr lang="en-US" dirty="0" smtClean="0"/>
          </a:p>
          <a:p>
            <a:pPr lvl="0" algn="just"/>
            <a:r>
              <a:rPr lang="en-US" i="1" dirty="0" smtClean="0"/>
              <a:t>A lovely small dress</a:t>
            </a:r>
            <a:endParaRPr lang="en-US" dirty="0" smtClean="0"/>
          </a:p>
          <a:p>
            <a:pPr lvl="0" algn="just"/>
            <a:r>
              <a:rPr lang="en-US" i="1" dirty="0" smtClean="0"/>
              <a:t>An old wooden chair</a:t>
            </a:r>
            <a:endParaRPr lang="en-US" dirty="0" smtClean="0"/>
          </a:p>
          <a:p>
            <a:pPr lvl="0" algn="just"/>
            <a:r>
              <a:rPr lang="en-US" i="1" dirty="0" smtClean="0"/>
              <a:t>A big blue Nigerian bus</a:t>
            </a:r>
            <a:endParaRPr lang="en-US" dirty="0" smtClean="0"/>
          </a:p>
          <a:p>
            <a:pPr lvl="0" algn="just"/>
            <a:r>
              <a:rPr lang="en-US" i="1" dirty="0" smtClean="0"/>
              <a:t>Her new round silver earrings</a:t>
            </a:r>
            <a:endParaRPr lang="en-US" dirty="0" smtClean="0"/>
          </a:p>
          <a:p>
            <a:pPr lvl="0" algn="just">
              <a:spcAft>
                <a:spcPts val="1200"/>
              </a:spcAft>
            </a:pPr>
            <a:r>
              <a:rPr lang="en-US" i="1" dirty="0" smtClean="0"/>
              <a:t>A boring long French movie</a:t>
            </a:r>
            <a:endParaRPr lang="en-US" dirty="0" smtClean="0"/>
          </a:p>
          <a:p>
            <a:pPr algn="just">
              <a:buNone/>
            </a:pPr>
            <a:r>
              <a:rPr lang="en-US" b="1" dirty="0" smtClean="0"/>
              <a:t>Common Collocations</a:t>
            </a:r>
          </a:p>
          <a:p>
            <a:pPr lvl="0" algn="just"/>
            <a:r>
              <a:rPr lang="en-US" b="1" dirty="0" smtClean="0"/>
              <a:t>strong</a:t>
            </a:r>
            <a:r>
              <a:rPr lang="en-US" dirty="0" smtClean="0"/>
              <a:t> argument</a:t>
            </a:r>
          </a:p>
          <a:p>
            <a:pPr lvl="0" algn="just"/>
            <a:r>
              <a:rPr lang="en-US" b="1" dirty="0" smtClean="0"/>
              <a:t>high</a:t>
            </a:r>
            <a:r>
              <a:rPr lang="en-US" dirty="0" smtClean="0"/>
              <a:t> temperature</a:t>
            </a:r>
          </a:p>
          <a:p>
            <a:pPr lvl="0" algn="just"/>
            <a:r>
              <a:rPr lang="en-US" b="1" dirty="0" smtClean="0"/>
              <a:t>deep</a:t>
            </a:r>
            <a:r>
              <a:rPr lang="en-US" dirty="0" smtClean="0"/>
              <a:t> trouble</a:t>
            </a:r>
          </a:p>
          <a:p>
            <a:pPr algn="just"/>
            <a:r>
              <a:rPr lang="en-US" b="1" dirty="0" smtClean="0"/>
              <a:t>wide</a:t>
            </a:r>
            <a:r>
              <a:rPr lang="en-US" dirty="0" smtClean="0"/>
              <a:t> range</a:t>
            </a: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92162"/>
          </a:xfrm>
        </p:spPr>
        <p:txBody>
          <a:bodyPr>
            <a:normAutofit/>
          </a:bodyPr>
          <a:lstStyle/>
          <a:p>
            <a:r>
              <a:rPr lang="en-US" b="1" dirty="0" smtClean="0"/>
              <a:t>(iv) </a:t>
            </a:r>
            <a:r>
              <a:rPr lang="en-US" b="1" dirty="0" smtClean="0"/>
              <a:t>Adverbs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686800" cy="5486400"/>
          </a:xfrm>
        </p:spPr>
        <p:txBody>
          <a:bodyPr>
            <a:normAutofit fontScale="85000" lnSpcReduction="10000"/>
          </a:bodyPr>
          <a:lstStyle/>
          <a:p>
            <a:pPr lvl="0" algn="just">
              <a:spcAft>
                <a:spcPts val="1200"/>
              </a:spcAft>
            </a:pPr>
            <a:r>
              <a:rPr lang="en-US" dirty="0" smtClean="0"/>
              <a:t>Adverbs </a:t>
            </a:r>
            <a:r>
              <a:rPr lang="en-US" dirty="0" smtClean="0"/>
              <a:t>modify verbs, adjectives, other </a:t>
            </a:r>
            <a:r>
              <a:rPr lang="en-US" dirty="0" smtClean="0"/>
              <a:t>adverbs in a clause. E.g</a:t>
            </a:r>
            <a:r>
              <a:rPr lang="en-US" dirty="0" smtClean="0"/>
              <a:t>., </a:t>
            </a:r>
            <a:r>
              <a:rPr lang="en-US" i="1" dirty="0" smtClean="0"/>
              <a:t>quickly, very, carefully, also, not, </a:t>
            </a:r>
            <a:r>
              <a:rPr lang="en-US" i="1" dirty="0" smtClean="0"/>
              <a:t>etc</a:t>
            </a:r>
            <a:r>
              <a:rPr lang="en-US" dirty="0" smtClean="0"/>
              <a:t>.</a:t>
            </a:r>
            <a:endParaRPr lang="en-US" dirty="0" smtClean="0"/>
          </a:p>
          <a:p>
            <a:pPr algn="just">
              <a:spcAft>
                <a:spcPts val="1200"/>
              </a:spcAft>
              <a:buNone/>
            </a:pPr>
            <a:r>
              <a:rPr lang="en-US" b="1" dirty="0" smtClean="0"/>
              <a:t>Example:</a:t>
            </a:r>
            <a:r>
              <a:rPr lang="en-US" dirty="0" smtClean="0"/>
              <a:t> "He ran </a:t>
            </a:r>
            <a:r>
              <a:rPr lang="en-US" b="1" dirty="0" smtClean="0"/>
              <a:t>very</a:t>
            </a:r>
            <a:r>
              <a:rPr lang="en-US" dirty="0" smtClean="0"/>
              <a:t> </a:t>
            </a:r>
            <a:r>
              <a:rPr lang="en-US" b="1" dirty="0" smtClean="0"/>
              <a:t>fast</a:t>
            </a:r>
            <a:r>
              <a:rPr lang="en-US" dirty="0" smtClean="0"/>
              <a:t>, and spoke </a:t>
            </a:r>
            <a:r>
              <a:rPr lang="en-US" b="1" dirty="0" smtClean="0"/>
              <a:t>softly</a:t>
            </a:r>
            <a:r>
              <a:rPr lang="en-US" dirty="0" smtClean="0"/>
              <a:t> to the child".</a:t>
            </a:r>
          </a:p>
          <a:p>
            <a:pPr algn="just">
              <a:buNone/>
            </a:pPr>
            <a:r>
              <a:rPr lang="en-US" b="1" dirty="0" smtClean="0"/>
              <a:t>Functions of Adjectives</a:t>
            </a:r>
            <a:endParaRPr lang="en-US" b="1" dirty="0" smtClean="0"/>
          </a:p>
          <a:p>
            <a:pPr algn="just">
              <a:spcAft>
                <a:spcPts val="1200"/>
              </a:spcAft>
            </a:pPr>
            <a:r>
              <a:rPr lang="en-US" dirty="0" smtClean="0"/>
              <a:t>Modify actions, describe intensity, frequency, or </a:t>
            </a:r>
            <a:r>
              <a:rPr lang="en-US" dirty="0" smtClean="0"/>
              <a:t>circumstances.</a:t>
            </a:r>
          </a:p>
          <a:p>
            <a:pPr algn="just">
              <a:buNone/>
            </a:pPr>
            <a:r>
              <a:rPr lang="en-US" b="1" dirty="0" smtClean="0"/>
              <a:t>Common Collocations</a:t>
            </a:r>
          </a:p>
          <a:p>
            <a:pPr lvl="0" algn="just"/>
            <a:r>
              <a:rPr lang="en-US" b="1" dirty="0" smtClean="0"/>
              <a:t>highly</a:t>
            </a:r>
            <a:r>
              <a:rPr lang="en-US" dirty="0" smtClean="0"/>
              <a:t> successful</a:t>
            </a:r>
          </a:p>
          <a:p>
            <a:pPr lvl="0" algn="just"/>
            <a:r>
              <a:rPr lang="en-US" b="1" dirty="0" smtClean="0"/>
              <a:t>closely</a:t>
            </a:r>
            <a:r>
              <a:rPr lang="en-US" dirty="0" smtClean="0"/>
              <a:t> related</a:t>
            </a:r>
          </a:p>
          <a:p>
            <a:pPr lvl="0" algn="just"/>
            <a:r>
              <a:rPr lang="en-US" b="1" dirty="0" smtClean="0"/>
              <a:t>barely</a:t>
            </a:r>
            <a:r>
              <a:rPr lang="en-US" dirty="0" smtClean="0"/>
              <a:t> visible</a:t>
            </a:r>
          </a:p>
          <a:p>
            <a:pPr lvl="0" algn="just"/>
            <a:r>
              <a:rPr lang="en-US" b="1" dirty="0" smtClean="0"/>
              <a:t>widely</a:t>
            </a:r>
            <a:r>
              <a:rPr lang="en-US" dirty="0" smtClean="0"/>
              <a:t> known</a:t>
            </a:r>
          </a:p>
          <a:p>
            <a:pPr algn="just"/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Types of Adverbs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8686800" cy="55626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en-US" sz="2800" b="1" dirty="0" smtClean="0"/>
              <a:t>1. Adverbs of Manner (How?)</a:t>
            </a:r>
            <a:endParaRPr lang="en-US" sz="2800" dirty="0" smtClean="0"/>
          </a:p>
          <a:p>
            <a:pPr algn="just"/>
            <a:r>
              <a:rPr lang="en-US" sz="2800" dirty="0" smtClean="0"/>
              <a:t>They describe </a:t>
            </a:r>
            <a:r>
              <a:rPr lang="en-US" sz="2800" b="1" dirty="0" smtClean="0"/>
              <a:t>how</a:t>
            </a:r>
            <a:r>
              <a:rPr lang="en-US" sz="2800" dirty="0" smtClean="0"/>
              <a:t> an action is done.</a:t>
            </a:r>
          </a:p>
          <a:p>
            <a:pPr algn="just">
              <a:buNone/>
            </a:pPr>
            <a:r>
              <a:rPr lang="en-US" sz="2800" b="1" dirty="0" smtClean="0"/>
              <a:t>Examples</a:t>
            </a:r>
            <a:r>
              <a:rPr lang="en-US" sz="2800" b="1" dirty="0" smtClean="0"/>
              <a:t>: </a:t>
            </a:r>
            <a:r>
              <a:rPr lang="en-US" sz="2800" i="1" dirty="0" smtClean="0"/>
              <a:t>quickly</a:t>
            </a:r>
            <a:r>
              <a:rPr lang="en-US" sz="2800" dirty="0" smtClean="0"/>
              <a:t>, </a:t>
            </a:r>
            <a:r>
              <a:rPr lang="en-US" sz="2800" i="1" dirty="0" smtClean="0"/>
              <a:t>slowly</a:t>
            </a:r>
            <a:r>
              <a:rPr lang="en-US" sz="2800" dirty="0" smtClean="0"/>
              <a:t>, </a:t>
            </a:r>
            <a:r>
              <a:rPr lang="en-US" sz="2800" i="1" dirty="0" smtClean="0"/>
              <a:t>carefully</a:t>
            </a:r>
            <a:r>
              <a:rPr lang="en-US" sz="2800" dirty="0" smtClean="0"/>
              <a:t>, </a:t>
            </a:r>
            <a:r>
              <a:rPr lang="en-US" sz="2800" i="1" dirty="0" smtClean="0"/>
              <a:t>beautifully</a:t>
            </a:r>
            <a:r>
              <a:rPr lang="en-US" sz="2800" dirty="0" smtClean="0"/>
              <a:t>, </a:t>
            </a:r>
            <a:r>
              <a:rPr lang="en-US" sz="2800" i="1" dirty="0" smtClean="0"/>
              <a:t>well</a:t>
            </a:r>
            <a:endParaRPr lang="en-US" sz="2800" dirty="0" smtClean="0"/>
          </a:p>
          <a:p>
            <a:pPr lvl="1" algn="just"/>
            <a:r>
              <a:rPr lang="en-US" i="1" dirty="0" smtClean="0"/>
              <a:t>She sings </a:t>
            </a:r>
            <a:r>
              <a:rPr lang="en-US" b="1" i="1" dirty="0" smtClean="0"/>
              <a:t>beautifully</a:t>
            </a:r>
            <a:r>
              <a:rPr lang="en-US" i="1" dirty="0" smtClean="0"/>
              <a:t>.</a:t>
            </a:r>
            <a:endParaRPr lang="en-US" dirty="0" smtClean="0"/>
          </a:p>
          <a:p>
            <a:pPr lvl="1" algn="just"/>
            <a:r>
              <a:rPr lang="en-US" i="1" dirty="0" smtClean="0"/>
              <a:t>The man walked </a:t>
            </a:r>
            <a:r>
              <a:rPr lang="en-US" b="1" i="1" dirty="0" smtClean="0"/>
              <a:t>slowly</a:t>
            </a:r>
            <a:r>
              <a:rPr lang="en-US" i="1" dirty="0" smtClean="0"/>
              <a:t>.</a:t>
            </a:r>
            <a:endParaRPr lang="en-US" dirty="0" smtClean="0"/>
          </a:p>
          <a:p>
            <a:pPr algn="just">
              <a:buNone/>
            </a:pPr>
            <a:r>
              <a:rPr lang="en-US" sz="2800" b="1" dirty="0" smtClean="0"/>
              <a:t>2. Adverbs of Time (When?)</a:t>
            </a:r>
            <a:endParaRPr lang="en-US" sz="2800" dirty="0" smtClean="0"/>
          </a:p>
          <a:p>
            <a:pPr algn="just"/>
            <a:r>
              <a:rPr lang="en-US" sz="2800" dirty="0" smtClean="0"/>
              <a:t>They show </a:t>
            </a:r>
            <a:r>
              <a:rPr lang="en-US" sz="2800" b="1" dirty="0" smtClean="0"/>
              <a:t>when</a:t>
            </a:r>
            <a:r>
              <a:rPr lang="en-US" sz="2800" dirty="0" smtClean="0"/>
              <a:t> an action happens.</a:t>
            </a:r>
          </a:p>
          <a:p>
            <a:pPr algn="just">
              <a:buNone/>
            </a:pPr>
            <a:r>
              <a:rPr lang="en-US" sz="2800" b="1" dirty="0" smtClean="0"/>
              <a:t>Examples</a:t>
            </a:r>
            <a:r>
              <a:rPr lang="en-US" sz="2800" b="1" dirty="0" smtClean="0"/>
              <a:t>: </a:t>
            </a:r>
            <a:r>
              <a:rPr lang="en-US" sz="2800" i="1" dirty="0" smtClean="0"/>
              <a:t>now</a:t>
            </a:r>
            <a:r>
              <a:rPr lang="en-US" sz="2800" i="1" dirty="0" smtClean="0"/>
              <a:t>, yesterday, soon, later, today, already, recently</a:t>
            </a:r>
            <a:endParaRPr lang="en-US" sz="2800" dirty="0" smtClean="0"/>
          </a:p>
          <a:p>
            <a:pPr lvl="1" algn="just"/>
            <a:r>
              <a:rPr lang="en-US" i="1" dirty="0" smtClean="0"/>
              <a:t>I will call you </a:t>
            </a:r>
            <a:r>
              <a:rPr lang="en-US" b="1" i="1" dirty="0" smtClean="0"/>
              <a:t>later</a:t>
            </a:r>
            <a:r>
              <a:rPr lang="en-US" i="1" dirty="0" smtClean="0"/>
              <a:t>.</a:t>
            </a:r>
            <a:endParaRPr lang="en-US" dirty="0" smtClean="0"/>
          </a:p>
          <a:p>
            <a:pPr lvl="1" algn="just"/>
            <a:r>
              <a:rPr lang="en-US" i="1" dirty="0" smtClean="0"/>
              <a:t>He arrived </a:t>
            </a:r>
            <a:r>
              <a:rPr lang="en-US" b="1" i="1" dirty="0" smtClean="0"/>
              <a:t>yesterday</a:t>
            </a:r>
            <a:r>
              <a:rPr lang="en-US" i="1" dirty="0" smtClean="0"/>
              <a:t>.</a:t>
            </a:r>
            <a:endParaRPr lang="en-US" dirty="0" smtClean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2400"/>
            <a:ext cx="8610600" cy="66294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en-US" sz="3100" b="1" dirty="0" smtClean="0"/>
              <a:t>3. Adverbs of Place (Where?)</a:t>
            </a:r>
            <a:endParaRPr lang="en-US" sz="3100" dirty="0" smtClean="0"/>
          </a:p>
          <a:p>
            <a:pPr algn="just"/>
            <a:r>
              <a:rPr lang="en-US" sz="3100" dirty="0" smtClean="0"/>
              <a:t>They show </a:t>
            </a:r>
            <a:r>
              <a:rPr lang="en-US" sz="3100" b="1" dirty="0" smtClean="0"/>
              <a:t>where</a:t>
            </a:r>
            <a:r>
              <a:rPr lang="en-US" sz="3100" dirty="0" smtClean="0"/>
              <a:t> the action happens.</a:t>
            </a:r>
          </a:p>
          <a:p>
            <a:pPr algn="just">
              <a:buNone/>
            </a:pPr>
            <a:r>
              <a:rPr lang="en-US" sz="3100" b="1" dirty="0" smtClean="0"/>
              <a:t>Examples: </a:t>
            </a:r>
            <a:r>
              <a:rPr lang="en-US" sz="3100" i="1" dirty="0" smtClean="0"/>
              <a:t>here, there, inside, outside, upstairs, abroad</a:t>
            </a:r>
            <a:endParaRPr lang="en-US" sz="3100" dirty="0" smtClean="0"/>
          </a:p>
          <a:p>
            <a:pPr lvl="1" algn="just"/>
            <a:r>
              <a:rPr lang="en-US" sz="3100" i="1" dirty="0" smtClean="0"/>
              <a:t>The children are playing </a:t>
            </a:r>
            <a:r>
              <a:rPr lang="en-US" sz="3100" b="1" i="1" dirty="0" smtClean="0"/>
              <a:t>outside</a:t>
            </a:r>
            <a:r>
              <a:rPr lang="en-US" sz="3100" i="1" dirty="0" smtClean="0"/>
              <a:t>.</a:t>
            </a:r>
            <a:endParaRPr lang="en-US" sz="3100" dirty="0" smtClean="0"/>
          </a:p>
          <a:p>
            <a:pPr lvl="1" algn="just"/>
            <a:r>
              <a:rPr lang="en-US" sz="3100" i="1" dirty="0" smtClean="0"/>
              <a:t>She looked </a:t>
            </a:r>
            <a:r>
              <a:rPr lang="en-US" sz="3100" b="1" i="1" dirty="0" smtClean="0"/>
              <a:t>everywhere</a:t>
            </a:r>
            <a:r>
              <a:rPr lang="en-US" sz="3100" i="1" dirty="0" smtClean="0"/>
              <a:t>.</a:t>
            </a:r>
            <a:endParaRPr lang="en-US" sz="3100" dirty="0" smtClean="0"/>
          </a:p>
          <a:p>
            <a:pPr algn="just">
              <a:buNone/>
            </a:pPr>
            <a:r>
              <a:rPr lang="en-US" sz="3100" b="1" dirty="0" smtClean="0"/>
              <a:t>4. Adverbs of Frequency (How often?)</a:t>
            </a:r>
            <a:endParaRPr lang="en-US" sz="3100" dirty="0" smtClean="0"/>
          </a:p>
          <a:p>
            <a:pPr algn="just"/>
            <a:r>
              <a:rPr lang="en-US" sz="3100" dirty="0" smtClean="0"/>
              <a:t>They show </a:t>
            </a:r>
            <a:r>
              <a:rPr lang="en-US" sz="3100" b="1" dirty="0" smtClean="0"/>
              <a:t>how often</a:t>
            </a:r>
            <a:r>
              <a:rPr lang="en-US" sz="3100" dirty="0" smtClean="0"/>
              <a:t> something happens.</a:t>
            </a:r>
          </a:p>
          <a:p>
            <a:pPr algn="just">
              <a:buNone/>
            </a:pPr>
            <a:r>
              <a:rPr lang="en-US" sz="3100" b="1" dirty="0" smtClean="0"/>
              <a:t>Examples</a:t>
            </a:r>
            <a:r>
              <a:rPr lang="en-US" sz="3100" b="1" dirty="0" smtClean="0"/>
              <a:t>: </a:t>
            </a:r>
            <a:r>
              <a:rPr lang="en-US" sz="3100" i="1" dirty="0" smtClean="0"/>
              <a:t>always</a:t>
            </a:r>
            <a:r>
              <a:rPr lang="en-US" sz="3100" i="1" dirty="0" smtClean="0"/>
              <a:t>, often, sometimes, rarely, never, occasionally</a:t>
            </a:r>
            <a:endParaRPr lang="en-US" sz="3100" dirty="0" smtClean="0"/>
          </a:p>
          <a:p>
            <a:pPr lvl="1" algn="just"/>
            <a:r>
              <a:rPr lang="en-US" sz="3100" i="1" dirty="0" smtClean="0"/>
              <a:t>He </a:t>
            </a:r>
            <a:r>
              <a:rPr lang="en-US" sz="3100" b="1" i="1" dirty="0" smtClean="0"/>
              <a:t>always</a:t>
            </a:r>
            <a:r>
              <a:rPr lang="en-US" sz="3100" i="1" dirty="0" smtClean="0"/>
              <a:t> wakes up early.</a:t>
            </a:r>
            <a:endParaRPr lang="en-US" sz="3100" dirty="0" smtClean="0"/>
          </a:p>
          <a:p>
            <a:pPr lvl="1" algn="just"/>
            <a:r>
              <a:rPr lang="en-US" sz="3100" i="1" dirty="0" smtClean="0"/>
              <a:t>They </a:t>
            </a:r>
            <a:r>
              <a:rPr lang="en-US" sz="3100" b="1" i="1" dirty="0" smtClean="0"/>
              <a:t>rarely</a:t>
            </a:r>
            <a:r>
              <a:rPr lang="en-US" sz="3100" i="1" dirty="0" smtClean="0"/>
              <a:t> visit us</a:t>
            </a:r>
            <a:r>
              <a:rPr lang="en-US" sz="3100" i="1" dirty="0" smtClean="0"/>
              <a:t>.</a:t>
            </a:r>
            <a:endParaRPr lang="en-US" sz="3100" dirty="0" smtClean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28600"/>
            <a:ext cx="8686800" cy="632460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sz="3400" b="1" dirty="0" smtClean="0"/>
              <a:t>5. Adverbs of Degree (To what extent?)</a:t>
            </a:r>
            <a:endParaRPr lang="en-US" sz="3400" dirty="0" smtClean="0"/>
          </a:p>
          <a:p>
            <a:pPr algn="just"/>
            <a:r>
              <a:rPr lang="en-US" sz="3400" dirty="0" smtClean="0"/>
              <a:t>They show </a:t>
            </a:r>
            <a:r>
              <a:rPr lang="en-US" sz="3400" b="1" dirty="0" smtClean="0"/>
              <a:t>intensity</a:t>
            </a:r>
            <a:r>
              <a:rPr lang="en-US" sz="3400" dirty="0" smtClean="0"/>
              <a:t> or </a:t>
            </a:r>
            <a:r>
              <a:rPr lang="en-US" sz="3400" b="1" dirty="0" smtClean="0"/>
              <a:t>degree</a:t>
            </a:r>
            <a:r>
              <a:rPr lang="en-US" sz="3400" dirty="0" smtClean="0"/>
              <a:t>.</a:t>
            </a:r>
          </a:p>
          <a:p>
            <a:pPr algn="just">
              <a:buNone/>
            </a:pPr>
            <a:r>
              <a:rPr lang="en-US" sz="3400" b="1" dirty="0" smtClean="0"/>
              <a:t>Examples</a:t>
            </a:r>
            <a:r>
              <a:rPr lang="en-US" sz="3400" b="1" dirty="0" smtClean="0"/>
              <a:t>: </a:t>
            </a:r>
            <a:r>
              <a:rPr lang="en-US" sz="3400" i="1" dirty="0" smtClean="0"/>
              <a:t>very</a:t>
            </a:r>
            <a:r>
              <a:rPr lang="en-US" sz="3400" i="1" dirty="0" smtClean="0"/>
              <a:t>, too, almost, quite, enough, extremely, hardly</a:t>
            </a:r>
            <a:endParaRPr lang="en-US" sz="3400" dirty="0" smtClean="0"/>
          </a:p>
          <a:p>
            <a:pPr lvl="1" algn="just"/>
            <a:r>
              <a:rPr lang="en-US" sz="3400" i="1" dirty="0" smtClean="0"/>
              <a:t>The soup is </a:t>
            </a:r>
            <a:r>
              <a:rPr lang="en-US" sz="3400" b="1" i="1" dirty="0" smtClean="0"/>
              <a:t>very</a:t>
            </a:r>
            <a:r>
              <a:rPr lang="en-US" sz="3400" i="1" dirty="0" smtClean="0"/>
              <a:t> hot.</a:t>
            </a:r>
            <a:endParaRPr lang="en-US" sz="3400" dirty="0" smtClean="0"/>
          </a:p>
          <a:p>
            <a:pPr lvl="1" algn="just"/>
            <a:r>
              <a:rPr lang="en-US" sz="3400" i="1" dirty="0" smtClean="0"/>
              <a:t>She is </a:t>
            </a:r>
            <a:r>
              <a:rPr lang="en-US" sz="3400" b="1" i="1" dirty="0" smtClean="0"/>
              <a:t>too</a:t>
            </a:r>
            <a:r>
              <a:rPr lang="en-US" sz="3400" i="1" dirty="0" smtClean="0"/>
              <a:t> tired to work.</a:t>
            </a:r>
            <a:endParaRPr lang="en-US" sz="3400" dirty="0" smtClean="0"/>
          </a:p>
          <a:p>
            <a:pPr algn="just">
              <a:buNone/>
            </a:pPr>
            <a:r>
              <a:rPr lang="en-US" sz="3400" b="1" dirty="0" smtClean="0"/>
              <a:t>6. Adverbs of Reason</a:t>
            </a:r>
            <a:endParaRPr lang="en-US" sz="3400" dirty="0" smtClean="0"/>
          </a:p>
          <a:p>
            <a:pPr algn="just"/>
            <a:r>
              <a:rPr lang="en-US" sz="3400" dirty="0" smtClean="0"/>
              <a:t>They show </a:t>
            </a:r>
            <a:r>
              <a:rPr lang="en-US" sz="3400" b="1" dirty="0" smtClean="0"/>
              <a:t>why</a:t>
            </a:r>
            <a:r>
              <a:rPr lang="en-US" sz="3400" dirty="0" smtClean="0"/>
              <a:t> something happens.</a:t>
            </a:r>
          </a:p>
          <a:p>
            <a:pPr algn="just">
              <a:buNone/>
            </a:pPr>
            <a:r>
              <a:rPr lang="en-US" sz="3400" b="1" dirty="0" smtClean="0"/>
              <a:t>Examples</a:t>
            </a:r>
            <a:r>
              <a:rPr lang="en-US" sz="3400" b="1" dirty="0" smtClean="0"/>
              <a:t>: </a:t>
            </a:r>
            <a:r>
              <a:rPr lang="en-US" sz="3400" i="1" dirty="0" smtClean="0"/>
              <a:t>therefore</a:t>
            </a:r>
            <a:r>
              <a:rPr lang="en-US" sz="3400" i="1" dirty="0" smtClean="0"/>
              <a:t>, hence, thus, consequently</a:t>
            </a:r>
            <a:endParaRPr lang="en-US" sz="3400" dirty="0" smtClean="0"/>
          </a:p>
          <a:p>
            <a:pPr lvl="1" algn="just"/>
            <a:r>
              <a:rPr lang="en-US" sz="3400" i="1" dirty="0" smtClean="0"/>
              <a:t>He was sick; </a:t>
            </a:r>
            <a:r>
              <a:rPr lang="en-US" sz="3400" b="1" i="1" dirty="0" smtClean="0"/>
              <a:t>therefore</a:t>
            </a:r>
            <a:r>
              <a:rPr lang="en-US" sz="3400" i="1" dirty="0" smtClean="0"/>
              <a:t>, he stayed home</a:t>
            </a:r>
            <a:r>
              <a:rPr lang="en-US" sz="3400" i="1" dirty="0" smtClean="0"/>
              <a:t>.</a:t>
            </a:r>
            <a:endParaRPr lang="en-US" sz="3400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68362"/>
          </a:xfrm>
        </p:spPr>
        <p:txBody>
          <a:bodyPr/>
          <a:lstStyle/>
          <a:p>
            <a:r>
              <a:rPr lang="en-US" b="1" dirty="0" smtClean="0"/>
              <a:t>A. </a:t>
            </a:r>
            <a:r>
              <a:rPr lang="en-US" b="1" dirty="0" smtClean="0"/>
              <a:t>LEXICAL (CONTENT) WORDS</a:t>
            </a:r>
            <a:endParaRPr lang="en-US" b="1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5257800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smtClean="0"/>
              <a:t>Lexical words are </a:t>
            </a:r>
            <a:r>
              <a:rPr lang="en-US" b="1" dirty="0" smtClean="0"/>
              <a:t>content-bearing</a:t>
            </a:r>
            <a:r>
              <a:rPr lang="en-US" dirty="0" smtClean="0"/>
              <a:t> words that contribute to the core semantic meaning of a sentence. </a:t>
            </a:r>
          </a:p>
          <a:p>
            <a:pPr algn="just"/>
            <a:r>
              <a:rPr lang="en-US" dirty="0" smtClean="0"/>
              <a:t>In other words, they carry the main meaning in communication. </a:t>
            </a:r>
          </a:p>
          <a:p>
            <a:pPr algn="just"/>
            <a:r>
              <a:rPr lang="en-US" dirty="0" smtClean="0"/>
              <a:t>They include nouns, verbs, adjectives, and adverbs. </a:t>
            </a:r>
          </a:p>
          <a:p>
            <a:pPr algn="just"/>
            <a:r>
              <a:rPr lang="en-US" dirty="0" smtClean="0"/>
              <a:t>They are </a:t>
            </a:r>
            <a:r>
              <a:rPr lang="en-US" i="1" dirty="0" smtClean="0"/>
              <a:t>open-class</a:t>
            </a:r>
            <a:r>
              <a:rPr lang="en-US" dirty="0" smtClean="0"/>
              <a:t> words (i.e., new ones can be created and added to the language through them).</a:t>
            </a:r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28600"/>
            <a:ext cx="8686800" cy="6400800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en-US" b="1" dirty="0" smtClean="0"/>
              <a:t>7. Adverbs of Purpose (Why? / For what purpose?)</a:t>
            </a:r>
            <a:endParaRPr lang="en-US" dirty="0" smtClean="0"/>
          </a:p>
          <a:p>
            <a:pPr algn="just"/>
            <a:r>
              <a:rPr lang="en-US" dirty="0" smtClean="0"/>
              <a:t>They indicate the </a:t>
            </a:r>
            <a:r>
              <a:rPr lang="en-US" b="1" dirty="0" smtClean="0"/>
              <a:t>purpose</a:t>
            </a:r>
            <a:r>
              <a:rPr lang="en-US" dirty="0" smtClean="0"/>
              <a:t> of an action.</a:t>
            </a:r>
          </a:p>
          <a:p>
            <a:pPr algn="just">
              <a:buNone/>
            </a:pPr>
            <a:r>
              <a:rPr lang="en-US" b="1" dirty="0" smtClean="0"/>
              <a:t>Examples</a:t>
            </a:r>
            <a:r>
              <a:rPr lang="en-US" b="1" dirty="0" smtClean="0"/>
              <a:t>: </a:t>
            </a:r>
            <a:r>
              <a:rPr lang="en-US" i="1" dirty="0" smtClean="0"/>
              <a:t>to</a:t>
            </a:r>
            <a:r>
              <a:rPr lang="en-US" i="1" dirty="0" smtClean="0"/>
              <a:t>, so, so that, in order to</a:t>
            </a:r>
            <a:endParaRPr lang="en-US" dirty="0" smtClean="0"/>
          </a:p>
          <a:p>
            <a:pPr lvl="1" algn="just"/>
            <a:r>
              <a:rPr lang="en-US" i="1" dirty="0" smtClean="0"/>
              <a:t>He works hard </a:t>
            </a:r>
            <a:r>
              <a:rPr lang="en-US" b="1" i="1" dirty="0" smtClean="0"/>
              <a:t>to</a:t>
            </a:r>
            <a:r>
              <a:rPr lang="en-US" i="1" dirty="0" smtClean="0"/>
              <a:t> succeed.</a:t>
            </a:r>
            <a:endParaRPr lang="en-US" dirty="0" smtClean="0"/>
          </a:p>
          <a:p>
            <a:pPr lvl="1" algn="just"/>
            <a:r>
              <a:rPr lang="en-US" i="1" dirty="0" smtClean="0"/>
              <a:t>She left early </a:t>
            </a:r>
            <a:r>
              <a:rPr lang="en-US" b="1" i="1" dirty="0" smtClean="0"/>
              <a:t>so that</a:t>
            </a:r>
            <a:r>
              <a:rPr lang="en-US" i="1" dirty="0" smtClean="0"/>
              <a:t> she could catch the bus.</a:t>
            </a:r>
            <a:endParaRPr lang="en-US" dirty="0" smtClean="0"/>
          </a:p>
          <a:p>
            <a:pPr algn="just">
              <a:buNone/>
            </a:pPr>
            <a:r>
              <a:rPr lang="en-US" b="1" dirty="0" smtClean="0"/>
              <a:t>8</a:t>
            </a:r>
            <a:r>
              <a:rPr lang="en-US" b="1" dirty="0" smtClean="0"/>
              <a:t>. </a:t>
            </a:r>
            <a:r>
              <a:rPr lang="en-US" b="1" dirty="0" smtClean="0"/>
              <a:t>Adverbs of Condition</a:t>
            </a:r>
            <a:endParaRPr lang="en-US" dirty="0" smtClean="0"/>
          </a:p>
          <a:p>
            <a:pPr algn="just"/>
            <a:r>
              <a:rPr lang="en-US" dirty="0" smtClean="0"/>
              <a:t>They show conditions under which something happens.</a:t>
            </a:r>
          </a:p>
          <a:p>
            <a:pPr algn="just">
              <a:buNone/>
            </a:pPr>
            <a:r>
              <a:rPr lang="en-US" b="1" dirty="0" smtClean="0"/>
              <a:t>Examples</a:t>
            </a:r>
            <a:r>
              <a:rPr lang="en-US" b="1" dirty="0" smtClean="0"/>
              <a:t>: </a:t>
            </a:r>
            <a:r>
              <a:rPr lang="en-US" i="1" dirty="0" smtClean="0"/>
              <a:t>if</a:t>
            </a:r>
            <a:r>
              <a:rPr lang="en-US" i="1" dirty="0" smtClean="0"/>
              <a:t>, unless, provided that</a:t>
            </a:r>
            <a:endParaRPr lang="en-US" dirty="0" smtClean="0"/>
          </a:p>
          <a:p>
            <a:pPr lvl="1" algn="just"/>
            <a:r>
              <a:rPr lang="en-US" b="1" dirty="0" smtClean="0"/>
              <a:t>If</a:t>
            </a:r>
            <a:r>
              <a:rPr lang="en-US" dirty="0" smtClean="0"/>
              <a:t> you study hard, you will succeed.</a:t>
            </a:r>
          </a:p>
          <a:p>
            <a:pPr lvl="1" algn="just"/>
            <a:r>
              <a:rPr lang="en-US" b="1" dirty="0" smtClean="0"/>
              <a:t>Unless</a:t>
            </a:r>
            <a:r>
              <a:rPr lang="en-US" dirty="0" smtClean="0"/>
              <a:t> you hurry, you will be late</a:t>
            </a:r>
            <a:r>
              <a:rPr lang="en-US" dirty="0" smtClean="0"/>
              <a:t>.</a:t>
            </a:r>
            <a:endParaRPr lang="en-US" dirty="0" smtClean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28600"/>
            <a:ext cx="8686800" cy="6400800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en-US" b="1" dirty="0" smtClean="0"/>
              <a:t>9</a:t>
            </a:r>
            <a:r>
              <a:rPr lang="en-US" b="1" dirty="0" smtClean="0"/>
              <a:t>. </a:t>
            </a:r>
            <a:r>
              <a:rPr lang="en-US" b="1" dirty="0" smtClean="0"/>
              <a:t>Adverbs of Affirmation and Negation</a:t>
            </a:r>
            <a:endParaRPr lang="en-US" sz="1400" dirty="0" smtClean="0"/>
          </a:p>
          <a:p>
            <a:pPr algn="just"/>
            <a:r>
              <a:rPr lang="en-US" dirty="0" smtClean="0"/>
              <a:t>They express </a:t>
            </a:r>
            <a:r>
              <a:rPr lang="en-US" b="1" dirty="0" smtClean="0"/>
              <a:t>certainty</a:t>
            </a:r>
            <a:r>
              <a:rPr lang="en-US" dirty="0" smtClean="0"/>
              <a:t> or </a:t>
            </a:r>
            <a:r>
              <a:rPr lang="en-US" b="1" dirty="0" smtClean="0"/>
              <a:t>denial</a:t>
            </a:r>
            <a:r>
              <a:rPr lang="en-US" dirty="0" smtClean="0"/>
              <a:t>.</a:t>
            </a:r>
            <a:endParaRPr lang="en-US" sz="2800" dirty="0" smtClean="0"/>
          </a:p>
          <a:p>
            <a:pPr algn="just">
              <a:buNone/>
            </a:pPr>
            <a:r>
              <a:rPr lang="en-US" b="1" dirty="0" smtClean="0"/>
              <a:t>Examples:</a:t>
            </a:r>
            <a:endParaRPr lang="en-US" sz="2400" dirty="0" smtClean="0"/>
          </a:p>
          <a:p>
            <a:pPr lvl="0" algn="just"/>
            <a:r>
              <a:rPr lang="en-US" dirty="0" smtClean="0"/>
              <a:t>Affirmation: </a:t>
            </a:r>
            <a:r>
              <a:rPr lang="en-US" i="1" dirty="0" smtClean="0"/>
              <a:t>certainly, definitely, surely, yes</a:t>
            </a:r>
            <a:endParaRPr lang="en-US" sz="2800" dirty="0" smtClean="0"/>
          </a:p>
          <a:p>
            <a:pPr lvl="1" algn="just"/>
            <a:r>
              <a:rPr lang="en-US" i="1" dirty="0" smtClean="0"/>
              <a:t>She will </a:t>
            </a:r>
            <a:r>
              <a:rPr lang="en-US" b="1" i="1" dirty="0" smtClean="0"/>
              <a:t>surely</a:t>
            </a:r>
            <a:r>
              <a:rPr lang="en-US" i="1" dirty="0" smtClean="0"/>
              <a:t> pass the exam.</a:t>
            </a:r>
            <a:endParaRPr lang="en-US" sz="2400" dirty="0" smtClean="0"/>
          </a:p>
          <a:p>
            <a:pPr lvl="0" algn="just"/>
            <a:r>
              <a:rPr lang="en-US" dirty="0" smtClean="0"/>
              <a:t>Negation: </a:t>
            </a:r>
            <a:r>
              <a:rPr lang="en-US" i="1" dirty="0" smtClean="0"/>
              <a:t>no, not, never</a:t>
            </a:r>
            <a:endParaRPr lang="en-US" sz="2800" dirty="0" smtClean="0"/>
          </a:p>
          <a:p>
            <a:pPr lvl="1" algn="just"/>
            <a:r>
              <a:rPr lang="en-US" i="1" dirty="0" smtClean="0"/>
              <a:t>He has </a:t>
            </a:r>
            <a:r>
              <a:rPr lang="en-US" b="1" i="1" dirty="0" smtClean="0"/>
              <a:t>never</a:t>
            </a:r>
            <a:r>
              <a:rPr lang="en-US" i="1" dirty="0" smtClean="0"/>
              <a:t> traveled abroad.</a:t>
            </a:r>
            <a:endParaRPr lang="en-US" sz="2400" dirty="0" smtClean="0"/>
          </a:p>
          <a:p>
            <a:pPr algn="just">
              <a:buNone/>
            </a:pPr>
            <a:r>
              <a:rPr lang="en-US" b="1" dirty="0" smtClean="0"/>
              <a:t>10. </a:t>
            </a:r>
            <a:r>
              <a:rPr lang="en-US" b="1" dirty="0" smtClean="0"/>
              <a:t>Sentence Adverbs (</a:t>
            </a:r>
            <a:r>
              <a:rPr lang="en-US" b="1" dirty="0" err="1" smtClean="0"/>
              <a:t>Disjuncts</a:t>
            </a:r>
            <a:r>
              <a:rPr lang="en-US" b="1" dirty="0" smtClean="0"/>
              <a:t>)</a:t>
            </a:r>
            <a:endParaRPr lang="en-US" dirty="0" smtClean="0"/>
          </a:p>
          <a:p>
            <a:pPr algn="just"/>
            <a:r>
              <a:rPr lang="en-US" dirty="0" smtClean="0"/>
              <a:t>They modify the </a:t>
            </a:r>
            <a:r>
              <a:rPr lang="en-US" b="1" dirty="0" smtClean="0"/>
              <a:t>whole sentence</a:t>
            </a:r>
            <a:r>
              <a:rPr lang="en-US" dirty="0" smtClean="0"/>
              <a:t> and express the speaker’s attitude.</a:t>
            </a:r>
          </a:p>
          <a:p>
            <a:pPr algn="just">
              <a:buNone/>
            </a:pPr>
            <a:r>
              <a:rPr lang="en-US" b="1" dirty="0" smtClean="0"/>
              <a:t>Examples</a:t>
            </a:r>
            <a:r>
              <a:rPr lang="en-US" b="1" dirty="0" smtClean="0"/>
              <a:t>: </a:t>
            </a:r>
            <a:r>
              <a:rPr lang="en-US" i="1" dirty="0" smtClean="0"/>
              <a:t>fortunately</a:t>
            </a:r>
            <a:r>
              <a:rPr lang="en-US" i="1" dirty="0" smtClean="0"/>
              <a:t>, sadly, honestly, surprisingly</a:t>
            </a:r>
            <a:endParaRPr lang="en-US" dirty="0" smtClean="0"/>
          </a:p>
          <a:p>
            <a:pPr lvl="1" algn="just"/>
            <a:r>
              <a:rPr lang="en-US" b="1" i="1" dirty="0" smtClean="0"/>
              <a:t>Honestly</a:t>
            </a:r>
            <a:r>
              <a:rPr lang="en-US" i="1" dirty="0" smtClean="0"/>
              <a:t>, I don’t know what happened.</a:t>
            </a:r>
            <a:endParaRPr lang="en-US" dirty="0" smtClean="0"/>
          </a:p>
          <a:p>
            <a:pPr lvl="1" algn="just"/>
            <a:r>
              <a:rPr lang="en-US" b="1" i="1" dirty="0" smtClean="0"/>
              <a:t>Fortunately</a:t>
            </a:r>
            <a:r>
              <a:rPr lang="en-US" i="1" dirty="0" smtClean="0"/>
              <a:t>, she survived the accident.</a:t>
            </a:r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610600" cy="8683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B. GRAMMATICAL (FUNCTION) </a:t>
            </a:r>
            <a:r>
              <a:rPr lang="en-US" b="1" dirty="0" smtClean="0"/>
              <a:t>WORDS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686800" cy="5562600"/>
          </a:xfrm>
        </p:spPr>
        <p:txBody>
          <a:bodyPr/>
          <a:lstStyle/>
          <a:p>
            <a:pPr algn="just"/>
            <a:r>
              <a:rPr lang="en-US" dirty="0" smtClean="0"/>
              <a:t>Grammatical words are </a:t>
            </a:r>
            <a:r>
              <a:rPr lang="en-US" dirty="0" smtClean="0"/>
              <a:t>words that </a:t>
            </a:r>
            <a:r>
              <a:rPr lang="en-US" dirty="0" smtClean="0"/>
              <a:t>help signal </a:t>
            </a:r>
            <a:r>
              <a:rPr lang="en-US" b="1" dirty="0" smtClean="0"/>
              <a:t>grammatical relationships</a:t>
            </a:r>
            <a:r>
              <a:rPr lang="en-US" dirty="0" smtClean="0"/>
              <a:t> in sentences. </a:t>
            </a:r>
            <a:endParaRPr lang="en-US" dirty="0" smtClean="0"/>
          </a:p>
          <a:p>
            <a:pPr algn="just"/>
            <a:r>
              <a:rPr lang="en-US" dirty="0" smtClean="0"/>
              <a:t>They are </a:t>
            </a:r>
            <a:r>
              <a:rPr lang="en-US" b="1" dirty="0" smtClean="0"/>
              <a:t>structural</a:t>
            </a:r>
            <a:r>
              <a:rPr lang="en-US" dirty="0" smtClean="0"/>
              <a:t> words that provide the framework of a sentence. </a:t>
            </a:r>
            <a:endParaRPr lang="en-US" dirty="0" smtClean="0"/>
          </a:p>
          <a:p>
            <a:pPr algn="just"/>
            <a:r>
              <a:rPr lang="en-US" dirty="0" smtClean="0"/>
              <a:t>They </a:t>
            </a:r>
            <a:r>
              <a:rPr lang="en-US" dirty="0" smtClean="0"/>
              <a:t>are </a:t>
            </a:r>
            <a:r>
              <a:rPr lang="en-US" b="1" dirty="0" smtClean="0"/>
              <a:t>closed-class</a:t>
            </a:r>
            <a:r>
              <a:rPr lang="en-US" dirty="0" smtClean="0"/>
              <a:t> words </a:t>
            </a:r>
            <a:r>
              <a:rPr lang="en-US" dirty="0" smtClean="0"/>
              <a:t>because they hardly </a:t>
            </a:r>
            <a:r>
              <a:rPr lang="en-US" dirty="0" smtClean="0"/>
              <a:t>accept new </a:t>
            </a:r>
            <a:r>
              <a:rPr lang="en-US" dirty="0" smtClean="0"/>
              <a:t>members, i.e. new words cannot be added to the language through them.</a:t>
            </a:r>
          </a:p>
          <a:p>
            <a:pPr algn="just"/>
            <a:r>
              <a:rPr lang="en-US" dirty="0" smtClean="0"/>
              <a:t>They </a:t>
            </a:r>
            <a:r>
              <a:rPr lang="en-US" dirty="0" smtClean="0"/>
              <a:t>include </a:t>
            </a:r>
            <a:r>
              <a:rPr lang="en-US" b="1" dirty="0" smtClean="0"/>
              <a:t>determiners, pronouns, prepositions, conjunctions, and auxiliary verbs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(</a:t>
            </a:r>
            <a:r>
              <a:rPr lang="en-US" b="1" dirty="0" err="1" smtClean="0"/>
              <a:t>i</a:t>
            </a:r>
            <a:r>
              <a:rPr lang="en-US" b="1" dirty="0" smtClean="0"/>
              <a:t>) </a:t>
            </a:r>
            <a:r>
              <a:rPr lang="en-US" b="1" dirty="0" smtClean="0"/>
              <a:t>Determiners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smtClean="0"/>
              <a:t>Words used before nouns to show </a:t>
            </a:r>
            <a:r>
              <a:rPr lang="en-US" b="1" dirty="0" smtClean="0"/>
              <a:t>reference</a:t>
            </a:r>
            <a:r>
              <a:rPr lang="en-US" dirty="0" smtClean="0"/>
              <a:t>, </a:t>
            </a:r>
            <a:r>
              <a:rPr lang="en-US" b="1" dirty="0" smtClean="0"/>
              <a:t>quantity</a:t>
            </a:r>
            <a:r>
              <a:rPr lang="en-US" dirty="0" smtClean="0"/>
              <a:t>, or </a:t>
            </a:r>
            <a:r>
              <a:rPr lang="en-US" b="1" dirty="0" smtClean="0"/>
              <a:t>possession</a:t>
            </a:r>
            <a:r>
              <a:rPr lang="en-US" dirty="0" smtClean="0"/>
              <a:t>.</a:t>
            </a:r>
          </a:p>
          <a:p>
            <a:pPr algn="just">
              <a:buNone/>
            </a:pPr>
            <a:r>
              <a:rPr lang="en-US" b="1" dirty="0" smtClean="0"/>
              <a:t>Forms</a:t>
            </a:r>
          </a:p>
          <a:p>
            <a:pPr lvl="0" algn="just"/>
            <a:r>
              <a:rPr lang="en-US" dirty="0" smtClean="0"/>
              <a:t>Articles: </a:t>
            </a:r>
            <a:r>
              <a:rPr lang="en-US" i="1" dirty="0" smtClean="0"/>
              <a:t>a, an, the</a:t>
            </a:r>
            <a:endParaRPr lang="en-US" dirty="0" smtClean="0"/>
          </a:p>
          <a:p>
            <a:pPr lvl="0" algn="just"/>
            <a:r>
              <a:rPr lang="en-US" dirty="0" smtClean="0"/>
              <a:t>Demonstratives: </a:t>
            </a:r>
            <a:r>
              <a:rPr lang="en-US" i="1" dirty="0" smtClean="0"/>
              <a:t>this, those</a:t>
            </a:r>
            <a:endParaRPr lang="en-US" dirty="0" smtClean="0"/>
          </a:p>
          <a:p>
            <a:pPr lvl="0" algn="just"/>
            <a:r>
              <a:rPr lang="en-US" dirty="0" smtClean="0"/>
              <a:t>Quantifiers: </a:t>
            </a:r>
            <a:r>
              <a:rPr lang="en-US" i="1" dirty="0" smtClean="0"/>
              <a:t>many, some</a:t>
            </a:r>
            <a:endParaRPr lang="en-US" dirty="0" smtClean="0"/>
          </a:p>
          <a:p>
            <a:pPr lvl="0" algn="just"/>
            <a:r>
              <a:rPr lang="en-US" dirty="0" smtClean="0"/>
              <a:t>Possessives: </a:t>
            </a:r>
            <a:r>
              <a:rPr lang="en-US" i="1" dirty="0" smtClean="0"/>
              <a:t>my, their</a:t>
            </a:r>
            <a:endParaRPr lang="en-US" dirty="0" smtClean="0"/>
          </a:p>
          <a:p>
            <a:pPr algn="just">
              <a:buNone/>
            </a:pPr>
            <a:r>
              <a:rPr lang="en-US" b="1" dirty="0" smtClean="0"/>
              <a:t>Functions</a:t>
            </a:r>
          </a:p>
          <a:p>
            <a:pPr lvl="0" algn="just"/>
            <a:r>
              <a:rPr lang="en-US" dirty="0" smtClean="0"/>
              <a:t>They specify </a:t>
            </a:r>
            <a:r>
              <a:rPr lang="en-US" dirty="0" smtClean="0"/>
              <a:t>which noun is being referred to.</a:t>
            </a:r>
          </a:p>
          <a:p>
            <a:pPr algn="just"/>
            <a:endParaRPr 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04800"/>
            <a:ext cx="8610600" cy="6248400"/>
          </a:xfrm>
        </p:spPr>
        <p:txBody>
          <a:bodyPr/>
          <a:lstStyle/>
          <a:p>
            <a:pPr algn="just">
              <a:buNone/>
            </a:pPr>
            <a:r>
              <a:rPr lang="en-US" b="1" dirty="0" smtClean="0"/>
              <a:t>Usages</a:t>
            </a:r>
          </a:p>
          <a:p>
            <a:pPr lvl="0" algn="just">
              <a:spcAft>
                <a:spcPts val="1200"/>
              </a:spcAft>
            </a:pPr>
            <a:r>
              <a:rPr lang="en-US" dirty="0" smtClean="0"/>
              <a:t>Used to introduce nouns.</a:t>
            </a:r>
          </a:p>
          <a:p>
            <a:pPr algn="just">
              <a:buNone/>
            </a:pPr>
            <a:r>
              <a:rPr lang="en-US" b="1" dirty="0" smtClean="0"/>
              <a:t>Common Collocations</a:t>
            </a:r>
          </a:p>
          <a:p>
            <a:pPr lvl="0" algn="just"/>
            <a:r>
              <a:rPr lang="en-US" b="1" dirty="0" smtClean="0"/>
              <a:t>a</a:t>
            </a:r>
            <a:r>
              <a:rPr lang="en-US" dirty="0" smtClean="0"/>
              <a:t> little</a:t>
            </a:r>
          </a:p>
          <a:p>
            <a:pPr lvl="0" algn="just"/>
            <a:r>
              <a:rPr lang="en-US" b="1" dirty="0" smtClean="0"/>
              <a:t>some</a:t>
            </a:r>
            <a:r>
              <a:rPr lang="en-US" dirty="0" smtClean="0"/>
              <a:t> people</a:t>
            </a:r>
          </a:p>
          <a:p>
            <a:pPr lvl="0" algn="just"/>
            <a:r>
              <a:rPr lang="en-US" b="1" dirty="0" smtClean="0"/>
              <a:t>many</a:t>
            </a:r>
            <a:r>
              <a:rPr lang="en-US" dirty="0" smtClean="0"/>
              <a:t> years</a:t>
            </a:r>
          </a:p>
          <a:p>
            <a:pPr algn="just"/>
            <a:endParaRPr lang="en-US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(ii) </a:t>
            </a:r>
            <a:r>
              <a:rPr lang="en-US" b="1" dirty="0" smtClean="0"/>
              <a:t>Pronouns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638800"/>
          </a:xfrm>
        </p:spPr>
        <p:txBody>
          <a:bodyPr>
            <a:normAutofit fontScale="77500" lnSpcReduction="20000"/>
          </a:bodyPr>
          <a:lstStyle/>
          <a:p>
            <a:pPr>
              <a:spcAft>
                <a:spcPts val="1200"/>
              </a:spcAft>
            </a:pPr>
            <a:r>
              <a:rPr lang="en-US" sz="3900" dirty="0" smtClean="0"/>
              <a:t>Words used </a:t>
            </a:r>
            <a:r>
              <a:rPr lang="en-US" sz="3900" b="1" dirty="0" smtClean="0"/>
              <a:t>instead of </a:t>
            </a:r>
            <a:r>
              <a:rPr lang="en-US" sz="3900" b="1" dirty="0" smtClean="0"/>
              <a:t>nouns </a:t>
            </a:r>
            <a:r>
              <a:rPr lang="en-US" sz="3900" dirty="0" smtClean="0"/>
              <a:t>to avoid repetition</a:t>
            </a:r>
            <a:r>
              <a:rPr lang="en-US" sz="3900" dirty="0" smtClean="0"/>
              <a:t>.</a:t>
            </a:r>
            <a:endParaRPr lang="en-US" sz="3900" dirty="0" smtClean="0"/>
          </a:p>
          <a:p>
            <a:pPr>
              <a:spcAft>
                <a:spcPts val="1200"/>
              </a:spcAft>
              <a:buNone/>
            </a:pPr>
            <a:r>
              <a:rPr lang="en-US" sz="4300" b="1" dirty="0" smtClean="0"/>
              <a:t>Types of Pronouns</a:t>
            </a:r>
          </a:p>
          <a:p>
            <a:pPr>
              <a:buNone/>
            </a:pPr>
            <a:r>
              <a:rPr lang="en-US" sz="3600" b="1" dirty="0" smtClean="0"/>
              <a:t>1</a:t>
            </a:r>
            <a:r>
              <a:rPr lang="en-US" sz="3600" b="1" dirty="0" smtClean="0"/>
              <a:t>. Personal Pronouns</a:t>
            </a:r>
            <a:endParaRPr lang="en-US" sz="3600" dirty="0" smtClean="0"/>
          </a:p>
          <a:p>
            <a:r>
              <a:rPr lang="en-US" sz="3600" dirty="0" smtClean="0"/>
              <a:t>These refer to specific persons or things.</a:t>
            </a:r>
          </a:p>
          <a:p>
            <a:pPr>
              <a:buNone/>
            </a:pPr>
            <a:r>
              <a:rPr lang="en-US" sz="3600" b="1" dirty="0" smtClean="0"/>
              <a:t>Examples:</a:t>
            </a:r>
            <a:endParaRPr lang="en-US" sz="3600" dirty="0" smtClean="0"/>
          </a:p>
          <a:p>
            <a:pPr lvl="0"/>
            <a:r>
              <a:rPr lang="en-US" sz="3600" b="1" dirty="0" smtClean="0"/>
              <a:t>Subjective case:</a:t>
            </a:r>
            <a:r>
              <a:rPr lang="en-US" sz="3600" dirty="0" smtClean="0"/>
              <a:t> </a:t>
            </a:r>
            <a:r>
              <a:rPr lang="en-US" sz="3600" i="1" dirty="0" smtClean="0"/>
              <a:t>I, you, he, she, it, we, they</a:t>
            </a:r>
            <a:endParaRPr lang="en-US" sz="3600" dirty="0" smtClean="0"/>
          </a:p>
          <a:p>
            <a:pPr lvl="1"/>
            <a:r>
              <a:rPr lang="en-US" sz="3600" i="1" dirty="0" smtClean="0"/>
              <a:t>She</a:t>
            </a:r>
            <a:r>
              <a:rPr lang="en-US" sz="3600" dirty="0" smtClean="0"/>
              <a:t> is a teacher.</a:t>
            </a:r>
          </a:p>
          <a:p>
            <a:pPr lvl="0"/>
            <a:r>
              <a:rPr lang="en-US" sz="3600" b="1" dirty="0" smtClean="0"/>
              <a:t>Objective case:</a:t>
            </a:r>
            <a:r>
              <a:rPr lang="en-US" sz="3600" dirty="0" smtClean="0"/>
              <a:t> </a:t>
            </a:r>
            <a:r>
              <a:rPr lang="en-US" sz="3600" i="1" dirty="0" smtClean="0"/>
              <a:t>me, you, him, her, it, us, them</a:t>
            </a:r>
            <a:endParaRPr lang="en-US" sz="3600" dirty="0" smtClean="0"/>
          </a:p>
          <a:p>
            <a:pPr lvl="1"/>
            <a:r>
              <a:rPr lang="en-US" sz="3600" dirty="0" smtClean="0"/>
              <a:t>The teacher called </a:t>
            </a:r>
            <a:r>
              <a:rPr lang="en-US" sz="3600" i="1" dirty="0" smtClean="0"/>
              <a:t>me</a:t>
            </a:r>
            <a:r>
              <a:rPr lang="en-US" sz="3600" dirty="0" smtClean="0"/>
              <a:t>.</a:t>
            </a:r>
          </a:p>
          <a:p>
            <a:pPr lvl="0"/>
            <a:r>
              <a:rPr lang="en-US" sz="3600" b="1" dirty="0" smtClean="0"/>
              <a:t>Possessive case:</a:t>
            </a:r>
            <a:r>
              <a:rPr lang="en-US" sz="3600" dirty="0" smtClean="0"/>
              <a:t> </a:t>
            </a:r>
            <a:r>
              <a:rPr lang="en-US" sz="3600" i="1" dirty="0" smtClean="0"/>
              <a:t>mine, yours, his, hers, its, ours, theirs</a:t>
            </a:r>
            <a:endParaRPr lang="en-US" sz="3600" dirty="0" smtClean="0"/>
          </a:p>
          <a:p>
            <a:pPr lvl="1"/>
            <a:r>
              <a:rPr lang="en-US" sz="3600" dirty="0" smtClean="0"/>
              <a:t>The book is </a:t>
            </a:r>
            <a:r>
              <a:rPr lang="en-US" sz="3600" i="1" dirty="0" smtClean="0"/>
              <a:t>mine</a:t>
            </a:r>
            <a:r>
              <a:rPr lang="en-US" sz="3600" dirty="0" smtClean="0"/>
              <a:t>.</a:t>
            </a:r>
            <a:endParaRPr lang="en-US" sz="3600" dirty="0" smtClean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98437"/>
            <a:ext cx="8686800" cy="635476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b="1" dirty="0" smtClean="0"/>
              <a:t>2. Demonstrative Pronouns</a:t>
            </a:r>
            <a:endParaRPr lang="en-US" sz="1400" dirty="0" smtClean="0"/>
          </a:p>
          <a:p>
            <a:pPr algn="just"/>
            <a:r>
              <a:rPr lang="en-US" dirty="0" smtClean="0"/>
              <a:t>Used to </a:t>
            </a:r>
            <a:r>
              <a:rPr lang="en-US" b="1" dirty="0" smtClean="0"/>
              <a:t>point out</a:t>
            </a:r>
            <a:r>
              <a:rPr lang="en-US" dirty="0" smtClean="0"/>
              <a:t> specific nouns.</a:t>
            </a:r>
            <a:endParaRPr lang="en-US" sz="2800" dirty="0" smtClean="0"/>
          </a:p>
          <a:p>
            <a:pPr algn="just">
              <a:buNone/>
            </a:pPr>
            <a:r>
              <a:rPr lang="en-US" b="1" dirty="0" smtClean="0"/>
              <a:t>Examples</a:t>
            </a:r>
            <a:r>
              <a:rPr lang="en-US" b="1" dirty="0" smtClean="0"/>
              <a:t>: </a:t>
            </a:r>
            <a:r>
              <a:rPr lang="en-US" i="1" dirty="0" smtClean="0"/>
              <a:t>this</a:t>
            </a:r>
            <a:r>
              <a:rPr lang="en-US" i="1" dirty="0" smtClean="0"/>
              <a:t>, that, these, those</a:t>
            </a:r>
            <a:endParaRPr lang="en-US" sz="2800" dirty="0" smtClean="0"/>
          </a:p>
          <a:p>
            <a:pPr lvl="1" algn="just"/>
            <a:r>
              <a:rPr lang="en-US" i="1" dirty="0" smtClean="0"/>
              <a:t>This</a:t>
            </a:r>
            <a:r>
              <a:rPr lang="en-US" dirty="0" smtClean="0"/>
              <a:t> is my car.</a:t>
            </a:r>
            <a:endParaRPr lang="en-US" sz="2400" dirty="0" smtClean="0"/>
          </a:p>
          <a:p>
            <a:pPr lvl="1" algn="just"/>
            <a:r>
              <a:rPr lang="en-US" i="1" dirty="0" smtClean="0"/>
              <a:t>Those</a:t>
            </a:r>
            <a:r>
              <a:rPr lang="en-US" dirty="0" smtClean="0"/>
              <a:t> are her shoes.</a:t>
            </a:r>
            <a:endParaRPr lang="en-US" sz="2400" dirty="0" smtClean="0"/>
          </a:p>
          <a:p>
            <a:pPr algn="just">
              <a:buNone/>
            </a:pPr>
            <a:r>
              <a:rPr lang="en-US" b="1" dirty="0" smtClean="0"/>
              <a:t>3. Reflexive Pronouns</a:t>
            </a:r>
            <a:endParaRPr lang="en-US" dirty="0" smtClean="0"/>
          </a:p>
          <a:p>
            <a:pPr algn="just"/>
            <a:r>
              <a:rPr lang="en-US" dirty="0" smtClean="0"/>
              <a:t>Used when the </a:t>
            </a:r>
            <a:r>
              <a:rPr lang="en-US" b="1" dirty="0" smtClean="0"/>
              <a:t>subject and object are the same person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They </a:t>
            </a:r>
            <a:r>
              <a:rPr lang="en-US" dirty="0" smtClean="0"/>
              <a:t>end in </a:t>
            </a:r>
            <a:r>
              <a:rPr lang="en-US" b="1" dirty="0" smtClean="0"/>
              <a:t>-self</a:t>
            </a:r>
            <a:r>
              <a:rPr lang="en-US" dirty="0" smtClean="0"/>
              <a:t> or </a:t>
            </a:r>
            <a:r>
              <a:rPr lang="en-US" b="1" dirty="0" smtClean="0"/>
              <a:t>-selves</a:t>
            </a:r>
            <a:r>
              <a:rPr lang="en-US" dirty="0" smtClean="0"/>
              <a:t>.</a:t>
            </a:r>
          </a:p>
          <a:p>
            <a:pPr algn="just">
              <a:buNone/>
            </a:pPr>
            <a:r>
              <a:rPr lang="en-US" b="1" dirty="0" smtClean="0"/>
              <a:t>Examples</a:t>
            </a:r>
            <a:r>
              <a:rPr lang="en-US" b="1" dirty="0" smtClean="0"/>
              <a:t>: </a:t>
            </a:r>
            <a:r>
              <a:rPr lang="en-US" i="1" dirty="0" smtClean="0"/>
              <a:t>myself</a:t>
            </a:r>
            <a:r>
              <a:rPr lang="en-US" i="1" dirty="0" smtClean="0"/>
              <a:t>, yourself, himself, herself, itself, ourselves, yourselves, themselves</a:t>
            </a:r>
            <a:endParaRPr lang="en-US" dirty="0" smtClean="0"/>
          </a:p>
          <a:p>
            <a:pPr lvl="1" algn="just"/>
            <a:r>
              <a:rPr lang="en-US" dirty="0" smtClean="0"/>
              <a:t>She taught </a:t>
            </a:r>
            <a:r>
              <a:rPr lang="en-US" b="1" dirty="0" smtClean="0"/>
              <a:t>herself</a:t>
            </a:r>
            <a:r>
              <a:rPr lang="en-US" dirty="0" smtClean="0"/>
              <a:t> French.</a:t>
            </a:r>
          </a:p>
          <a:p>
            <a:pPr lvl="1" algn="just"/>
            <a:r>
              <a:rPr lang="en-US" dirty="0" smtClean="0"/>
              <a:t>They prepared the meal </a:t>
            </a:r>
            <a:r>
              <a:rPr lang="en-US" b="1" dirty="0" smtClean="0"/>
              <a:t>themselves</a:t>
            </a:r>
            <a:r>
              <a:rPr lang="en-US" dirty="0" smtClean="0"/>
              <a:t>.</a:t>
            </a:r>
          </a:p>
          <a:p>
            <a:pPr algn="just"/>
            <a:endParaRPr lang="en-US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28600"/>
            <a:ext cx="8534400" cy="6400800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en-US" b="1" dirty="0" smtClean="0"/>
              <a:t>4. Intensive (Emphatic) Pronouns</a:t>
            </a:r>
            <a:endParaRPr lang="en-US" dirty="0" smtClean="0"/>
          </a:p>
          <a:p>
            <a:pPr algn="just"/>
            <a:r>
              <a:rPr lang="en-US" dirty="0" smtClean="0"/>
              <a:t>These also end in </a:t>
            </a:r>
            <a:r>
              <a:rPr lang="en-US" b="1" dirty="0" smtClean="0"/>
              <a:t>-self / -selves</a:t>
            </a:r>
            <a:r>
              <a:rPr lang="en-US" dirty="0" smtClean="0"/>
              <a:t>, but they are used for </a:t>
            </a:r>
            <a:r>
              <a:rPr lang="en-US" b="1" dirty="0" smtClean="0"/>
              <a:t>emphasis</a:t>
            </a:r>
            <a:r>
              <a:rPr lang="en-US" dirty="0" smtClean="0"/>
              <a:t>, not as objects.</a:t>
            </a:r>
          </a:p>
          <a:p>
            <a:pPr algn="just">
              <a:buNone/>
            </a:pPr>
            <a:r>
              <a:rPr lang="en-US" b="1" dirty="0" smtClean="0"/>
              <a:t>Examples</a:t>
            </a:r>
            <a:r>
              <a:rPr lang="en-US" b="1" dirty="0" smtClean="0"/>
              <a:t>: </a:t>
            </a:r>
            <a:r>
              <a:rPr lang="en-US" dirty="0" smtClean="0"/>
              <a:t>I </a:t>
            </a:r>
            <a:r>
              <a:rPr lang="en-US" dirty="0" smtClean="0"/>
              <a:t>built the house </a:t>
            </a:r>
            <a:r>
              <a:rPr lang="en-US" b="1" dirty="0" smtClean="0"/>
              <a:t>myself</a:t>
            </a:r>
            <a:r>
              <a:rPr lang="en-US" dirty="0" smtClean="0"/>
              <a:t>.</a:t>
            </a:r>
          </a:p>
          <a:p>
            <a:pPr lvl="1" algn="just"/>
            <a:r>
              <a:rPr lang="en-US" dirty="0" smtClean="0"/>
              <a:t>The governor </a:t>
            </a:r>
            <a:r>
              <a:rPr lang="en-US" b="1" dirty="0" smtClean="0"/>
              <a:t>himself</a:t>
            </a:r>
            <a:r>
              <a:rPr lang="en-US" dirty="0" smtClean="0"/>
              <a:t> attended the event.</a:t>
            </a:r>
          </a:p>
          <a:p>
            <a:pPr algn="just">
              <a:buNone/>
            </a:pPr>
            <a:r>
              <a:rPr lang="en-US" i="1" dirty="0" smtClean="0"/>
              <a:t>(Note: Reflexive and intensive pronouns have the same form but different functions.)</a:t>
            </a:r>
            <a:endParaRPr lang="en-US" dirty="0" smtClean="0"/>
          </a:p>
          <a:p>
            <a:pPr algn="just">
              <a:buNone/>
            </a:pPr>
            <a:r>
              <a:rPr lang="en-US" b="1" dirty="0" smtClean="0"/>
              <a:t>5. Interrogative Pronouns</a:t>
            </a:r>
            <a:endParaRPr lang="en-US" dirty="0" smtClean="0"/>
          </a:p>
          <a:p>
            <a:pPr algn="just"/>
            <a:r>
              <a:rPr lang="en-US" dirty="0" smtClean="0"/>
              <a:t>Used to ask </a:t>
            </a:r>
            <a:r>
              <a:rPr lang="en-US" b="1" dirty="0" smtClean="0"/>
              <a:t>questions</a:t>
            </a:r>
            <a:r>
              <a:rPr lang="en-US" dirty="0" smtClean="0"/>
              <a:t>.</a:t>
            </a:r>
          </a:p>
          <a:p>
            <a:pPr algn="just">
              <a:buNone/>
            </a:pPr>
            <a:r>
              <a:rPr lang="en-US" b="1" dirty="0" smtClean="0"/>
              <a:t>Examples</a:t>
            </a:r>
            <a:r>
              <a:rPr lang="en-US" b="1" dirty="0" smtClean="0"/>
              <a:t>: </a:t>
            </a:r>
            <a:r>
              <a:rPr lang="en-US" i="1" dirty="0" smtClean="0"/>
              <a:t>who</a:t>
            </a:r>
            <a:r>
              <a:rPr lang="en-US" i="1" dirty="0" smtClean="0"/>
              <a:t>, whom, whose, what, which</a:t>
            </a:r>
            <a:endParaRPr lang="en-US" dirty="0" smtClean="0"/>
          </a:p>
          <a:p>
            <a:pPr lvl="1" algn="just"/>
            <a:r>
              <a:rPr lang="en-US" b="1" dirty="0" smtClean="0"/>
              <a:t>Who</a:t>
            </a:r>
            <a:r>
              <a:rPr lang="en-US" dirty="0" smtClean="0"/>
              <a:t> is calling?</a:t>
            </a:r>
          </a:p>
          <a:p>
            <a:pPr lvl="1" algn="just"/>
            <a:r>
              <a:rPr lang="en-US" b="1" dirty="0" smtClean="0"/>
              <a:t>What</a:t>
            </a:r>
            <a:r>
              <a:rPr lang="en-US" dirty="0" smtClean="0"/>
              <a:t> did you say</a:t>
            </a:r>
            <a:r>
              <a:rPr lang="en-US" dirty="0" smtClean="0"/>
              <a:t>?</a:t>
            </a:r>
            <a:endParaRPr lang="en-US" dirty="0" smtClean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04800"/>
            <a:ext cx="8534400" cy="6248400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en-US" b="1" dirty="0" smtClean="0"/>
              <a:t>6. Relative Pronouns</a:t>
            </a:r>
            <a:endParaRPr lang="en-US" dirty="0" smtClean="0"/>
          </a:p>
          <a:p>
            <a:pPr algn="just"/>
            <a:r>
              <a:rPr lang="en-US" dirty="0" smtClean="0"/>
              <a:t>They introduce </a:t>
            </a:r>
            <a:r>
              <a:rPr lang="en-US" b="1" dirty="0" smtClean="0"/>
              <a:t>relative clauses</a:t>
            </a:r>
            <a:r>
              <a:rPr lang="en-US" dirty="0" smtClean="0"/>
              <a:t> and refer back to a noun (antecedent).</a:t>
            </a:r>
          </a:p>
          <a:p>
            <a:pPr algn="just">
              <a:buNone/>
            </a:pPr>
            <a:r>
              <a:rPr lang="en-US" b="1" dirty="0" smtClean="0"/>
              <a:t>Examples</a:t>
            </a:r>
            <a:r>
              <a:rPr lang="en-US" b="1" dirty="0" smtClean="0"/>
              <a:t>: </a:t>
            </a:r>
            <a:r>
              <a:rPr lang="en-US" i="1" dirty="0" smtClean="0"/>
              <a:t>who</a:t>
            </a:r>
            <a:r>
              <a:rPr lang="en-US" i="1" dirty="0" smtClean="0"/>
              <a:t>, whom, whose, which, that</a:t>
            </a:r>
            <a:endParaRPr lang="en-US" dirty="0" smtClean="0"/>
          </a:p>
          <a:p>
            <a:pPr lvl="1" algn="just"/>
            <a:r>
              <a:rPr lang="en-US" dirty="0" smtClean="0"/>
              <a:t>The man </a:t>
            </a:r>
            <a:r>
              <a:rPr lang="en-US" b="1" dirty="0" smtClean="0"/>
              <a:t>who</a:t>
            </a:r>
            <a:r>
              <a:rPr lang="en-US" dirty="0" smtClean="0"/>
              <a:t> visited you is outside.</a:t>
            </a:r>
          </a:p>
          <a:p>
            <a:pPr lvl="1" algn="just"/>
            <a:r>
              <a:rPr lang="en-US" dirty="0" smtClean="0"/>
              <a:t>The book </a:t>
            </a:r>
            <a:r>
              <a:rPr lang="en-US" b="1" dirty="0" smtClean="0"/>
              <a:t>that</a:t>
            </a:r>
            <a:r>
              <a:rPr lang="en-US" dirty="0" smtClean="0"/>
              <a:t> you gave me is interesting.</a:t>
            </a:r>
          </a:p>
          <a:p>
            <a:pPr algn="just">
              <a:buNone/>
            </a:pPr>
            <a:r>
              <a:rPr lang="en-US" b="1" dirty="0" smtClean="0"/>
              <a:t>7. Indefinite Pronouns</a:t>
            </a:r>
            <a:endParaRPr lang="en-US" dirty="0" smtClean="0"/>
          </a:p>
          <a:p>
            <a:pPr algn="just"/>
            <a:r>
              <a:rPr lang="en-US" dirty="0" smtClean="0"/>
              <a:t>They refer to </a:t>
            </a:r>
            <a:r>
              <a:rPr lang="en-US" b="1" dirty="0" smtClean="0"/>
              <a:t>non-specific</a:t>
            </a:r>
            <a:r>
              <a:rPr lang="en-US" dirty="0" smtClean="0"/>
              <a:t> persons or things.</a:t>
            </a:r>
          </a:p>
          <a:p>
            <a:pPr algn="just">
              <a:buNone/>
            </a:pPr>
            <a:r>
              <a:rPr lang="en-US" b="1" dirty="0" smtClean="0"/>
              <a:t>Examples</a:t>
            </a:r>
            <a:r>
              <a:rPr lang="en-US" b="1" dirty="0" smtClean="0"/>
              <a:t>: </a:t>
            </a:r>
            <a:r>
              <a:rPr lang="en-US" i="1" dirty="0" smtClean="0"/>
              <a:t>someone</a:t>
            </a:r>
            <a:r>
              <a:rPr lang="en-US" i="1" dirty="0" smtClean="0"/>
              <a:t>, anyone, everyone, nobody, something, everything, few, many, several, all, some</a:t>
            </a:r>
            <a:endParaRPr lang="en-US" dirty="0" smtClean="0"/>
          </a:p>
          <a:p>
            <a:pPr lvl="1" algn="just"/>
            <a:r>
              <a:rPr lang="en-US" b="1" dirty="0" smtClean="0"/>
              <a:t>Someone</a:t>
            </a:r>
            <a:r>
              <a:rPr lang="en-US" dirty="0" smtClean="0"/>
              <a:t> is waiting at the door.</a:t>
            </a:r>
          </a:p>
          <a:p>
            <a:pPr lvl="1" algn="just"/>
            <a:r>
              <a:rPr lang="en-US" b="1" dirty="0" smtClean="0"/>
              <a:t>Many</a:t>
            </a:r>
            <a:r>
              <a:rPr lang="en-US" dirty="0" smtClean="0"/>
              <a:t> were invited to the event</a:t>
            </a:r>
            <a:r>
              <a:rPr lang="en-US" dirty="0" smtClean="0"/>
              <a:t>.</a:t>
            </a:r>
            <a:endParaRPr lang="en-US" dirty="0" smtClean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04800"/>
            <a:ext cx="8534400" cy="6248400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en-US" b="1" dirty="0" smtClean="0"/>
              <a:t>8. Reciprocal Pronouns</a:t>
            </a:r>
            <a:endParaRPr lang="en-US" dirty="0" smtClean="0"/>
          </a:p>
          <a:p>
            <a:pPr algn="just"/>
            <a:r>
              <a:rPr lang="en-US" dirty="0" smtClean="0"/>
              <a:t>Used when </a:t>
            </a:r>
            <a:r>
              <a:rPr lang="en-US" b="1" dirty="0" smtClean="0"/>
              <a:t>two or more people</a:t>
            </a:r>
            <a:r>
              <a:rPr lang="en-US" dirty="0" smtClean="0"/>
              <a:t> act mutually.</a:t>
            </a:r>
          </a:p>
          <a:p>
            <a:pPr algn="just">
              <a:buNone/>
            </a:pPr>
            <a:r>
              <a:rPr lang="en-US" b="1" dirty="0" smtClean="0"/>
              <a:t>Examples</a:t>
            </a:r>
            <a:r>
              <a:rPr lang="en-US" b="1" dirty="0" smtClean="0"/>
              <a:t>: </a:t>
            </a:r>
            <a:r>
              <a:rPr lang="en-US" i="1" dirty="0" smtClean="0"/>
              <a:t>each other, one </a:t>
            </a:r>
            <a:r>
              <a:rPr lang="en-US" i="1" dirty="0" smtClean="0"/>
              <a:t>another</a:t>
            </a:r>
            <a:endParaRPr lang="en-US" dirty="0" smtClean="0"/>
          </a:p>
          <a:p>
            <a:pPr lvl="1" algn="just"/>
            <a:r>
              <a:rPr lang="en-US" dirty="0" smtClean="0"/>
              <a:t>The students helped </a:t>
            </a:r>
            <a:r>
              <a:rPr lang="en-US" b="1" dirty="0" smtClean="0"/>
              <a:t>each other</a:t>
            </a:r>
            <a:r>
              <a:rPr lang="en-US" dirty="0" smtClean="0"/>
              <a:t>.</a:t>
            </a:r>
          </a:p>
          <a:p>
            <a:pPr lvl="1" algn="just"/>
            <a:r>
              <a:rPr lang="en-US" dirty="0" smtClean="0"/>
              <a:t>The two countries support </a:t>
            </a:r>
            <a:r>
              <a:rPr lang="en-US" b="1" dirty="0" smtClean="0"/>
              <a:t>one another</a:t>
            </a:r>
            <a:r>
              <a:rPr lang="en-US" dirty="0" smtClean="0"/>
              <a:t>.</a:t>
            </a:r>
          </a:p>
          <a:p>
            <a:pPr algn="just">
              <a:buNone/>
            </a:pPr>
            <a:r>
              <a:rPr lang="en-US" b="1" dirty="0" smtClean="0"/>
              <a:t>9. Possessive Pronouns</a:t>
            </a:r>
            <a:endParaRPr lang="en-US" dirty="0" smtClean="0"/>
          </a:p>
          <a:p>
            <a:pPr algn="just"/>
            <a:r>
              <a:rPr lang="en-US" dirty="0" smtClean="0"/>
              <a:t>These show </a:t>
            </a:r>
            <a:r>
              <a:rPr lang="en-US" b="1" dirty="0" smtClean="0"/>
              <a:t>ownership. </a:t>
            </a:r>
            <a:r>
              <a:rPr lang="en-US" dirty="0" smtClean="0"/>
              <a:t>They are not used with nouns.</a:t>
            </a:r>
            <a:endParaRPr lang="en-US" dirty="0" smtClean="0"/>
          </a:p>
          <a:p>
            <a:pPr algn="just"/>
            <a:r>
              <a:rPr lang="en-US" b="1" dirty="0" smtClean="0"/>
              <a:t>Examples</a:t>
            </a:r>
            <a:r>
              <a:rPr lang="en-US" b="1" dirty="0" smtClean="0"/>
              <a:t>: </a:t>
            </a:r>
            <a:r>
              <a:rPr lang="en-US" i="1" dirty="0" smtClean="0"/>
              <a:t>mine</a:t>
            </a:r>
            <a:r>
              <a:rPr lang="en-US" i="1" dirty="0" smtClean="0"/>
              <a:t>, yours, his, hers, ours, theirs</a:t>
            </a:r>
            <a:endParaRPr lang="en-US" dirty="0" smtClean="0"/>
          </a:p>
          <a:p>
            <a:pPr lvl="1" algn="just"/>
            <a:r>
              <a:rPr lang="en-US" dirty="0" smtClean="0"/>
              <a:t>This pen is </a:t>
            </a:r>
            <a:r>
              <a:rPr lang="en-US" b="1" dirty="0" smtClean="0"/>
              <a:t>yours</a:t>
            </a:r>
            <a:r>
              <a:rPr lang="en-US" dirty="0" smtClean="0"/>
              <a:t>.</a:t>
            </a:r>
          </a:p>
          <a:p>
            <a:pPr lvl="1" algn="just"/>
            <a:r>
              <a:rPr lang="en-US" dirty="0" smtClean="0"/>
              <a:t>The house is </a:t>
            </a:r>
            <a:r>
              <a:rPr lang="en-US" b="1" dirty="0" smtClean="0"/>
              <a:t>theirs</a:t>
            </a:r>
            <a:r>
              <a:rPr lang="en-US" dirty="0" smtClean="0"/>
              <a:t>.</a:t>
            </a:r>
          </a:p>
          <a:p>
            <a:pPr algn="just">
              <a:buNone/>
            </a:pPr>
            <a:r>
              <a:rPr lang="en-US" i="1" dirty="0" smtClean="0"/>
              <a:t>(Note: “my, your, her, our, their” are possessive </a:t>
            </a:r>
            <a:r>
              <a:rPr lang="en-US" b="1" i="1" dirty="0" smtClean="0"/>
              <a:t>adjectives</a:t>
            </a:r>
            <a:r>
              <a:rPr lang="en-US" i="1" dirty="0" smtClean="0"/>
              <a:t>, not pronouns.)</a:t>
            </a:r>
            <a:endParaRPr lang="en-US" dirty="0" smtClean="0"/>
          </a:p>
          <a:p>
            <a:pPr algn="just"/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sz="3600" b="1" dirty="0" smtClean="0"/>
              <a:t>(</a:t>
            </a:r>
            <a:r>
              <a:rPr lang="en-US" sz="3600" b="1" dirty="0" err="1" smtClean="0"/>
              <a:t>i</a:t>
            </a:r>
            <a:r>
              <a:rPr lang="en-US" sz="3600" b="1" dirty="0" smtClean="0"/>
              <a:t>) Nouns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14400"/>
            <a:ext cx="8610600" cy="5715000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Words representing </a:t>
            </a:r>
          </a:p>
          <a:p>
            <a:pPr algn="just">
              <a:buFont typeface="Wingdings" pitchFamily="2" charset="2"/>
              <a:buChar char="ü"/>
            </a:pPr>
            <a:r>
              <a:rPr lang="en-US" dirty="0" smtClean="0"/>
              <a:t> people (e.g. </a:t>
            </a:r>
            <a:r>
              <a:rPr lang="en-US" dirty="0" err="1" smtClean="0"/>
              <a:t>Jumoke</a:t>
            </a:r>
            <a:r>
              <a:rPr lang="en-US" dirty="0" smtClean="0"/>
              <a:t>, Awa, man, student, baby, etc.), </a:t>
            </a:r>
          </a:p>
          <a:p>
            <a:pPr algn="just">
              <a:buFont typeface="Wingdings" pitchFamily="2" charset="2"/>
              <a:buChar char="ü"/>
            </a:pPr>
            <a:r>
              <a:rPr lang="en-US" dirty="0" smtClean="0"/>
              <a:t> places (school, classroom, market, centre, etc), </a:t>
            </a:r>
          </a:p>
          <a:p>
            <a:pPr algn="just">
              <a:buFont typeface="Wingdings" pitchFamily="2" charset="2"/>
              <a:buChar char="ü"/>
            </a:pPr>
            <a:r>
              <a:rPr lang="en-US" dirty="0" smtClean="0"/>
              <a:t> animals (e.g. goat, lion, puppy, cat, hen, fish, etc.),</a:t>
            </a:r>
          </a:p>
          <a:p>
            <a:pPr algn="just">
              <a:buFont typeface="Wingdings" pitchFamily="2" charset="2"/>
              <a:buChar char="ü"/>
            </a:pPr>
            <a:r>
              <a:rPr lang="en-US" dirty="0" smtClean="0"/>
              <a:t> things (car, bag, water, food, etc), or</a:t>
            </a:r>
          </a:p>
          <a:p>
            <a:pPr algn="just">
              <a:buFont typeface="Wingdings" pitchFamily="2" charset="2"/>
              <a:buChar char="ü"/>
            </a:pPr>
            <a:r>
              <a:rPr lang="en-US" dirty="0" smtClean="0"/>
              <a:t> ideas (beauty, knowledge, poverty).</a:t>
            </a:r>
          </a:p>
          <a:p>
            <a:pPr algn="just">
              <a:buNone/>
            </a:pPr>
            <a:r>
              <a:rPr lang="en-US" b="1" dirty="0" smtClean="0"/>
              <a:t>Example:</a:t>
            </a:r>
            <a:r>
              <a:rPr lang="en-US" dirty="0" smtClean="0"/>
              <a:t> "The </a:t>
            </a:r>
            <a:r>
              <a:rPr lang="en-US" b="1" u="sng" dirty="0" smtClean="0"/>
              <a:t>library</a:t>
            </a:r>
            <a:r>
              <a:rPr lang="en-US" dirty="0" smtClean="0"/>
              <a:t> contains a vast collection of </a:t>
            </a:r>
            <a:r>
              <a:rPr lang="en-US" b="1" u="sng" dirty="0" smtClean="0"/>
              <a:t>books</a:t>
            </a:r>
            <a:r>
              <a:rPr lang="en-US" dirty="0" smtClean="0"/>
              <a:t>".</a:t>
            </a:r>
          </a:p>
          <a:p>
            <a:pPr algn="just"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28600"/>
            <a:ext cx="8686800" cy="6400800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en-US" b="1" dirty="0" smtClean="0"/>
              <a:t>10. Distributive Pronouns</a:t>
            </a:r>
            <a:endParaRPr lang="en-US" dirty="0" smtClean="0"/>
          </a:p>
          <a:p>
            <a:pPr algn="just"/>
            <a:r>
              <a:rPr lang="en-US" dirty="0" smtClean="0"/>
              <a:t>Refer to persons or things </a:t>
            </a:r>
            <a:r>
              <a:rPr lang="en-US" b="1" dirty="0" smtClean="0"/>
              <a:t>one at a time</a:t>
            </a:r>
            <a:r>
              <a:rPr lang="en-US" dirty="0" smtClean="0"/>
              <a:t>.</a:t>
            </a:r>
          </a:p>
          <a:p>
            <a:pPr algn="just">
              <a:buNone/>
            </a:pPr>
            <a:r>
              <a:rPr lang="en-US" b="1" dirty="0" smtClean="0"/>
              <a:t>Examples</a:t>
            </a:r>
            <a:r>
              <a:rPr lang="en-US" b="1" dirty="0" smtClean="0"/>
              <a:t>: </a:t>
            </a:r>
            <a:r>
              <a:rPr lang="en-US" i="1" dirty="0" smtClean="0"/>
              <a:t>each</a:t>
            </a:r>
            <a:r>
              <a:rPr lang="en-US" i="1" dirty="0" smtClean="0"/>
              <a:t>, either, neither</a:t>
            </a:r>
            <a:endParaRPr lang="en-US" dirty="0" smtClean="0"/>
          </a:p>
          <a:p>
            <a:pPr lvl="1" algn="just"/>
            <a:r>
              <a:rPr lang="en-US" b="1" dirty="0" smtClean="0"/>
              <a:t>Each</a:t>
            </a:r>
            <a:r>
              <a:rPr lang="en-US" dirty="0" smtClean="0"/>
              <a:t> is responsible for the result.</a:t>
            </a:r>
          </a:p>
          <a:p>
            <a:pPr lvl="1" algn="just"/>
            <a:r>
              <a:rPr lang="en-US" dirty="0" smtClean="0"/>
              <a:t>You may choose </a:t>
            </a:r>
            <a:r>
              <a:rPr lang="en-US" b="1" dirty="0" smtClean="0"/>
              <a:t>either</a:t>
            </a:r>
            <a:r>
              <a:rPr lang="en-US" dirty="0" smtClean="0"/>
              <a:t>.</a:t>
            </a:r>
          </a:p>
          <a:p>
            <a:pPr lvl="1" algn="just"/>
            <a:r>
              <a:rPr lang="en-US" b="1" dirty="0" smtClean="0"/>
              <a:t>Neither</a:t>
            </a:r>
            <a:r>
              <a:rPr lang="en-US" dirty="0" smtClean="0"/>
              <a:t> is correct.</a:t>
            </a:r>
          </a:p>
          <a:p>
            <a:pPr algn="just">
              <a:buNone/>
            </a:pPr>
            <a:r>
              <a:rPr lang="en-US" b="1" dirty="0" smtClean="0"/>
              <a:t>11. Determiner Pronouns (Pronominal Adjectives)</a:t>
            </a:r>
            <a:endParaRPr lang="en-US" dirty="0" smtClean="0"/>
          </a:p>
          <a:p>
            <a:pPr algn="just"/>
            <a:r>
              <a:rPr lang="en-US" dirty="0" smtClean="0"/>
              <a:t>These can function as both determiners and pronouns depending on use.</a:t>
            </a:r>
          </a:p>
          <a:p>
            <a:pPr algn="just">
              <a:buNone/>
            </a:pPr>
            <a:r>
              <a:rPr lang="en-US" b="1" dirty="0" smtClean="0"/>
              <a:t>Common ones</a:t>
            </a:r>
            <a:r>
              <a:rPr lang="en-US" b="1" dirty="0" smtClean="0"/>
              <a:t>: </a:t>
            </a:r>
            <a:r>
              <a:rPr lang="en-US" i="1" dirty="0" smtClean="0"/>
              <a:t>some</a:t>
            </a:r>
            <a:r>
              <a:rPr lang="en-US" i="1" dirty="0" smtClean="0"/>
              <a:t>, few, many, several, all, none</a:t>
            </a:r>
            <a:endParaRPr lang="en-US" dirty="0" smtClean="0"/>
          </a:p>
          <a:p>
            <a:pPr lvl="1" algn="just"/>
            <a:r>
              <a:rPr lang="en-US" b="1" i="1" dirty="0" smtClean="0"/>
              <a:t>Some</a:t>
            </a:r>
            <a:r>
              <a:rPr lang="en-US" dirty="0" smtClean="0"/>
              <a:t> are missing.</a:t>
            </a:r>
          </a:p>
          <a:p>
            <a:pPr lvl="1" algn="just"/>
            <a:r>
              <a:rPr lang="en-US" b="1" i="1" dirty="0" smtClean="0"/>
              <a:t>Few</a:t>
            </a:r>
            <a:r>
              <a:rPr lang="en-US" dirty="0" smtClean="0"/>
              <a:t> know the truth</a:t>
            </a:r>
            <a:r>
              <a:rPr lang="en-US" dirty="0" smtClean="0"/>
              <a:t>.</a:t>
            </a:r>
            <a:endParaRPr lang="en-US" dirty="0" smtClean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92162"/>
          </a:xfrm>
        </p:spPr>
        <p:txBody>
          <a:bodyPr/>
          <a:lstStyle/>
          <a:p>
            <a:r>
              <a:rPr lang="en-US" b="1" dirty="0" smtClean="0"/>
              <a:t>Properties of pronouns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686800" cy="5486400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n-US" b="1" dirty="0" smtClean="0"/>
              <a:t>1. Person</a:t>
            </a:r>
            <a:endParaRPr lang="en-US" sz="1400" dirty="0" smtClean="0"/>
          </a:p>
          <a:p>
            <a:pPr algn="just"/>
            <a:r>
              <a:rPr lang="en-US" dirty="0" smtClean="0"/>
              <a:t>Pronouns reflect </a:t>
            </a:r>
            <a:r>
              <a:rPr lang="en-US" b="1" dirty="0" smtClean="0"/>
              <a:t>who is speaking</a:t>
            </a:r>
            <a:r>
              <a:rPr lang="en-US" dirty="0" smtClean="0"/>
              <a:t>, </a:t>
            </a:r>
            <a:r>
              <a:rPr lang="en-US" b="1" dirty="0" smtClean="0"/>
              <a:t>who is being spoken to</a:t>
            </a:r>
            <a:r>
              <a:rPr lang="en-US" dirty="0" smtClean="0"/>
              <a:t>, and </a:t>
            </a:r>
            <a:r>
              <a:rPr lang="en-US" b="1" dirty="0" smtClean="0"/>
              <a:t>who or what is being spoken about</a:t>
            </a:r>
            <a:r>
              <a:rPr lang="en-US" dirty="0" smtClean="0"/>
              <a:t>.</a:t>
            </a:r>
            <a:endParaRPr lang="en-US" sz="2800" dirty="0" smtClean="0"/>
          </a:p>
          <a:p>
            <a:pPr algn="just">
              <a:buNone/>
            </a:pPr>
            <a:r>
              <a:rPr lang="en-US" b="1" dirty="0" smtClean="0"/>
              <a:t>Types of Person</a:t>
            </a:r>
            <a:endParaRPr lang="en-US" sz="2400" dirty="0" smtClean="0"/>
          </a:p>
          <a:p>
            <a:pPr lvl="0" algn="just"/>
            <a:r>
              <a:rPr lang="en-US" b="1" dirty="0" smtClean="0"/>
              <a:t>First person:</a:t>
            </a:r>
            <a:r>
              <a:rPr lang="en-US" dirty="0" smtClean="0"/>
              <a:t> the speaker</a:t>
            </a:r>
            <a:endParaRPr lang="en-US" sz="2800" dirty="0" smtClean="0"/>
          </a:p>
          <a:p>
            <a:pPr lvl="1" algn="just"/>
            <a:r>
              <a:rPr lang="en-US" i="1" dirty="0" smtClean="0"/>
              <a:t>I, me, we, us</a:t>
            </a:r>
            <a:endParaRPr lang="en-US" sz="2400" dirty="0" smtClean="0"/>
          </a:p>
          <a:p>
            <a:pPr lvl="0" algn="just"/>
            <a:r>
              <a:rPr lang="en-US" b="1" dirty="0" smtClean="0"/>
              <a:t>Second person:</a:t>
            </a:r>
            <a:r>
              <a:rPr lang="en-US" dirty="0" smtClean="0"/>
              <a:t> the person spoken to</a:t>
            </a:r>
            <a:endParaRPr lang="en-US" sz="2800" dirty="0" smtClean="0"/>
          </a:p>
          <a:p>
            <a:pPr lvl="1" algn="just"/>
            <a:r>
              <a:rPr lang="en-US" i="1" dirty="0" smtClean="0"/>
              <a:t>you</a:t>
            </a:r>
            <a:endParaRPr lang="en-US" sz="2400" dirty="0" smtClean="0"/>
          </a:p>
          <a:p>
            <a:pPr lvl="0" algn="just"/>
            <a:r>
              <a:rPr lang="en-US" b="1" dirty="0" smtClean="0"/>
              <a:t>Third person:</a:t>
            </a:r>
            <a:r>
              <a:rPr lang="en-US" dirty="0" smtClean="0"/>
              <a:t> the person/thing spoken about</a:t>
            </a:r>
            <a:endParaRPr lang="en-US" sz="2800" dirty="0" smtClean="0"/>
          </a:p>
          <a:p>
            <a:pPr lvl="1" algn="just"/>
            <a:r>
              <a:rPr lang="en-US" i="1" dirty="0" smtClean="0"/>
              <a:t>he, him, she, her, it, they, them</a:t>
            </a:r>
            <a:endParaRPr lang="en-US" sz="2400" dirty="0" smtClean="0"/>
          </a:p>
          <a:p>
            <a:pPr algn="just">
              <a:buNone/>
            </a:pPr>
            <a:r>
              <a:rPr lang="en-US" b="1" dirty="0" smtClean="0"/>
              <a:t>Examples:</a:t>
            </a:r>
            <a:endParaRPr lang="en-US" sz="2400" dirty="0" smtClean="0"/>
          </a:p>
          <a:p>
            <a:pPr lvl="0" algn="just"/>
            <a:r>
              <a:rPr lang="en-US" b="1" dirty="0" smtClean="0"/>
              <a:t>I</a:t>
            </a:r>
            <a:r>
              <a:rPr lang="en-US" dirty="0" smtClean="0"/>
              <a:t> am ready. (1st person)</a:t>
            </a:r>
            <a:endParaRPr lang="en-US" sz="2800" dirty="0" smtClean="0"/>
          </a:p>
          <a:p>
            <a:pPr lvl="0" algn="just"/>
            <a:r>
              <a:rPr lang="en-US" b="1" dirty="0" smtClean="0"/>
              <a:t>You</a:t>
            </a:r>
            <a:r>
              <a:rPr lang="en-US" dirty="0" smtClean="0"/>
              <a:t> are invited. (2nd person)</a:t>
            </a:r>
            <a:endParaRPr lang="en-US" sz="2800" dirty="0" smtClean="0"/>
          </a:p>
          <a:p>
            <a:pPr lvl="0" algn="just"/>
            <a:r>
              <a:rPr lang="en-US" b="1" dirty="0" smtClean="0"/>
              <a:t>They</a:t>
            </a:r>
            <a:r>
              <a:rPr lang="en-US" dirty="0" smtClean="0"/>
              <a:t> are coming. (3rd person)</a:t>
            </a:r>
            <a:endParaRPr lang="en-US" sz="2800" dirty="0" smtClean="0"/>
          </a:p>
          <a:p>
            <a:pPr algn="just"/>
            <a:endParaRPr lang="en-US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04800"/>
            <a:ext cx="8610600" cy="6248400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n-US" b="1" dirty="0" smtClean="0"/>
              <a:t>2. Number</a:t>
            </a:r>
            <a:endParaRPr lang="en-US" dirty="0" smtClean="0"/>
          </a:p>
          <a:p>
            <a:pPr algn="just"/>
            <a:r>
              <a:rPr lang="en-US" dirty="0" smtClean="0"/>
              <a:t>Pronouns show whether they refer to </a:t>
            </a:r>
            <a:r>
              <a:rPr lang="en-US" b="1" dirty="0" smtClean="0"/>
              <a:t>one</a:t>
            </a:r>
            <a:r>
              <a:rPr lang="en-US" dirty="0" smtClean="0"/>
              <a:t> (singular) or </a:t>
            </a:r>
            <a:r>
              <a:rPr lang="en-US" b="1" dirty="0" smtClean="0"/>
              <a:t>more than one</a:t>
            </a:r>
            <a:r>
              <a:rPr lang="en-US" dirty="0" smtClean="0"/>
              <a:t> (plural).</a:t>
            </a:r>
          </a:p>
          <a:p>
            <a:pPr algn="just">
              <a:buNone/>
            </a:pPr>
            <a:r>
              <a:rPr lang="en-US" b="1" dirty="0" smtClean="0"/>
              <a:t>Examples:</a:t>
            </a:r>
            <a:endParaRPr lang="en-US" dirty="0" smtClean="0"/>
          </a:p>
          <a:p>
            <a:pPr lvl="0" algn="just"/>
            <a:r>
              <a:rPr lang="en-US" dirty="0" smtClean="0"/>
              <a:t>Singular: </a:t>
            </a:r>
            <a:r>
              <a:rPr lang="en-US" i="1" dirty="0" smtClean="0"/>
              <a:t>I, me, he, she, it, this</a:t>
            </a:r>
            <a:endParaRPr lang="en-US" dirty="0" smtClean="0"/>
          </a:p>
          <a:p>
            <a:pPr lvl="0" algn="just"/>
            <a:r>
              <a:rPr lang="en-US" dirty="0" smtClean="0"/>
              <a:t>Plural: </a:t>
            </a:r>
            <a:r>
              <a:rPr lang="en-US" i="1" dirty="0" smtClean="0"/>
              <a:t>we, they, us, these</a:t>
            </a:r>
            <a:endParaRPr lang="en-US" dirty="0" smtClean="0"/>
          </a:p>
          <a:p>
            <a:pPr lvl="1" algn="just"/>
            <a:r>
              <a:rPr lang="en-US" b="1" i="1" dirty="0" smtClean="0"/>
              <a:t>This</a:t>
            </a:r>
            <a:r>
              <a:rPr lang="en-US" dirty="0" smtClean="0"/>
              <a:t> is mine. → singular</a:t>
            </a:r>
          </a:p>
          <a:p>
            <a:pPr lvl="1" algn="just"/>
            <a:r>
              <a:rPr lang="en-US" b="1" i="1" dirty="0" smtClean="0"/>
              <a:t>These</a:t>
            </a:r>
            <a:r>
              <a:rPr lang="en-US" dirty="0" smtClean="0"/>
              <a:t> are yours. → plural</a:t>
            </a:r>
          </a:p>
          <a:p>
            <a:pPr algn="just"/>
            <a:r>
              <a:rPr lang="en-US" b="1" dirty="0" smtClean="0"/>
              <a:t>3. Gender</a:t>
            </a:r>
            <a:endParaRPr lang="en-US" dirty="0" smtClean="0"/>
          </a:p>
          <a:p>
            <a:pPr algn="just"/>
            <a:r>
              <a:rPr lang="en-US" dirty="0" smtClean="0"/>
              <a:t>Pronouns can indicate </a:t>
            </a:r>
            <a:r>
              <a:rPr lang="en-US" b="1" dirty="0" smtClean="0"/>
              <a:t>masculine</a:t>
            </a:r>
            <a:r>
              <a:rPr lang="en-US" dirty="0" smtClean="0"/>
              <a:t>, </a:t>
            </a:r>
            <a:r>
              <a:rPr lang="en-US" b="1" dirty="0" smtClean="0"/>
              <a:t>feminine</a:t>
            </a:r>
            <a:r>
              <a:rPr lang="en-US" dirty="0" smtClean="0"/>
              <a:t>, </a:t>
            </a:r>
            <a:r>
              <a:rPr lang="en-US" b="1" dirty="0" smtClean="0"/>
              <a:t>neuter</a:t>
            </a:r>
            <a:r>
              <a:rPr lang="en-US" dirty="0" smtClean="0"/>
              <a:t>, or </a:t>
            </a:r>
            <a:r>
              <a:rPr lang="en-US" b="1" dirty="0" smtClean="0"/>
              <a:t>common</a:t>
            </a:r>
            <a:r>
              <a:rPr lang="en-US" dirty="0" smtClean="0"/>
              <a:t> gender.</a:t>
            </a:r>
          </a:p>
          <a:p>
            <a:pPr algn="just">
              <a:buNone/>
            </a:pPr>
            <a:r>
              <a:rPr lang="en-US" b="1" dirty="0" smtClean="0"/>
              <a:t>Examples:</a:t>
            </a:r>
            <a:endParaRPr lang="en-US" dirty="0" smtClean="0"/>
          </a:p>
          <a:p>
            <a:pPr lvl="0" algn="just"/>
            <a:r>
              <a:rPr lang="en-US" dirty="0" smtClean="0"/>
              <a:t>Masculine: </a:t>
            </a:r>
            <a:r>
              <a:rPr lang="en-US" i="1" dirty="0" smtClean="0"/>
              <a:t>he, him, his</a:t>
            </a:r>
            <a:endParaRPr lang="en-US" dirty="0" smtClean="0"/>
          </a:p>
          <a:p>
            <a:pPr lvl="0" algn="just"/>
            <a:r>
              <a:rPr lang="en-US" dirty="0" smtClean="0"/>
              <a:t>Feminine: </a:t>
            </a:r>
            <a:r>
              <a:rPr lang="en-US" i="1" dirty="0" smtClean="0"/>
              <a:t>she, her, hers</a:t>
            </a:r>
            <a:endParaRPr lang="en-US" dirty="0" smtClean="0"/>
          </a:p>
          <a:p>
            <a:pPr lvl="0" algn="just"/>
            <a:r>
              <a:rPr lang="en-US" dirty="0" smtClean="0"/>
              <a:t>Neuter (non-living things): </a:t>
            </a:r>
            <a:r>
              <a:rPr lang="en-US" i="1" dirty="0" smtClean="0"/>
              <a:t>it, its</a:t>
            </a:r>
            <a:endParaRPr lang="en-US" dirty="0" smtClean="0"/>
          </a:p>
          <a:p>
            <a:pPr lvl="0" algn="just"/>
            <a:r>
              <a:rPr lang="en-US" dirty="0" smtClean="0"/>
              <a:t>Common (either male/female): </a:t>
            </a:r>
            <a:r>
              <a:rPr lang="en-US" i="1" dirty="0" smtClean="0"/>
              <a:t>they, them, who</a:t>
            </a:r>
            <a:endParaRPr lang="en-US" dirty="0" smtClean="0"/>
          </a:p>
          <a:p>
            <a:pPr algn="just"/>
            <a:endParaRPr lang="en-US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28600"/>
            <a:ext cx="8610600" cy="6324600"/>
          </a:xfrm>
        </p:spPr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en-US" b="1" dirty="0" smtClean="0"/>
              <a:t>4. Case</a:t>
            </a:r>
            <a:endParaRPr lang="en-US" sz="1400" dirty="0" smtClean="0"/>
          </a:p>
          <a:p>
            <a:pPr algn="just"/>
            <a:r>
              <a:rPr lang="en-US" dirty="0" smtClean="0"/>
              <a:t>Pronouns change form depending on their </a:t>
            </a:r>
            <a:r>
              <a:rPr lang="en-US" b="1" dirty="0" smtClean="0"/>
              <a:t>grammatical function</a:t>
            </a:r>
            <a:r>
              <a:rPr lang="en-US" dirty="0" smtClean="0"/>
              <a:t> in a sentence.</a:t>
            </a:r>
            <a:endParaRPr lang="en-US" sz="2800" dirty="0" smtClean="0"/>
          </a:p>
          <a:p>
            <a:pPr algn="just">
              <a:buNone/>
            </a:pPr>
            <a:r>
              <a:rPr lang="en-US" b="1" dirty="0" smtClean="0"/>
              <a:t>Types of Case:</a:t>
            </a:r>
            <a:endParaRPr lang="en-US" sz="2400" dirty="0" smtClean="0"/>
          </a:p>
          <a:p>
            <a:pPr lvl="0" algn="just"/>
            <a:r>
              <a:rPr lang="en-US" b="1" dirty="0" smtClean="0"/>
              <a:t>Subjective (nominative)</a:t>
            </a:r>
            <a:r>
              <a:rPr lang="en-US" dirty="0" smtClean="0"/>
              <a:t> – used as subjects</a:t>
            </a:r>
            <a:endParaRPr lang="en-US" sz="2800" dirty="0" smtClean="0"/>
          </a:p>
          <a:p>
            <a:pPr lvl="1" algn="just"/>
            <a:r>
              <a:rPr lang="en-US" i="1" dirty="0" smtClean="0"/>
              <a:t>I, he, she, they, we</a:t>
            </a:r>
            <a:endParaRPr lang="en-US" sz="2400" dirty="0" smtClean="0"/>
          </a:p>
          <a:p>
            <a:pPr lvl="1" algn="just"/>
            <a:r>
              <a:rPr lang="en-US" b="1" dirty="0" smtClean="0"/>
              <a:t>She</a:t>
            </a:r>
            <a:r>
              <a:rPr lang="en-US" dirty="0" smtClean="0"/>
              <a:t> is here.</a:t>
            </a:r>
            <a:endParaRPr lang="en-US" sz="2400" dirty="0" smtClean="0"/>
          </a:p>
          <a:p>
            <a:pPr lvl="0" algn="just"/>
            <a:r>
              <a:rPr lang="en-US" b="1" dirty="0" smtClean="0"/>
              <a:t>Objective (accusative)</a:t>
            </a:r>
            <a:r>
              <a:rPr lang="en-US" dirty="0" smtClean="0"/>
              <a:t> – used as objects</a:t>
            </a:r>
            <a:endParaRPr lang="en-US" sz="2800" dirty="0" smtClean="0"/>
          </a:p>
          <a:p>
            <a:pPr lvl="1" algn="just"/>
            <a:r>
              <a:rPr lang="en-US" i="1" dirty="0" smtClean="0"/>
              <a:t>me, him, her, us, them</a:t>
            </a:r>
            <a:endParaRPr lang="en-US" sz="2400" dirty="0" smtClean="0"/>
          </a:p>
          <a:p>
            <a:pPr lvl="1" algn="just"/>
            <a:r>
              <a:rPr lang="en-US" dirty="0" smtClean="0"/>
              <a:t>The teacher called </a:t>
            </a:r>
            <a:r>
              <a:rPr lang="en-US" b="1" dirty="0" smtClean="0"/>
              <a:t>me</a:t>
            </a:r>
            <a:r>
              <a:rPr lang="en-US" dirty="0" smtClean="0"/>
              <a:t>.</a:t>
            </a:r>
            <a:endParaRPr lang="en-US" sz="2400" dirty="0" smtClean="0"/>
          </a:p>
          <a:p>
            <a:pPr lvl="0" algn="just"/>
            <a:r>
              <a:rPr lang="en-US" b="1" dirty="0" smtClean="0"/>
              <a:t>Possessive (genitive)</a:t>
            </a:r>
            <a:r>
              <a:rPr lang="en-US" dirty="0" smtClean="0"/>
              <a:t> – show ownership</a:t>
            </a:r>
            <a:endParaRPr lang="en-US" sz="2800" dirty="0" smtClean="0"/>
          </a:p>
          <a:p>
            <a:pPr lvl="1" algn="just"/>
            <a:r>
              <a:rPr lang="en-US" i="1" dirty="0" smtClean="0"/>
              <a:t>my/mine, your/yours, his, her/hers, their/theirs</a:t>
            </a:r>
            <a:endParaRPr lang="en-US" sz="2400" dirty="0" smtClean="0"/>
          </a:p>
          <a:p>
            <a:pPr lvl="1" algn="just"/>
            <a:r>
              <a:rPr lang="en-US" dirty="0" smtClean="0"/>
              <a:t>This is </a:t>
            </a:r>
            <a:r>
              <a:rPr lang="en-US" b="1" dirty="0" smtClean="0"/>
              <a:t>my</a:t>
            </a:r>
            <a:r>
              <a:rPr lang="en-US" dirty="0" smtClean="0"/>
              <a:t> book.</a:t>
            </a:r>
            <a:endParaRPr lang="en-US" sz="2400" dirty="0" smtClean="0"/>
          </a:p>
          <a:p>
            <a:pPr lvl="1" algn="just"/>
            <a:r>
              <a:rPr lang="en-US" dirty="0" smtClean="0"/>
              <a:t>The bag is </a:t>
            </a:r>
            <a:r>
              <a:rPr lang="en-US" b="1" dirty="0" smtClean="0"/>
              <a:t>hers</a:t>
            </a:r>
            <a:r>
              <a:rPr lang="en-US" dirty="0" smtClean="0"/>
              <a:t>.</a:t>
            </a:r>
            <a:endParaRPr lang="en-US" sz="2400" dirty="0" smtClean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04800"/>
            <a:ext cx="8686800" cy="6324600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en-US" b="1" dirty="0" smtClean="0"/>
              <a:t>5. Reference (Antecedent Requirement)</a:t>
            </a:r>
            <a:endParaRPr lang="en-US" sz="1400" dirty="0" smtClean="0"/>
          </a:p>
          <a:p>
            <a:pPr algn="just"/>
            <a:r>
              <a:rPr lang="en-US" dirty="0" smtClean="0"/>
              <a:t>Many pronouns must refer back to a </a:t>
            </a:r>
            <a:r>
              <a:rPr lang="en-US" b="1" dirty="0" smtClean="0"/>
              <a:t>preceding noun</a:t>
            </a:r>
            <a:r>
              <a:rPr lang="en-US" dirty="0" smtClean="0"/>
              <a:t> called an </a:t>
            </a:r>
            <a:r>
              <a:rPr lang="en-US" b="1" dirty="0" smtClean="0"/>
              <a:t>antecedent</a:t>
            </a:r>
            <a:r>
              <a:rPr lang="en-US" dirty="0" smtClean="0"/>
              <a:t>.</a:t>
            </a:r>
            <a:endParaRPr lang="en-US" sz="2800" dirty="0" smtClean="0"/>
          </a:p>
          <a:p>
            <a:pPr algn="just">
              <a:buNone/>
            </a:pPr>
            <a:r>
              <a:rPr lang="en-US" b="1" dirty="0" smtClean="0"/>
              <a:t>Examples:</a:t>
            </a:r>
            <a:endParaRPr lang="en-US" sz="2400" dirty="0" smtClean="0"/>
          </a:p>
          <a:p>
            <a:pPr lvl="1" algn="just"/>
            <a:r>
              <a:rPr lang="en-US" i="1" dirty="0" smtClean="0"/>
              <a:t>The boy lost </a:t>
            </a:r>
            <a:r>
              <a:rPr lang="en-US" b="1" i="1" dirty="0" smtClean="0"/>
              <a:t>his</a:t>
            </a:r>
            <a:r>
              <a:rPr lang="en-US" i="1" dirty="0" smtClean="0"/>
              <a:t> pencil.</a:t>
            </a:r>
            <a:r>
              <a:rPr lang="en-US" dirty="0" smtClean="0"/>
              <a:t> (“his” refers to “the boy”)</a:t>
            </a:r>
            <a:endParaRPr lang="en-US" sz="2400" dirty="0" smtClean="0"/>
          </a:p>
          <a:p>
            <a:pPr lvl="1" algn="just"/>
            <a:r>
              <a:rPr lang="en-US" i="1" dirty="0" smtClean="0"/>
              <a:t>Mary said </a:t>
            </a:r>
            <a:r>
              <a:rPr lang="en-US" b="1" i="1" dirty="0" smtClean="0"/>
              <a:t>she</a:t>
            </a:r>
            <a:r>
              <a:rPr lang="en-US" i="1" dirty="0" smtClean="0"/>
              <a:t> was tired.</a:t>
            </a:r>
            <a:r>
              <a:rPr lang="en-US" dirty="0" smtClean="0"/>
              <a:t> (“she” refers to Mary</a:t>
            </a:r>
            <a:r>
              <a:rPr lang="en-US" dirty="0" smtClean="0"/>
              <a:t>)</a:t>
            </a:r>
            <a:r>
              <a:rPr lang="en-US" sz="2400" b="1" dirty="0" smtClean="0"/>
              <a:t> </a:t>
            </a:r>
            <a:endParaRPr lang="en-US" sz="2400" b="1" dirty="0" smtClean="0"/>
          </a:p>
          <a:p>
            <a:pPr algn="just">
              <a:buNone/>
            </a:pPr>
            <a:r>
              <a:rPr lang="en-US" sz="2800" b="1" dirty="0" smtClean="0"/>
              <a:t>6. Agreement</a:t>
            </a:r>
            <a:endParaRPr lang="en-US" sz="2800" dirty="0" smtClean="0"/>
          </a:p>
          <a:p>
            <a:pPr algn="just"/>
            <a:r>
              <a:rPr lang="en-US" sz="2800" dirty="0" smtClean="0"/>
              <a:t>Pronouns must agree with their antecedents in </a:t>
            </a:r>
            <a:r>
              <a:rPr lang="en-US" sz="2800" b="1" dirty="0" smtClean="0"/>
              <a:t>person</a:t>
            </a:r>
            <a:r>
              <a:rPr lang="en-US" sz="2800" dirty="0" smtClean="0"/>
              <a:t>, </a:t>
            </a:r>
            <a:r>
              <a:rPr lang="en-US" sz="2800" b="1" dirty="0" smtClean="0"/>
              <a:t>number</a:t>
            </a:r>
            <a:r>
              <a:rPr lang="en-US" sz="2800" dirty="0" smtClean="0"/>
              <a:t>, and </a:t>
            </a:r>
            <a:r>
              <a:rPr lang="en-US" sz="2800" b="1" dirty="0" smtClean="0"/>
              <a:t>gender</a:t>
            </a:r>
            <a:r>
              <a:rPr lang="en-US" sz="2800" dirty="0" smtClean="0"/>
              <a:t>.</a:t>
            </a:r>
          </a:p>
          <a:p>
            <a:pPr algn="just">
              <a:buNone/>
            </a:pPr>
            <a:r>
              <a:rPr lang="en-US" sz="2800" b="1" dirty="0" smtClean="0"/>
              <a:t>Examples:</a:t>
            </a:r>
            <a:endParaRPr lang="en-US" sz="2800" dirty="0" smtClean="0"/>
          </a:p>
          <a:p>
            <a:pPr lvl="1" algn="just"/>
            <a:r>
              <a:rPr lang="en-US" sz="2400" i="1" dirty="0" smtClean="0"/>
              <a:t>The girl lost </a:t>
            </a:r>
            <a:r>
              <a:rPr lang="en-US" sz="2400" b="1" i="1" dirty="0" smtClean="0"/>
              <a:t>her</a:t>
            </a:r>
            <a:r>
              <a:rPr lang="en-US" sz="2400" i="1" dirty="0" smtClean="0"/>
              <a:t> bag.</a:t>
            </a:r>
            <a:r>
              <a:rPr lang="en-US" sz="2400" dirty="0" smtClean="0"/>
              <a:t> (female, singular)</a:t>
            </a:r>
          </a:p>
          <a:p>
            <a:pPr lvl="1" algn="just"/>
            <a:r>
              <a:rPr lang="en-US" sz="2400" i="1" dirty="0" smtClean="0"/>
              <a:t>The boys finished </a:t>
            </a:r>
            <a:r>
              <a:rPr lang="en-US" sz="2400" b="1" i="1" dirty="0" smtClean="0"/>
              <a:t>their</a:t>
            </a:r>
            <a:r>
              <a:rPr lang="en-US" sz="2400" i="1" dirty="0" smtClean="0"/>
              <a:t> work.</a:t>
            </a:r>
            <a:r>
              <a:rPr lang="en-US" sz="2400" dirty="0" smtClean="0"/>
              <a:t> (plural)</a:t>
            </a:r>
          </a:p>
          <a:p>
            <a:pPr algn="just"/>
            <a:r>
              <a:rPr lang="en-US" sz="2800" dirty="0" smtClean="0"/>
              <a:t>Incorrect agreement creates grammar errors</a:t>
            </a:r>
            <a:r>
              <a:rPr lang="en-US" sz="2800" dirty="0" smtClean="0"/>
              <a:t>.</a:t>
            </a:r>
            <a:endParaRPr lang="en-US" sz="2800" dirty="0" smtClean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04800"/>
            <a:ext cx="8534400" cy="624840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b="1" dirty="0" smtClean="0"/>
              <a:t>Functions of pronouns</a:t>
            </a:r>
            <a:endParaRPr lang="en-US" b="1" dirty="0" smtClean="0"/>
          </a:p>
          <a:p>
            <a:pPr lvl="0" algn="just"/>
            <a:r>
              <a:rPr lang="en-US" dirty="0" smtClean="0"/>
              <a:t>Replace nouns to avoid repetition.</a:t>
            </a:r>
          </a:p>
          <a:p>
            <a:pPr algn="just">
              <a:buNone/>
            </a:pPr>
            <a:r>
              <a:rPr lang="en-US" b="1" dirty="0" smtClean="0"/>
              <a:t>Usages</a:t>
            </a:r>
          </a:p>
          <a:p>
            <a:pPr lvl="0" algn="just"/>
            <a:r>
              <a:rPr lang="en-US" dirty="0" smtClean="0"/>
              <a:t>Refer back (anaphoric) or forward (</a:t>
            </a:r>
            <a:r>
              <a:rPr lang="en-US" dirty="0" err="1" smtClean="0"/>
              <a:t>cataphoric</a:t>
            </a:r>
            <a:r>
              <a:rPr lang="en-US" dirty="0" smtClean="0"/>
              <a:t>).</a:t>
            </a:r>
          </a:p>
          <a:p>
            <a:pPr algn="just">
              <a:buNone/>
            </a:pPr>
            <a:r>
              <a:rPr lang="en-US" b="1" dirty="0" smtClean="0"/>
              <a:t>Common Collocations</a:t>
            </a:r>
          </a:p>
          <a:p>
            <a:pPr algn="just"/>
            <a:r>
              <a:rPr lang="en-US" dirty="0" smtClean="0"/>
              <a:t>Pronouns seldom collocate strongly, but patterns include:</a:t>
            </a:r>
          </a:p>
          <a:p>
            <a:pPr lvl="1" algn="just"/>
            <a:r>
              <a:rPr lang="en-US" dirty="0" smtClean="0"/>
              <a:t>each </a:t>
            </a:r>
            <a:r>
              <a:rPr lang="en-US" b="1" dirty="0" smtClean="0"/>
              <a:t>other</a:t>
            </a:r>
            <a:endParaRPr lang="en-US" dirty="0" smtClean="0"/>
          </a:p>
          <a:p>
            <a:pPr lvl="1" algn="just"/>
            <a:r>
              <a:rPr lang="en-US" dirty="0" smtClean="0"/>
              <a:t>one </a:t>
            </a:r>
            <a:r>
              <a:rPr lang="en-US" b="1" dirty="0" smtClean="0"/>
              <a:t>another</a:t>
            </a:r>
            <a:endParaRPr lang="en-US" dirty="0" smtClean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92162"/>
          </a:xfrm>
        </p:spPr>
        <p:txBody>
          <a:bodyPr>
            <a:normAutofit/>
          </a:bodyPr>
          <a:lstStyle/>
          <a:p>
            <a:r>
              <a:rPr lang="en-US" b="1" dirty="0" smtClean="0"/>
              <a:t>(iii) </a:t>
            </a:r>
            <a:r>
              <a:rPr lang="en-US" b="1" dirty="0" smtClean="0"/>
              <a:t>Prepositions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638800"/>
          </a:xfrm>
        </p:spPr>
        <p:txBody>
          <a:bodyPr>
            <a:noAutofit/>
          </a:bodyPr>
          <a:lstStyle/>
          <a:p>
            <a:pPr algn="just"/>
            <a:r>
              <a:rPr lang="en-US" sz="3600" dirty="0" smtClean="0"/>
              <a:t>Words </a:t>
            </a:r>
            <a:r>
              <a:rPr lang="en-US" sz="3600" dirty="0" smtClean="0"/>
              <a:t>that show </a:t>
            </a:r>
            <a:r>
              <a:rPr lang="en-US" sz="3600" b="1" dirty="0" smtClean="0"/>
              <a:t>relationships</a:t>
            </a:r>
            <a:r>
              <a:rPr lang="en-US" sz="3600" dirty="0" smtClean="0"/>
              <a:t> (usually spatial, temporal, or logical) between a noun and other elements.</a:t>
            </a:r>
          </a:p>
          <a:p>
            <a:pPr algn="just">
              <a:buNone/>
            </a:pPr>
            <a:r>
              <a:rPr lang="en-US" sz="3600" b="1" dirty="0" smtClean="0"/>
              <a:t>Forms</a:t>
            </a:r>
          </a:p>
          <a:p>
            <a:pPr lvl="0" algn="just"/>
            <a:r>
              <a:rPr lang="en-US" sz="3600" dirty="0" smtClean="0"/>
              <a:t>Simple: </a:t>
            </a:r>
            <a:r>
              <a:rPr lang="en-US" sz="3600" i="1" dirty="0" smtClean="0"/>
              <a:t>in, on, at</a:t>
            </a:r>
            <a:endParaRPr lang="en-US" sz="3600" dirty="0" smtClean="0"/>
          </a:p>
          <a:p>
            <a:pPr lvl="0" algn="just"/>
            <a:r>
              <a:rPr lang="en-US" sz="3600" dirty="0" smtClean="0"/>
              <a:t>Compound: </a:t>
            </a:r>
            <a:r>
              <a:rPr lang="en-US" sz="3600" i="1" dirty="0" smtClean="0"/>
              <a:t>into, onto</a:t>
            </a:r>
            <a:endParaRPr lang="en-US" sz="3600" dirty="0" smtClean="0"/>
          </a:p>
          <a:p>
            <a:pPr lvl="0" algn="just"/>
            <a:r>
              <a:rPr lang="en-US" sz="3600" dirty="0" smtClean="0"/>
              <a:t>Complex: </a:t>
            </a:r>
            <a:r>
              <a:rPr lang="en-US" sz="3600" i="1" dirty="0" smtClean="0"/>
              <a:t>in front of, because of</a:t>
            </a:r>
            <a:endParaRPr lang="en-US" sz="3600" dirty="0" smtClean="0"/>
          </a:p>
          <a:p>
            <a:pPr algn="just">
              <a:buNone/>
            </a:pPr>
            <a:r>
              <a:rPr lang="en-US" sz="3600" b="1" dirty="0" smtClean="0"/>
              <a:t>Functions</a:t>
            </a:r>
          </a:p>
          <a:p>
            <a:pPr lvl="0" algn="just"/>
            <a:r>
              <a:rPr lang="en-US" sz="3600" dirty="0" smtClean="0"/>
              <a:t>Introduce prepositional phrases</a:t>
            </a:r>
            <a:r>
              <a:rPr lang="en-US" sz="3600" dirty="0" smtClean="0"/>
              <a:t>.</a:t>
            </a:r>
            <a:endParaRPr lang="en-US" sz="3600" dirty="0" smtClean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sz="3600" b="1" dirty="0" smtClean="0"/>
              <a:t>Usages</a:t>
            </a:r>
          </a:p>
          <a:p>
            <a:pPr lvl="0" algn="just">
              <a:spcAft>
                <a:spcPts val="1200"/>
              </a:spcAft>
            </a:pPr>
            <a:r>
              <a:rPr lang="en-US" sz="3600" dirty="0" smtClean="0"/>
              <a:t>Indicate time, place, direction, purpose.</a:t>
            </a:r>
          </a:p>
          <a:p>
            <a:pPr algn="just">
              <a:buNone/>
            </a:pPr>
            <a:r>
              <a:rPr lang="en-US" sz="3600" b="1" dirty="0" smtClean="0"/>
              <a:t>Common </a:t>
            </a:r>
            <a:r>
              <a:rPr lang="en-US" sz="3600" b="1" dirty="0" smtClean="0"/>
              <a:t>Collocations</a:t>
            </a:r>
          </a:p>
          <a:p>
            <a:pPr lvl="0" algn="just"/>
            <a:r>
              <a:rPr lang="en-US" sz="3600" dirty="0" smtClean="0"/>
              <a:t>at </a:t>
            </a:r>
            <a:r>
              <a:rPr lang="en-US" sz="3600" b="1" dirty="0" smtClean="0"/>
              <a:t>home</a:t>
            </a:r>
            <a:endParaRPr lang="en-US" sz="3600" dirty="0" smtClean="0"/>
          </a:p>
          <a:p>
            <a:pPr lvl="0" algn="just"/>
            <a:r>
              <a:rPr lang="en-US" sz="3600" dirty="0" smtClean="0"/>
              <a:t>in </a:t>
            </a:r>
            <a:r>
              <a:rPr lang="en-US" sz="3600" b="1" dirty="0" smtClean="0"/>
              <a:t>the morning</a:t>
            </a:r>
            <a:endParaRPr lang="en-US" sz="3600" dirty="0" smtClean="0"/>
          </a:p>
          <a:p>
            <a:pPr lvl="0" algn="just"/>
            <a:r>
              <a:rPr lang="en-US" sz="3600" dirty="0" smtClean="0"/>
              <a:t>by </a:t>
            </a:r>
            <a:r>
              <a:rPr lang="en-US" sz="3600" b="1" dirty="0" smtClean="0"/>
              <a:t>chance</a:t>
            </a:r>
            <a:endParaRPr lang="en-US" sz="3600" dirty="0" smtClean="0"/>
          </a:p>
          <a:p>
            <a:pPr lvl="0" algn="just"/>
            <a:r>
              <a:rPr lang="en-US" sz="3600" dirty="0" smtClean="0"/>
              <a:t>under </a:t>
            </a:r>
            <a:r>
              <a:rPr lang="en-US" sz="3600" b="1" dirty="0" smtClean="0"/>
              <a:t>pressure</a:t>
            </a:r>
            <a:endParaRPr lang="en-US" sz="3600" dirty="0" smtClean="0"/>
          </a:p>
          <a:p>
            <a:pPr algn="just"/>
            <a:endParaRPr lang="en-US" sz="3600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>
            <a:normAutofit/>
          </a:bodyPr>
          <a:lstStyle/>
          <a:p>
            <a:r>
              <a:rPr lang="en-US" b="1" dirty="0" smtClean="0"/>
              <a:t>(iv) </a:t>
            </a:r>
            <a:r>
              <a:rPr lang="en-US" b="1" dirty="0" smtClean="0"/>
              <a:t>Conjunctions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686800" cy="5486400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smtClean="0"/>
              <a:t>Words that </a:t>
            </a:r>
            <a:r>
              <a:rPr lang="en-US" b="1" dirty="0" smtClean="0"/>
              <a:t>link</a:t>
            </a:r>
            <a:r>
              <a:rPr lang="en-US" dirty="0" smtClean="0"/>
              <a:t> words, phrases, or clauses.</a:t>
            </a:r>
          </a:p>
          <a:p>
            <a:pPr algn="just">
              <a:buNone/>
            </a:pPr>
            <a:r>
              <a:rPr lang="en-US" b="1" dirty="0" smtClean="0"/>
              <a:t>Forms</a:t>
            </a:r>
          </a:p>
          <a:p>
            <a:pPr lvl="0" algn="just"/>
            <a:r>
              <a:rPr lang="en-US" dirty="0" smtClean="0"/>
              <a:t>Coordinating: </a:t>
            </a:r>
            <a:r>
              <a:rPr lang="en-US" i="1" dirty="0" smtClean="0"/>
              <a:t>and, but, or</a:t>
            </a:r>
            <a:endParaRPr lang="en-US" dirty="0" smtClean="0"/>
          </a:p>
          <a:p>
            <a:pPr lvl="0" algn="just"/>
            <a:r>
              <a:rPr lang="en-US" dirty="0" smtClean="0"/>
              <a:t>Subordinating: </a:t>
            </a:r>
            <a:r>
              <a:rPr lang="en-US" i="1" dirty="0" smtClean="0"/>
              <a:t>because, although, when</a:t>
            </a:r>
            <a:endParaRPr lang="en-US" dirty="0" smtClean="0"/>
          </a:p>
          <a:p>
            <a:pPr lvl="0" algn="just"/>
            <a:r>
              <a:rPr lang="en-US" dirty="0" smtClean="0"/>
              <a:t>Correlative: </a:t>
            </a:r>
            <a:r>
              <a:rPr lang="en-US" i="1" dirty="0" smtClean="0"/>
              <a:t>either…or, neither…nor</a:t>
            </a:r>
            <a:endParaRPr lang="en-US" dirty="0" smtClean="0"/>
          </a:p>
          <a:p>
            <a:pPr algn="just">
              <a:buNone/>
            </a:pPr>
            <a:r>
              <a:rPr lang="en-US" b="1" dirty="0" smtClean="0"/>
              <a:t>Functions</a:t>
            </a:r>
          </a:p>
          <a:p>
            <a:pPr lvl="0" algn="just"/>
            <a:r>
              <a:rPr lang="en-US" dirty="0" smtClean="0"/>
              <a:t>Join linguistic units to show relationships.</a:t>
            </a:r>
          </a:p>
          <a:p>
            <a:pPr algn="just">
              <a:buNone/>
            </a:pPr>
            <a:r>
              <a:rPr lang="en-US" b="1" dirty="0" smtClean="0"/>
              <a:t>Usages</a:t>
            </a:r>
          </a:p>
          <a:p>
            <a:pPr lvl="0" algn="just"/>
            <a:r>
              <a:rPr lang="en-US" dirty="0" smtClean="0"/>
              <a:t>Used for coordination, contrast, cause, condition, concession, etc</a:t>
            </a:r>
            <a:r>
              <a:rPr lang="en-US" dirty="0" smtClean="0"/>
              <a:t>.</a:t>
            </a:r>
            <a:r>
              <a:rPr lang="en-US" dirty="0" smtClean="0"/>
              <a:t> </a:t>
            </a:r>
          </a:p>
          <a:p>
            <a:pPr algn="just"/>
            <a:endParaRPr lang="en-US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>
            <a:normAutofit/>
          </a:bodyPr>
          <a:lstStyle/>
          <a:p>
            <a:r>
              <a:rPr lang="en-US" b="1" dirty="0" smtClean="0"/>
              <a:t>(v) Auxiliary </a:t>
            </a:r>
            <a:r>
              <a:rPr lang="en-US" b="1" dirty="0" smtClean="0"/>
              <a:t>Verbs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610600" cy="5486400"/>
          </a:xfrm>
        </p:spPr>
        <p:txBody>
          <a:bodyPr>
            <a:noAutofit/>
          </a:bodyPr>
          <a:lstStyle/>
          <a:p>
            <a:pPr algn="just"/>
            <a:r>
              <a:rPr lang="en-US" sz="3600" dirty="0" smtClean="0"/>
              <a:t>Verbs that </a:t>
            </a:r>
            <a:r>
              <a:rPr lang="en-US" sz="3600" dirty="0" smtClean="0"/>
              <a:t>help lexical verbs to </a:t>
            </a:r>
            <a:r>
              <a:rPr lang="en-US" sz="3600" dirty="0" smtClean="0"/>
              <a:t>form </a:t>
            </a:r>
            <a:r>
              <a:rPr lang="en-US" sz="3600" b="1" dirty="0" smtClean="0"/>
              <a:t>tenses</a:t>
            </a:r>
            <a:r>
              <a:rPr lang="en-US" sz="3600" dirty="0" smtClean="0"/>
              <a:t>, </a:t>
            </a:r>
            <a:r>
              <a:rPr lang="en-US" sz="3600" b="1" dirty="0" smtClean="0"/>
              <a:t>aspects</a:t>
            </a:r>
            <a:r>
              <a:rPr lang="en-US" sz="3600" dirty="0" smtClean="0"/>
              <a:t>, </a:t>
            </a:r>
            <a:r>
              <a:rPr lang="en-US" sz="3600" b="1" dirty="0" smtClean="0"/>
              <a:t>voices</a:t>
            </a:r>
            <a:r>
              <a:rPr lang="en-US" sz="3600" dirty="0" smtClean="0"/>
              <a:t>, and </a:t>
            </a:r>
            <a:r>
              <a:rPr lang="en-US" sz="3600" b="1" dirty="0" smtClean="0"/>
              <a:t>moods</a:t>
            </a:r>
            <a:r>
              <a:rPr lang="en-US" sz="3600" dirty="0" smtClean="0"/>
              <a:t>.</a:t>
            </a:r>
          </a:p>
          <a:p>
            <a:pPr algn="just">
              <a:buNone/>
            </a:pPr>
            <a:r>
              <a:rPr lang="en-US" sz="3600" b="1" dirty="0" smtClean="0"/>
              <a:t>Forms</a:t>
            </a:r>
          </a:p>
          <a:p>
            <a:pPr lvl="0" algn="just"/>
            <a:r>
              <a:rPr lang="en-US" sz="3600" dirty="0" smtClean="0"/>
              <a:t>Primary: </a:t>
            </a:r>
            <a:r>
              <a:rPr lang="en-US" sz="3600" i="1" dirty="0" smtClean="0"/>
              <a:t>be, have, do</a:t>
            </a:r>
            <a:endParaRPr lang="en-US" sz="3600" dirty="0" smtClean="0"/>
          </a:p>
          <a:p>
            <a:pPr lvl="0" algn="just"/>
            <a:r>
              <a:rPr lang="en-US" sz="3600" dirty="0" smtClean="0"/>
              <a:t>Modal auxiliaries: </a:t>
            </a:r>
            <a:r>
              <a:rPr lang="en-US" sz="3600" i="1" dirty="0" smtClean="0"/>
              <a:t>can, will, must, should</a:t>
            </a:r>
            <a:endParaRPr lang="en-US" sz="3600" dirty="0" smtClean="0"/>
          </a:p>
          <a:p>
            <a:pPr algn="just">
              <a:buNone/>
            </a:pPr>
            <a:r>
              <a:rPr lang="en-US" sz="3600" b="1" dirty="0" smtClean="0"/>
              <a:t>Functions</a:t>
            </a:r>
          </a:p>
          <a:p>
            <a:pPr lvl="0" algn="just"/>
            <a:r>
              <a:rPr lang="en-US" sz="3600" dirty="0" smtClean="0"/>
              <a:t>Support main verbs.</a:t>
            </a:r>
          </a:p>
          <a:p>
            <a:pPr lvl="0" algn="just"/>
            <a:r>
              <a:rPr lang="en-US" sz="3600" dirty="0" smtClean="0"/>
              <a:t>Express obligation, ability, possibility, futurity, etc</a:t>
            </a:r>
            <a:r>
              <a:rPr lang="en-US" sz="3600" dirty="0" smtClean="0"/>
              <a:t>.</a:t>
            </a:r>
            <a:endParaRPr lang="en-US" sz="3600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62000"/>
          </a:xfrm>
        </p:spPr>
        <p:txBody>
          <a:bodyPr>
            <a:normAutofit/>
          </a:bodyPr>
          <a:lstStyle/>
          <a:p>
            <a:r>
              <a:rPr lang="en-US" b="1" dirty="0" smtClean="0"/>
              <a:t> Forms of </a:t>
            </a:r>
            <a:r>
              <a:rPr lang="en-US" b="1" dirty="0" smtClean="0"/>
              <a:t>Noun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14400"/>
            <a:ext cx="8610600" cy="5638800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en-US" b="1" dirty="0" smtClean="0"/>
              <a:t>1.	Common </a:t>
            </a:r>
            <a:r>
              <a:rPr lang="en-US" b="1" dirty="0" smtClean="0"/>
              <a:t>nouns:</a:t>
            </a:r>
            <a:r>
              <a:rPr lang="en-US" dirty="0" smtClean="0"/>
              <a:t> Nouns that refer to undefined or generic people, places, or things, e.g. </a:t>
            </a:r>
            <a:r>
              <a:rPr lang="en-US" i="1" dirty="0" smtClean="0"/>
              <a:t>table, city, etc.</a:t>
            </a:r>
            <a:endParaRPr lang="en-US" dirty="0" smtClean="0"/>
          </a:p>
          <a:p>
            <a:pPr lvl="0" algn="just">
              <a:lnSpc>
                <a:spcPct val="110000"/>
              </a:lnSpc>
              <a:spcBef>
                <a:spcPts val="300"/>
              </a:spcBef>
              <a:spcAft>
                <a:spcPts val="600"/>
              </a:spcAft>
              <a:buNone/>
            </a:pPr>
            <a:r>
              <a:rPr lang="en-US" b="1" dirty="0" smtClean="0"/>
              <a:t>2.	Proper </a:t>
            </a:r>
            <a:r>
              <a:rPr lang="en-US" b="1" dirty="0" smtClean="0"/>
              <a:t>nouns: </a:t>
            </a:r>
            <a:r>
              <a:rPr lang="en-US" dirty="0" smtClean="0"/>
              <a:t>Nouns that help distinguish a specific person, place, or thing, e.g. </a:t>
            </a:r>
            <a:r>
              <a:rPr lang="en-US" i="1" dirty="0" smtClean="0"/>
              <a:t>Nigeria, Mary, etc.</a:t>
            </a:r>
            <a:endParaRPr lang="en-US" dirty="0" smtClean="0"/>
          </a:p>
          <a:p>
            <a:pPr lvl="0" algn="just">
              <a:lnSpc>
                <a:spcPct val="110000"/>
              </a:lnSpc>
              <a:spcBef>
                <a:spcPts val="300"/>
              </a:spcBef>
              <a:spcAft>
                <a:spcPts val="600"/>
              </a:spcAft>
              <a:buNone/>
            </a:pPr>
            <a:r>
              <a:rPr lang="en-US" b="1" dirty="0" smtClean="0"/>
              <a:t>3.	Count </a:t>
            </a:r>
            <a:r>
              <a:rPr lang="en-US" b="1" dirty="0" smtClean="0"/>
              <a:t>nouns:</a:t>
            </a:r>
            <a:r>
              <a:rPr lang="en-US" dirty="0" smtClean="0"/>
              <a:t> Nouns that can be singled out and counted, often have singular and plural forms, e.g. </a:t>
            </a:r>
            <a:r>
              <a:rPr lang="en-US" i="1" dirty="0" smtClean="0"/>
              <a:t>books, cars, etc.</a:t>
            </a:r>
            <a:endParaRPr lang="en-US" dirty="0" smtClean="0"/>
          </a:p>
          <a:p>
            <a:pPr lvl="0" algn="just">
              <a:lnSpc>
                <a:spcPct val="110000"/>
              </a:lnSpc>
              <a:spcBef>
                <a:spcPts val="300"/>
              </a:spcBef>
              <a:spcAft>
                <a:spcPts val="600"/>
              </a:spcAft>
              <a:buNone/>
            </a:pPr>
            <a:r>
              <a:rPr lang="en-US" b="1" dirty="0" smtClean="0"/>
              <a:t>4.	 </a:t>
            </a:r>
            <a:r>
              <a:rPr lang="en-US" b="1" dirty="0" smtClean="0"/>
              <a:t>Non-count nouns:</a:t>
            </a:r>
            <a:r>
              <a:rPr lang="en-US" dirty="0" smtClean="0"/>
              <a:t> Nouns that cannot be singled out and counted. They are often liquids, grains, powder, gas, etc.  They usually have no singular nor plural forms, e.g. </a:t>
            </a:r>
            <a:r>
              <a:rPr lang="en-US" i="1" dirty="0" smtClean="0"/>
              <a:t>water, advice</a:t>
            </a:r>
          </a:p>
          <a:p>
            <a:pPr algn="just"/>
            <a:endParaRPr lang="en-US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17220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sz="3600" b="1" dirty="0" smtClean="0"/>
              <a:t>Usages</a:t>
            </a:r>
          </a:p>
          <a:p>
            <a:pPr lvl="0" algn="just">
              <a:spcAft>
                <a:spcPts val="1200"/>
              </a:spcAft>
            </a:pPr>
            <a:r>
              <a:rPr lang="en-US" sz="3600" dirty="0" smtClean="0"/>
              <a:t>Used with main verbs for complex verb phrases.</a:t>
            </a:r>
          </a:p>
          <a:p>
            <a:pPr algn="just">
              <a:buNone/>
            </a:pPr>
            <a:r>
              <a:rPr lang="en-US" sz="3600" b="1" dirty="0" smtClean="0"/>
              <a:t>Common </a:t>
            </a:r>
            <a:r>
              <a:rPr lang="en-US" sz="3600" b="1" dirty="0" smtClean="0"/>
              <a:t>Collocations</a:t>
            </a:r>
          </a:p>
          <a:p>
            <a:pPr lvl="0" algn="just"/>
            <a:r>
              <a:rPr lang="en-US" sz="3600" b="1" dirty="0" smtClean="0"/>
              <a:t>must </a:t>
            </a:r>
            <a:r>
              <a:rPr lang="en-US" sz="3600" b="1" dirty="0" smtClean="0"/>
              <a:t>have</a:t>
            </a:r>
            <a:r>
              <a:rPr lang="en-US" sz="3600" dirty="0" smtClean="0"/>
              <a:t> seen</a:t>
            </a:r>
          </a:p>
          <a:p>
            <a:pPr lvl="0" algn="just"/>
            <a:r>
              <a:rPr lang="en-US" sz="3600" b="1" dirty="0" smtClean="0"/>
              <a:t>should be</a:t>
            </a:r>
            <a:r>
              <a:rPr lang="en-US" sz="3600" dirty="0" smtClean="0"/>
              <a:t> working</a:t>
            </a:r>
          </a:p>
          <a:p>
            <a:pPr lvl="0" algn="just"/>
            <a:r>
              <a:rPr lang="en-US" sz="3600" b="1" dirty="0" smtClean="0"/>
              <a:t>will have</a:t>
            </a:r>
            <a:r>
              <a:rPr lang="en-US" sz="3600" dirty="0" smtClean="0"/>
              <a:t> finished</a:t>
            </a:r>
          </a:p>
          <a:p>
            <a:pPr algn="just"/>
            <a:endParaRPr lang="en-US" sz="3600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248400"/>
          </a:xfrm>
        </p:spPr>
        <p:txBody>
          <a:bodyPr>
            <a:normAutofit fontScale="92500" lnSpcReduction="20000"/>
          </a:bodyPr>
          <a:lstStyle/>
          <a:p>
            <a:pPr algn="ctr"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sz="9600" dirty="0" smtClean="0">
                <a:latin typeface="Algerian" pitchFamily="82" charset="0"/>
              </a:rPr>
              <a:t>Questions</a:t>
            </a:r>
            <a:endParaRPr lang="en-US" sz="40000" dirty="0" smtClean="0">
              <a:latin typeface="Algerian" pitchFamily="82" charset="0"/>
            </a:endParaRPr>
          </a:p>
          <a:p>
            <a:pPr algn="ctr">
              <a:spcBef>
                <a:spcPts val="0"/>
              </a:spcBef>
              <a:buNone/>
            </a:pPr>
            <a:r>
              <a:rPr lang="en-US" sz="40000" dirty="0" smtClean="0">
                <a:latin typeface="Algerian" pitchFamily="82" charset="0"/>
              </a:rPr>
              <a:t>?</a:t>
            </a:r>
            <a:endParaRPr lang="en-US" sz="40000" dirty="0">
              <a:latin typeface="Algerian" pitchFamily="82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28600"/>
            <a:ext cx="8686800" cy="6400800"/>
          </a:xfrm>
        </p:spPr>
        <p:txBody>
          <a:bodyPr/>
          <a:lstStyle/>
          <a:p>
            <a:pPr algn="just">
              <a:buNone/>
            </a:pPr>
            <a:r>
              <a:rPr lang="en-US" b="1" dirty="0" smtClean="0"/>
              <a:t>5.	Concrete </a:t>
            </a:r>
            <a:r>
              <a:rPr lang="en-US" b="1" dirty="0" smtClean="0"/>
              <a:t>nouns:</a:t>
            </a:r>
            <a:r>
              <a:rPr lang="en-US" dirty="0" smtClean="0"/>
              <a:t> Nouns that can be seen and touched, e.g. </a:t>
            </a:r>
            <a:r>
              <a:rPr lang="en-US" i="1" dirty="0" smtClean="0"/>
              <a:t>book, man, car, dog</a:t>
            </a:r>
          </a:p>
          <a:p>
            <a:pPr lvl="0" algn="just">
              <a:lnSpc>
                <a:spcPct val="110000"/>
              </a:lnSpc>
              <a:spcBef>
                <a:spcPts val="300"/>
              </a:spcBef>
              <a:spcAft>
                <a:spcPts val="600"/>
              </a:spcAft>
              <a:buNone/>
            </a:pPr>
            <a:r>
              <a:rPr lang="en-US" b="1" dirty="0" smtClean="0"/>
              <a:t>6.	Abstract </a:t>
            </a:r>
            <a:r>
              <a:rPr lang="en-US" b="1" dirty="0" smtClean="0"/>
              <a:t>nouns:</a:t>
            </a:r>
            <a:r>
              <a:rPr lang="en-US" dirty="0" smtClean="0"/>
              <a:t> Nouns that can only be felt or imagined, e.g. </a:t>
            </a:r>
            <a:r>
              <a:rPr lang="en-US" i="1" dirty="0" smtClean="0"/>
              <a:t>freedom, beauty</a:t>
            </a:r>
            <a:endParaRPr lang="en-US" dirty="0" smtClean="0"/>
          </a:p>
          <a:p>
            <a:pPr lvl="0" algn="just">
              <a:lnSpc>
                <a:spcPct val="110000"/>
              </a:lnSpc>
              <a:spcBef>
                <a:spcPts val="300"/>
              </a:spcBef>
              <a:spcAft>
                <a:spcPts val="600"/>
              </a:spcAft>
              <a:buNone/>
            </a:pPr>
            <a:r>
              <a:rPr lang="en-US" b="1" dirty="0" smtClean="0"/>
              <a:t>7.	Collective </a:t>
            </a:r>
            <a:r>
              <a:rPr lang="en-US" b="1" dirty="0" smtClean="0"/>
              <a:t>nouns:</a:t>
            </a:r>
            <a:r>
              <a:rPr lang="en-US" dirty="0" smtClean="0"/>
              <a:t> Nouns that refer to a group that functions as one unit or performs the same action at the same </a:t>
            </a:r>
            <a:r>
              <a:rPr lang="en-US" dirty="0" smtClean="0"/>
              <a:t>time, e.g. </a:t>
            </a:r>
            <a:r>
              <a:rPr lang="en-US" i="1" dirty="0" smtClean="0"/>
              <a:t>team, committee</a:t>
            </a:r>
            <a:endParaRPr lang="en-US" dirty="0" smtClean="0"/>
          </a:p>
          <a:p>
            <a:pPr algn="just"/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04800" y="228600"/>
            <a:ext cx="8610600" cy="6006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12696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182880" marR="0" lvl="0" indent="0" algn="just" defTabSz="914400" rtl="0" eaLnBrk="1" fontAlgn="base" latinLnBrk="0" hangingPunct="1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Times New Roman" pitchFamily="18" charset="0"/>
              </a:rPr>
              <a:t>Functions of nouns</a:t>
            </a:r>
          </a:p>
          <a:p>
            <a:pPr marL="182880" marR="0" lvl="0" indent="0" algn="just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Subject: </a:t>
            </a:r>
            <a:r>
              <a:rPr kumimoji="0" lang="en-US" sz="3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The boy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ran.</a:t>
            </a:r>
          </a:p>
          <a:p>
            <a:pPr marL="182880" marR="0" lvl="0" indent="0" algn="just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Object: I saw </a:t>
            </a:r>
            <a:r>
              <a:rPr kumimoji="0" lang="en-US" sz="3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the teacher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.</a:t>
            </a:r>
          </a:p>
          <a:p>
            <a:pPr marL="182880" marR="0" lvl="0" indent="0" algn="just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Complement: She is </a:t>
            </a:r>
            <a:r>
              <a:rPr kumimoji="0" lang="en-US" sz="3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a nurse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.</a:t>
            </a:r>
          </a:p>
          <a:p>
            <a:pPr marL="182880" marR="0" lvl="0" indent="0" algn="just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Object of preposition: in </a:t>
            </a:r>
            <a:r>
              <a:rPr kumimoji="0" lang="en-US" sz="3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the room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.</a:t>
            </a:r>
          </a:p>
          <a:p>
            <a:pPr marL="182880" marR="0" lvl="0" indent="0" algn="just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tabLst>
                <a:tab pos="457200" algn="l"/>
              </a:tabLst>
            </a:pPr>
            <a:endParaRPr lang="en-US" sz="1200" dirty="0" smtClean="0">
              <a:cs typeface="Arial" pitchFamily="34" charset="0"/>
            </a:endParaRPr>
          </a:p>
          <a:p>
            <a:pPr marL="182880" algn="just">
              <a:spcAft>
                <a:spcPts val="600"/>
              </a:spcAft>
            </a:pPr>
            <a:r>
              <a:rPr lang="en-US" sz="3200" b="1" dirty="0" smtClean="0"/>
              <a:t>Common Collocations</a:t>
            </a:r>
          </a:p>
          <a:p>
            <a:pPr marL="182880" lvl="0" algn="just">
              <a:spcAft>
                <a:spcPts val="600"/>
              </a:spcAft>
              <a:buFont typeface="Arial" pitchFamily="34" charset="0"/>
              <a:buChar char="•"/>
            </a:pPr>
            <a:r>
              <a:rPr lang="en-US" sz="3200" b="1" dirty="0" smtClean="0"/>
              <a:t> </a:t>
            </a:r>
            <a:r>
              <a:rPr lang="en-US" sz="3200" dirty="0" smtClean="0"/>
              <a:t>verbs, e.g. </a:t>
            </a:r>
            <a:r>
              <a:rPr lang="en-US" sz="3200" b="1" dirty="0" smtClean="0"/>
              <a:t>make</a:t>
            </a:r>
            <a:r>
              <a:rPr lang="en-US" sz="3200" dirty="0" smtClean="0"/>
              <a:t> a decision</a:t>
            </a:r>
          </a:p>
          <a:p>
            <a:pPr marL="182880" lvl="0" algn="just">
              <a:spcAft>
                <a:spcPts val="600"/>
              </a:spcAft>
              <a:buFont typeface="Arial" pitchFamily="34" charset="0"/>
              <a:buChar char="•"/>
            </a:pPr>
            <a:r>
              <a:rPr lang="en-US" sz="3200" b="1" dirty="0" smtClean="0"/>
              <a:t> </a:t>
            </a:r>
            <a:r>
              <a:rPr lang="en-US" sz="3200" dirty="0" smtClean="0"/>
              <a:t>adjectives:</a:t>
            </a:r>
            <a:r>
              <a:rPr lang="en-US" sz="3200" b="1" dirty="0" smtClean="0"/>
              <a:t> heavy</a:t>
            </a:r>
            <a:r>
              <a:rPr lang="en-US" sz="3200" dirty="0" smtClean="0"/>
              <a:t> rain, </a:t>
            </a:r>
            <a:r>
              <a:rPr lang="en-US" sz="3200" b="1" dirty="0" smtClean="0"/>
              <a:t>strong</a:t>
            </a:r>
            <a:r>
              <a:rPr lang="en-US" sz="3200" dirty="0" smtClean="0"/>
              <a:t> tea, </a:t>
            </a:r>
            <a:r>
              <a:rPr lang="en-US" sz="3200" b="1" dirty="0" smtClean="0"/>
              <a:t>fast</a:t>
            </a:r>
            <a:r>
              <a:rPr lang="en-US" sz="3200" dirty="0" smtClean="0"/>
              <a:t> food</a:t>
            </a:r>
          </a:p>
          <a:p>
            <a:pPr marL="182880" lvl="0" algn="just">
              <a:spcAft>
                <a:spcPts val="600"/>
              </a:spcAft>
              <a:buFont typeface="Arial" pitchFamily="34" charset="0"/>
              <a:buChar char="•"/>
            </a:pPr>
            <a:r>
              <a:rPr lang="en-US" sz="3200" dirty="0" smtClean="0"/>
              <a:t>Determiners</a:t>
            </a:r>
            <a:r>
              <a:rPr lang="en-US" sz="3200" b="1" dirty="0" smtClean="0"/>
              <a:t>:  a goat, an egg, the centre</a:t>
            </a:r>
          </a:p>
          <a:p>
            <a:pPr marL="182880" marR="0" lvl="0" indent="0" algn="just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tabLst>
                <a:tab pos="457200" algn="l"/>
              </a:tabLst>
            </a:pP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(ii) Verbs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Words that express actions, occurrences, or states of being (e.g., write, have, </a:t>
            </a:r>
            <a:r>
              <a:rPr lang="en-US" i="1" dirty="0" smtClean="0"/>
              <a:t>study, learn, be, think, believe, do, etc</a:t>
            </a:r>
            <a:r>
              <a:rPr lang="en-US" dirty="0" smtClean="0"/>
              <a:t>).</a:t>
            </a:r>
          </a:p>
          <a:p>
            <a:pPr algn="just"/>
            <a:r>
              <a:rPr lang="en-US" dirty="0" smtClean="0"/>
              <a:t>They are central to sentence construction because every complete sentence must have a verb.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Types of verbs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762000"/>
            <a:ext cx="8610600" cy="58674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en-US" sz="2700" b="1" dirty="0" smtClean="0"/>
              <a:t>1. Action Verbs (Dynamic Verbs)</a:t>
            </a:r>
            <a:endParaRPr lang="en-US" sz="2700" dirty="0" smtClean="0"/>
          </a:p>
          <a:p>
            <a:pPr algn="just"/>
            <a:r>
              <a:rPr lang="en-US" sz="2700" dirty="0" smtClean="0"/>
              <a:t>These verbs show </a:t>
            </a:r>
            <a:r>
              <a:rPr lang="en-US" sz="2700" b="1" dirty="0" smtClean="0"/>
              <a:t>physical or mental actions</a:t>
            </a:r>
            <a:r>
              <a:rPr lang="en-US" sz="2700" dirty="0" smtClean="0"/>
              <a:t>.</a:t>
            </a:r>
          </a:p>
          <a:p>
            <a:pPr algn="just">
              <a:buNone/>
            </a:pPr>
            <a:r>
              <a:rPr lang="en-US" sz="2700" b="1" dirty="0" smtClean="0"/>
              <a:t>Examples:</a:t>
            </a:r>
            <a:endParaRPr lang="en-US" sz="2700" dirty="0" smtClean="0"/>
          </a:p>
          <a:p>
            <a:pPr lvl="0" algn="just"/>
            <a:r>
              <a:rPr lang="en-US" sz="2700" dirty="0" smtClean="0"/>
              <a:t>Physical actions: </a:t>
            </a:r>
            <a:r>
              <a:rPr lang="en-US" sz="2700" i="1" dirty="0" smtClean="0"/>
              <a:t>run, jump, write, sing</a:t>
            </a:r>
            <a:endParaRPr lang="en-US" sz="2700" dirty="0" smtClean="0"/>
          </a:p>
          <a:p>
            <a:pPr lvl="1" algn="just"/>
            <a:r>
              <a:rPr lang="en-US" sz="2700" i="1" dirty="0" smtClean="0"/>
              <a:t>The children </a:t>
            </a:r>
            <a:r>
              <a:rPr lang="en-US" sz="2700" b="1" i="1" dirty="0" smtClean="0"/>
              <a:t>run</a:t>
            </a:r>
            <a:r>
              <a:rPr lang="en-US" sz="2700" i="1" dirty="0" smtClean="0"/>
              <a:t> every morning.</a:t>
            </a:r>
            <a:endParaRPr lang="en-US" sz="2700" dirty="0" smtClean="0"/>
          </a:p>
          <a:p>
            <a:pPr lvl="0" algn="just">
              <a:buNone/>
            </a:pPr>
            <a:r>
              <a:rPr lang="en-US" sz="2700" dirty="0" smtClean="0"/>
              <a:t>Mental actions: </a:t>
            </a:r>
            <a:r>
              <a:rPr lang="en-US" sz="2700" i="1" dirty="0" smtClean="0"/>
              <a:t>think, imagine, consider</a:t>
            </a:r>
            <a:endParaRPr lang="en-US" sz="2700" dirty="0" smtClean="0"/>
          </a:p>
          <a:p>
            <a:pPr lvl="1" algn="just"/>
            <a:r>
              <a:rPr lang="en-US" sz="2700" i="1" dirty="0" smtClean="0"/>
              <a:t>She </a:t>
            </a:r>
            <a:r>
              <a:rPr lang="en-US" sz="2700" b="1" i="1" dirty="0" smtClean="0"/>
              <a:t>considered</a:t>
            </a:r>
            <a:r>
              <a:rPr lang="en-US" sz="2700" i="1" dirty="0" smtClean="0"/>
              <a:t> the advice.</a:t>
            </a:r>
            <a:endParaRPr lang="en-US" sz="2700" dirty="0" smtClean="0"/>
          </a:p>
          <a:p>
            <a:pPr algn="just">
              <a:buNone/>
            </a:pPr>
            <a:r>
              <a:rPr lang="en-US" sz="2700" b="1" dirty="0" smtClean="0"/>
              <a:t>Types of Action Verbs</a:t>
            </a:r>
            <a:endParaRPr lang="en-US" sz="2700" dirty="0" smtClean="0"/>
          </a:p>
          <a:p>
            <a:pPr lvl="0" algn="just"/>
            <a:r>
              <a:rPr lang="en-US" sz="2700" b="1" dirty="0" smtClean="0"/>
              <a:t>Transitive verbs</a:t>
            </a:r>
            <a:r>
              <a:rPr lang="en-US" sz="2700" dirty="0" smtClean="0"/>
              <a:t> – require a direct object</a:t>
            </a:r>
          </a:p>
          <a:p>
            <a:pPr lvl="1" algn="just"/>
            <a:r>
              <a:rPr lang="en-US" sz="2700" i="1" dirty="0" smtClean="0"/>
              <a:t>The boy </a:t>
            </a:r>
            <a:r>
              <a:rPr lang="en-US" sz="2700" b="1" i="1" dirty="0" smtClean="0"/>
              <a:t>kicked</a:t>
            </a:r>
            <a:r>
              <a:rPr lang="en-US" sz="2700" i="1" dirty="0" smtClean="0"/>
              <a:t> the ball.</a:t>
            </a:r>
            <a:r>
              <a:rPr lang="en-US" sz="2700" dirty="0" smtClean="0"/>
              <a:t> (“ball” is the object)</a:t>
            </a:r>
          </a:p>
          <a:p>
            <a:pPr lvl="0" algn="just"/>
            <a:r>
              <a:rPr lang="en-US" sz="2700" b="1" dirty="0" smtClean="0"/>
              <a:t>Intransitive verbs</a:t>
            </a:r>
            <a:r>
              <a:rPr lang="en-US" sz="2700" dirty="0" smtClean="0"/>
              <a:t> – do not require an object</a:t>
            </a:r>
          </a:p>
          <a:p>
            <a:pPr lvl="1" algn="just"/>
            <a:r>
              <a:rPr lang="en-US" sz="2700" i="1" dirty="0" smtClean="0"/>
              <a:t>The baby </a:t>
            </a:r>
            <a:r>
              <a:rPr lang="en-US" sz="2700" b="1" i="1" dirty="0" smtClean="0"/>
              <a:t>cried</a:t>
            </a:r>
            <a:r>
              <a:rPr lang="en-US" sz="2700" i="1" dirty="0" smtClean="0"/>
              <a:t>.</a:t>
            </a:r>
            <a:endParaRPr lang="en-US" sz="2700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512</TotalTime>
  <Words>3323</Words>
  <Application>Microsoft Office PowerPoint</Application>
  <PresentationFormat>On-screen Show (4:3)</PresentationFormat>
  <Paragraphs>466</Paragraphs>
  <Slides>51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51</vt:i4>
      </vt:variant>
    </vt:vector>
  </HeadingPairs>
  <TitlesOfParts>
    <vt:vector size="52" baseType="lpstr">
      <vt:lpstr>Office Theme</vt:lpstr>
      <vt:lpstr>GST 111: COMMUNICATION IN ENGLISH</vt:lpstr>
      <vt:lpstr>ENGLISH WORD CLASSES</vt:lpstr>
      <vt:lpstr>A. LEXICAL (CONTENT) WORDS</vt:lpstr>
      <vt:lpstr>(i) Nouns</vt:lpstr>
      <vt:lpstr> Forms of Noun</vt:lpstr>
      <vt:lpstr>Slide 6</vt:lpstr>
      <vt:lpstr>Slide 7</vt:lpstr>
      <vt:lpstr>(ii) Verbs</vt:lpstr>
      <vt:lpstr>Types of verbs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(iii) Adjectives</vt:lpstr>
      <vt:lpstr>Types of Adjectives</vt:lpstr>
      <vt:lpstr>Slide 19</vt:lpstr>
      <vt:lpstr>Slide 20</vt:lpstr>
      <vt:lpstr>Slide 21</vt:lpstr>
      <vt:lpstr>Slide 22</vt:lpstr>
      <vt:lpstr>Order of adjectives in a sentence</vt:lpstr>
      <vt:lpstr>Slide 24</vt:lpstr>
      <vt:lpstr>Slide 25</vt:lpstr>
      <vt:lpstr>(iv) Adverbs</vt:lpstr>
      <vt:lpstr>Types of Adverbs</vt:lpstr>
      <vt:lpstr>Slide 28</vt:lpstr>
      <vt:lpstr>Slide 29</vt:lpstr>
      <vt:lpstr>Slide 30</vt:lpstr>
      <vt:lpstr>Slide 31</vt:lpstr>
      <vt:lpstr>B. GRAMMATICAL (FUNCTION) WORDS</vt:lpstr>
      <vt:lpstr>(i) Determiners</vt:lpstr>
      <vt:lpstr>Slide 34</vt:lpstr>
      <vt:lpstr>(ii) Pronouns</vt:lpstr>
      <vt:lpstr>Slide 36</vt:lpstr>
      <vt:lpstr>Slide 37</vt:lpstr>
      <vt:lpstr>Slide 38</vt:lpstr>
      <vt:lpstr>Slide 39</vt:lpstr>
      <vt:lpstr>Slide 40</vt:lpstr>
      <vt:lpstr>Properties of pronouns</vt:lpstr>
      <vt:lpstr>Slide 42</vt:lpstr>
      <vt:lpstr>Slide 43</vt:lpstr>
      <vt:lpstr>Slide 44</vt:lpstr>
      <vt:lpstr>Slide 45</vt:lpstr>
      <vt:lpstr>(iii) Prepositions</vt:lpstr>
      <vt:lpstr>Slide 47</vt:lpstr>
      <vt:lpstr>(iv) Conjunctions</vt:lpstr>
      <vt:lpstr>(v) Auxiliary Verbs</vt:lpstr>
      <vt:lpstr>Slide 50</vt:lpstr>
      <vt:lpstr>Slide 51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henry emmy</dc:creator>
  <cp:lastModifiedBy>henry emmy</cp:lastModifiedBy>
  <cp:revision>82</cp:revision>
  <dcterms:created xsi:type="dcterms:W3CDTF">2025-11-19T07:51:01Z</dcterms:created>
  <dcterms:modified xsi:type="dcterms:W3CDTF">2025-11-20T23:57:14Z</dcterms:modified>
</cp:coreProperties>
</file>