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9" r:id="rId11"/>
    <p:sldId id="265" r:id="rId12"/>
    <p:sldId id="266" r:id="rId13"/>
    <p:sldId id="270" r:id="rId14"/>
    <p:sldId id="267" r:id="rId15"/>
    <p:sldId id="268"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538" autoAdjust="0"/>
  </p:normalViewPr>
  <p:slideViewPr>
    <p:cSldViewPr>
      <p:cViewPr varScale="1">
        <p:scale>
          <a:sx n="59" d="100"/>
          <a:sy n="59" d="100"/>
        </p:scale>
        <p:origin x="-159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A94C4E-600E-486E-821F-5FF923F71C1F}" type="datetimeFigureOut">
              <a:rPr lang="en-US" smtClean="0"/>
              <a:t>12/1/2025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F23E95-8163-476A-9D85-69EAB4AB687C}" type="slidenum">
              <a:rPr lang="en-US" smtClean="0"/>
              <a:t>‹#›</a:t>
            </a:fld>
            <a:endParaRPr lang="en-US"/>
          </a:p>
        </p:txBody>
      </p:sp>
    </p:spTree>
    <p:extLst>
      <p:ext uri="{BB962C8B-B14F-4D97-AF65-F5344CB8AC3E}">
        <p14:creationId xmlns:p14="http://schemas.microsoft.com/office/powerpoint/2010/main" val="899831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F23E95-8163-476A-9D85-69EAB4AB687C}" type="slidenum">
              <a:rPr lang="en-US" smtClean="0"/>
              <a:t>2</a:t>
            </a:fld>
            <a:endParaRPr lang="en-US"/>
          </a:p>
        </p:txBody>
      </p:sp>
    </p:spTree>
    <p:extLst>
      <p:ext uri="{BB962C8B-B14F-4D97-AF65-F5344CB8AC3E}">
        <p14:creationId xmlns:p14="http://schemas.microsoft.com/office/powerpoint/2010/main" val="1889344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F23E95-8163-476A-9D85-69EAB4AB687C}" type="slidenum">
              <a:rPr lang="en-US" smtClean="0"/>
              <a:t>9</a:t>
            </a:fld>
            <a:endParaRPr lang="en-US"/>
          </a:p>
        </p:txBody>
      </p:sp>
    </p:spTree>
    <p:extLst>
      <p:ext uri="{BB962C8B-B14F-4D97-AF65-F5344CB8AC3E}">
        <p14:creationId xmlns:p14="http://schemas.microsoft.com/office/powerpoint/2010/main" val="248825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F23E95-8163-476A-9D85-69EAB4AB687C}" type="slidenum">
              <a:rPr lang="en-US" smtClean="0"/>
              <a:t>10</a:t>
            </a:fld>
            <a:endParaRPr lang="en-US"/>
          </a:p>
        </p:txBody>
      </p:sp>
    </p:spTree>
    <p:extLst>
      <p:ext uri="{BB962C8B-B14F-4D97-AF65-F5344CB8AC3E}">
        <p14:creationId xmlns:p14="http://schemas.microsoft.com/office/powerpoint/2010/main" val="798344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F23E95-8163-476A-9D85-69EAB4AB687C}" type="slidenum">
              <a:rPr lang="en-US" smtClean="0"/>
              <a:t>14</a:t>
            </a:fld>
            <a:endParaRPr lang="en-US"/>
          </a:p>
        </p:txBody>
      </p:sp>
    </p:spTree>
    <p:extLst>
      <p:ext uri="{BB962C8B-B14F-4D97-AF65-F5344CB8AC3E}">
        <p14:creationId xmlns:p14="http://schemas.microsoft.com/office/powerpoint/2010/main" val="3712326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F23E95-8163-476A-9D85-69EAB4AB687C}" type="slidenum">
              <a:rPr lang="en-US" smtClean="0"/>
              <a:t>15</a:t>
            </a:fld>
            <a:endParaRPr lang="en-US"/>
          </a:p>
        </p:txBody>
      </p:sp>
    </p:spTree>
    <p:extLst>
      <p:ext uri="{BB962C8B-B14F-4D97-AF65-F5344CB8AC3E}">
        <p14:creationId xmlns:p14="http://schemas.microsoft.com/office/powerpoint/2010/main" val="453241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949276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187261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88437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968244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6222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3333259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780786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2768156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24863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661C7C-43C3-4836-8A5D-B387504D1F1A}"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404060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C661C7C-43C3-4836-8A5D-B387504D1F1A}"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966201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661C7C-43C3-4836-8A5D-B387504D1F1A}" type="datetimeFigureOut">
              <a:rPr lang="en-US" smtClean="0"/>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308212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C661C7C-43C3-4836-8A5D-B387504D1F1A}"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354685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61C7C-43C3-4836-8A5D-B387504D1F1A}" type="datetimeFigureOut">
              <a:rPr lang="en-US" smtClean="0"/>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3523073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661C7C-43C3-4836-8A5D-B387504D1F1A}"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2085698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661C7C-43C3-4836-8A5D-B387504D1F1A}"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A54EA1-86EB-490B-A73C-8673CB93E498}" type="slidenum">
              <a:rPr lang="en-US" smtClean="0"/>
              <a:t>‹#›</a:t>
            </a:fld>
            <a:endParaRPr lang="en-US"/>
          </a:p>
        </p:txBody>
      </p:sp>
    </p:spTree>
    <p:extLst>
      <p:ext uri="{BB962C8B-B14F-4D97-AF65-F5344CB8AC3E}">
        <p14:creationId xmlns:p14="http://schemas.microsoft.com/office/powerpoint/2010/main" val="1168270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C661C7C-43C3-4836-8A5D-B387504D1F1A}" type="datetimeFigureOut">
              <a:rPr lang="en-US" smtClean="0"/>
              <a:t>12/1/2025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CA54EA1-86EB-490B-A73C-8673CB93E498}" type="slidenum">
              <a:rPr lang="en-US" smtClean="0"/>
              <a:t>‹#›</a:t>
            </a:fld>
            <a:endParaRPr lang="en-US"/>
          </a:p>
        </p:txBody>
      </p:sp>
    </p:spTree>
    <p:extLst>
      <p:ext uri="{BB962C8B-B14F-4D97-AF65-F5344CB8AC3E}">
        <p14:creationId xmlns:p14="http://schemas.microsoft.com/office/powerpoint/2010/main" val="20428411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09" y="5795818"/>
            <a:ext cx="9144000" cy="914400"/>
          </a:xfrm>
          <a:prstGeom prst="rect">
            <a:avLst/>
          </a:prstGeom>
        </p:spPr>
      </p:pic>
      <p:sp>
        <p:nvSpPr>
          <p:cNvPr id="2" name="Title 1"/>
          <p:cNvSpPr>
            <a:spLocks noGrp="1"/>
          </p:cNvSpPr>
          <p:nvPr>
            <p:ph type="ctrTitle"/>
          </p:nvPr>
        </p:nvSpPr>
        <p:spPr>
          <a:xfrm>
            <a:off x="609600" y="228600"/>
            <a:ext cx="7924800" cy="1470025"/>
          </a:xfrm>
        </p:spPr>
        <p:txBody>
          <a:bodyPr>
            <a:normAutofit/>
          </a:bodyPr>
          <a:lstStyle/>
          <a:p>
            <a:pPr algn="ctr"/>
            <a:r>
              <a:rPr lang="en-US" sz="2400" dirty="0" smtClean="0">
                <a:latin typeface="Times New Roman" pitchFamily="18" charset="0"/>
                <a:cs typeface="Times New Roman" pitchFamily="18" charset="0"/>
              </a:rPr>
              <a:t>GNS </a:t>
            </a:r>
            <a:r>
              <a:rPr lang="en-US" sz="2400" dirty="0" smtClean="0">
                <a:latin typeface="Times New Roman" pitchFamily="18" charset="0"/>
                <a:cs typeface="Times New Roman" pitchFamily="18" charset="0"/>
              </a:rPr>
              <a:t>203/ENT 211</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INTRODUCTION TO ENTREPRENEURIAL SKILLS/ENTREPRENEURSHIP AND INNOVATION</a:t>
            </a:r>
            <a:r>
              <a:rPr lang="en-US" sz="1800" dirty="0" smtClean="0">
                <a:latin typeface="Times New Roman" pitchFamily="18" charset="0"/>
                <a:cs typeface="Times New Roman" pitchFamily="18" charset="0"/>
              </a:rPr>
              <a:t> </a:t>
            </a:r>
            <a:endParaRPr lang="en-US" sz="1800" dirty="0">
              <a:latin typeface="Times New Roman" pitchFamily="18" charset="0"/>
              <a:cs typeface="Times New Roman" pitchFamily="18" charset="0"/>
            </a:endParaRPr>
          </a:p>
        </p:txBody>
      </p:sp>
      <p:sp>
        <p:nvSpPr>
          <p:cNvPr id="3" name="Subtitle 2"/>
          <p:cNvSpPr>
            <a:spLocks noGrp="1"/>
          </p:cNvSpPr>
          <p:nvPr>
            <p:ph type="subTitle" idx="1"/>
          </p:nvPr>
        </p:nvSpPr>
        <p:spPr>
          <a:xfrm>
            <a:off x="533400" y="1600200"/>
            <a:ext cx="8001000" cy="3733800"/>
          </a:xfrm>
        </p:spPr>
        <p:txBody>
          <a:bodyPr>
            <a:normAutofit fontScale="92500" lnSpcReduction="10000"/>
          </a:bodyPr>
          <a:lstStyle/>
          <a:p>
            <a:pPr algn="ctr"/>
            <a:r>
              <a:rPr lang="en-US" sz="2800" b="1" dirty="0" smtClean="0">
                <a:latin typeface="Times New Roman" pitchFamily="18" charset="0"/>
                <a:cs typeface="Times New Roman" pitchFamily="18" charset="0"/>
              </a:rPr>
              <a:t>TOPIC</a:t>
            </a:r>
          </a:p>
          <a:p>
            <a:pPr algn="ctr"/>
            <a:r>
              <a:rPr lang="en-US" sz="2800" b="1" dirty="0" smtClean="0">
                <a:latin typeface="Times New Roman" pitchFamily="18" charset="0"/>
                <a:cs typeface="Times New Roman" pitchFamily="18" charset="0"/>
              </a:rPr>
              <a:t>BUSINESS PLAN</a:t>
            </a:r>
          </a:p>
          <a:p>
            <a:pPr marL="457200" indent="-457200" algn="just">
              <a:buFont typeface="Arial" pitchFamily="34" charset="0"/>
              <a:buChar char="•"/>
            </a:pPr>
            <a:r>
              <a:rPr lang="en-US" sz="2800" b="1" dirty="0" smtClean="0">
                <a:latin typeface="Times New Roman" pitchFamily="18" charset="0"/>
                <a:cs typeface="Times New Roman" pitchFamily="18" charset="0"/>
              </a:rPr>
              <a:t>Business Plan Defined</a:t>
            </a:r>
          </a:p>
          <a:p>
            <a:pPr marL="457200" indent="-457200" algn="just">
              <a:buFont typeface="Arial" pitchFamily="34" charset="0"/>
              <a:buChar char="•"/>
            </a:pPr>
            <a:r>
              <a:rPr lang="en-US" sz="2800" b="1" dirty="0" smtClean="0">
                <a:latin typeface="Times New Roman" pitchFamily="18" charset="0"/>
                <a:cs typeface="Times New Roman" pitchFamily="18" charset="0"/>
              </a:rPr>
              <a:t>Reason for preparing business plan</a:t>
            </a:r>
          </a:p>
          <a:p>
            <a:pPr marL="457200" indent="-457200" algn="just">
              <a:buFont typeface="Arial" pitchFamily="34" charset="0"/>
              <a:buChar char="•"/>
            </a:pPr>
            <a:r>
              <a:rPr lang="en-US" sz="2800" b="1" dirty="0" smtClean="0">
                <a:latin typeface="Times New Roman" pitchFamily="18" charset="0"/>
                <a:cs typeface="Times New Roman" pitchFamily="18" charset="0"/>
              </a:rPr>
              <a:t>Components of a business plan</a:t>
            </a:r>
          </a:p>
          <a:p>
            <a:pPr marL="457200" indent="-457200" algn="just">
              <a:buFont typeface="Arial" pitchFamily="34" charset="0"/>
              <a:buChar char="•"/>
            </a:pPr>
            <a:r>
              <a:rPr lang="en-US" sz="2800" b="1" dirty="0" smtClean="0">
                <a:latin typeface="Times New Roman" pitchFamily="18" charset="0"/>
                <a:cs typeface="Times New Roman" pitchFamily="18" charset="0"/>
              </a:rPr>
              <a:t>Scope and value of business plan to investors, employees etc.</a:t>
            </a:r>
          </a:p>
          <a:p>
            <a:pPr marL="457200" indent="-457200" algn="just">
              <a:buFont typeface="Arial" pitchFamily="34" charset="0"/>
              <a:buChar char="•"/>
            </a:pPr>
            <a:r>
              <a:rPr lang="en-US" sz="2800" b="1" dirty="0" smtClean="0">
                <a:latin typeface="Times New Roman" pitchFamily="18" charset="0"/>
                <a:cs typeface="Times New Roman" pitchFamily="18" charset="0"/>
              </a:rPr>
              <a:t>Guidelines for writing a business plan </a:t>
            </a:r>
          </a:p>
        </p:txBody>
      </p:sp>
    </p:spTree>
    <p:extLst>
      <p:ext uri="{BB962C8B-B14F-4D97-AF65-F5344CB8AC3E}">
        <p14:creationId xmlns:p14="http://schemas.microsoft.com/office/powerpoint/2010/main" val="1751828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315200" cy="838200"/>
          </a:xfrm>
        </p:spPr>
        <p:txBody>
          <a:bodyPr>
            <a:normAutofit fontScale="90000"/>
          </a:bodyPr>
          <a:lstStyle/>
          <a:p>
            <a:r>
              <a:rPr lang="en-US" sz="3200" dirty="0" smtClean="0">
                <a:latin typeface="Times New Roman" pitchFamily="18" charset="0"/>
                <a:cs typeface="Times New Roman" pitchFamily="18" charset="0"/>
              </a:rPr>
              <a:t>GUIDELINES FOR WRITING A BUSINESS </a:t>
            </a:r>
            <a:r>
              <a:rPr lang="en-US" sz="3200" dirty="0">
                <a:latin typeface="Times New Roman" pitchFamily="18" charset="0"/>
                <a:cs typeface="Times New Roman" pitchFamily="18" charset="0"/>
              </a:rPr>
              <a:t>PLAN  </a:t>
            </a:r>
            <a:r>
              <a:rPr lang="en-US" sz="3200" dirty="0" err="1">
                <a:latin typeface="Times New Roman" pitchFamily="18" charset="0"/>
                <a:cs typeface="Times New Roman" pitchFamily="18" charset="0"/>
              </a:rPr>
              <a:t>contd</a:t>
            </a:r>
            <a:r>
              <a:rPr lang="en-US" sz="3200" dirty="0">
                <a:latin typeface="Times New Roman" pitchFamily="18" charset="0"/>
                <a:cs typeface="Times New Roman" pitchFamily="18" charset="0"/>
              </a:rPr>
              <a:t>……….</a:t>
            </a:r>
          </a:p>
        </p:txBody>
      </p:sp>
      <p:sp>
        <p:nvSpPr>
          <p:cNvPr id="3" name="Content Placeholder 2"/>
          <p:cNvSpPr>
            <a:spLocks noGrp="1"/>
          </p:cNvSpPr>
          <p:nvPr>
            <p:ph idx="1"/>
          </p:nvPr>
        </p:nvSpPr>
        <p:spPr>
          <a:xfrm>
            <a:off x="381000" y="1143000"/>
            <a:ext cx="8229600" cy="5867400"/>
          </a:xfrm>
        </p:spPr>
        <p:txBody>
          <a:bodyPr>
            <a:noAutofit/>
          </a:bodyPr>
          <a:lstStyle/>
          <a:p>
            <a:endParaRPr lang="en-US" sz="1200" dirty="0" smtClean="0">
              <a:cs typeface="Times New Roman" pitchFamily="18" charset="0"/>
            </a:endParaRPr>
          </a:p>
          <a:p>
            <a:pPr marL="0" indent="0">
              <a:buNone/>
            </a:pPr>
            <a:r>
              <a:rPr lang="en-US" sz="1400" b="1" dirty="0">
                <a:latin typeface="+mj-lt"/>
                <a:cs typeface="Times New Roman" pitchFamily="18" charset="0"/>
              </a:rPr>
              <a:t>iii. ECONOMIC AND SOCIAL JUSTIFICATION OF THE PROJECT</a:t>
            </a:r>
          </a:p>
          <a:p>
            <a:r>
              <a:rPr lang="en-US" sz="1400" dirty="0">
                <a:latin typeface="+mj-lt"/>
                <a:cs typeface="Times New Roman" pitchFamily="18" charset="0"/>
              </a:rPr>
              <a:t>Employment generation</a:t>
            </a:r>
          </a:p>
          <a:p>
            <a:r>
              <a:rPr lang="en-US" sz="1400" dirty="0">
                <a:latin typeface="+mj-lt"/>
                <a:cs typeface="Times New Roman" pitchFamily="18" charset="0"/>
              </a:rPr>
              <a:t>Increase a bit of gross domestic product (GDP) </a:t>
            </a:r>
            <a:r>
              <a:rPr lang="en-US" sz="1400" dirty="0" err="1">
                <a:latin typeface="+mj-lt"/>
                <a:cs typeface="Times New Roman" pitchFamily="18" charset="0"/>
              </a:rPr>
              <a:t>i.e</a:t>
            </a:r>
            <a:r>
              <a:rPr lang="en-US" sz="1400" dirty="0">
                <a:latin typeface="+mj-lt"/>
                <a:cs typeface="Times New Roman" pitchFamily="18" charset="0"/>
              </a:rPr>
              <a:t> Market value of all goods and services within a country by the aids of the country resources</a:t>
            </a:r>
            <a:r>
              <a:rPr lang="en-US" sz="1400" dirty="0" smtClean="0">
                <a:latin typeface="+mj-lt"/>
                <a:cs typeface="Times New Roman" pitchFamily="18" charset="0"/>
              </a:rPr>
              <a:t>.</a:t>
            </a:r>
            <a:endParaRPr lang="en-US" sz="1400" dirty="0">
              <a:latin typeface="+mj-lt"/>
              <a:cs typeface="Times New Roman" pitchFamily="18" charset="0"/>
            </a:endParaRPr>
          </a:p>
          <a:p>
            <a:r>
              <a:rPr lang="en-US" sz="1400" dirty="0" smtClean="0">
                <a:latin typeface="+mj-lt"/>
                <a:cs typeface="Times New Roman" pitchFamily="18" charset="0"/>
              </a:rPr>
              <a:t>Increase </a:t>
            </a:r>
            <a:r>
              <a:rPr lang="en-US" sz="1400" dirty="0">
                <a:latin typeface="+mj-lt"/>
                <a:cs typeface="Times New Roman" pitchFamily="18" charset="0"/>
              </a:rPr>
              <a:t>in the level of the of the investment </a:t>
            </a:r>
          </a:p>
          <a:p>
            <a:r>
              <a:rPr lang="en-US" sz="1400" dirty="0">
                <a:latin typeface="+mj-lt"/>
                <a:cs typeface="Times New Roman" pitchFamily="18" charset="0"/>
              </a:rPr>
              <a:t>Increase in the service delivery</a:t>
            </a:r>
          </a:p>
          <a:p>
            <a:r>
              <a:rPr lang="en-US" sz="1400" dirty="0">
                <a:latin typeface="+mj-lt"/>
                <a:cs typeface="Times New Roman" pitchFamily="18" charset="0"/>
              </a:rPr>
              <a:t>Increase  in the standard of living</a:t>
            </a:r>
          </a:p>
          <a:p>
            <a:r>
              <a:rPr lang="en-US" sz="1400" dirty="0">
                <a:latin typeface="+mj-lt"/>
                <a:cs typeface="Times New Roman" pitchFamily="18" charset="0"/>
              </a:rPr>
              <a:t>A rise in the productivity of farming sector</a:t>
            </a:r>
          </a:p>
          <a:p>
            <a:r>
              <a:rPr lang="en-US" sz="1400" dirty="0">
                <a:latin typeface="+mj-lt"/>
                <a:cs typeface="Times New Roman" pitchFamily="18" charset="0"/>
              </a:rPr>
              <a:t>A rise  in the domestic production of chickens, and eggs and manure for planting farming</a:t>
            </a:r>
          </a:p>
          <a:p>
            <a:r>
              <a:rPr lang="en-US" sz="1400" dirty="0" err="1">
                <a:latin typeface="+mj-lt"/>
                <a:cs typeface="Times New Roman" pitchFamily="18" charset="0"/>
              </a:rPr>
              <a:t>Utilisation</a:t>
            </a:r>
            <a:r>
              <a:rPr lang="en-US" sz="1400" dirty="0">
                <a:latin typeface="+mj-lt"/>
                <a:cs typeface="Times New Roman" pitchFamily="18" charset="0"/>
              </a:rPr>
              <a:t> of locally fabricated </a:t>
            </a:r>
            <a:r>
              <a:rPr lang="en-US" sz="1400" dirty="0" err="1">
                <a:latin typeface="+mj-lt"/>
                <a:cs typeface="Times New Roman" pitchFamily="18" charset="0"/>
              </a:rPr>
              <a:t>equipments</a:t>
            </a:r>
            <a:r>
              <a:rPr lang="en-US" sz="1400" dirty="0">
                <a:latin typeface="+mj-lt"/>
                <a:cs typeface="Times New Roman" pitchFamily="18" charset="0"/>
              </a:rPr>
              <a:t>.</a:t>
            </a:r>
            <a:r>
              <a:rPr lang="en-US" sz="1400" dirty="0">
                <a:latin typeface="+mj-lt"/>
              </a:rPr>
              <a:t> </a:t>
            </a:r>
          </a:p>
          <a:p>
            <a:pPr marL="0" indent="0">
              <a:buNone/>
            </a:pPr>
            <a:endParaRPr lang="en-US" sz="1400" dirty="0" smtClean="0">
              <a:latin typeface="+mj-lt"/>
              <a:cs typeface="Times New Roman" pitchFamily="18" charset="0"/>
            </a:endParaRPr>
          </a:p>
          <a:p>
            <a:pPr marL="0" indent="0">
              <a:buNone/>
            </a:pPr>
            <a:r>
              <a:rPr lang="en-US" sz="1400" b="1" dirty="0" smtClean="0">
                <a:latin typeface="+mj-lt"/>
                <a:cs typeface="Times New Roman" pitchFamily="18" charset="0"/>
              </a:rPr>
              <a:t>iv</a:t>
            </a:r>
            <a:r>
              <a:rPr lang="en-US" sz="1400" b="1" dirty="0">
                <a:latin typeface="+mj-lt"/>
                <a:cs typeface="Times New Roman" pitchFamily="18" charset="0"/>
              </a:rPr>
              <a:t>. MARKET SHARE</a:t>
            </a:r>
          </a:p>
          <a:p>
            <a:pPr marL="0" indent="0">
              <a:buNone/>
            </a:pPr>
            <a:r>
              <a:rPr lang="en-US" sz="1400" dirty="0">
                <a:latin typeface="+mj-lt"/>
                <a:cs typeface="Times New Roman" pitchFamily="18" charset="0"/>
              </a:rPr>
              <a:t>The population of the area divided by the number of competitors will give the exact market share.</a:t>
            </a:r>
          </a:p>
          <a:p>
            <a:pPr marL="0" indent="0">
              <a:buNone/>
            </a:pPr>
            <a:endParaRPr lang="en-US" sz="1400" dirty="0">
              <a:latin typeface="+mj-lt"/>
              <a:cs typeface="Times New Roman" pitchFamily="18" charset="0"/>
            </a:endParaRPr>
          </a:p>
          <a:p>
            <a:pPr marL="0" indent="0">
              <a:buNone/>
            </a:pPr>
            <a:r>
              <a:rPr lang="en-US" sz="1400" b="1" dirty="0">
                <a:latin typeface="+mj-lt"/>
                <a:cs typeface="Times New Roman" pitchFamily="18" charset="0"/>
              </a:rPr>
              <a:t>Mathematically:</a:t>
            </a:r>
          </a:p>
          <a:p>
            <a:pPr marL="0" indent="0">
              <a:buNone/>
            </a:pPr>
            <a:r>
              <a:rPr lang="en-US" sz="1400" dirty="0">
                <a:latin typeface="+mj-lt"/>
                <a:cs typeface="Times New Roman" pitchFamily="18" charset="0"/>
              </a:rPr>
              <a:t>Market share = Population/Number of competitors</a:t>
            </a:r>
            <a:r>
              <a:rPr lang="en-US" sz="1400" dirty="0">
                <a:latin typeface="Times New Roman" pitchFamily="18" charset="0"/>
                <a:cs typeface="Times New Roman" pitchFamily="18" charset="0"/>
              </a:rPr>
              <a:t>. </a:t>
            </a:r>
          </a:p>
          <a:p>
            <a:pPr marL="0" indent="0">
              <a:buNone/>
            </a:pPr>
            <a:endParaRPr lang="en-US" sz="1400" dirty="0" smtClean="0"/>
          </a:p>
          <a:p>
            <a:endParaRPr lang="en-US" sz="1400" dirty="0"/>
          </a:p>
        </p:txBody>
      </p:sp>
    </p:spTree>
    <p:extLst>
      <p:ext uri="{BB962C8B-B14F-4D97-AF65-F5344CB8AC3E}">
        <p14:creationId xmlns:p14="http://schemas.microsoft.com/office/powerpoint/2010/main" val="2888105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391400" cy="685800"/>
          </a:xfrm>
        </p:spPr>
        <p:txBody>
          <a:bodyPr>
            <a:normAutofit fontScale="90000"/>
          </a:bodyPr>
          <a:lstStyle/>
          <a:p>
            <a:r>
              <a:rPr lang="en-US" sz="3200" dirty="0" smtClean="0">
                <a:latin typeface="Times New Roman" pitchFamily="18" charset="0"/>
                <a:cs typeface="Times New Roman" pitchFamily="18" charset="0"/>
              </a:rPr>
              <a:t>GUIDELINES FOR WRITING A BUSINESS PLAN </a:t>
            </a:r>
            <a:r>
              <a:rPr lang="en-US" sz="3200" dirty="0" err="1" smtClean="0">
                <a:latin typeface="Times New Roman" pitchFamily="18" charset="0"/>
                <a:cs typeface="Times New Roman" pitchFamily="18" charset="0"/>
              </a:rPr>
              <a:t>contd</a:t>
            </a:r>
            <a:r>
              <a:rPr lang="en-US" sz="3200" dirty="0" smtClean="0">
                <a:latin typeface="Times New Roman" pitchFamily="18" charset="0"/>
                <a:cs typeface="Times New Roman" pitchFamily="18" charset="0"/>
              </a:rPr>
              <a:t>……….</a:t>
            </a:r>
            <a:endParaRPr lang="en-US" sz="3200" dirty="0"/>
          </a:p>
        </p:txBody>
      </p:sp>
      <p:sp>
        <p:nvSpPr>
          <p:cNvPr id="3" name="Content Placeholder 2"/>
          <p:cNvSpPr>
            <a:spLocks noGrp="1"/>
          </p:cNvSpPr>
          <p:nvPr>
            <p:ph idx="1"/>
          </p:nvPr>
        </p:nvSpPr>
        <p:spPr>
          <a:xfrm>
            <a:off x="228600" y="1524000"/>
            <a:ext cx="8001000" cy="5029200"/>
          </a:xfrm>
        </p:spPr>
        <p:txBody>
          <a:bodyPr>
            <a:noAutofit/>
          </a:bodyPr>
          <a:lstStyle/>
          <a:p>
            <a:pPr marL="0" indent="0">
              <a:buNone/>
            </a:pPr>
            <a:r>
              <a:rPr lang="en-US" sz="1400" b="1" dirty="0" smtClean="0">
                <a:latin typeface="Times New Roman" pitchFamily="18" charset="0"/>
                <a:cs typeface="Times New Roman" pitchFamily="18" charset="0"/>
              </a:rPr>
              <a:t>v. PROMOTIONAL TECHNIQUE</a:t>
            </a:r>
          </a:p>
          <a:p>
            <a:r>
              <a:rPr lang="en-US" sz="1400" dirty="0" smtClean="0">
                <a:latin typeface="Times New Roman" pitchFamily="18" charset="0"/>
                <a:cs typeface="Times New Roman" pitchFamily="18" charset="0"/>
              </a:rPr>
              <a:t>Legible signboards ( advertising), to be placed at strategic places</a:t>
            </a:r>
          </a:p>
          <a:p>
            <a:r>
              <a:rPr lang="en-US" sz="1400" dirty="0" smtClean="0">
                <a:latin typeface="Times New Roman" pitchFamily="18" charset="0"/>
                <a:cs typeface="Times New Roman" pitchFamily="18" charset="0"/>
              </a:rPr>
              <a:t>Good farm location</a:t>
            </a:r>
          </a:p>
          <a:p>
            <a:r>
              <a:rPr lang="en-US" sz="1400" dirty="0" smtClean="0">
                <a:latin typeface="Times New Roman" pitchFamily="18" charset="0"/>
                <a:cs typeface="Times New Roman" pitchFamily="18" charset="0"/>
              </a:rPr>
              <a:t>Handbills/flyers to be distributed to prospective individuals</a:t>
            </a:r>
          </a:p>
          <a:p>
            <a:pPr marL="0" indent="0">
              <a:buNone/>
            </a:pPr>
            <a:r>
              <a:rPr lang="en-US" sz="1400" b="1" dirty="0" smtClean="0">
                <a:latin typeface="Times New Roman" pitchFamily="18" charset="0"/>
                <a:cs typeface="Times New Roman" pitchFamily="18" charset="0"/>
              </a:rPr>
              <a:t>vi. MAP OF THE LOCATED AREA, INDICATING THE LOCATION OF THE COMPETITORS.</a:t>
            </a:r>
          </a:p>
          <a:p>
            <a:pPr marL="0" indent="0">
              <a:buNone/>
            </a:pPr>
            <a:r>
              <a:rPr lang="en-US" sz="1400" dirty="0" smtClean="0">
                <a:latin typeface="Times New Roman" pitchFamily="18" charset="0"/>
                <a:cs typeface="Times New Roman" pitchFamily="18" charset="0"/>
              </a:rPr>
              <a:t>Poultry farmers association are in place, therefore, we shall be part of them.</a:t>
            </a:r>
          </a:p>
          <a:p>
            <a:pPr marL="0" indent="0">
              <a:buNone/>
            </a:pPr>
            <a:r>
              <a:rPr lang="en-US" sz="1400" b="1" dirty="0" smtClean="0">
                <a:latin typeface="Times New Roman" pitchFamily="18" charset="0"/>
                <a:cs typeface="Times New Roman" pitchFamily="18" charset="0"/>
              </a:rPr>
              <a:t>vii. REGULATORY REQUIREMENTS</a:t>
            </a:r>
          </a:p>
          <a:p>
            <a:pPr marL="0" indent="0">
              <a:buNone/>
            </a:pPr>
            <a:r>
              <a:rPr lang="en-US" sz="1400" dirty="0" smtClean="0">
                <a:latin typeface="Times New Roman" pitchFamily="18" charset="0"/>
                <a:cs typeface="Times New Roman" pitchFamily="18" charset="0"/>
              </a:rPr>
              <a:t>The entrepreneur shall comply with all regulatory agencies in the farming industry, such as regulatory board, if need be other agencies like ministry of physical planning &amp; Urban development, Nigeria Institute of building and so on.</a:t>
            </a:r>
          </a:p>
          <a:p>
            <a:pPr marL="0" indent="0">
              <a:buNone/>
            </a:pPr>
            <a:r>
              <a:rPr lang="en-US" sz="1400" b="1" dirty="0" smtClean="0">
                <a:latin typeface="Times New Roman" pitchFamily="18" charset="0"/>
                <a:cs typeface="Times New Roman" pitchFamily="18" charset="0"/>
              </a:rPr>
              <a:t>viii. FACTORS AFFECTING THE POULTRY FARMING</a:t>
            </a:r>
          </a:p>
          <a:p>
            <a:r>
              <a:rPr lang="en-US" sz="1400" dirty="0" smtClean="0">
                <a:latin typeface="Times New Roman" pitchFamily="18" charset="0"/>
                <a:cs typeface="Times New Roman" pitchFamily="18" charset="0"/>
              </a:rPr>
              <a:t>Population size</a:t>
            </a:r>
          </a:p>
          <a:p>
            <a:r>
              <a:rPr lang="en-US" sz="1400" dirty="0" smtClean="0">
                <a:latin typeface="Times New Roman" pitchFamily="18" charset="0"/>
                <a:cs typeface="Times New Roman" pitchFamily="18" charset="0"/>
              </a:rPr>
              <a:t>Pricing</a:t>
            </a:r>
          </a:p>
          <a:p>
            <a:r>
              <a:rPr lang="en-US" sz="1400" dirty="0" smtClean="0">
                <a:latin typeface="Times New Roman" pitchFamily="18" charset="0"/>
                <a:cs typeface="Times New Roman" pitchFamily="18" charset="0"/>
              </a:rPr>
              <a:t>Competitors</a:t>
            </a:r>
          </a:p>
          <a:p>
            <a:r>
              <a:rPr lang="en-US" sz="1400" dirty="0" smtClean="0">
                <a:latin typeface="Times New Roman" pitchFamily="18" charset="0"/>
                <a:cs typeface="Times New Roman" pitchFamily="18" charset="0"/>
              </a:rPr>
              <a:t>Disposable income of the populace </a:t>
            </a:r>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2410199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315200" cy="762000"/>
          </a:xfrm>
        </p:spPr>
        <p:txBody>
          <a:bodyPr>
            <a:normAutofit fontScale="90000"/>
          </a:bodyPr>
          <a:lstStyle/>
          <a:p>
            <a:r>
              <a:rPr lang="en-US" sz="3200" dirty="0" smtClean="0">
                <a:latin typeface="Times New Roman" pitchFamily="18" charset="0"/>
                <a:cs typeface="Times New Roman" pitchFamily="18" charset="0"/>
              </a:rPr>
              <a:t>GUIDELINES FOR WRITING A BUSINESS PLAN </a:t>
            </a:r>
            <a:r>
              <a:rPr lang="en-US" sz="3200" dirty="0" err="1" smtClean="0">
                <a:latin typeface="Times New Roman" pitchFamily="18" charset="0"/>
                <a:cs typeface="Times New Roman" pitchFamily="18" charset="0"/>
              </a:rPr>
              <a:t>contd</a:t>
            </a:r>
            <a:r>
              <a:rPr lang="en-US" sz="3200" dirty="0" smtClean="0">
                <a:latin typeface="Times New Roman" pitchFamily="18" charset="0"/>
                <a:cs typeface="Times New Roman" pitchFamily="18" charset="0"/>
              </a:rPr>
              <a:t>……….</a:t>
            </a:r>
            <a:endParaRPr lang="en-US" sz="3200" dirty="0"/>
          </a:p>
        </p:txBody>
      </p:sp>
      <p:sp>
        <p:nvSpPr>
          <p:cNvPr id="3" name="Content Placeholder 2"/>
          <p:cNvSpPr>
            <a:spLocks noGrp="1"/>
          </p:cNvSpPr>
          <p:nvPr>
            <p:ph idx="1"/>
          </p:nvPr>
        </p:nvSpPr>
        <p:spPr>
          <a:xfrm>
            <a:off x="228600" y="1219200"/>
            <a:ext cx="8458200" cy="5486400"/>
          </a:xfrm>
        </p:spPr>
        <p:txBody>
          <a:bodyPr>
            <a:normAutofit fontScale="32500" lnSpcReduction="20000"/>
          </a:bodyPr>
          <a:lstStyle/>
          <a:p>
            <a:pPr marL="0" indent="0" algn="ctr">
              <a:buNone/>
            </a:pPr>
            <a:r>
              <a:rPr lang="en-US" sz="4000" b="1" dirty="0" smtClean="0">
                <a:latin typeface="Times New Roman" pitchFamily="18" charset="0"/>
                <a:cs typeface="Times New Roman" pitchFamily="18" charset="0"/>
              </a:rPr>
              <a:t>II. BREAKDOWN OF THE COST ITEMS</a:t>
            </a:r>
          </a:p>
          <a:p>
            <a:pPr marL="0" indent="0" algn="just">
              <a:buNone/>
            </a:pPr>
            <a:r>
              <a:rPr lang="en-US" sz="4000" dirty="0" smtClean="0">
                <a:latin typeface="Times New Roman" pitchFamily="18" charset="0"/>
                <a:cs typeface="Times New Roman" pitchFamily="18" charset="0"/>
              </a:rPr>
              <a:t>This segment exhaustively talked about various  cost implications upon this poultry farming business, thus;</a:t>
            </a:r>
          </a:p>
          <a:p>
            <a:pPr marL="0" indent="0" algn="just">
              <a:buNone/>
            </a:pPr>
            <a:r>
              <a:rPr lang="en-US" sz="4000" dirty="0" smtClean="0">
                <a:latin typeface="Times New Roman" pitchFamily="18" charset="0"/>
                <a:cs typeface="Times New Roman" pitchFamily="18" charset="0"/>
              </a:rPr>
              <a:t>1. Fixed costs : Land, and a Structure to be constructed on it.</a:t>
            </a:r>
          </a:p>
          <a:p>
            <a:pPr marL="0" indent="0" algn="just">
              <a:buNone/>
            </a:pPr>
            <a:r>
              <a:rPr lang="en-US" sz="4000" dirty="0" smtClean="0">
                <a:latin typeface="Times New Roman" pitchFamily="18" charset="0"/>
                <a:cs typeface="Times New Roman" pitchFamily="18" charset="0"/>
              </a:rPr>
              <a:t>2. Supporting equipment : Like Wheel Barrow, Drums, Well water, Digging shovels, Head pans, Feeders, Drinkers, Water bowls, Sawdust, and Generator etc.</a:t>
            </a:r>
          </a:p>
          <a:p>
            <a:pPr marL="0" indent="0" algn="just">
              <a:buNone/>
            </a:pPr>
            <a:r>
              <a:rPr lang="en-US" sz="4000" dirty="0" smtClean="0">
                <a:latin typeface="Times New Roman" pitchFamily="18" charset="0"/>
                <a:cs typeface="Times New Roman" pitchFamily="18" charset="0"/>
              </a:rPr>
              <a:t>3. Furniture and fittings</a:t>
            </a:r>
          </a:p>
          <a:p>
            <a:pPr marL="0" indent="0" algn="just">
              <a:buNone/>
            </a:pPr>
            <a:r>
              <a:rPr lang="en-US" sz="4000" dirty="0" smtClean="0">
                <a:latin typeface="Times New Roman" pitchFamily="18" charset="0"/>
                <a:cs typeface="Times New Roman" pitchFamily="18" charset="0"/>
              </a:rPr>
              <a:t>4. Vehicle : either by rent</a:t>
            </a:r>
          </a:p>
          <a:p>
            <a:pPr marL="0" indent="0" algn="just">
              <a:buNone/>
            </a:pPr>
            <a:r>
              <a:rPr lang="en-US" sz="4000" dirty="0" smtClean="0">
                <a:latin typeface="Times New Roman" pitchFamily="18" charset="0"/>
                <a:cs typeface="Times New Roman" pitchFamily="18" charset="0"/>
              </a:rPr>
              <a:t>5. Administrative costs : Employees- Manager, and temporary workers</a:t>
            </a:r>
          </a:p>
          <a:p>
            <a:pPr marL="0" indent="0" algn="just">
              <a:buNone/>
            </a:pPr>
            <a:r>
              <a:rPr lang="en-US" sz="4000" dirty="0" smtClean="0">
                <a:latin typeface="Times New Roman" pitchFamily="18" charset="0"/>
                <a:cs typeface="Times New Roman" pitchFamily="18" charset="0"/>
              </a:rPr>
              <a:t>6. Entrepreneur remuneration</a:t>
            </a:r>
          </a:p>
          <a:p>
            <a:pPr marL="0" indent="0" algn="just">
              <a:buNone/>
            </a:pPr>
            <a:r>
              <a:rPr lang="en-US" sz="4000" dirty="0" smtClean="0">
                <a:latin typeface="Times New Roman" pitchFamily="18" charset="0"/>
                <a:cs typeface="Times New Roman" pitchFamily="18" charset="0"/>
              </a:rPr>
              <a:t>7. Raw Materials : Day old chickens, Starter feeds, Grower feeds, Finisher feeds, and Drugs &amp; Vaccines</a:t>
            </a:r>
          </a:p>
          <a:p>
            <a:pPr marL="0" indent="0" algn="just">
              <a:buNone/>
            </a:pPr>
            <a:r>
              <a:rPr lang="en-US" sz="4000" b="1" dirty="0" smtClean="0">
                <a:latin typeface="Times New Roman" pitchFamily="18" charset="0"/>
                <a:cs typeface="Times New Roman" pitchFamily="18" charset="0"/>
              </a:rPr>
              <a:t>*NOTE :</a:t>
            </a:r>
            <a:r>
              <a:rPr lang="en-US" sz="4000" dirty="0" smtClean="0">
                <a:latin typeface="Times New Roman" pitchFamily="18" charset="0"/>
                <a:cs typeface="Times New Roman" pitchFamily="18" charset="0"/>
              </a:rPr>
              <a:t> Note that broiler DOC is only practicable for this entrepreneur, there is another form of this poultry farming called </a:t>
            </a:r>
            <a:r>
              <a:rPr lang="en-US" sz="4000" b="1" dirty="0" smtClean="0">
                <a:latin typeface="Times New Roman" pitchFamily="18" charset="0"/>
                <a:cs typeface="Times New Roman" pitchFamily="18" charset="0"/>
              </a:rPr>
              <a:t>layers, </a:t>
            </a:r>
            <a:r>
              <a:rPr lang="en-US" sz="4000" dirty="0" smtClean="0">
                <a:latin typeface="Times New Roman" pitchFamily="18" charset="0"/>
                <a:cs typeface="Times New Roman" pitchFamily="18" charset="0"/>
              </a:rPr>
              <a:t>this form of poultry farming could only be guarantee for practicing in large scale because of longevity (21 weeks) of maturity before eggs laying. The eggs laying duration could also be between 15-18 months only before the sales of the birds.</a:t>
            </a:r>
            <a:r>
              <a:rPr lang="en-US" sz="4000" b="1" dirty="0" smtClean="0">
                <a:latin typeface="Times New Roman" pitchFamily="18" charset="0"/>
                <a:cs typeface="Times New Roman" pitchFamily="18" charset="0"/>
              </a:rPr>
              <a:t> </a:t>
            </a:r>
          </a:p>
          <a:p>
            <a:pPr marL="0" indent="0" algn="just">
              <a:buNone/>
            </a:pPr>
            <a:r>
              <a:rPr lang="en-US" sz="4000" dirty="0" smtClean="0">
                <a:latin typeface="Times New Roman" pitchFamily="18" charset="0"/>
                <a:cs typeface="Times New Roman" pitchFamily="18" charset="0"/>
              </a:rPr>
              <a:t>8. Production : Sizes of the Broilers with their cost (1.9kg say 800 birds @ #4,000 each), </a:t>
            </a:r>
          </a:p>
          <a:p>
            <a:pPr algn="just"/>
            <a:r>
              <a:rPr lang="en-US" sz="4000" dirty="0" smtClean="0">
                <a:latin typeface="Times New Roman" pitchFamily="18" charset="0"/>
                <a:cs typeface="Times New Roman" pitchFamily="18" charset="0"/>
              </a:rPr>
              <a:t>(1.7kg say 400 birds @ #3,500 each),</a:t>
            </a:r>
          </a:p>
          <a:p>
            <a:pPr algn="just"/>
            <a:r>
              <a:rPr lang="en-US" sz="4000" dirty="0" smtClean="0">
                <a:latin typeface="Times New Roman" pitchFamily="18" charset="0"/>
                <a:cs typeface="Times New Roman" pitchFamily="18" charset="0"/>
              </a:rPr>
              <a:t> (1.5kg say 300 birds @ #3,000 each),</a:t>
            </a:r>
          </a:p>
          <a:p>
            <a:pPr algn="just"/>
            <a:r>
              <a:rPr lang="en-US" sz="4000" dirty="0" smtClean="0">
                <a:latin typeface="Times New Roman" pitchFamily="18" charset="0"/>
                <a:cs typeface="Times New Roman" pitchFamily="18" charset="0"/>
              </a:rPr>
              <a:t> (Litter –</a:t>
            </a:r>
            <a:r>
              <a:rPr lang="en-US" sz="4000" dirty="0" err="1" smtClean="0">
                <a:latin typeface="Times New Roman" pitchFamily="18" charset="0"/>
                <a:cs typeface="Times New Roman" pitchFamily="18" charset="0"/>
              </a:rPr>
              <a:t>feaces</a:t>
            </a:r>
            <a:r>
              <a:rPr lang="en-US" sz="4000" dirty="0" smtClean="0">
                <a:latin typeface="Times New Roman" pitchFamily="18" charset="0"/>
                <a:cs typeface="Times New Roman" pitchFamily="18" charset="0"/>
              </a:rPr>
              <a:t>- 2000kg @ 100kg for #1,000)</a:t>
            </a:r>
          </a:p>
          <a:p>
            <a:pPr marL="0" indent="0" algn="just">
              <a:buNone/>
            </a:pPr>
            <a:r>
              <a:rPr lang="en-US" sz="4000" dirty="0" smtClean="0">
                <a:latin typeface="Times New Roman" pitchFamily="18" charset="0"/>
                <a:cs typeface="Times New Roman" pitchFamily="18" charset="0"/>
              </a:rPr>
              <a:t>9.Vehicle for </a:t>
            </a:r>
            <a:r>
              <a:rPr lang="en-US" sz="4000" dirty="0" err="1" smtClean="0">
                <a:latin typeface="Times New Roman" pitchFamily="18" charset="0"/>
                <a:cs typeface="Times New Roman" pitchFamily="18" charset="0"/>
              </a:rPr>
              <a:t>haulaging</a:t>
            </a:r>
            <a:endParaRPr lang="en-US" sz="4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974860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509" y="228600"/>
            <a:ext cx="6347713" cy="609600"/>
          </a:xfrm>
        </p:spPr>
        <p:txBody>
          <a:bodyPr>
            <a:normAutofit fontScale="90000"/>
          </a:bodyPr>
          <a:lstStyle/>
          <a:p>
            <a:r>
              <a:rPr lang="en-US" sz="3200" dirty="0" smtClean="0">
                <a:latin typeface="Times New Roman" pitchFamily="18" charset="0"/>
                <a:cs typeface="Times New Roman" pitchFamily="18" charset="0"/>
              </a:rPr>
              <a:t>GUIDELINES FOR WRITING A BUSINESS PLAN </a:t>
            </a:r>
            <a:r>
              <a:rPr lang="en-US" sz="3200" dirty="0" err="1" smtClean="0">
                <a:latin typeface="Times New Roman" pitchFamily="18" charset="0"/>
                <a:cs typeface="Times New Roman" pitchFamily="18" charset="0"/>
              </a:rPr>
              <a:t>contd</a:t>
            </a:r>
            <a:r>
              <a:rPr lang="en-US" sz="3200" dirty="0" smtClean="0">
                <a:latin typeface="Times New Roman" pitchFamily="18" charset="0"/>
                <a:cs typeface="Times New Roman" pitchFamily="18" charset="0"/>
              </a:rPr>
              <a:t>……….</a:t>
            </a:r>
            <a:endParaRPr lang="en-US" sz="3200" dirty="0"/>
          </a:p>
        </p:txBody>
      </p:sp>
      <p:sp>
        <p:nvSpPr>
          <p:cNvPr id="3" name="Content Placeholder 2"/>
          <p:cNvSpPr>
            <a:spLocks noGrp="1"/>
          </p:cNvSpPr>
          <p:nvPr>
            <p:ph idx="1"/>
          </p:nvPr>
        </p:nvSpPr>
        <p:spPr>
          <a:xfrm>
            <a:off x="304800" y="1371600"/>
            <a:ext cx="8382000" cy="5257800"/>
          </a:xfrm>
        </p:spPr>
        <p:txBody>
          <a:bodyPr>
            <a:normAutofit fontScale="32500" lnSpcReduction="20000"/>
          </a:bodyPr>
          <a:lstStyle/>
          <a:p>
            <a:pPr marL="0" indent="0" algn="ctr">
              <a:buNone/>
            </a:pPr>
            <a:r>
              <a:rPr lang="en-US" sz="4000" b="1" dirty="0" smtClean="0">
                <a:latin typeface="Times New Roman" pitchFamily="18" charset="0"/>
                <a:cs typeface="Times New Roman" pitchFamily="18" charset="0"/>
              </a:rPr>
              <a:t>II. BREAKDOWN OF THE COST ITEMS</a:t>
            </a:r>
          </a:p>
          <a:p>
            <a:pPr marL="0" indent="0" algn="just">
              <a:buNone/>
            </a:pPr>
            <a:r>
              <a:rPr lang="en-US" sz="4000" dirty="0" smtClean="0">
                <a:latin typeface="Times New Roman" pitchFamily="18" charset="0"/>
                <a:cs typeface="Times New Roman" pitchFamily="18" charset="0"/>
              </a:rPr>
              <a:t>10. Utilities : Miscellaneous expenses (#100,000)</a:t>
            </a:r>
          </a:p>
          <a:p>
            <a:pPr algn="just"/>
            <a:r>
              <a:rPr lang="en-US" sz="4000" dirty="0" smtClean="0">
                <a:latin typeface="Times New Roman" pitchFamily="18" charset="0"/>
                <a:cs typeface="Times New Roman" pitchFamily="18" charset="0"/>
              </a:rPr>
              <a:t>PHCN bill #7,000 per month</a:t>
            </a:r>
          </a:p>
          <a:p>
            <a:pPr algn="just"/>
            <a:r>
              <a:rPr lang="en-US" sz="4000" dirty="0" smtClean="0">
                <a:latin typeface="Times New Roman" pitchFamily="18" charset="0"/>
                <a:cs typeface="Times New Roman" pitchFamily="18" charset="0"/>
              </a:rPr>
              <a:t>Fuel (PMS) for generator (#60, 000)</a:t>
            </a:r>
          </a:p>
          <a:p>
            <a:pPr marL="0" indent="0" algn="just">
              <a:buNone/>
            </a:pPr>
            <a:r>
              <a:rPr lang="en-US" sz="4000" dirty="0" smtClean="0">
                <a:latin typeface="Times New Roman" pitchFamily="18" charset="0"/>
                <a:cs typeface="Times New Roman" pitchFamily="18" charset="0"/>
              </a:rPr>
              <a:t>11. Depreciation : Building- 10% on cost</a:t>
            </a:r>
          </a:p>
          <a:p>
            <a:pPr algn="just"/>
            <a:r>
              <a:rPr lang="en-US" sz="4000" dirty="0" smtClean="0">
                <a:latin typeface="Times New Roman" pitchFamily="18" charset="0"/>
                <a:cs typeface="Times New Roman" pitchFamily="18" charset="0"/>
              </a:rPr>
              <a:t>Wheel Barrow- 5% on cost</a:t>
            </a:r>
          </a:p>
          <a:p>
            <a:pPr algn="just"/>
            <a:r>
              <a:rPr lang="en-US" sz="4000" dirty="0" smtClean="0">
                <a:latin typeface="Times New Roman" pitchFamily="18" charset="0"/>
                <a:cs typeface="Times New Roman" pitchFamily="18" charset="0"/>
              </a:rPr>
              <a:t>Furniture &amp; Fittings- 10% on cost</a:t>
            </a:r>
          </a:p>
          <a:p>
            <a:pPr algn="just"/>
            <a:r>
              <a:rPr lang="en-US" sz="4000" dirty="0" smtClean="0">
                <a:latin typeface="Times New Roman" pitchFamily="18" charset="0"/>
                <a:cs typeface="Times New Roman" pitchFamily="18" charset="0"/>
              </a:rPr>
              <a:t>Head pan/Shovels- 5% on cost</a:t>
            </a:r>
          </a:p>
          <a:p>
            <a:pPr algn="just"/>
            <a:r>
              <a:rPr lang="en-US" sz="4000" dirty="0" smtClean="0">
                <a:latin typeface="Times New Roman" pitchFamily="18" charset="0"/>
                <a:cs typeface="Times New Roman" pitchFamily="18" charset="0"/>
              </a:rPr>
              <a:t>Generator- 5% on cost</a:t>
            </a:r>
          </a:p>
          <a:p>
            <a:pPr algn="just"/>
            <a:r>
              <a:rPr lang="en-US" sz="4000" dirty="0" smtClean="0">
                <a:latin typeface="Times New Roman" pitchFamily="18" charset="0"/>
                <a:cs typeface="Times New Roman" pitchFamily="18" charset="0"/>
              </a:rPr>
              <a:t>Feeders &amp; Drinkers- 5% on cost</a:t>
            </a:r>
          </a:p>
          <a:p>
            <a:pPr algn="just"/>
            <a:r>
              <a:rPr lang="en-US" sz="4000" dirty="0" smtClean="0">
                <a:latin typeface="Times New Roman" pitchFamily="18" charset="0"/>
                <a:cs typeface="Times New Roman" pitchFamily="18" charset="0"/>
              </a:rPr>
              <a:t>Drum- 5% on cost</a:t>
            </a:r>
          </a:p>
          <a:p>
            <a:pPr marL="0" indent="0" algn="just">
              <a:buNone/>
            </a:pPr>
            <a:r>
              <a:rPr lang="en-US" sz="4000" dirty="0" smtClean="0">
                <a:latin typeface="Times New Roman" pitchFamily="18" charset="0"/>
                <a:cs typeface="Times New Roman" pitchFamily="18" charset="0"/>
              </a:rPr>
              <a:t>12. Tax and Duty : Tax rate is 30% - Negotiable</a:t>
            </a:r>
          </a:p>
          <a:p>
            <a:pPr algn="just"/>
            <a:r>
              <a:rPr lang="en-US" sz="4000" dirty="0" smtClean="0">
                <a:latin typeface="Times New Roman" pitchFamily="18" charset="0"/>
                <a:cs typeface="Times New Roman" pitchFamily="18" charset="0"/>
              </a:rPr>
              <a:t>Tenement rate</a:t>
            </a:r>
          </a:p>
          <a:p>
            <a:pPr algn="just"/>
            <a:r>
              <a:rPr lang="en-US" sz="4000" dirty="0" smtClean="0">
                <a:latin typeface="Times New Roman" pitchFamily="18" charset="0"/>
                <a:cs typeface="Times New Roman" pitchFamily="18" charset="0"/>
              </a:rPr>
              <a:t>Association subscription</a:t>
            </a:r>
          </a:p>
          <a:p>
            <a:pPr marL="0" indent="0" algn="just">
              <a:buNone/>
            </a:pPr>
            <a:r>
              <a:rPr lang="en-US" sz="4000" dirty="0" smtClean="0">
                <a:latin typeface="Times New Roman" pitchFamily="18" charset="0"/>
                <a:cs typeface="Times New Roman" pitchFamily="18" charset="0"/>
              </a:rPr>
              <a:t>13. Subsequent year estimate- For the following year, there is no additional expenses on</a:t>
            </a:r>
            <a:r>
              <a:rPr lang="en-US" sz="4000" b="1" dirty="0" smtClean="0">
                <a:latin typeface="Times New Roman" pitchFamily="18" charset="0"/>
                <a:cs typeface="Times New Roman" pitchFamily="18" charset="0"/>
              </a:rPr>
              <a:t> fixed cost, administrative cost</a:t>
            </a:r>
            <a:r>
              <a:rPr lang="en-US" sz="4000" dirty="0" smtClean="0">
                <a:latin typeface="Times New Roman" pitchFamily="18" charset="0"/>
                <a:cs typeface="Times New Roman" pitchFamily="18" charset="0"/>
              </a:rPr>
              <a:t> is expected to increase by 5% in 3 years, and 10% as from 4</a:t>
            </a:r>
            <a:r>
              <a:rPr lang="en-US" sz="4000" baseline="30000" dirty="0" smtClean="0">
                <a:latin typeface="Times New Roman" pitchFamily="18" charset="0"/>
                <a:cs typeface="Times New Roman" pitchFamily="18" charset="0"/>
              </a:rPr>
              <a:t>th</a:t>
            </a:r>
            <a:r>
              <a:rPr lang="en-US" sz="4000" dirty="0" smtClean="0">
                <a:latin typeface="Times New Roman" pitchFamily="18" charset="0"/>
                <a:cs typeface="Times New Roman" pitchFamily="18" charset="0"/>
              </a:rPr>
              <a:t> &amp; 5</a:t>
            </a:r>
            <a:r>
              <a:rPr lang="en-US" sz="4000" baseline="30000" dirty="0" smtClean="0">
                <a:latin typeface="Times New Roman" pitchFamily="18" charset="0"/>
                <a:cs typeface="Times New Roman" pitchFamily="18" charset="0"/>
              </a:rPr>
              <a:t>th</a:t>
            </a:r>
            <a:r>
              <a:rPr lang="en-US" sz="4000" dirty="0" smtClean="0">
                <a:latin typeface="Times New Roman" pitchFamily="18" charset="0"/>
                <a:cs typeface="Times New Roman" pitchFamily="18" charset="0"/>
              </a:rPr>
              <a:t> years as the case be.</a:t>
            </a:r>
          </a:p>
          <a:p>
            <a:pPr marL="0" indent="0" algn="just">
              <a:buNone/>
            </a:pPr>
            <a:r>
              <a:rPr lang="en-US" sz="4000" b="1" dirty="0" smtClean="0">
                <a:latin typeface="Times New Roman" pitchFamily="18" charset="0"/>
                <a:cs typeface="Times New Roman" pitchFamily="18" charset="0"/>
              </a:rPr>
              <a:t>Vision : </a:t>
            </a:r>
            <a:r>
              <a:rPr lang="en-US" sz="4000" dirty="0" smtClean="0">
                <a:latin typeface="Times New Roman" pitchFamily="18" charset="0"/>
                <a:cs typeface="Times New Roman" pitchFamily="18" charset="0"/>
              </a:rPr>
              <a:t>We wish to be in business as long as there is life, business is going concern. </a:t>
            </a:r>
            <a:r>
              <a:rPr lang="en-US" sz="1200" dirty="0" smtClean="0">
                <a:latin typeface="Times New Roman" pitchFamily="18" charset="0"/>
                <a:cs typeface="Times New Roman" pitchFamily="18" charset="0"/>
              </a:rPr>
              <a:t>    </a:t>
            </a:r>
          </a:p>
          <a:p>
            <a:pPr marL="0" indent="0" algn="just">
              <a:buNone/>
            </a:pPr>
            <a:r>
              <a:rPr lang="en-US" sz="12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4031444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GUIDELINES FOR WRITING A BUSINESS PLAN </a:t>
            </a:r>
            <a:r>
              <a:rPr lang="en-US" sz="3200" dirty="0" err="1" smtClean="0">
                <a:latin typeface="Times New Roman" pitchFamily="18" charset="0"/>
                <a:cs typeface="Times New Roman" pitchFamily="18" charset="0"/>
              </a:rPr>
              <a:t>contd</a:t>
            </a:r>
            <a:r>
              <a:rPr lang="en-US" sz="3200" dirty="0" smtClean="0">
                <a:latin typeface="Times New Roman" pitchFamily="18" charset="0"/>
                <a:cs typeface="Times New Roman" pitchFamily="18" charset="0"/>
              </a:rPr>
              <a:t>……….</a:t>
            </a:r>
            <a:endParaRPr lang="en-US" sz="3200" dirty="0"/>
          </a:p>
        </p:txBody>
      </p:sp>
      <p:sp>
        <p:nvSpPr>
          <p:cNvPr id="3" name="Content Placeholder 2"/>
          <p:cNvSpPr>
            <a:spLocks noGrp="1"/>
          </p:cNvSpPr>
          <p:nvPr>
            <p:ph idx="1"/>
          </p:nvPr>
        </p:nvSpPr>
        <p:spPr>
          <a:xfrm>
            <a:off x="228600" y="1828800"/>
            <a:ext cx="7315200" cy="4212563"/>
          </a:xfrm>
        </p:spPr>
        <p:txBody>
          <a:bodyPr>
            <a:normAutofit lnSpcReduction="10000"/>
          </a:bodyPr>
          <a:lstStyle/>
          <a:p>
            <a:pPr marL="0" indent="0">
              <a:buNone/>
            </a:pPr>
            <a:r>
              <a:rPr lang="en-US" b="1" dirty="0" smtClean="0">
                <a:latin typeface="Times New Roman" pitchFamily="18" charset="0"/>
                <a:cs typeface="Times New Roman" pitchFamily="18" charset="0"/>
              </a:rPr>
              <a:t>*3 years and 5</a:t>
            </a:r>
            <a:r>
              <a:rPr lang="en-US" b="1" baseline="30000" dirty="0" smtClean="0">
                <a:latin typeface="Times New Roman" pitchFamily="18" charset="0"/>
                <a:cs typeface="Times New Roman" pitchFamily="18" charset="0"/>
              </a:rPr>
              <a:t>th</a:t>
            </a:r>
            <a:r>
              <a:rPr lang="en-US" b="1" dirty="0" smtClean="0">
                <a:latin typeface="Times New Roman" pitchFamily="18" charset="0"/>
                <a:cs typeface="Times New Roman" pitchFamily="18" charset="0"/>
              </a:rPr>
              <a:t> year computation on Administrative cost*</a:t>
            </a:r>
          </a:p>
          <a:p>
            <a:pPr marL="0" indent="0">
              <a:buNone/>
            </a:pPr>
            <a:r>
              <a:rPr lang="en-US" dirty="0" smtClean="0">
                <a:latin typeface="Times New Roman" pitchFamily="18" charset="0"/>
                <a:cs typeface="Times New Roman" pitchFamily="18" charset="0"/>
              </a:rPr>
              <a:t>14. Advertising cost is constant</a:t>
            </a:r>
          </a:p>
          <a:p>
            <a:pPr marL="0" indent="0">
              <a:buNone/>
            </a:pPr>
            <a:r>
              <a:rPr lang="en-US" dirty="0" smtClean="0">
                <a:latin typeface="Times New Roman" pitchFamily="18" charset="0"/>
                <a:cs typeface="Times New Roman" pitchFamily="18" charset="0"/>
              </a:rPr>
              <a:t>15. Entrepreneur remuneration on 5% increase or as others as the case may be.</a:t>
            </a:r>
          </a:p>
          <a:p>
            <a:pPr marL="0" indent="0">
              <a:buNone/>
            </a:pPr>
            <a:r>
              <a:rPr lang="en-US" dirty="0" smtClean="0">
                <a:latin typeface="Times New Roman" pitchFamily="18" charset="0"/>
                <a:cs typeface="Times New Roman" pitchFamily="18" charset="0"/>
              </a:rPr>
              <a:t>16. Operating cost increase by 10% in first 2 years and 5% in the 4</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and 5</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years, like (Materials) Drug Vaccines, Day old chickens, </a:t>
            </a:r>
            <a:r>
              <a:rPr lang="en-US" dirty="0">
                <a:latin typeface="Times New Roman" pitchFamily="18" charset="0"/>
                <a:cs typeface="Times New Roman" pitchFamily="18" charset="0"/>
              </a:rPr>
              <a:t>S</a:t>
            </a:r>
            <a:r>
              <a:rPr lang="en-US" dirty="0" smtClean="0">
                <a:latin typeface="Times New Roman" pitchFamily="18" charset="0"/>
                <a:cs typeface="Times New Roman" pitchFamily="18" charset="0"/>
              </a:rPr>
              <a:t>tarter feeds, Grower feeds, Finisher feeds….(Utilities) Miscellaneous, PHCN, Fuel </a:t>
            </a:r>
            <a:r>
              <a:rPr lang="en-US" i="1" dirty="0" smtClean="0">
                <a:latin typeface="Times New Roman" pitchFamily="18" charset="0"/>
                <a:cs typeface="Times New Roman" pitchFamily="18" charset="0"/>
              </a:rPr>
              <a:t>PMS</a:t>
            </a:r>
            <a:r>
              <a:rPr lang="en-US" dirty="0" smtClean="0">
                <a:latin typeface="Times New Roman" pitchFamily="18" charset="0"/>
                <a:cs typeface="Times New Roman" pitchFamily="18" charset="0"/>
              </a:rPr>
              <a:t> </a:t>
            </a:r>
          </a:p>
          <a:p>
            <a:pPr marL="0" indent="0">
              <a:buNone/>
            </a:pPr>
            <a:r>
              <a:rPr lang="en-US" dirty="0" smtClean="0">
                <a:latin typeface="Times New Roman" pitchFamily="18" charset="0"/>
                <a:cs typeface="Times New Roman" pitchFamily="18" charset="0"/>
              </a:rPr>
              <a:t>17. Utilities cost may be like operating cost or 1% annually for 5 years.</a:t>
            </a:r>
          </a:p>
          <a:p>
            <a:pPr marL="0" indent="0">
              <a:buNone/>
            </a:pPr>
            <a:r>
              <a:rPr lang="en-US" dirty="0" smtClean="0">
                <a:latin typeface="Times New Roman" pitchFamily="18" charset="0"/>
                <a:cs typeface="Times New Roman" pitchFamily="18" charset="0"/>
              </a:rPr>
              <a:t>18. Vehicle for </a:t>
            </a:r>
            <a:r>
              <a:rPr lang="en-US" dirty="0" err="1" smtClean="0">
                <a:latin typeface="Times New Roman" pitchFamily="18" charset="0"/>
                <a:cs typeface="Times New Roman" pitchFamily="18" charset="0"/>
              </a:rPr>
              <a:t>haulaging</a:t>
            </a:r>
            <a:r>
              <a:rPr lang="en-US" dirty="0" smtClean="0">
                <a:latin typeface="Times New Roman" pitchFamily="18" charset="0"/>
                <a:cs typeface="Times New Roman" pitchFamily="18" charset="0"/>
              </a:rPr>
              <a:t> may be like operating cost or be constant for 5 years : </a:t>
            </a:r>
          </a:p>
          <a:p>
            <a:pPr marL="0" indent="0">
              <a:buNone/>
            </a:pPr>
            <a:r>
              <a:rPr lang="en-US" dirty="0">
                <a:latin typeface="Times New Roman" pitchFamily="18" charset="0"/>
                <a:cs typeface="Times New Roman" pitchFamily="18" charset="0"/>
              </a:rPr>
              <a:t> </a:t>
            </a:r>
            <a:r>
              <a:rPr lang="en-US" b="1" dirty="0" smtClean="0">
                <a:latin typeface="Times New Roman" pitchFamily="18" charset="0"/>
                <a:cs typeface="Times New Roman" pitchFamily="18" charset="0"/>
              </a:rPr>
              <a:t>*Computation on depreciation*</a:t>
            </a:r>
            <a:r>
              <a:rPr lang="en-US" dirty="0" smtClean="0">
                <a:latin typeface="Times New Roman" pitchFamily="18" charset="0"/>
                <a:cs typeface="Times New Roman" pitchFamily="18" charset="0"/>
              </a:rPr>
              <a:t> like Building &amp; land, Wheel Barrows, Furniture &amp; fittings, Generator set, Drinkers &amp; feeders water bowls, Head pans &amp; shovels, Drums etc.</a:t>
            </a:r>
            <a:r>
              <a:rPr lang="en-US" b="1" dirty="0" smtClean="0"/>
              <a:t> </a:t>
            </a:r>
            <a:endParaRPr lang="en-US" b="1" dirty="0"/>
          </a:p>
        </p:txBody>
      </p:sp>
    </p:spTree>
    <p:extLst>
      <p:ext uri="{BB962C8B-B14F-4D97-AF65-F5344CB8AC3E}">
        <p14:creationId xmlns:p14="http://schemas.microsoft.com/office/powerpoint/2010/main" val="279120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GUIDELINES FOR WRITING A BUSINESS PLAN </a:t>
            </a:r>
            <a:r>
              <a:rPr lang="en-US" sz="3200" dirty="0" err="1" smtClean="0">
                <a:latin typeface="Times New Roman" pitchFamily="18" charset="0"/>
                <a:cs typeface="Times New Roman" pitchFamily="18" charset="0"/>
              </a:rPr>
              <a:t>contd</a:t>
            </a:r>
            <a:r>
              <a:rPr lang="en-US" sz="3200" dirty="0" smtClean="0">
                <a:latin typeface="Times New Roman" pitchFamily="18" charset="0"/>
                <a:cs typeface="Times New Roman" pitchFamily="18" charset="0"/>
              </a:rPr>
              <a:t>……….</a:t>
            </a:r>
            <a:endParaRPr lang="en-US" sz="3200"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304800" y="1600200"/>
                <a:ext cx="7848599" cy="5181600"/>
              </a:xfrm>
            </p:spPr>
            <p:txBody>
              <a:bodyPr>
                <a:normAutofit fontScale="85000" lnSpcReduction="20000"/>
              </a:bodyPr>
              <a:lstStyle/>
              <a:p>
                <a:pPr marL="0" indent="0">
                  <a:buNone/>
                </a:pPr>
                <a:r>
                  <a:rPr lang="en-US" b="1" dirty="0" smtClean="0">
                    <a:latin typeface="Times New Roman" pitchFamily="18" charset="0"/>
                    <a:cs typeface="Times New Roman" pitchFamily="18" charset="0"/>
                  </a:rPr>
                  <a:t>III. REVENUE (SIX WEEKS MATURITY)</a:t>
                </a:r>
              </a:p>
              <a:p>
                <a:pPr marL="0" indent="0">
                  <a:buNone/>
                </a:pPr>
                <a:r>
                  <a:rPr lang="en-US" sz="1400" dirty="0" smtClean="0">
                    <a:latin typeface="Times New Roman" pitchFamily="18" charset="0"/>
                    <a:cs typeface="Times New Roman" pitchFamily="18" charset="0"/>
                  </a:rPr>
                  <a:t>1.9 kg broiler 800 </a:t>
                </a:r>
                <a14:m>
                  <m:oMath xmlns:m="http://schemas.openxmlformats.org/officeDocument/2006/math">
                    <m:r>
                      <a:rPr lang="en-US" sz="1400" i="1" smtClean="0">
                        <a:latin typeface="Cambria Math"/>
                        <a:ea typeface="Cambria Math"/>
                        <a:cs typeface="Times New Roman" pitchFamily="18" charset="0"/>
                      </a:rPr>
                      <m:t>×</m:t>
                    </m:r>
                    <m:r>
                      <a:rPr lang="en-US" sz="1400" b="0" i="1" smtClean="0">
                        <a:latin typeface="Cambria Math"/>
                        <a:ea typeface="Cambria Math"/>
                        <a:cs typeface="Times New Roman" pitchFamily="18" charset="0"/>
                      </a:rPr>
                      <m:t>  #4,000=3,200,000</m:t>
                    </m:r>
                  </m:oMath>
                </a14:m>
                <a:endParaRPr lang="en-US" sz="1400" b="0" dirty="0" smtClean="0">
                  <a:latin typeface="Times New Roman" pitchFamily="18" charset="0"/>
                  <a:ea typeface="Cambria Math"/>
                  <a:cs typeface="Times New Roman" pitchFamily="18" charset="0"/>
                </a:endParaRPr>
              </a:p>
              <a:p>
                <a:pPr marL="0" indent="0">
                  <a:buNone/>
                </a:pPr>
                <a:r>
                  <a:rPr lang="en-US" sz="1400" dirty="0" smtClean="0">
                    <a:latin typeface="Times New Roman" pitchFamily="18" charset="0"/>
                    <a:cs typeface="Times New Roman" pitchFamily="18" charset="0"/>
                  </a:rPr>
                  <a:t>1.7 kg broiler 400 </a:t>
                </a:r>
                <a14:m>
                  <m:oMath xmlns:m="http://schemas.openxmlformats.org/officeDocument/2006/math">
                    <m:r>
                      <a:rPr lang="en-US" sz="1400" i="1" smtClean="0">
                        <a:latin typeface="Cambria Math"/>
                        <a:ea typeface="Cambria Math"/>
                        <a:cs typeface="Times New Roman" pitchFamily="18" charset="0"/>
                      </a:rPr>
                      <m:t>×</m:t>
                    </m:r>
                    <m:r>
                      <a:rPr lang="en-US" sz="1400" b="0" i="1" smtClean="0">
                        <a:latin typeface="Cambria Math"/>
                        <a:ea typeface="Cambria Math"/>
                        <a:cs typeface="Times New Roman" pitchFamily="18" charset="0"/>
                      </a:rPr>
                      <m:t>  #3,500=1,400,000</m:t>
                    </m:r>
                  </m:oMath>
                </a14:m>
                <a:endParaRPr lang="en-US" sz="1400" b="0" dirty="0" smtClean="0">
                  <a:latin typeface="Times New Roman" pitchFamily="18" charset="0"/>
                  <a:ea typeface="Cambria Math"/>
                  <a:cs typeface="Times New Roman" pitchFamily="18" charset="0"/>
                </a:endParaRPr>
              </a:p>
              <a:p>
                <a:pPr marL="0" indent="0">
                  <a:buNone/>
                </a:pPr>
                <a:r>
                  <a:rPr lang="en-US" sz="1400" dirty="0" smtClean="0">
                    <a:latin typeface="Times New Roman" pitchFamily="18" charset="0"/>
                    <a:cs typeface="Times New Roman" pitchFamily="18" charset="0"/>
                  </a:rPr>
                  <a:t>1.5 kg broiler 300 </a:t>
                </a:r>
                <a14:m>
                  <m:oMath xmlns:m="http://schemas.openxmlformats.org/officeDocument/2006/math">
                    <m:r>
                      <a:rPr lang="en-US" sz="1400" i="1" u="sng" smtClean="0">
                        <a:latin typeface="Cambria Math"/>
                        <a:ea typeface="Cambria Math"/>
                        <a:cs typeface="Times New Roman" pitchFamily="18" charset="0"/>
                      </a:rPr>
                      <m:t>×</m:t>
                    </m:r>
                    <m:r>
                      <a:rPr lang="en-US" sz="1400" b="0" i="1" u="sng" smtClean="0">
                        <a:latin typeface="Cambria Math"/>
                        <a:ea typeface="Cambria Math"/>
                        <a:cs typeface="Times New Roman" pitchFamily="18" charset="0"/>
                      </a:rPr>
                      <m:t>  #3,000=   900,000</m:t>
                    </m:r>
                  </m:oMath>
                </a14:m>
                <a:endParaRPr lang="en-US" sz="1400" u="sng" dirty="0" smtClean="0">
                  <a:latin typeface="Times New Roman" pitchFamily="18" charset="0"/>
                  <a:cs typeface="Times New Roman" pitchFamily="18" charset="0"/>
                </a:endParaRPr>
              </a:p>
              <a:p>
                <a:pPr marL="0" indent="0">
                  <a:buNone/>
                </a:pPr>
                <a:r>
                  <a:rPr lang="en-US" sz="1400" u="sng" dirty="0">
                    <a:latin typeface="Times New Roman" pitchFamily="18" charset="0"/>
                    <a:cs typeface="Times New Roman" pitchFamily="18" charset="0"/>
                  </a:rPr>
                  <a:t> </a:t>
                </a:r>
                <a:r>
                  <a:rPr lang="en-US" sz="1400" u="sng" dirty="0" smtClean="0">
                    <a:latin typeface="Times New Roman" pitchFamily="18" charset="0"/>
                    <a:cs typeface="Times New Roman" pitchFamily="18" charset="0"/>
                  </a:rPr>
                  <a:t>                                                     5,500,000</a:t>
                </a:r>
              </a:p>
              <a:p>
                <a:pPr marL="0" indent="0">
                  <a:buNone/>
                </a:pPr>
                <a:r>
                  <a:rPr lang="en-US" sz="1400" dirty="0" smtClean="0">
                    <a:latin typeface="Times New Roman" pitchFamily="18" charset="0"/>
                    <a:cs typeface="Times New Roman" pitchFamily="18" charset="0"/>
                  </a:rPr>
                  <a:t>Liter (Feaces) 2000 kg for six weeks @ 100 kg for #1,000 cost #20,000</a:t>
                </a:r>
              </a:p>
              <a:p>
                <a:pPr marL="0" indent="0">
                  <a:buNone/>
                </a:pPr>
                <a:r>
                  <a:rPr lang="en-US" sz="1400" dirty="0" smtClean="0">
                    <a:latin typeface="Times New Roman" pitchFamily="18" charset="0"/>
                    <a:cs typeface="Times New Roman" pitchFamily="18" charset="0"/>
                  </a:rPr>
                  <a:t>We have 52 weeks in a year then,  52/6 = 8.6 times to practice in a year.</a:t>
                </a:r>
              </a:p>
              <a:p>
                <a:pPr marL="0" indent="0">
                  <a:buNone/>
                </a:pPr>
                <a:r>
                  <a:rPr lang="en-US" sz="1400" dirty="0" smtClean="0">
                    <a:latin typeface="Times New Roman" pitchFamily="18" charset="0"/>
                    <a:cs typeface="Times New Roman" pitchFamily="18" charset="0"/>
                  </a:rPr>
                  <a:t>The revenue for a cycle equal  #5,500,000</a:t>
                </a:r>
              </a:p>
              <a:p>
                <a:pPr marL="0" indent="0">
                  <a:buNone/>
                </a:pPr>
                <a:r>
                  <a:rPr lang="en-US" sz="1400" dirty="0" smtClean="0">
                    <a:latin typeface="Times New Roman" pitchFamily="18" charset="0"/>
                    <a:cs typeface="Times New Roman" pitchFamily="18" charset="0"/>
                  </a:rPr>
                  <a:t>Based on market share, the estimate is 10,000 customers</a:t>
                </a:r>
              </a:p>
              <a:p>
                <a:pPr>
                  <a:buAutoNum type="arabicPeriod"/>
                </a:pPr>
                <a:r>
                  <a:rPr lang="en-US" sz="1400" dirty="0" smtClean="0">
                    <a:latin typeface="Times New Roman" pitchFamily="18" charset="0"/>
                    <a:cs typeface="Times New Roman" pitchFamily="18" charset="0"/>
                  </a:rPr>
                  <a:t>Lets based 1 chicken/customer.</a:t>
                </a:r>
              </a:p>
              <a:p>
                <a:pPr>
                  <a:buAutoNum type="arabicPeriod"/>
                </a:pPr>
                <a:r>
                  <a:rPr lang="en-US" sz="1400" dirty="0" smtClean="0">
                    <a:latin typeface="Times New Roman" pitchFamily="18" charset="0"/>
                    <a:cs typeface="Times New Roman" pitchFamily="18" charset="0"/>
                  </a:rPr>
                  <a:t>The number of working in a year is approximately 8 times </a:t>
                </a:r>
                <a14:m>
                  <m:oMath xmlns:m="http://schemas.openxmlformats.org/officeDocument/2006/math">
                    <m:r>
                      <a:rPr lang="en-US" sz="1400" i="1" smtClean="0">
                        <a:latin typeface="Cambria Math"/>
                        <a:ea typeface="Cambria Math"/>
                        <a:cs typeface="Times New Roman" pitchFamily="18" charset="0"/>
                      </a:rPr>
                      <m:t>×</m:t>
                    </m:r>
                    <m:r>
                      <a:rPr lang="en-US" sz="1400" b="0" i="1" smtClean="0">
                        <a:latin typeface="Cambria Math"/>
                        <a:ea typeface="Cambria Math"/>
                        <a:cs typeface="Times New Roman" pitchFamily="18" charset="0"/>
                      </a:rPr>
                      <m:t>#5,500,000=#44,000,000</m:t>
                    </m:r>
                  </m:oMath>
                </a14:m>
                <a:endParaRPr lang="en-US" sz="1400" b="0" dirty="0" smtClean="0">
                  <a:latin typeface="Times New Roman" pitchFamily="18" charset="0"/>
                  <a:ea typeface="Cambria Math"/>
                  <a:cs typeface="Times New Roman" pitchFamily="18" charset="0"/>
                </a:endParaRPr>
              </a:p>
              <a:p>
                <a:pPr>
                  <a:buAutoNum type="arabicPeriod"/>
                </a:pPr>
                <a:r>
                  <a:rPr lang="en-US" sz="1400" dirty="0" smtClean="0">
                    <a:latin typeface="Times New Roman" pitchFamily="18" charset="0"/>
                    <a:cs typeface="Times New Roman" pitchFamily="18" charset="0"/>
                  </a:rPr>
                  <a:t>Subsequently years demand is expected to increase by 10% annually.</a:t>
                </a:r>
              </a:p>
              <a:p>
                <a:pPr marL="0" indent="0">
                  <a:buNone/>
                </a:pPr>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*COMPUTATION OF DEMAND FOR 1</a:t>
                </a:r>
                <a:r>
                  <a:rPr lang="en-US" sz="1400" b="1" baseline="30000" dirty="0" smtClean="0">
                    <a:latin typeface="Times New Roman" pitchFamily="18" charset="0"/>
                    <a:cs typeface="Times New Roman" pitchFamily="18" charset="0"/>
                  </a:rPr>
                  <a:t>ST</a:t>
                </a:r>
                <a:r>
                  <a:rPr lang="en-US" sz="1400" b="1" dirty="0" smtClean="0">
                    <a:latin typeface="Times New Roman" pitchFamily="18" charset="0"/>
                    <a:cs typeface="Times New Roman" pitchFamily="18" charset="0"/>
                  </a:rPr>
                  <a:t>-5</a:t>
                </a:r>
                <a:r>
                  <a:rPr lang="en-US" sz="1400" b="1" baseline="30000" dirty="0" smtClean="0">
                    <a:latin typeface="Times New Roman" pitchFamily="18" charset="0"/>
                    <a:cs typeface="Times New Roman" pitchFamily="18" charset="0"/>
                  </a:rPr>
                  <a:t>TH</a:t>
                </a:r>
                <a:r>
                  <a:rPr lang="en-US" sz="1400" b="1" dirty="0" smtClean="0">
                    <a:latin typeface="Times New Roman" pitchFamily="18" charset="0"/>
                    <a:cs typeface="Times New Roman" pitchFamily="18" charset="0"/>
                  </a:rPr>
                  <a:t> YEAR*</a:t>
                </a:r>
              </a:p>
              <a:p>
                <a:pPr marL="0" indent="0">
                  <a:buNone/>
                </a:pPr>
                <a:r>
                  <a:rPr lang="en-US" sz="1400" b="1" dirty="0" smtClean="0">
                    <a:latin typeface="Times New Roman" pitchFamily="18" charset="0"/>
                    <a:cs typeface="Times New Roman" pitchFamily="18" charset="0"/>
                  </a:rPr>
                  <a:t>IV. APPRAISAL AND EVALUATION TECHNIQUES.</a:t>
                </a:r>
              </a:p>
              <a:p>
                <a:pPr marL="0" indent="0">
                  <a:buNone/>
                </a:pPr>
                <a:r>
                  <a:rPr lang="en-US" sz="1400" dirty="0" smtClean="0">
                    <a:latin typeface="Times New Roman" pitchFamily="18" charset="0"/>
                    <a:cs typeface="Times New Roman" pitchFamily="18" charset="0"/>
                  </a:rPr>
                  <a:t>For the benefit of this project, discounting method  is being used with NPV (Net Present Value) method.</a:t>
                </a:r>
              </a:p>
              <a:p>
                <a:pPr marL="0" indent="0">
                  <a:buNone/>
                </a:pPr>
                <a:r>
                  <a:rPr lang="en-US" sz="1400" dirty="0" smtClean="0">
                    <a:latin typeface="Times New Roman" pitchFamily="18" charset="0"/>
                    <a:cs typeface="Times New Roman" pitchFamily="18" charset="0"/>
                  </a:rPr>
                  <a:t>Initial outlay #7,000,000</a:t>
                </a:r>
              </a:p>
              <a:p>
                <a:pPr marL="0" indent="0">
                  <a:buNone/>
                </a:pPr>
                <a:r>
                  <a:rPr lang="en-US" sz="1400" dirty="0" smtClean="0">
                    <a:latin typeface="Times New Roman" pitchFamily="18" charset="0"/>
                    <a:cs typeface="Times New Roman" pitchFamily="18" charset="0"/>
                  </a:rPr>
                  <a:t>Taken 12% rate of interest or cost of capital.</a:t>
                </a:r>
              </a:p>
              <a:p>
                <a:pPr marL="0" indent="0">
                  <a:buNone/>
                </a:pPr>
                <a:r>
                  <a:rPr lang="en-US" sz="1400" dirty="0" smtClean="0">
                    <a:latin typeface="Times New Roman" pitchFamily="18" charset="0"/>
                    <a:cs typeface="Times New Roman" pitchFamily="18" charset="0"/>
                  </a:rPr>
                  <a:t>At the end of the solution analysis, the NPV will be positive, then it shows that the project  is profitable and viable. </a:t>
                </a:r>
                <a:endParaRPr lang="en-US" sz="1400" dirty="0">
                  <a:latin typeface="Times New Roman" pitchFamily="18" charset="0"/>
                  <a:cs typeface="Times New Roman" pitchFamily="18"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304800" y="1600200"/>
                <a:ext cx="7848599" cy="5181600"/>
              </a:xfrm>
              <a:blipFill rotWithShape="1">
                <a:blip r:embed="rId3"/>
                <a:stretch>
                  <a:fillRect l="-233" t="-1059"/>
                </a:stretch>
              </a:blipFill>
            </p:spPr>
            <p:txBody>
              <a:bodyPr/>
              <a:lstStyle/>
              <a:p>
                <a:r>
                  <a:rPr lang="en-US">
                    <a:noFill/>
                  </a:rPr>
                  <a:t> </a:t>
                </a:r>
              </a:p>
            </p:txBody>
          </p:sp>
        </mc:Fallback>
      </mc:AlternateContent>
    </p:spTree>
    <p:extLst>
      <p:ext uri="{BB962C8B-B14F-4D97-AF65-F5344CB8AC3E}">
        <p14:creationId xmlns:p14="http://schemas.microsoft.com/office/powerpoint/2010/main" val="3457025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Times New Roman" pitchFamily="18" charset="0"/>
                <a:cs typeface="Times New Roman" pitchFamily="18" charset="0"/>
              </a:rPr>
              <a:t>THANK YOU FOR LISTENING</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130595" y="4050834"/>
            <a:ext cx="6489405" cy="2045166"/>
          </a:xfrm>
        </p:spPr>
        <p:txBody>
          <a:bodyPr>
            <a:normAutofit fontScale="92500" lnSpcReduction="10000"/>
          </a:bodyPr>
          <a:lstStyle/>
          <a:p>
            <a:r>
              <a:rPr lang="en-US" sz="4800" b="1" dirty="0" smtClean="0"/>
              <a:t>DR D. A. MORAKINYO</a:t>
            </a:r>
          </a:p>
          <a:p>
            <a:r>
              <a:rPr lang="en-US" sz="4800" b="1" dirty="0" err="1" smtClean="0"/>
              <a:t>Osun</a:t>
            </a:r>
            <a:r>
              <a:rPr lang="en-US" sz="4800" b="1" dirty="0" smtClean="0"/>
              <a:t> State University, </a:t>
            </a:r>
            <a:r>
              <a:rPr lang="en-US" sz="4800" b="1" dirty="0" err="1" smtClean="0"/>
              <a:t>Osogbo</a:t>
            </a:r>
            <a:r>
              <a:rPr lang="en-US" sz="4800" b="1" dirty="0" smtClean="0"/>
              <a:t>, </a:t>
            </a:r>
            <a:r>
              <a:rPr lang="en-US" sz="4800" b="1" dirty="0" err="1" smtClean="0"/>
              <a:t>Okuku</a:t>
            </a:r>
            <a:r>
              <a:rPr lang="en-US" sz="4800" b="1" dirty="0" smtClean="0"/>
              <a:t> Campus</a:t>
            </a:r>
            <a:endParaRPr lang="en-US" sz="4800" b="1" dirty="0"/>
          </a:p>
        </p:txBody>
      </p:sp>
    </p:spTree>
    <p:extLst>
      <p:ext uri="{BB962C8B-B14F-4D97-AF65-F5344CB8AC3E}">
        <p14:creationId xmlns:p14="http://schemas.microsoft.com/office/powerpoint/2010/main" val="1310696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0127"/>
            <a:ext cx="8229600" cy="5897563"/>
          </a:xfrm>
        </p:spPr>
        <p:txBody>
          <a:bodyPr>
            <a:normAutofit/>
          </a:bodyPr>
          <a:lstStyle/>
          <a:p>
            <a:pPr marL="0" indent="0" algn="just">
              <a:buNone/>
            </a:pPr>
            <a:r>
              <a:rPr lang="en-US" sz="2800" b="1" dirty="0">
                <a:latin typeface="Times New Roman" pitchFamily="18" charset="0"/>
                <a:cs typeface="Times New Roman" pitchFamily="18" charset="0"/>
              </a:rPr>
              <a:t>Introduction</a:t>
            </a:r>
            <a:br>
              <a:rPr lang="en-US" sz="2800" b="1" dirty="0">
                <a:latin typeface="Times New Roman" pitchFamily="18" charset="0"/>
                <a:cs typeface="Times New Roman" pitchFamily="18" charset="0"/>
              </a:rPr>
            </a:br>
            <a:r>
              <a:rPr lang="en-US" sz="2800" dirty="0">
                <a:latin typeface="Times New Roman" pitchFamily="18" charset="0"/>
                <a:cs typeface="Times New Roman" pitchFamily="18" charset="0"/>
              </a:rPr>
              <a:t>This study session introduces you to how to write a business </a:t>
            </a:r>
            <a:r>
              <a:rPr lang="en-US" sz="2800" dirty="0" smtClean="0">
                <a:latin typeface="Times New Roman" pitchFamily="18" charset="0"/>
                <a:cs typeface="Times New Roman" pitchFamily="18" charset="0"/>
              </a:rPr>
              <a:t>plan. </a:t>
            </a:r>
            <a:r>
              <a:rPr lang="en-US" sz="2800" b="1" dirty="0" smtClean="0">
                <a:latin typeface="Times New Roman" pitchFamily="18" charset="0"/>
                <a:cs typeface="Times New Roman" pitchFamily="18" charset="0"/>
              </a:rPr>
              <a:t>The business </a:t>
            </a:r>
            <a:r>
              <a:rPr lang="en-US" sz="2800" b="1" dirty="0">
                <a:latin typeface="Times New Roman" pitchFamily="18" charset="0"/>
                <a:cs typeface="Times New Roman" pitchFamily="18" charset="0"/>
              </a:rPr>
              <a:t>plan is like the life plan for an individual. </a:t>
            </a:r>
            <a:endParaRPr lang="en-US" sz="2800" b="1" dirty="0" smtClean="0">
              <a:latin typeface="Times New Roman" pitchFamily="18" charset="0"/>
              <a:cs typeface="Times New Roman" pitchFamily="18" charset="0"/>
            </a:endParaRPr>
          </a:p>
          <a:p>
            <a:pPr marL="0" indent="0" algn="just">
              <a:buNone/>
            </a:pPr>
            <a:r>
              <a:rPr lang="en-US" sz="2800" dirty="0" smtClean="0">
                <a:latin typeface="Times New Roman" pitchFamily="18" charset="0"/>
                <a:cs typeface="Times New Roman" pitchFamily="18" charset="0"/>
              </a:rPr>
              <a:t>Before </a:t>
            </a:r>
            <a:r>
              <a:rPr lang="en-US" sz="2800" dirty="0">
                <a:latin typeface="Times New Roman" pitchFamily="18" charset="0"/>
                <a:cs typeface="Times New Roman" pitchFamily="18" charset="0"/>
              </a:rPr>
              <a:t>you begin writing your </a:t>
            </a:r>
            <a:r>
              <a:rPr lang="en-US" sz="2800" dirty="0" smtClean="0">
                <a:latin typeface="Times New Roman" pitchFamily="18" charset="0"/>
                <a:cs typeface="Times New Roman" pitchFamily="18" charset="0"/>
              </a:rPr>
              <a:t>business plan </a:t>
            </a:r>
            <a:r>
              <a:rPr lang="en-US" sz="2800" dirty="0">
                <a:latin typeface="Times New Roman" pitchFamily="18" charset="0"/>
                <a:cs typeface="Times New Roman" pitchFamily="18" charset="0"/>
              </a:rPr>
              <a:t>you need </a:t>
            </a:r>
            <a:r>
              <a:rPr lang="en-US" sz="2800" b="1" dirty="0">
                <a:latin typeface="Times New Roman" pitchFamily="18" charset="0"/>
                <a:cs typeface="Times New Roman" pitchFamily="18" charset="0"/>
              </a:rPr>
              <a:t>to identify how, where, and to whom you intend to sell a product or </a:t>
            </a:r>
            <a:r>
              <a:rPr lang="en-US" sz="2800" b="1" dirty="0" smtClean="0">
                <a:latin typeface="Times New Roman" pitchFamily="18" charset="0"/>
                <a:cs typeface="Times New Roman" pitchFamily="18" charset="0"/>
              </a:rPr>
              <a:t>provide a </a:t>
            </a:r>
            <a:r>
              <a:rPr lang="en-US" sz="2800" b="1" dirty="0">
                <a:latin typeface="Times New Roman" pitchFamily="18" charset="0"/>
                <a:cs typeface="Times New Roman" pitchFamily="18" charset="0"/>
              </a:rPr>
              <a:t>service. </a:t>
            </a:r>
            <a:endParaRPr lang="en-US" sz="2800" b="1" dirty="0" smtClean="0">
              <a:latin typeface="Times New Roman" pitchFamily="18" charset="0"/>
              <a:cs typeface="Times New Roman" pitchFamily="18" charset="0"/>
            </a:endParaRPr>
          </a:p>
          <a:p>
            <a:pPr marL="0" indent="0" algn="just">
              <a:buNone/>
            </a:pPr>
            <a:r>
              <a:rPr lang="en-US" sz="2800" dirty="0" smtClean="0">
                <a:latin typeface="Times New Roman" pitchFamily="18" charset="0"/>
                <a:cs typeface="Times New Roman" pitchFamily="18" charset="0"/>
              </a:rPr>
              <a:t>You </a:t>
            </a:r>
            <a:r>
              <a:rPr lang="en-US" sz="2800" dirty="0">
                <a:latin typeface="Times New Roman" pitchFamily="18" charset="0"/>
                <a:cs typeface="Times New Roman" pitchFamily="18" charset="0"/>
              </a:rPr>
              <a:t>also need </a:t>
            </a:r>
            <a:r>
              <a:rPr lang="en-US" sz="2800" b="1" dirty="0">
                <a:latin typeface="Times New Roman" pitchFamily="18" charset="0"/>
                <a:cs typeface="Times New Roman" pitchFamily="18" charset="0"/>
              </a:rPr>
              <a:t>to assess your competitive environment and understand how </a:t>
            </a:r>
            <a:r>
              <a:rPr lang="en-US" sz="2800" b="1" dirty="0" smtClean="0">
                <a:latin typeface="Times New Roman" pitchFamily="18" charset="0"/>
                <a:cs typeface="Times New Roman" pitchFamily="18" charset="0"/>
              </a:rPr>
              <a:t>much money </a:t>
            </a:r>
            <a:r>
              <a:rPr lang="en-US" sz="2800" b="1" dirty="0">
                <a:latin typeface="Times New Roman" pitchFamily="18" charset="0"/>
                <a:cs typeface="Times New Roman" pitchFamily="18" charset="0"/>
              </a:rPr>
              <a:t>you need to </a:t>
            </a:r>
            <a:r>
              <a:rPr lang="en-US" sz="2800" b="1" dirty="0" smtClean="0">
                <a:latin typeface="Times New Roman" pitchFamily="18" charset="0"/>
                <a:cs typeface="Times New Roman" pitchFamily="18" charset="0"/>
              </a:rPr>
              <a:t>start your </a:t>
            </a:r>
            <a:r>
              <a:rPr lang="en-US" sz="2800" b="1" dirty="0">
                <a:latin typeface="Times New Roman" pitchFamily="18" charset="0"/>
                <a:cs typeface="Times New Roman" pitchFamily="18" charset="0"/>
              </a:rPr>
              <a:t>business</a:t>
            </a:r>
            <a:r>
              <a:rPr lang="en-US" sz="2800" dirty="0">
                <a:latin typeface="Times New Roman" pitchFamily="18" charset="0"/>
                <a:cs typeface="Times New Roman" pitchFamily="18" charset="0"/>
              </a:rPr>
              <a:t> and keep it running until it is established.</a:t>
            </a:r>
          </a:p>
          <a:p>
            <a:pPr marL="0" indent="0">
              <a:buNone/>
            </a:pP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7200" y="5029495"/>
            <a:ext cx="5029200" cy="1812341"/>
          </a:xfrm>
          <a:prstGeom prst="rect">
            <a:avLst/>
          </a:prstGeom>
        </p:spPr>
      </p:pic>
    </p:spTree>
    <p:extLst>
      <p:ext uri="{BB962C8B-B14F-4D97-AF65-F5344CB8AC3E}">
        <p14:creationId xmlns:p14="http://schemas.microsoft.com/office/powerpoint/2010/main" val="898768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DEFINE BUSINESS PLAN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marL="0" indent="0">
              <a:buNone/>
            </a:pPr>
            <a:r>
              <a:rPr lang="en-US" b="1" dirty="0">
                <a:latin typeface="Times New Roman" pitchFamily="18" charset="0"/>
                <a:cs typeface="Times New Roman" pitchFamily="18" charset="0"/>
              </a:rPr>
              <a:t>Business </a:t>
            </a:r>
            <a:r>
              <a:rPr lang="en-US" b="1" dirty="0" smtClean="0">
                <a:latin typeface="Times New Roman" pitchFamily="18" charset="0"/>
                <a:cs typeface="Times New Roman" pitchFamily="18" charset="0"/>
              </a:rPr>
              <a:t>plan</a:t>
            </a:r>
            <a:r>
              <a:rPr lang="en-US" b="1" dirty="0">
                <a:latin typeface="Times New Roman" pitchFamily="18" charset="0"/>
                <a:cs typeface="Times New Roman" pitchFamily="18" charset="0"/>
              </a:rPr>
              <a:t/>
            </a:r>
            <a:br>
              <a:rPr lang="en-US" b="1" dirty="0">
                <a:latin typeface="Times New Roman" pitchFamily="18" charset="0"/>
                <a:cs typeface="Times New Roman" pitchFamily="18" charset="0"/>
              </a:rPr>
            </a:br>
            <a:r>
              <a:rPr lang="en-US" dirty="0">
                <a:latin typeface="Times New Roman" pitchFamily="18" charset="0"/>
                <a:cs typeface="Times New Roman" pitchFamily="18" charset="0"/>
              </a:rPr>
              <a:t>The term “business plan” has different meanings to different </a:t>
            </a:r>
            <a:r>
              <a:rPr lang="en-US" dirty="0" smtClean="0">
                <a:latin typeface="Times New Roman" pitchFamily="18" charset="0"/>
                <a:cs typeface="Times New Roman" pitchFamily="18" charset="0"/>
              </a:rPr>
              <a:t>people</a:t>
            </a:r>
            <a:r>
              <a:rPr lang="en-US" dirty="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en-US" b="1" dirty="0">
                <a:latin typeface="Times New Roman" pitchFamily="18" charset="0"/>
                <a:cs typeface="Times New Roman" pitchFamily="18" charset="0"/>
              </a:rPr>
              <a:t>Banks</a:t>
            </a:r>
            <a:r>
              <a:rPr lang="en-US" dirty="0">
                <a:latin typeface="Times New Roman" pitchFamily="18" charset="0"/>
                <a:cs typeface="Times New Roman" pitchFamily="18" charset="0"/>
              </a:rPr>
              <a:t> that </a:t>
            </a:r>
            <a:r>
              <a:rPr lang="en-US" dirty="0" smtClean="0">
                <a:latin typeface="Times New Roman" pitchFamily="18" charset="0"/>
                <a:cs typeface="Times New Roman" pitchFamily="18" charset="0"/>
              </a:rPr>
              <a:t>release their </a:t>
            </a:r>
            <a:r>
              <a:rPr lang="en-US" dirty="0">
                <a:latin typeface="Times New Roman" pitchFamily="18" charset="0"/>
                <a:cs typeface="Times New Roman" pitchFamily="18" charset="0"/>
              </a:rPr>
              <a:t>own planning guidelines consider formal </a:t>
            </a:r>
            <a:r>
              <a:rPr lang="en-US" b="1" dirty="0">
                <a:latin typeface="Times New Roman" pitchFamily="18" charset="0"/>
                <a:cs typeface="Times New Roman" pitchFamily="18" charset="0"/>
              </a:rPr>
              <a:t>business loan</a:t>
            </a:r>
            <a:r>
              <a:rPr lang="en-US" dirty="0">
                <a:latin typeface="Times New Roman" pitchFamily="18" charset="0"/>
                <a:cs typeface="Times New Roman" pitchFamily="18" charset="0"/>
              </a:rPr>
              <a:t> applications to be </a:t>
            </a:r>
            <a:r>
              <a:rPr lang="en-US" b="1" dirty="0">
                <a:latin typeface="Times New Roman" pitchFamily="18" charset="0"/>
                <a:cs typeface="Times New Roman" pitchFamily="18" charset="0"/>
              </a:rPr>
              <a:t>synonymous</a:t>
            </a:r>
            <a:br>
              <a:rPr lang="en-US" b="1" dirty="0">
                <a:latin typeface="Times New Roman" pitchFamily="18" charset="0"/>
                <a:cs typeface="Times New Roman" pitchFamily="18" charset="0"/>
              </a:rPr>
            </a:br>
            <a:r>
              <a:rPr lang="en-US" dirty="0">
                <a:latin typeface="Times New Roman" pitchFamily="18" charset="0"/>
                <a:cs typeface="Times New Roman" pitchFamily="18" charset="0"/>
              </a:rPr>
              <a:t>with business plans. </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Venture </a:t>
            </a:r>
            <a:r>
              <a:rPr lang="en-US" b="1" dirty="0">
                <a:latin typeface="Times New Roman" pitchFamily="18" charset="0"/>
                <a:cs typeface="Times New Roman" pitchFamily="18" charset="0"/>
              </a:rPr>
              <a:t>capitalists</a:t>
            </a:r>
            <a:r>
              <a:rPr lang="en-US" dirty="0">
                <a:latin typeface="Times New Roman" pitchFamily="18" charset="0"/>
                <a:cs typeface="Times New Roman" pitchFamily="18" charset="0"/>
              </a:rPr>
              <a:t> see them as </a:t>
            </a:r>
            <a:r>
              <a:rPr lang="en-US" b="1" dirty="0">
                <a:latin typeface="Times New Roman" pitchFamily="18" charset="0"/>
                <a:cs typeface="Times New Roman" pitchFamily="18" charset="0"/>
              </a:rPr>
              <a:t>investment proposals</a:t>
            </a:r>
            <a:r>
              <a:rPr lang="en-US" dirty="0">
                <a:latin typeface="Times New Roman" pitchFamily="18" charset="0"/>
                <a:cs typeface="Times New Roman" pitchFamily="18" charset="0"/>
              </a:rPr>
              <a:t>, purely </a:t>
            </a:r>
            <a:r>
              <a:rPr lang="en-US" dirty="0" smtClean="0">
                <a:latin typeface="Times New Roman" pitchFamily="18" charset="0"/>
                <a:cs typeface="Times New Roman" pitchFamily="18" charset="0"/>
              </a:rPr>
              <a:t>fun</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raising documents.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Corporate </a:t>
            </a:r>
            <a:r>
              <a:rPr lang="en-US" dirty="0">
                <a:latin typeface="Times New Roman" pitchFamily="18" charset="0"/>
                <a:cs typeface="Times New Roman" pitchFamily="18" charset="0"/>
              </a:rPr>
              <a:t>managers think of them in terms of </a:t>
            </a:r>
            <a:r>
              <a:rPr lang="en-US" b="1" dirty="0">
                <a:latin typeface="Times New Roman" pitchFamily="18" charset="0"/>
                <a:cs typeface="Times New Roman" pitchFamily="18" charset="0"/>
              </a:rPr>
              <a:t>departmental </a:t>
            </a:r>
            <a:r>
              <a:rPr lang="en-US" b="1" dirty="0" smtClean="0">
                <a:latin typeface="Times New Roman" pitchFamily="18" charset="0"/>
                <a:cs typeface="Times New Roman" pitchFamily="18" charset="0"/>
              </a:rPr>
              <a:t>budgets</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b="1" dirty="0">
                <a:latin typeface="Times New Roman" pitchFamily="18" charset="0"/>
                <a:cs typeface="Times New Roman" pitchFamily="18" charset="0"/>
              </a:rPr>
              <a:t>financial forecasts</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Touchie</a:t>
            </a:r>
            <a:r>
              <a:rPr lang="en-US" dirty="0">
                <a:latin typeface="Times New Roman" pitchFamily="18" charset="0"/>
                <a:cs typeface="Times New Roman" pitchFamily="18" charset="0"/>
              </a:rPr>
              <a:t>, 2005</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According </a:t>
            </a:r>
            <a:r>
              <a:rPr lang="en-US" dirty="0">
                <a:latin typeface="Times New Roman" pitchFamily="18" charset="0"/>
                <a:cs typeface="Times New Roman" pitchFamily="18" charset="0"/>
              </a:rPr>
              <a:t>to </a:t>
            </a:r>
            <a:r>
              <a:rPr lang="en-US" dirty="0" err="1">
                <a:latin typeface="Times New Roman" pitchFamily="18" charset="0"/>
                <a:cs typeface="Times New Roman" pitchFamily="18" charset="0"/>
              </a:rPr>
              <a:t>Kuratko</a:t>
            </a:r>
            <a:r>
              <a:rPr lang="en-US" dirty="0">
                <a:latin typeface="Times New Roman" pitchFamily="18" charset="0"/>
                <a:cs typeface="Times New Roman" pitchFamily="18" charset="0"/>
              </a:rPr>
              <a:t> and </a:t>
            </a:r>
            <a:r>
              <a:rPr lang="en-US" dirty="0" err="1">
                <a:latin typeface="Times New Roman" pitchFamily="18" charset="0"/>
                <a:cs typeface="Times New Roman" pitchFamily="18" charset="0"/>
              </a:rPr>
              <a:t>Hodgetts</a:t>
            </a:r>
            <a:r>
              <a:rPr lang="en-US" dirty="0">
                <a:latin typeface="Times New Roman" pitchFamily="18" charset="0"/>
                <a:cs typeface="Times New Roman" pitchFamily="18" charset="0"/>
              </a:rPr>
              <a:t> (1998), the business plan describes to </a:t>
            </a:r>
            <a:r>
              <a:rPr lang="en-US" dirty="0" smtClean="0">
                <a:latin typeface="Times New Roman" pitchFamily="18" charset="0"/>
                <a:cs typeface="Times New Roman" pitchFamily="18" charset="0"/>
              </a:rPr>
              <a:t>the investors as </a:t>
            </a:r>
            <a:r>
              <a:rPr lang="en-US" b="1" dirty="0" smtClean="0">
                <a:latin typeface="Times New Roman" pitchFamily="18" charset="0"/>
                <a:cs typeface="Times New Roman" pitchFamily="18" charset="0"/>
              </a:rPr>
              <a:t>financial </a:t>
            </a:r>
            <a:r>
              <a:rPr lang="en-US" b="1" dirty="0">
                <a:latin typeface="Times New Roman" pitchFamily="18" charset="0"/>
                <a:cs typeface="Times New Roman" pitchFamily="18" charset="0"/>
              </a:rPr>
              <a:t>sources </a:t>
            </a:r>
            <a:r>
              <a:rPr lang="en-US" b="1" dirty="0" smtClean="0">
                <a:latin typeface="Times New Roman" pitchFamily="18" charset="0"/>
                <a:cs typeface="Times New Roman" pitchFamily="18" charset="0"/>
              </a:rPr>
              <a:t>of all </a:t>
            </a:r>
            <a:r>
              <a:rPr lang="en-US" b="1" dirty="0">
                <a:latin typeface="Times New Roman" pitchFamily="18" charset="0"/>
                <a:cs typeface="Times New Roman" pitchFamily="18" charset="0"/>
              </a:rPr>
              <a:t>the events</a:t>
            </a:r>
            <a:r>
              <a:rPr lang="en-US" dirty="0">
                <a:latin typeface="Times New Roman" pitchFamily="18" charset="0"/>
                <a:cs typeface="Times New Roman" pitchFamily="18" charset="0"/>
              </a:rPr>
              <a:t> that are likely to affect the proposed venture.</a:t>
            </a:r>
          </a:p>
        </p:txBody>
      </p:sp>
    </p:spTree>
    <p:extLst>
      <p:ext uri="{BB962C8B-B14F-4D97-AF65-F5344CB8AC3E}">
        <p14:creationId xmlns:p14="http://schemas.microsoft.com/office/powerpoint/2010/main" val="2148576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REASONS FOR PREPARING BUSINESS PLAN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smtClean="0">
                <a:latin typeface="Times New Roman" pitchFamily="18" charset="0"/>
                <a:cs typeface="Times New Roman" pitchFamily="18" charset="0"/>
              </a:rPr>
              <a:t>Details are required </a:t>
            </a:r>
            <a:r>
              <a:rPr lang="en-US" dirty="0">
                <a:latin typeface="Times New Roman" pitchFamily="18" charset="0"/>
                <a:cs typeface="Times New Roman" pitchFamily="18" charset="0"/>
              </a:rPr>
              <a:t>for various projected actions of the venture, with associated revenues and </a:t>
            </a:r>
            <a:r>
              <a:rPr lang="en-US" dirty="0" smtClean="0">
                <a:latin typeface="Times New Roman" pitchFamily="18" charset="0"/>
                <a:cs typeface="Times New Roman" pitchFamily="18" charset="0"/>
              </a:rPr>
              <a:t>costs outlined</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 </a:t>
            </a:r>
            <a:r>
              <a:rPr lang="en-US" dirty="0">
                <a:latin typeface="Times New Roman" pitchFamily="18" charset="0"/>
                <a:cs typeface="Times New Roman" pitchFamily="18" charset="0"/>
              </a:rPr>
              <a:t>Business Plan describes a business opportunity.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a:t>
            </a:r>
            <a:r>
              <a:rPr lang="en-US" dirty="0">
                <a:latin typeface="Times New Roman" pitchFamily="18" charset="0"/>
                <a:cs typeface="Times New Roman" pitchFamily="18" charset="0"/>
              </a:rPr>
              <a:t>is like a road map because </a:t>
            </a:r>
            <a:r>
              <a:rPr lang="en-US" dirty="0" smtClean="0">
                <a:latin typeface="Times New Roman" pitchFamily="18" charset="0"/>
                <a:cs typeface="Times New Roman" pitchFamily="18" charset="0"/>
              </a:rPr>
              <a:t>it tells </a:t>
            </a:r>
            <a:r>
              <a:rPr lang="en-US" dirty="0">
                <a:latin typeface="Times New Roman" pitchFamily="18" charset="0"/>
                <a:cs typeface="Times New Roman" pitchFamily="18" charset="0"/>
              </a:rPr>
              <a:t>you what to expect and what alternative routes you can take to arrive at </a:t>
            </a:r>
            <a:r>
              <a:rPr lang="en-US" dirty="0" smtClean="0">
                <a:latin typeface="Times New Roman" pitchFamily="18" charset="0"/>
                <a:cs typeface="Times New Roman" pitchFamily="18" charset="0"/>
              </a:rPr>
              <a:t>your destination</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Planning </a:t>
            </a:r>
            <a:r>
              <a:rPr lang="en-US" dirty="0">
                <a:latin typeface="Times New Roman" pitchFamily="18" charset="0"/>
                <a:cs typeface="Times New Roman" pitchFamily="18" charset="0"/>
              </a:rPr>
              <a:t>helps you to work smarter rather than harder.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a:t>
            </a:r>
            <a:r>
              <a:rPr lang="en-US" dirty="0">
                <a:latin typeface="Times New Roman" pitchFamily="18" charset="0"/>
                <a:cs typeface="Times New Roman" pitchFamily="18" charset="0"/>
              </a:rPr>
              <a:t>keeps you future oriented and motivates you to achieve the results you want.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Perhaps </a:t>
            </a:r>
            <a:r>
              <a:rPr lang="en-US" dirty="0">
                <a:latin typeface="Times New Roman" pitchFamily="18" charset="0"/>
                <a:cs typeface="Times New Roman" pitchFamily="18" charset="0"/>
              </a:rPr>
              <a:t>most importantly, </a:t>
            </a:r>
            <a:r>
              <a:rPr lang="en-US" dirty="0" smtClean="0">
                <a:latin typeface="Times New Roman" pitchFamily="18" charset="0"/>
                <a:cs typeface="Times New Roman" pitchFamily="18" charset="0"/>
              </a:rPr>
              <a:t>the process </a:t>
            </a:r>
            <a:r>
              <a:rPr lang="en-US" dirty="0">
                <a:latin typeface="Times New Roman" pitchFamily="18" charset="0"/>
                <a:cs typeface="Times New Roman" pitchFamily="18" charset="0"/>
              </a:rPr>
              <a:t>of completing a Business Plan enables you to determine what commitment </a:t>
            </a:r>
            <a:r>
              <a:rPr lang="en-US" dirty="0" smtClean="0">
                <a:latin typeface="Times New Roman" pitchFamily="18" charset="0"/>
                <a:cs typeface="Times New Roman" pitchFamily="18" charset="0"/>
              </a:rPr>
              <a:t>you need </a:t>
            </a:r>
            <a:r>
              <a:rPr lang="en-US" dirty="0">
                <a:latin typeface="Times New Roman" pitchFamily="18" charset="0"/>
                <a:cs typeface="Times New Roman" pitchFamily="18" charset="0"/>
              </a:rPr>
              <a:t>to make to the venture (Department of Trade and Economic Development, 2010)</a:t>
            </a:r>
            <a:br>
              <a:rPr lang="en-US" dirty="0">
                <a:latin typeface="Times New Roman" pitchFamily="18" charset="0"/>
                <a:cs typeface="Times New Roman" pitchFamily="18" charset="0"/>
              </a:rPr>
            </a:br>
            <a:endParaRPr lang="en-US" dirty="0" smtClean="0">
              <a:latin typeface="Times New Roman" pitchFamily="18" charset="0"/>
              <a:cs typeface="Times New Roman" pitchFamily="18" charset="0"/>
            </a:endParaRPr>
          </a:p>
          <a:p>
            <a:pPr algn="just">
              <a:buFont typeface="Wingdings" pitchFamily="2" charset="2"/>
              <a:buChar char="Ø"/>
            </a:pPr>
            <a:r>
              <a:rPr lang="en-US" b="1" dirty="0" smtClean="0">
                <a:latin typeface="Times New Roman" pitchFamily="18" charset="0"/>
                <a:cs typeface="Times New Roman" pitchFamily="18" charset="0"/>
              </a:rPr>
              <a:t>Taking cognizance </a:t>
            </a:r>
            <a:r>
              <a:rPr lang="en-US" b="1" dirty="0">
                <a:latin typeface="Times New Roman" pitchFamily="18" charset="0"/>
                <a:cs typeface="Times New Roman" pitchFamily="18" charset="0"/>
              </a:rPr>
              <a:t>of that,</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there are particular events that spur </a:t>
            </a:r>
            <a:r>
              <a:rPr lang="en-US" dirty="0">
                <a:latin typeface="Times New Roman" pitchFamily="18" charset="0"/>
                <a:cs typeface="Times New Roman" pitchFamily="18" charset="0"/>
              </a:rPr>
              <a:t>the need for a full-scale business </a:t>
            </a:r>
            <a:r>
              <a:rPr lang="en-US" dirty="0" smtClean="0">
                <a:latin typeface="Times New Roman" pitchFamily="18" charset="0"/>
                <a:cs typeface="Times New Roman" pitchFamily="18" charset="0"/>
              </a:rPr>
              <a:t>plan.</a:t>
            </a:r>
            <a:r>
              <a:rPr lang="en-US" b="1" dirty="0" smtClean="0">
                <a:latin typeface="Times New Roman" pitchFamily="18" charset="0"/>
                <a:cs typeface="Times New Roman" pitchFamily="18" charset="0"/>
              </a:rPr>
              <a:t> According </a:t>
            </a:r>
            <a:r>
              <a:rPr lang="en-US" b="1" dirty="0">
                <a:latin typeface="Times New Roman" pitchFamily="18" charset="0"/>
                <a:cs typeface="Times New Roman" pitchFamily="18" charset="0"/>
              </a:rPr>
              <a:t>to</a:t>
            </a:r>
            <a:br>
              <a:rPr lang="en-US" b="1" dirty="0">
                <a:latin typeface="Times New Roman" pitchFamily="18" charset="0"/>
                <a:cs typeface="Times New Roman" pitchFamily="18" charset="0"/>
              </a:rPr>
            </a:br>
            <a:r>
              <a:rPr lang="en-US" b="1" dirty="0" err="1">
                <a:latin typeface="Times New Roman" pitchFamily="18" charset="0"/>
                <a:cs typeface="Times New Roman" pitchFamily="18" charset="0"/>
              </a:rPr>
              <a:t>Cagan</a:t>
            </a:r>
            <a:r>
              <a:rPr lang="en-US" b="1" dirty="0">
                <a:latin typeface="Times New Roman" pitchFamily="18" charset="0"/>
                <a:cs typeface="Times New Roman" pitchFamily="18" charset="0"/>
              </a:rPr>
              <a:t> (2006), they include the following:</a:t>
            </a:r>
          </a:p>
        </p:txBody>
      </p:sp>
    </p:spTree>
    <p:extLst>
      <p:ext uri="{BB962C8B-B14F-4D97-AF65-F5344CB8AC3E}">
        <p14:creationId xmlns:p14="http://schemas.microsoft.com/office/powerpoint/2010/main" val="1218817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REASONS FOR PREPARING BUSINESS PLAN CONTD……</a:t>
            </a:r>
            <a:endParaRPr lang="en-US" dirty="0"/>
          </a:p>
        </p:txBody>
      </p:sp>
      <p:sp>
        <p:nvSpPr>
          <p:cNvPr id="3" name="Content Placeholder 2"/>
          <p:cNvSpPr>
            <a:spLocks noGrp="1"/>
          </p:cNvSpPr>
          <p:nvPr>
            <p:ph idx="1"/>
          </p:nvPr>
        </p:nvSpPr>
        <p:spPr/>
        <p:txBody>
          <a:bodyPr>
            <a:normAutofit/>
          </a:bodyPr>
          <a:lstStyle/>
          <a:p>
            <a:r>
              <a:rPr lang="en-US" sz="1400" dirty="0">
                <a:latin typeface="Times New Roman" pitchFamily="18" charset="0"/>
                <a:cs typeface="Times New Roman" pitchFamily="18" charset="0"/>
              </a:rPr>
              <a:t>You plan to launch a new </a:t>
            </a:r>
            <a:r>
              <a:rPr lang="en-US" sz="1400" dirty="0" smtClean="0">
                <a:latin typeface="Times New Roman" pitchFamily="18" charset="0"/>
                <a:cs typeface="Times New Roman" pitchFamily="18" charset="0"/>
              </a:rPr>
              <a:t>business.</a:t>
            </a:r>
          </a:p>
          <a:p>
            <a:r>
              <a:rPr lang="en-US" sz="1400" dirty="0" smtClean="0">
                <a:latin typeface="Times New Roman" pitchFamily="18" charset="0"/>
                <a:cs typeface="Times New Roman" pitchFamily="18" charset="0"/>
              </a:rPr>
              <a:t>Your </a:t>
            </a:r>
            <a:r>
              <a:rPr lang="en-US" sz="1400" dirty="0">
                <a:latin typeface="Times New Roman" pitchFamily="18" charset="0"/>
                <a:cs typeface="Times New Roman" pitchFamily="18" charset="0"/>
              </a:rPr>
              <a:t>business has grown </a:t>
            </a:r>
            <a:r>
              <a:rPr lang="en-US" sz="1400" dirty="0" smtClean="0">
                <a:latin typeface="Times New Roman" pitchFamily="18" charset="0"/>
                <a:cs typeface="Times New Roman" pitchFamily="18" charset="0"/>
              </a:rPr>
              <a:t>substantially.</a:t>
            </a:r>
          </a:p>
          <a:p>
            <a:r>
              <a:rPr lang="en-US" sz="1400" dirty="0" smtClean="0">
                <a:latin typeface="Times New Roman" pitchFamily="18" charset="0"/>
                <a:cs typeface="Times New Roman" pitchFamily="18" charset="0"/>
              </a:rPr>
              <a:t>You </a:t>
            </a:r>
            <a:r>
              <a:rPr lang="en-US" sz="1400" dirty="0">
                <a:latin typeface="Times New Roman" pitchFamily="18" charset="0"/>
                <a:cs typeface="Times New Roman" pitchFamily="18" charset="0"/>
              </a:rPr>
              <a:t>want to expand your existing business into new </a:t>
            </a:r>
            <a:r>
              <a:rPr lang="en-US" sz="1400" dirty="0" smtClean="0">
                <a:latin typeface="Times New Roman" pitchFamily="18" charset="0"/>
                <a:cs typeface="Times New Roman" pitchFamily="18" charset="0"/>
              </a:rPr>
              <a:t>markets.</a:t>
            </a:r>
          </a:p>
          <a:p>
            <a:r>
              <a:rPr lang="en-US" sz="1400" dirty="0" smtClean="0">
                <a:latin typeface="Times New Roman" pitchFamily="18" charset="0"/>
                <a:cs typeface="Times New Roman" pitchFamily="18" charset="0"/>
              </a:rPr>
              <a:t>You </a:t>
            </a:r>
            <a:r>
              <a:rPr lang="en-US" sz="1400" dirty="0">
                <a:latin typeface="Times New Roman" pitchFamily="18" charset="0"/>
                <a:cs typeface="Times New Roman" pitchFamily="18" charset="0"/>
              </a:rPr>
              <a:t>want to add a new product or product </a:t>
            </a:r>
            <a:r>
              <a:rPr lang="en-US" sz="1400" dirty="0" smtClean="0">
                <a:latin typeface="Times New Roman" pitchFamily="18" charset="0"/>
                <a:cs typeface="Times New Roman" pitchFamily="18" charset="0"/>
              </a:rPr>
              <a:t>line.</a:t>
            </a:r>
          </a:p>
          <a:p>
            <a:r>
              <a:rPr lang="en-US" sz="1400" dirty="0" smtClean="0">
                <a:latin typeface="Times New Roman" pitchFamily="18" charset="0"/>
                <a:cs typeface="Times New Roman" pitchFamily="18" charset="0"/>
              </a:rPr>
              <a:t>You </a:t>
            </a:r>
            <a:r>
              <a:rPr lang="en-US" sz="1400" dirty="0">
                <a:latin typeface="Times New Roman" pitchFamily="18" charset="0"/>
                <a:cs typeface="Times New Roman" pitchFamily="18" charset="0"/>
              </a:rPr>
              <a:t>are thinking </a:t>
            </a:r>
            <a:r>
              <a:rPr lang="en-US" sz="1400" dirty="0" smtClean="0">
                <a:latin typeface="Times New Roman" pitchFamily="18" charset="0"/>
                <a:cs typeface="Times New Roman" pitchFamily="18" charset="0"/>
              </a:rPr>
              <a:t>about </a:t>
            </a:r>
            <a:r>
              <a:rPr lang="en-US" sz="1400" dirty="0">
                <a:latin typeface="Times New Roman" pitchFamily="18" charset="0"/>
                <a:cs typeface="Times New Roman" pitchFamily="18" charset="0"/>
              </a:rPr>
              <a:t>buying a business</a:t>
            </a:r>
            <a:r>
              <a:rPr lang="en-US" sz="1400" dirty="0" smtClean="0">
                <a:latin typeface="Times New Roman" pitchFamily="18" charset="0"/>
                <a:cs typeface="Times New Roman" pitchFamily="18" charset="0"/>
              </a:rPr>
              <a:t>.</a:t>
            </a:r>
          </a:p>
          <a:p>
            <a:pPr>
              <a:buFont typeface="Wingdings" pitchFamily="2" charset="2"/>
              <a:buChar char="Ø"/>
            </a:pPr>
            <a:r>
              <a:rPr lang="en-US" sz="1400" dirty="0">
                <a:latin typeface="Times New Roman" pitchFamily="18" charset="0"/>
                <a:cs typeface="Times New Roman" pitchFamily="18" charset="0"/>
              </a:rPr>
              <a:t>Other reasons why business plan is necessary according to Department of Trade and</a:t>
            </a:r>
            <a:br>
              <a:rPr lang="en-US" sz="1400" dirty="0">
                <a:latin typeface="Times New Roman" pitchFamily="18" charset="0"/>
                <a:cs typeface="Times New Roman" pitchFamily="18" charset="0"/>
              </a:rPr>
            </a:br>
            <a:r>
              <a:rPr lang="en-US" sz="1400" dirty="0">
                <a:latin typeface="Times New Roman" pitchFamily="18" charset="0"/>
                <a:cs typeface="Times New Roman" pitchFamily="18" charset="0"/>
              </a:rPr>
              <a:t>Economic Development (2010) are to</a:t>
            </a:r>
            <a:r>
              <a:rPr lang="en-US" sz="1400" dirty="0" smtClean="0">
                <a:latin typeface="Times New Roman" pitchFamily="18" charset="0"/>
                <a:cs typeface="Times New Roman" pitchFamily="18" charset="0"/>
              </a:rPr>
              <a:t>:</a:t>
            </a:r>
          </a:p>
          <a:p>
            <a:pPr marL="0" indent="0">
              <a:buNone/>
            </a:pPr>
            <a:endParaRPr lang="en-US" dirty="0" smtClean="0">
              <a:latin typeface="Times New Roman" pitchFamily="18" charset="0"/>
              <a:cs typeface="Times New Roman" pitchFamily="18" charset="0"/>
            </a:endParaRPr>
          </a:p>
          <a:p>
            <a:pPr marL="0" indent="0">
              <a:buNone/>
            </a:pPr>
            <a:endParaRPr lang="en-US" sz="1200"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706512645"/>
              </p:ext>
            </p:extLst>
          </p:nvPr>
        </p:nvGraphicFramePr>
        <p:xfrm>
          <a:off x="4191000" y="4388048"/>
          <a:ext cx="5238750" cy="3657600"/>
        </p:xfrm>
        <a:graphic>
          <a:graphicData uri="http://schemas.openxmlformats.org/drawingml/2006/table">
            <a:tbl>
              <a:tblPr firstRow="1" firstCol="1" bandRow="1">
                <a:tableStyleId>{5C22544A-7EE6-4342-B048-85BDC9FD1C3A}</a:tableStyleId>
              </a:tblPr>
              <a:tblGrid>
                <a:gridCol w="5238750"/>
              </a:tblGrid>
              <a:tr h="0">
                <a:tc>
                  <a:txBody>
                    <a:bodyPr/>
                    <a:lstStyle/>
                    <a:p>
                      <a:pPr marL="285750" marR="0" indent="-285750">
                        <a:lnSpc>
                          <a:spcPct val="150000"/>
                        </a:lnSpc>
                        <a:spcBef>
                          <a:spcPts val="0"/>
                        </a:spcBef>
                        <a:spcAft>
                          <a:spcPts val="800"/>
                        </a:spcAft>
                        <a:buFont typeface="Arial" pitchFamily="34" charset="0"/>
                        <a:buChar char="•"/>
                      </a:pPr>
                      <a:r>
                        <a:rPr lang="en-US" sz="1600" dirty="0">
                          <a:effectLst/>
                        </a:rPr>
                        <a:t>Control future risks</a:t>
                      </a:r>
                      <a:endParaRPr lang="en-US" sz="1600" dirty="0">
                        <a:effectLst/>
                        <a:latin typeface="Calibri"/>
                        <a:ea typeface="Calibri"/>
                        <a:cs typeface="Times New Roman"/>
                      </a:endParaRPr>
                    </a:p>
                  </a:txBody>
                  <a:tcPr marL="68580" marR="68580" marT="0" marB="0" anchor="ctr"/>
                </a:tc>
              </a:tr>
              <a:tr h="300348">
                <a:tc>
                  <a:txBody>
                    <a:bodyPr/>
                    <a:lstStyle/>
                    <a:p>
                      <a:pPr marL="285750" marR="0" indent="-285750">
                        <a:lnSpc>
                          <a:spcPct val="150000"/>
                        </a:lnSpc>
                        <a:spcBef>
                          <a:spcPts val="0"/>
                        </a:spcBef>
                        <a:spcAft>
                          <a:spcPts val="800"/>
                        </a:spcAft>
                        <a:buFont typeface="Arial" pitchFamily="34" charset="0"/>
                        <a:buChar char="•"/>
                      </a:pPr>
                      <a:r>
                        <a:rPr lang="en-US" sz="1600" dirty="0">
                          <a:effectLst/>
                        </a:rPr>
                        <a:t>Prepare for future uncertainty</a:t>
                      </a:r>
                      <a:endParaRPr lang="en-US" sz="1600" dirty="0">
                        <a:effectLst/>
                        <a:latin typeface="Calibri"/>
                        <a:ea typeface="Calibri"/>
                        <a:cs typeface="Times New Roman"/>
                      </a:endParaRPr>
                    </a:p>
                  </a:txBody>
                  <a:tcPr marL="68580" marR="68580" marT="0" marB="0" anchor="ctr"/>
                </a:tc>
              </a:tr>
              <a:tr h="300348">
                <a:tc>
                  <a:txBody>
                    <a:bodyPr/>
                    <a:lstStyle/>
                    <a:p>
                      <a:pPr marL="285750" marR="0" indent="-285750">
                        <a:lnSpc>
                          <a:spcPct val="150000"/>
                        </a:lnSpc>
                        <a:spcBef>
                          <a:spcPts val="0"/>
                        </a:spcBef>
                        <a:spcAft>
                          <a:spcPts val="800"/>
                        </a:spcAft>
                        <a:buFont typeface="Arial" pitchFamily="34" charset="0"/>
                        <a:buChar char="•"/>
                      </a:pPr>
                      <a:r>
                        <a:rPr lang="en-US" sz="1600" dirty="0">
                          <a:effectLst/>
                        </a:rPr>
                        <a:t>Control business environment</a:t>
                      </a:r>
                      <a:endParaRPr lang="en-US" sz="1600" dirty="0">
                        <a:effectLst/>
                        <a:latin typeface="Calibri"/>
                        <a:ea typeface="Calibri"/>
                        <a:cs typeface="Times New Roman"/>
                      </a:endParaRPr>
                    </a:p>
                  </a:txBody>
                  <a:tcPr marL="68580" marR="68580" marT="0" marB="0" anchor="ctr"/>
                </a:tc>
              </a:tr>
              <a:tr h="300348">
                <a:tc>
                  <a:txBody>
                    <a:bodyPr/>
                    <a:lstStyle/>
                    <a:p>
                      <a:pPr marL="285750" marR="0" indent="-285750">
                        <a:lnSpc>
                          <a:spcPct val="150000"/>
                        </a:lnSpc>
                        <a:spcBef>
                          <a:spcPts val="0"/>
                        </a:spcBef>
                        <a:spcAft>
                          <a:spcPts val="800"/>
                        </a:spcAft>
                        <a:buFont typeface="Arial" pitchFamily="34" charset="0"/>
                        <a:buChar char="•"/>
                      </a:pPr>
                      <a:r>
                        <a:rPr lang="en-US" sz="1600" dirty="0">
                          <a:effectLst/>
                        </a:rPr>
                        <a:t>Control business growth</a:t>
                      </a:r>
                      <a:endParaRPr lang="en-US" sz="1600" dirty="0">
                        <a:effectLst/>
                        <a:latin typeface="Calibri"/>
                        <a:ea typeface="Calibri"/>
                        <a:cs typeface="Times New Roman"/>
                      </a:endParaRPr>
                    </a:p>
                  </a:txBody>
                  <a:tcPr marL="68580" marR="68580" marT="0" marB="0" anchor="ctr"/>
                </a:tc>
              </a:tr>
              <a:tr h="973370">
                <a:tc>
                  <a:txBody>
                    <a:bodyPr/>
                    <a:lstStyle/>
                    <a:p>
                      <a:pPr marL="285750" marR="0" indent="-285750">
                        <a:lnSpc>
                          <a:spcPct val="150000"/>
                        </a:lnSpc>
                        <a:spcBef>
                          <a:spcPts val="0"/>
                        </a:spcBef>
                        <a:spcAft>
                          <a:spcPts val="800"/>
                        </a:spcAft>
                        <a:buFont typeface="Arial" pitchFamily="34" charset="0"/>
                        <a:buChar char="•"/>
                      </a:pPr>
                      <a:r>
                        <a:rPr lang="en-US" sz="1600" dirty="0">
                          <a:effectLst/>
                        </a:rPr>
                        <a:t>Avoid sales crises</a:t>
                      </a:r>
                      <a:br>
                        <a:rPr lang="en-US" sz="1600" dirty="0">
                          <a:effectLst/>
                        </a:rPr>
                      </a:br>
                      <a:r>
                        <a:rPr lang="en-US" sz="1600" dirty="0">
                          <a:effectLst/>
                        </a:rPr>
                        <a:t>Avoid liquidity crises</a:t>
                      </a:r>
                      <a:br>
                        <a:rPr lang="en-US" sz="1600" dirty="0">
                          <a:effectLst/>
                        </a:rPr>
                      </a:br>
                      <a:r>
                        <a:rPr lang="en-US" sz="1600" dirty="0">
                          <a:effectLst/>
                        </a:rPr>
                        <a:t>Avoid succession crises</a:t>
                      </a:r>
                      <a:endParaRPr lang="en-US" sz="1600" dirty="0">
                        <a:effectLst/>
                        <a:latin typeface="Calibri"/>
                        <a:ea typeface="Calibri"/>
                        <a:cs typeface="Times New Roman"/>
                      </a:endParaRPr>
                    </a:p>
                  </a:txBody>
                  <a:tcPr marL="68580" marR="68580" marT="0" marB="0" anchor="ctr"/>
                </a:tc>
              </a:tr>
              <a:tr h="300348">
                <a:tc>
                  <a:txBody>
                    <a:bodyPr/>
                    <a:lstStyle/>
                    <a:p>
                      <a:pPr marL="285750" marR="0" indent="-285750">
                        <a:lnSpc>
                          <a:spcPct val="150000"/>
                        </a:lnSpc>
                        <a:spcBef>
                          <a:spcPts val="0"/>
                        </a:spcBef>
                        <a:spcAft>
                          <a:spcPts val="800"/>
                        </a:spcAft>
                        <a:buFont typeface="Arial" pitchFamily="34" charset="0"/>
                        <a:buChar char="•"/>
                      </a:pPr>
                      <a:r>
                        <a:rPr lang="en-US" sz="1600" dirty="0">
                          <a:effectLst/>
                        </a:rPr>
                        <a:t>Ensure people development</a:t>
                      </a:r>
                      <a:endParaRPr lang="en-US" sz="1600" dirty="0">
                        <a:effectLst/>
                        <a:latin typeface="Calibri"/>
                        <a:ea typeface="Calibri"/>
                        <a:cs typeface="Times New Roman"/>
                      </a:endParaRPr>
                    </a:p>
                  </a:txBody>
                  <a:tcPr marL="68580" marR="68580" marT="0" marB="0" anchor="ctr"/>
                </a:tc>
              </a:tr>
              <a:tr h="300348">
                <a:tc>
                  <a:txBody>
                    <a:bodyPr/>
                    <a:lstStyle/>
                    <a:p>
                      <a:pPr marL="285750" marR="0" indent="-285750">
                        <a:lnSpc>
                          <a:spcPct val="150000"/>
                        </a:lnSpc>
                        <a:spcBef>
                          <a:spcPts val="0"/>
                        </a:spcBef>
                        <a:spcAft>
                          <a:spcPts val="800"/>
                        </a:spcAft>
                        <a:buFont typeface="Arial" pitchFamily="34" charset="0"/>
                        <a:buChar char="•"/>
                      </a:pPr>
                      <a:r>
                        <a:rPr lang="en-US" sz="1600" dirty="0">
                          <a:effectLst/>
                        </a:rPr>
                        <a:t>Ensure work space available</a:t>
                      </a:r>
                      <a:endParaRPr lang="en-US" sz="1600" dirty="0">
                        <a:effectLst/>
                        <a:latin typeface="Calibri"/>
                        <a:ea typeface="Calibri"/>
                        <a:cs typeface="Times New Roman"/>
                      </a:endParaRPr>
                    </a:p>
                  </a:txBody>
                  <a:tcPr marL="68580" marR="68580" marT="0" marB="0" anchor="ctr"/>
                </a:tc>
              </a:tr>
              <a:tr h="300348">
                <a:tc>
                  <a:txBody>
                    <a:bodyPr/>
                    <a:lstStyle/>
                    <a:p>
                      <a:pPr marL="285750" marR="0" indent="-285750">
                        <a:lnSpc>
                          <a:spcPct val="150000"/>
                        </a:lnSpc>
                        <a:spcBef>
                          <a:spcPts val="0"/>
                        </a:spcBef>
                        <a:spcAft>
                          <a:spcPts val="800"/>
                        </a:spcAft>
                        <a:buFont typeface="Arial" pitchFamily="34" charset="0"/>
                        <a:buChar char="•"/>
                      </a:pPr>
                      <a:r>
                        <a:rPr lang="en-US" sz="1600" dirty="0">
                          <a:effectLst/>
                        </a:rPr>
                        <a:t>Avoid stock buying crises</a:t>
                      </a:r>
                      <a:endParaRPr lang="en-US" sz="16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093003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609600"/>
            <a:ext cx="7239000" cy="838200"/>
          </a:xfrm>
        </p:spPr>
        <p:txBody>
          <a:bodyPr>
            <a:normAutofit fontScale="90000"/>
          </a:bodyPr>
          <a:lstStyle/>
          <a:p>
            <a:r>
              <a:rPr lang="en-US" dirty="0" smtClean="0">
                <a:latin typeface="Times New Roman" pitchFamily="18" charset="0"/>
                <a:cs typeface="Times New Roman" pitchFamily="18" charset="0"/>
              </a:rPr>
              <a:t>COMPONENTS OF BUSINESS A PLAN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525963"/>
          </a:xfrm>
        </p:spPr>
        <p:txBody>
          <a:bodyPr>
            <a:noAutofit/>
          </a:bodyPr>
          <a:lstStyle/>
          <a:p>
            <a:pPr marL="0" indent="0">
              <a:buNone/>
            </a:pPr>
            <a:r>
              <a:rPr lang="en-US" sz="2400" dirty="0">
                <a:latin typeface="Times New Roman" pitchFamily="18" charset="0"/>
                <a:cs typeface="Times New Roman" pitchFamily="18" charset="0"/>
              </a:rPr>
              <a:t>A written Business Plan should contain the following</a:t>
            </a:r>
            <a:r>
              <a:rPr lang="en-US" sz="2400" b="1" dirty="0">
                <a:latin typeface="Times New Roman" pitchFamily="18" charset="0"/>
                <a:cs typeface="Times New Roman" pitchFamily="18" charset="0"/>
              </a:rPr>
              <a:t>:</a:t>
            </a:r>
            <a:br>
              <a:rPr lang="en-US" sz="2400" b="1" dirty="0">
                <a:latin typeface="Times New Roman" pitchFamily="18" charset="0"/>
                <a:cs typeface="Times New Roman" pitchFamily="18" charset="0"/>
              </a:rPr>
            </a:br>
            <a:r>
              <a:rPr lang="en-US" sz="2400" dirty="0">
                <a:latin typeface="Times New Roman" pitchFamily="18" charset="0"/>
                <a:cs typeface="Times New Roman" pitchFamily="18" charset="0"/>
              </a:rPr>
              <a:t>1. </a:t>
            </a:r>
            <a:r>
              <a:rPr lang="en-US" sz="2400" b="1" i="1" dirty="0">
                <a:latin typeface="Times New Roman" pitchFamily="18" charset="0"/>
                <a:cs typeface="Times New Roman" pitchFamily="18" charset="0"/>
              </a:rPr>
              <a:t>The Business Idea</a:t>
            </a:r>
            <a:r>
              <a:rPr lang="en-US" sz="2400" b="1" dirty="0">
                <a:latin typeface="Times New Roman" pitchFamily="18" charset="0"/>
                <a:cs typeface="Times New Roman" pitchFamily="18" charset="0"/>
              </a:rPr>
              <a:t>:</a:t>
            </a:r>
            <a:r>
              <a:rPr lang="en-US" sz="2400" dirty="0">
                <a:latin typeface="Times New Roman" pitchFamily="18" charset="0"/>
                <a:cs typeface="Times New Roman" pitchFamily="18" charset="0"/>
              </a:rPr>
              <a:t> An outline and description of the product or service and background</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on the industry</a:t>
            </a:r>
            <a:r>
              <a:rPr lang="en-US" sz="2400" dirty="0" smtClean="0">
                <a:latin typeface="Times New Roman" pitchFamily="18" charset="0"/>
                <a:cs typeface="Times New Roman" pitchFamily="18" charset="0"/>
              </a:rPr>
              <a:t>.</a:t>
            </a:r>
          </a:p>
          <a:p>
            <a:pPr marL="0" indent="0">
              <a:buNone/>
            </a:pP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2. </a:t>
            </a:r>
            <a:r>
              <a:rPr lang="en-US" sz="2400" b="1" i="1" dirty="0">
                <a:latin typeface="Times New Roman" pitchFamily="18" charset="0"/>
                <a:cs typeface="Times New Roman" pitchFamily="18" charset="0"/>
              </a:rPr>
              <a:t>The Entrepreneurs</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A history of the founders of the business including their skills, abilities</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and proposed ownership structure.</a:t>
            </a:r>
            <a:br>
              <a:rPr lang="en-US" sz="2400" dirty="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3.</a:t>
            </a:r>
            <a:r>
              <a:rPr lang="en-US" sz="2400" b="1" i="1" dirty="0" smtClean="0">
                <a:latin typeface="Times New Roman" pitchFamily="18" charset="0"/>
                <a:cs typeface="Times New Roman" pitchFamily="18" charset="0"/>
              </a:rPr>
              <a:t>BusinessObjectives</a:t>
            </a:r>
            <a:r>
              <a:rPr lang="en-US" sz="2400" b="1" dirty="0">
                <a:latin typeface="Times New Roman" pitchFamily="18" charset="0"/>
                <a:cs typeface="Times New Roman" pitchFamily="18" charset="0"/>
              </a:rPr>
              <a:t>:</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·What the business intends to achieve including long range goals</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·The advantage of the product or service over </a:t>
            </a:r>
            <a:r>
              <a:rPr lang="en-US" sz="2400" dirty="0" smtClean="0">
                <a:latin typeface="Times New Roman" pitchFamily="18" charset="0"/>
                <a:cs typeface="Times New Roman" pitchFamily="18" charset="0"/>
              </a:rPr>
              <a:t>existing competitors</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·The image and character of the business to be developed.</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815005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SCOPE AND VALUE OF BUSINESS PLAN TO INVESTORS, LENDERS, EMPLOYEES etc.</a:t>
            </a:r>
            <a:endParaRPr lang="en-US" sz="2400" b="1" dirty="0"/>
          </a:p>
        </p:txBody>
      </p:sp>
      <p:sp>
        <p:nvSpPr>
          <p:cNvPr id="3" name="Content Placeholder 2"/>
          <p:cNvSpPr>
            <a:spLocks noGrp="1"/>
          </p:cNvSpPr>
          <p:nvPr>
            <p:ph idx="1"/>
          </p:nvPr>
        </p:nvSpPr>
        <p:spPr>
          <a:xfrm>
            <a:off x="609598" y="1524000"/>
            <a:ext cx="6781801" cy="5029200"/>
          </a:xfrm>
        </p:spPr>
        <p:txBody>
          <a:bodyPr>
            <a:noAutofit/>
          </a:bodyPr>
          <a:lstStyle/>
          <a:p>
            <a:pPr marL="0" indent="0">
              <a:buNone/>
            </a:pPr>
            <a:r>
              <a:rPr lang="en-US" sz="1800" b="1" dirty="0">
                <a:latin typeface="Times New Roman" pitchFamily="18" charset="0"/>
                <a:cs typeface="Times New Roman" pitchFamily="18" charset="0"/>
              </a:rPr>
              <a:t>1. </a:t>
            </a:r>
            <a:r>
              <a:rPr lang="en-US" sz="1800" b="1" i="1" dirty="0">
                <a:latin typeface="Times New Roman" pitchFamily="18" charset="0"/>
                <a:cs typeface="Times New Roman" pitchFamily="18" charset="0"/>
              </a:rPr>
              <a:t>Description of the business:</a:t>
            </a:r>
            <a:r>
              <a:rPr lang="en-US" sz="1800" i="1" dirty="0">
                <a:latin typeface="Times New Roman" pitchFamily="18" charset="0"/>
                <a:cs typeface="Times New Roman" pitchFamily="18" charset="0"/>
              </a:rPr>
              <a:t/>
            </a:r>
            <a:br>
              <a:rPr lang="en-US" sz="1800" i="1" dirty="0">
                <a:latin typeface="Times New Roman" pitchFamily="18" charset="0"/>
                <a:cs typeface="Times New Roman" pitchFamily="18" charset="0"/>
              </a:rPr>
            </a:br>
            <a:r>
              <a:rPr lang="en-US" sz="1800" dirty="0">
                <a:latin typeface="Times New Roman" pitchFamily="18" charset="0"/>
                <a:cs typeface="Times New Roman" pitchFamily="18" charset="0"/>
              </a:rPr>
              <a:t>· What type of business are you planning (retail, wholesale, manufacturing, tourism,</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hospitality, service)?</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What products or services will you sell?</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What type of business is it (new, part-time, expansion, seasonal)?</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Why does it promise to be successful?</a:t>
            </a:r>
            <a:br>
              <a:rPr lang="en-US" sz="1800" dirty="0">
                <a:latin typeface="Times New Roman" pitchFamily="18" charset="0"/>
                <a:cs typeface="Times New Roman" pitchFamily="18" charset="0"/>
              </a:rPr>
            </a:br>
            <a:r>
              <a:rPr lang="en-US" sz="1800" b="1" dirty="0">
                <a:latin typeface="Times New Roman" pitchFamily="18" charset="0"/>
                <a:cs typeface="Times New Roman" pitchFamily="18" charset="0"/>
              </a:rPr>
              <a:t>2. </a:t>
            </a:r>
            <a:r>
              <a:rPr lang="en-US" sz="1800" b="1" i="1" dirty="0">
                <a:latin typeface="Times New Roman" pitchFamily="18" charset="0"/>
                <a:cs typeface="Times New Roman" pitchFamily="18" charset="0"/>
              </a:rPr>
              <a:t>Marketing:</a:t>
            </a:r>
            <a:r>
              <a:rPr lang="en-US" sz="1800" i="1" dirty="0">
                <a:latin typeface="Times New Roman" pitchFamily="18" charset="0"/>
                <a:cs typeface="Times New Roman" pitchFamily="18" charset="0"/>
              </a:rPr>
              <a:t/>
            </a:r>
            <a:br>
              <a:rPr lang="en-US" sz="1800" i="1" dirty="0">
                <a:latin typeface="Times New Roman" pitchFamily="18" charset="0"/>
                <a:cs typeface="Times New Roman" pitchFamily="18" charset="0"/>
              </a:rPr>
            </a:br>
            <a:r>
              <a:rPr lang="en-US" sz="1800" dirty="0">
                <a:latin typeface="Times New Roman" pitchFamily="18" charset="0"/>
                <a:cs typeface="Times New Roman" pitchFamily="18" charset="0"/>
              </a:rPr>
              <a:t>· Who are your potential customers?</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How will you attract and hold your share of the market?</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Who are your competitors? How are their businesses prospering?</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How will you promote sales?</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Who will be your best suppliers and why?</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Where will the business be located?</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What factors will influence your choice of location?</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What features will your location have?</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How will your building contribute to your marketing strategy?</a:t>
            </a:r>
            <a:br>
              <a:rPr lang="en-US" sz="1800" dirty="0">
                <a:latin typeface="Times New Roman" pitchFamily="18" charset="0"/>
                <a:cs typeface="Times New Roman" pitchFamily="18" charset="0"/>
              </a:rPr>
            </a:br>
            <a:r>
              <a:rPr lang="en-US" sz="1800" dirty="0">
                <a:latin typeface="Times New Roman" pitchFamily="18" charset="0"/>
                <a:cs typeface="Times New Roman" pitchFamily="18" charset="0"/>
              </a:rPr>
              <a:t>· What will your building layout feature?</a:t>
            </a:r>
            <a:br>
              <a:rPr lang="en-US" sz="1800" dirty="0">
                <a:latin typeface="Times New Roman" pitchFamily="18" charset="0"/>
                <a:cs typeface="Times New Roman" pitchFamily="18" charset="0"/>
              </a:rPr>
            </a:br>
            <a:endParaRPr lang="en-US" sz="1800" dirty="0">
              <a:latin typeface="Times New Roman" pitchFamily="18" charset="0"/>
              <a:cs typeface="Times New Roman" pitchFamily="18" charset="0"/>
            </a:endParaRPr>
          </a:p>
        </p:txBody>
      </p:sp>
    </p:spTree>
    <p:extLst>
      <p:ext uri="{BB962C8B-B14F-4D97-AF65-F5344CB8AC3E}">
        <p14:creationId xmlns:p14="http://schemas.microsoft.com/office/powerpoint/2010/main" val="3534428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SCOPE AND VALUE OF BUSINESS PLAN TO INVESTORS, LENDERS, EMPLOYEES etc. </a:t>
            </a:r>
            <a:r>
              <a:rPr lang="en-US" sz="2400" b="1" dirty="0" err="1" smtClean="0">
                <a:latin typeface="Times New Roman" pitchFamily="18" charset="0"/>
                <a:cs typeface="Times New Roman" pitchFamily="18" charset="0"/>
              </a:rPr>
              <a:t>Contd</a:t>
            </a:r>
            <a:r>
              <a:rPr lang="en-US" sz="2400" b="1"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381001" y="1930400"/>
            <a:ext cx="7086600" cy="3880773"/>
          </a:xfrm>
        </p:spPr>
        <p:txBody>
          <a:bodyPr>
            <a:normAutofit/>
          </a:bodyPr>
          <a:lstStyle/>
          <a:p>
            <a:pPr marL="0" indent="0">
              <a:buNone/>
            </a:pPr>
            <a:r>
              <a:rPr lang="en-US" b="1" dirty="0">
                <a:latin typeface="Times New Roman" pitchFamily="18" charset="0"/>
                <a:cs typeface="Times New Roman" pitchFamily="18" charset="0"/>
              </a:rPr>
              <a:t>3. </a:t>
            </a:r>
            <a:r>
              <a:rPr lang="en-US" b="1" i="1" dirty="0" err="1">
                <a:latin typeface="Times New Roman" pitchFamily="18" charset="0"/>
                <a:cs typeface="Times New Roman" pitchFamily="18" charset="0"/>
              </a:rPr>
              <a:t>Organisation</a:t>
            </a:r>
            <a:r>
              <a:rPr lang="en-US" b="1" i="1" dirty="0">
                <a:latin typeface="Times New Roman" pitchFamily="18" charset="0"/>
                <a:cs typeface="Times New Roman" pitchFamily="18" charset="0"/>
              </a:rPr>
              <a:t>:</a:t>
            </a:r>
            <a:r>
              <a:rPr lang="en-US" i="1" dirty="0">
                <a:latin typeface="Times New Roman" pitchFamily="18" charset="0"/>
                <a:cs typeface="Times New Roman" pitchFamily="18" charset="0"/>
              </a:rPr>
              <a:t/>
            </a:r>
            <a:br>
              <a:rPr lang="en-US" i="1" dirty="0">
                <a:latin typeface="Times New Roman" pitchFamily="18" charset="0"/>
                <a:cs typeface="Times New Roman" pitchFamily="18" charset="0"/>
              </a:rPr>
            </a:br>
            <a:r>
              <a:rPr lang="en-US" dirty="0">
                <a:latin typeface="Times New Roman" pitchFamily="18" charset="0"/>
                <a:cs typeface="Times New Roman" pitchFamily="18" charset="0"/>
              </a:rPr>
              <a:t>· Who will manage the business?</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What qualifications will you look for in a manager?</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How many employees will you need and what are their job descriptions?</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What are your plans for employees’ hiring, salaries and wages, benefits, training </a:t>
            </a:r>
            <a:r>
              <a:rPr lang="en-US" dirty="0" smtClean="0">
                <a:latin typeface="Times New Roman" pitchFamily="18" charset="0"/>
                <a:cs typeface="Times New Roman" pitchFamily="18" charset="0"/>
              </a:rPr>
              <a:t>and supervision</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How will you manage finances?</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How will you manage record-keeping?</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What consultants or specialists will you need?</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What legal form of ownership will you choose?</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What </a:t>
            </a:r>
            <a:r>
              <a:rPr lang="en-US" dirty="0" err="1">
                <a:latin typeface="Times New Roman" pitchFamily="18" charset="0"/>
                <a:cs typeface="Times New Roman" pitchFamily="18" charset="0"/>
              </a:rPr>
              <a:t>licences</a:t>
            </a:r>
            <a:r>
              <a:rPr lang="en-US" dirty="0">
                <a:latin typeface="Times New Roman" pitchFamily="18" charset="0"/>
                <a:cs typeface="Times New Roman" pitchFamily="18" charset="0"/>
              </a:rPr>
              <a:t> and permits will you need?</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What regulations will affect your business?</a:t>
            </a:r>
          </a:p>
          <a:p>
            <a:pPr marL="0" indent="0">
              <a:buNone/>
            </a:pPr>
            <a:endParaRPr lang="en-US" dirty="0"/>
          </a:p>
        </p:txBody>
      </p:sp>
    </p:spTree>
    <p:extLst>
      <p:ext uri="{BB962C8B-B14F-4D97-AF65-F5344CB8AC3E}">
        <p14:creationId xmlns:p14="http://schemas.microsoft.com/office/powerpoint/2010/main" val="773500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315200" cy="838200"/>
          </a:xfrm>
        </p:spPr>
        <p:txBody>
          <a:bodyPr>
            <a:normAutofit fontScale="90000"/>
          </a:bodyPr>
          <a:lstStyle/>
          <a:p>
            <a:r>
              <a:rPr lang="en-US" sz="3200" dirty="0" smtClean="0">
                <a:latin typeface="Times New Roman" pitchFamily="18" charset="0"/>
                <a:cs typeface="Times New Roman" pitchFamily="18" charset="0"/>
              </a:rPr>
              <a:t>GUIDELINES FOR WRITING A BUSINESS PLAN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381000" y="1143000"/>
            <a:ext cx="8229600" cy="5867400"/>
          </a:xfrm>
        </p:spPr>
        <p:txBody>
          <a:bodyPr>
            <a:noAutofit/>
          </a:bodyPr>
          <a:lstStyle/>
          <a:p>
            <a:pPr marL="0" indent="0">
              <a:buNone/>
            </a:pPr>
            <a:r>
              <a:rPr lang="en-US" sz="1200" b="1" dirty="0" smtClean="0">
                <a:cs typeface="Times New Roman" pitchFamily="18" charset="0"/>
              </a:rPr>
              <a:t>INTRODUCTION; (POULTRY FARMING)</a:t>
            </a:r>
          </a:p>
          <a:p>
            <a:r>
              <a:rPr lang="en-US" sz="1200" dirty="0" smtClean="0">
                <a:cs typeface="Times New Roman" pitchFamily="18" charset="0"/>
              </a:rPr>
              <a:t>The profile of the type of the establishment.</a:t>
            </a:r>
          </a:p>
          <a:p>
            <a:r>
              <a:rPr lang="en-US" sz="1200" dirty="0" smtClean="0">
                <a:cs typeface="Times New Roman" pitchFamily="18" charset="0"/>
              </a:rPr>
              <a:t>Name of the Entrepreneur(s)</a:t>
            </a:r>
          </a:p>
          <a:p>
            <a:r>
              <a:rPr lang="en-US" sz="1200" dirty="0" smtClean="0">
                <a:cs typeface="Times New Roman" pitchFamily="18" charset="0"/>
              </a:rPr>
              <a:t>Location of the establishment</a:t>
            </a:r>
          </a:p>
          <a:p>
            <a:r>
              <a:rPr lang="en-US" sz="1200" dirty="0" smtClean="0">
                <a:cs typeface="Times New Roman" pitchFamily="18" charset="0"/>
              </a:rPr>
              <a:t>Likely take off capital say #7,000,000 for poultry business</a:t>
            </a:r>
          </a:p>
          <a:p>
            <a:endParaRPr lang="en-US" sz="1200" dirty="0" smtClean="0">
              <a:cs typeface="Times New Roman" pitchFamily="18" charset="0"/>
            </a:endParaRPr>
          </a:p>
          <a:p>
            <a:pPr marL="0" indent="0">
              <a:buNone/>
            </a:pPr>
            <a:r>
              <a:rPr lang="en-US" sz="1200" b="1" dirty="0" smtClean="0">
                <a:cs typeface="Times New Roman" pitchFamily="18" charset="0"/>
              </a:rPr>
              <a:t>I THE BUSINESS PREAMBLE IN RELATIONSHIP WITH SOCIAL ECONOMIC JUSTIFICATIONS</a:t>
            </a:r>
          </a:p>
          <a:p>
            <a:pPr marL="0" indent="0">
              <a:buNone/>
            </a:pPr>
            <a:endParaRPr lang="en-US" sz="1200" b="1" dirty="0" smtClean="0">
              <a:cs typeface="Times New Roman" pitchFamily="18" charset="0"/>
            </a:endParaRPr>
          </a:p>
          <a:p>
            <a:pPr marL="571500" indent="-571500">
              <a:buAutoNum type="romanLcPeriod"/>
            </a:pPr>
            <a:r>
              <a:rPr lang="en-US" sz="1200" b="1" dirty="0" smtClean="0">
                <a:cs typeface="Times New Roman" pitchFamily="18" charset="0"/>
              </a:rPr>
              <a:t>THE PROJECT IDEA</a:t>
            </a:r>
          </a:p>
          <a:p>
            <a:r>
              <a:rPr lang="en-US" sz="1200" dirty="0" smtClean="0">
                <a:cs typeface="Times New Roman" pitchFamily="18" charset="0"/>
              </a:rPr>
              <a:t>The need for quality services</a:t>
            </a:r>
          </a:p>
          <a:p>
            <a:r>
              <a:rPr lang="en-US" sz="1200" dirty="0" smtClean="0">
                <a:cs typeface="Times New Roman" pitchFamily="18" charset="0"/>
              </a:rPr>
              <a:t>Moderate demand for poultry products</a:t>
            </a:r>
          </a:p>
          <a:p>
            <a:r>
              <a:rPr lang="en-US" sz="1200" dirty="0" smtClean="0">
                <a:cs typeface="Times New Roman" pitchFamily="18" charset="0"/>
              </a:rPr>
              <a:t>Inadequate services/supply of poultry products</a:t>
            </a:r>
          </a:p>
          <a:p>
            <a:pPr marL="0" indent="0">
              <a:buNone/>
            </a:pPr>
            <a:r>
              <a:rPr lang="en-US" sz="1200" b="1" dirty="0" smtClean="0">
                <a:cs typeface="Times New Roman" pitchFamily="18" charset="0"/>
              </a:rPr>
              <a:t>ii. THE SERVICES ITSELF</a:t>
            </a:r>
          </a:p>
          <a:p>
            <a:r>
              <a:rPr lang="en-US" sz="1200" dirty="0" smtClean="0">
                <a:cs typeface="Times New Roman" pitchFamily="18" charset="0"/>
              </a:rPr>
              <a:t>Standby vehicle for delivery</a:t>
            </a:r>
          </a:p>
          <a:p>
            <a:r>
              <a:rPr lang="en-US" sz="1200" dirty="0" smtClean="0">
                <a:cs typeface="Times New Roman" pitchFamily="18" charset="0"/>
              </a:rPr>
              <a:t>Normal services</a:t>
            </a:r>
          </a:p>
          <a:p>
            <a:pPr marL="0" indent="0">
              <a:buNone/>
            </a:pPr>
            <a:endParaRPr lang="en-US" sz="1200" dirty="0" smtClean="0"/>
          </a:p>
          <a:p>
            <a:endParaRPr lang="en-US" sz="1200" dirty="0"/>
          </a:p>
        </p:txBody>
      </p:sp>
    </p:spTree>
    <p:extLst>
      <p:ext uri="{BB962C8B-B14F-4D97-AF65-F5344CB8AC3E}">
        <p14:creationId xmlns:p14="http://schemas.microsoft.com/office/powerpoint/2010/main" val="1640427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23839</TotalTime>
  <Words>1452</Words>
  <Application>Microsoft Office PowerPoint</Application>
  <PresentationFormat>On-screen Show (4:3)</PresentationFormat>
  <Paragraphs>164</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Facet</vt:lpstr>
      <vt:lpstr>GNS 203/ENT 211 INTRODUCTION TO ENTREPRENEURIAL SKILLS/ENTREPRENEURSHIP AND INNOVATION </vt:lpstr>
      <vt:lpstr>PowerPoint Presentation</vt:lpstr>
      <vt:lpstr>DEFINE BUSINESS PLAN</vt:lpstr>
      <vt:lpstr>REASONS FOR PREPARING BUSINESS PLAN</vt:lpstr>
      <vt:lpstr>REASONS FOR PREPARING BUSINESS PLAN CONTD……</vt:lpstr>
      <vt:lpstr>COMPONENTS OF BUSINESS A PLAN</vt:lpstr>
      <vt:lpstr>SCOPE AND VALUE OF BUSINESS PLAN TO INVESTORS, LENDERS, EMPLOYEES etc.</vt:lpstr>
      <vt:lpstr>SCOPE AND VALUE OF BUSINESS PLAN TO INVESTORS, LENDERS, EMPLOYEES etc. Contd….</vt:lpstr>
      <vt:lpstr>GUIDELINES FOR WRITING A BUSINESS PLAN</vt:lpstr>
      <vt:lpstr>GUIDELINES FOR WRITING A BUSINESS PLAN  contd……….</vt:lpstr>
      <vt:lpstr>GUIDELINES FOR WRITING A BUSINESS PLAN contd……….</vt:lpstr>
      <vt:lpstr>GUIDELINES FOR WRITING A BUSINESS PLAN contd……….</vt:lpstr>
      <vt:lpstr>GUIDELINES FOR WRITING A BUSINESS PLAN contd……….</vt:lpstr>
      <vt:lpstr>GUIDELINES FOR WRITING A BUSINESS PLAN contd……….</vt:lpstr>
      <vt:lpstr>GUIDELINES FOR WRITING A BUSINESS PLAN contd……….</vt:lpstr>
      <vt:lpstr>THANK YOU FOR LISTENING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107</cp:revision>
  <dcterms:created xsi:type="dcterms:W3CDTF">2024-01-29T15:11:40Z</dcterms:created>
  <dcterms:modified xsi:type="dcterms:W3CDTF">2025-12-03T13:49:44Z</dcterms:modified>
</cp:coreProperties>
</file>