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87"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1A8178-1CF0-494C-A501-88FD30BEF594}"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3967038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1A8178-1CF0-494C-A501-88FD30BEF594}"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3697877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1A8178-1CF0-494C-A501-88FD30BEF594}"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981845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1A8178-1CF0-494C-A501-88FD30BEF594}"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3303903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1A8178-1CF0-494C-A501-88FD30BEF594}"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153142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1A8178-1CF0-494C-A501-88FD30BEF594}"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2830989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1A8178-1CF0-494C-A501-88FD30BEF594}" type="datetimeFigureOut">
              <a:rPr lang="en-US" smtClean="0"/>
              <a:t>11/25/2024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1123912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1A8178-1CF0-494C-A501-88FD30BEF594}" type="datetimeFigureOut">
              <a:rPr lang="en-US" smtClean="0"/>
              <a:t>11/25/2024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2442923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1A8178-1CF0-494C-A501-88FD30BEF594}"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476853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1A8178-1CF0-494C-A501-88FD30BEF594}"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3674154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1A8178-1CF0-494C-A501-88FD30BEF594}"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8CB18-DB68-444E-9F98-F1E48174515A}" type="slidenum">
              <a:rPr lang="en-US" smtClean="0"/>
              <a:t>‹#›</a:t>
            </a:fld>
            <a:endParaRPr lang="en-US"/>
          </a:p>
        </p:txBody>
      </p:sp>
    </p:spTree>
    <p:extLst>
      <p:ext uri="{BB962C8B-B14F-4D97-AF65-F5344CB8AC3E}">
        <p14:creationId xmlns:p14="http://schemas.microsoft.com/office/powerpoint/2010/main" val="105688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1A8178-1CF0-494C-A501-88FD30BEF594}" type="datetimeFigureOut">
              <a:rPr lang="en-US" smtClean="0"/>
              <a:t>11/25/2024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8CB18-DB68-444E-9F98-F1E48174515A}" type="slidenum">
              <a:rPr lang="en-US" smtClean="0"/>
              <a:t>‹#›</a:t>
            </a:fld>
            <a:endParaRPr lang="en-US"/>
          </a:p>
        </p:txBody>
      </p:sp>
    </p:spTree>
    <p:extLst>
      <p:ext uri="{BB962C8B-B14F-4D97-AF65-F5344CB8AC3E}">
        <p14:creationId xmlns:p14="http://schemas.microsoft.com/office/powerpoint/2010/main" val="9994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440" y="499744"/>
            <a:ext cx="10515600" cy="6093080"/>
          </a:xfrm>
        </p:spPr>
        <p:txBody>
          <a:bodyPr>
            <a:noAutofit/>
          </a:bodyPr>
          <a:lstStyle/>
          <a:p>
            <a:pPr marL="0" indent="0" algn="ctr">
              <a:lnSpc>
                <a:spcPct val="150000"/>
              </a:lnSpc>
              <a:buNone/>
            </a:pPr>
            <a:r>
              <a:rPr lang="en-GB" b="1" dirty="0" smtClean="0">
                <a:latin typeface="Californian FB" pitchFamily="18" charset="0"/>
                <a:ea typeface="Cambria Math" pitchFamily="18" charset="0"/>
              </a:rPr>
              <a:t>OSUN STATE UNIVERSITY, OSOGBO</a:t>
            </a:r>
            <a:r>
              <a:rPr lang="en-GB" dirty="0" smtClean="0">
                <a:latin typeface="Californian FB" pitchFamily="18" charset="0"/>
                <a:ea typeface="Cambria Math" pitchFamily="18" charset="0"/>
              </a:rPr>
              <a:t/>
            </a:r>
            <a:br>
              <a:rPr lang="en-GB" dirty="0" smtClean="0">
                <a:latin typeface="Californian FB" pitchFamily="18" charset="0"/>
                <a:ea typeface="Cambria Math" pitchFamily="18" charset="0"/>
              </a:rPr>
            </a:br>
            <a:r>
              <a:rPr lang="en-GB" b="1" dirty="0" smtClean="0">
                <a:latin typeface="Californian FB" pitchFamily="18" charset="0"/>
                <a:ea typeface="Cambria Math" pitchFamily="18" charset="0"/>
              </a:rPr>
              <a:t>COLLEGE OF SCIENCE, ENGINEERING AND TECHNOLOGY</a:t>
            </a:r>
            <a:br>
              <a:rPr lang="en-GB" b="1" dirty="0" smtClean="0">
                <a:latin typeface="Californian FB" pitchFamily="18" charset="0"/>
                <a:ea typeface="Cambria Math" pitchFamily="18" charset="0"/>
              </a:rPr>
            </a:br>
            <a:r>
              <a:rPr lang="en-GB" b="1" dirty="0" smtClean="0">
                <a:latin typeface="Californian FB" pitchFamily="18" charset="0"/>
                <a:ea typeface="Cambria Math" pitchFamily="18" charset="0"/>
              </a:rPr>
              <a:t>FACULTY OF BASIC SCIENCE</a:t>
            </a:r>
            <a:br>
              <a:rPr lang="en-GB" b="1" dirty="0" smtClean="0">
                <a:latin typeface="Californian FB" pitchFamily="18" charset="0"/>
                <a:ea typeface="Cambria Math" pitchFamily="18" charset="0"/>
              </a:rPr>
            </a:br>
            <a:r>
              <a:rPr lang="en-GB" b="1" dirty="0" smtClean="0">
                <a:latin typeface="Californian FB" pitchFamily="18" charset="0"/>
                <a:ea typeface="Cambria Math" pitchFamily="18" charset="0"/>
              </a:rPr>
              <a:t>DEPARTMENT OF PHYSICS</a:t>
            </a:r>
          </a:p>
          <a:p>
            <a:pPr marL="0" indent="0" algn="ctr">
              <a:lnSpc>
                <a:spcPct val="150000"/>
              </a:lnSpc>
              <a:buNone/>
            </a:pPr>
            <a:r>
              <a:rPr lang="en-GB" b="1" dirty="0" smtClean="0">
                <a:latin typeface="Californian FB" pitchFamily="18" charset="0"/>
                <a:ea typeface="Cambria Math" pitchFamily="18" charset="0"/>
              </a:rPr>
              <a:t>PHYSICS 101 </a:t>
            </a:r>
          </a:p>
          <a:p>
            <a:pPr marL="0" indent="0" algn="ctr">
              <a:lnSpc>
                <a:spcPct val="150000"/>
              </a:lnSpc>
              <a:buNone/>
            </a:pPr>
            <a:r>
              <a:rPr lang="en-GB" b="1" dirty="0" smtClean="0">
                <a:latin typeface="Californian FB" pitchFamily="18" charset="0"/>
                <a:ea typeface="Cambria Math" pitchFamily="18" charset="0"/>
              </a:rPr>
              <a:t>Lecture Note </a:t>
            </a:r>
            <a:r>
              <a:rPr lang="en-GB" b="1" dirty="0" smtClean="0">
                <a:latin typeface="Californian FB" pitchFamily="18" charset="0"/>
              </a:rPr>
              <a:t>Prepared</a:t>
            </a:r>
          </a:p>
          <a:p>
            <a:pPr marL="0" indent="0" algn="ctr">
              <a:lnSpc>
                <a:spcPct val="150000"/>
              </a:lnSpc>
              <a:buNone/>
            </a:pPr>
            <a:r>
              <a:rPr lang="en-GB" b="1" dirty="0" smtClean="0">
                <a:latin typeface="Californian FB" pitchFamily="18" charset="0"/>
              </a:rPr>
              <a:t>By </a:t>
            </a:r>
            <a:br>
              <a:rPr lang="en-GB" b="1" dirty="0" smtClean="0">
                <a:latin typeface="Californian FB" pitchFamily="18" charset="0"/>
              </a:rPr>
            </a:br>
            <a:r>
              <a:rPr lang="en-GB" b="1" dirty="0">
                <a:solidFill>
                  <a:prstClr val="black"/>
                </a:solidFill>
                <a:latin typeface="Californian FB" pitchFamily="18" charset="0"/>
              </a:rPr>
              <a:t>DR. M.A. FAKUNLE</a:t>
            </a:r>
          </a:p>
          <a:p>
            <a:pPr marL="0" indent="0">
              <a:buNone/>
            </a:pPr>
            <a:endParaRPr lang="en-US" dirty="0"/>
          </a:p>
        </p:txBody>
      </p:sp>
      <p:grpSp>
        <p:nvGrpSpPr>
          <p:cNvPr id="5" name="Group 4"/>
          <p:cNvGrpSpPr/>
          <p:nvPr/>
        </p:nvGrpSpPr>
        <p:grpSpPr>
          <a:xfrm>
            <a:off x="1309497" y="381762"/>
            <a:ext cx="1123950" cy="1028700"/>
            <a:chOff x="0" y="0"/>
            <a:chExt cx="1213" cy="1017"/>
          </a:xfrm>
        </p:grpSpPr>
        <p:pic>
          <p:nvPicPr>
            <p:cNvPr id="6" name="Picture 5" descr="OSUN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0" y="0"/>
              <a:ext cx="1213" cy="1017"/>
            </a:xfrm>
            <a:prstGeom prst="rect">
              <a:avLst/>
            </a:prstGeom>
            <a:noFill/>
          </p:spPr>
        </p:pic>
        <p:sp>
          <p:nvSpPr>
            <p:cNvPr id="7" name="TextBox 3"/>
            <p:cNvSpPr txBox="1">
              <a:spLocks noChangeArrowheads="1"/>
            </p:cNvSpPr>
            <p:nvPr/>
          </p:nvSpPr>
          <p:spPr bwMode="auto">
            <a:xfrm>
              <a:off x="398" y="532"/>
              <a:ext cx="748" cy="341"/>
            </a:xfrm>
            <a:prstGeom prst="rect">
              <a:avLst/>
            </a:prstGeom>
            <a:noFill/>
            <a:ln>
              <a:noFill/>
            </a:ln>
          </p:spPr>
          <p:txBody>
            <a:bodyPr rot="0" vert="horz" wrap="square" lIns="91440" tIns="45720" rIns="91440" bIns="45720" anchor="t" anchorCtr="0">
              <a:noAutofit/>
            </a:bodyPr>
            <a:lstStyle/>
            <a:p>
              <a:pPr marL="0" marR="0">
                <a:lnSpc>
                  <a:spcPct val="115000"/>
                </a:lnSpc>
                <a:spcBef>
                  <a:spcPts val="0"/>
                </a:spcBef>
                <a:spcAft>
                  <a:spcPts val="1000"/>
                </a:spcAft>
              </a:pPr>
              <a:r>
                <a:rPr lang="en-GB" sz="800">
                  <a:effectLst/>
                  <a:latin typeface="Calibri"/>
                  <a:ea typeface="Calibri"/>
                  <a:cs typeface="Times New Roman"/>
                </a:rPr>
                <a:t>3080</a:t>
              </a:r>
              <a:endParaRPr lang="en-US" sz="1100">
                <a:effectLst/>
                <a:latin typeface="Calibri"/>
                <a:ea typeface="Calibri"/>
                <a:cs typeface="Times New Roman"/>
              </a:endParaRPr>
            </a:p>
          </p:txBody>
        </p:sp>
      </p:grpSp>
    </p:spTree>
    <p:extLst>
      <p:ext uri="{BB962C8B-B14F-4D97-AF65-F5344CB8AC3E}">
        <p14:creationId xmlns:p14="http://schemas.microsoft.com/office/powerpoint/2010/main" val="820701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203199" y="320143"/>
            <a:ext cx="11717482"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Table 3: Metric Prefixes for Powers of 10 and their Symbols</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909063701"/>
              </p:ext>
            </p:extLst>
          </p:nvPr>
        </p:nvGraphicFramePr>
        <p:xfrm>
          <a:off x="203199" y="886469"/>
          <a:ext cx="11813310" cy="5699056"/>
        </p:xfrm>
        <a:graphic>
          <a:graphicData uri="http://schemas.openxmlformats.org/drawingml/2006/table">
            <a:tbl>
              <a:tblPr firstRow="1" firstCol="1" bandRow="1"/>
              <a:tblGrid>
                <a:gridCol w="2362662"/>
                <a:gridCol w="2362662"/>
                <a:gridCol w="2362662"/>
                <a:gridCol w="2362662"/>
                <a:gridCol w="2362662"/>
              </a:tblGrid>
              <a:tr h="518096">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Prefix</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Symbol</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Value</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 </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 </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dirty="0" err="1">
                          <a:effectLst/>
                          <a:latin typeface="Times New Roman"/>
                          <a:ea typeface="Calibri"/>
                          <a:cs typeface="Times New Roman"/>
                        </a:rPr>
                        <a:t>yotta</a:t>
                      </a:r>
                      <a:r>
                        <a:rPr lang="en-US" sz="2400" dirty="0">
                          <a:effectLst/>
                          <a:latin typeface="Times New Roman"/>
                          <a:ea typeface="Calibri"/>
                          <a:cs typeface="Times New Roman"/>
                        </a:rPr>
                        <a:t>-</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Y</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10</a:t>
                      </a:r>
                      <a:r>
                        <a:rPr lang="en-US" sz="2400" baseline="30000">
                          <a:effectLst/>
                          <a:latin typeface="Times New Roman"/>
                          <a:ea typeface="Calibri"/>
                          <a:cs typeface="Times New Roman"/>
                        </a:rPr>
                        <a:t>24</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 </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 </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a:effectLst/>
                          <a:latin typeface="Times New Roman"/>
                          <a:ea typeface="Calibri"/>
                          <a:cs typeface="Times New Roman"/>
                        </a:rPr>
                        <a:t>zetta- </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Z</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10</a:t>
                      </a:r>
                      <a:r>
                        <a:rPr lang="en-US" sz="2400" baseline="30000">
                          <a:effectLst/>
                          <a:latin typeface="Times New Roman"/>
                          <a:ea typeface="Calibri"/>
                          <a:cs typeface="Times New Roman"/>
                        </a:rPr>
                        <a:t>21</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 </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 </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a:effectLst/>
                          <a:latin typeface="Times New Roman"/>
                          <a:ea typeface="Calibri"/>
                          <a:cs typeface="Times New Roman"/>
                        </a:rPr>
                        <a:t>exa</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E</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10</a:t>
                      </a:r>
                      <a:r>
                        <a:rPr lang="en-US" sz="2400" baseline="30000" dirty="0">
                          <a:effectLst/>
                          <a:latin typeface="Times New Roman"/>
                          <a:ea typeface="Calibri"/>
                          <a:cs typeface="Times New Roman"/>
                        </a:rPr>
                        <a:t>18</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exameter</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Em</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a:effectLst/>
                          <a:latin typeface="Times New Roman"/>
                          <a:ea typeface="Calibri"/>
                          <a:cs typeface="Times New Roman"/>
                        </a:rPr>
                        <a:t>peta</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P</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10</a:t>
                      </a:r>
                      <a:r>
                        <a:rPr lang="en-US" sz="2400" baseline="30000" dirty="0">
                          <a:effectLst/>
                          <a:latin typeface="Times New Roman"/>
                          <a:ea typeface="Calibri"/>
                          <a:cs typeface="Times New Roman"/>
                        </a:rPr>
                        <a:t>15</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petasecond</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Ps</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a:effectLst/>
                          <a:latin typeface="Times New Roman"/>
                          <a:ea typeface="Calibri"/>
                          <a:cs typeface="Times New Roman"/>
                        </a:rPr>
                        <a:t>tera</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T</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10</a:t>
                      </a:r>
                      <a:r>
                        <a:rPr lang="en-US" sz="2400" baseline="30000" dirty="0">
                          <a:effectLst/>
                          <a:latin typeface="Times New Roman"/>
                          <a:ea typeface="Calibri"/>
                          <a:cs typeface="Times New Roman"/>
                        </a:rPr>
                        <a:t>12</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terawatt</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TW</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a:effectLst/>
                          <a:latin typeface="Times New Roman"/>
                          <a:ea typeface="Calibri"/>
                          <a:cs typeface="Times New Roman"/>
                        </a:rPr>
                        <a:t>giga</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G</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10</a:t>
                      </a:r>
                      <a:r>
                        <a:rPr lang="en-US" sz="2400" baseline="30000" dirty="0">
                          <a:effectLst/>
                          <a:latin typeface="Times New Roman"/>
                          <a:ea typeface="Calibri"/>
                          <a:cs typeface="Times New Roman"/>
                        </a:rPr>
                        <a:t>9</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gigahertz</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GHz</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a:effectLst/>
                          <a:latin typeface="Times New Roman"/>
                          <a:ea typeface="Calibri"/>
                          <a:cs typeface="Times New Roman"/>
                        </a:rPr>
                        <a:t>mega</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M</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10</a:t>
                      </a:r>
                      <a:r>
                        <a:rPr lang="en-US" sz="2400" baseline="30000">
                          <a:effectLst/>
                          <a:latin typeface="Times New Roman"/>
                          <a:ea typeface="Calibri"/>
                          <a:cs typeface="Times New Roman"/>
                        </a:rPr>
                        <a:t>6</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err="1">
                          <a:effectLst/>
                          <a:latin typeface="Times New Roman"/>
                          <a:ea typeface="Calibri"/>
                          <a:cs typeface="Times New Roman"/>
                        </a:rPr>
                        <a:t>megacurie</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MCi</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a:effectLst/>
                          <a:latin typeface="Times New Roman"/>
                          <a:ea typeface="Calibri"/>
                          <a:cs typeface="Times New Roman"/>
                        </a:rPr>
                        <a:t>kilo</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k</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10</a:t>
                      </a:r>
                      <a:r>
                        <a:rPr lang="en-US" sz="2400" baseline="30000">
                          <a:effectLst/>
                          <a:latin typeface="Times New Roman"/>
                          <a:ea typeface="Calibri"/>
                          <a:cs typeface="Times New Roman"/>
                        </a:rPr>
                        <a:t>3</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kilometer</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km</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a:effectLst/>
                          <a:latin typeface="Times New Roman"/>
                          <a:ea typeface="Calibri"/>
                          <a:cs typeface="Times New Roman"/>
                        </a:rPr>
                        <a:t>hecto</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h</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10</a:t>
                      </a:r>
                      <a:r>
                        <a:rPr lang="en-US" sz="2400" baseline="30000">
                          <a:effectLst/>
                          <a:latin typeface="Times New Roman"/>
                          <a:ea typeface="Calibri"/>
                          <a:cs typeface="Times New Roman"/>
                        </a:rPr>
                        <a:t>2</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hectoliter</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hL</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96">
                <a:tc>
                  <a:txBody>
                    <a:bodyPr/>
                    <a:lstStyle/>
                    <a:p>
                      <a:pPr marL="0" marR="0" algn="just">
                        <a:lnSpc>
                          <a:spcPct val="115000"/>
                        </a:lnSpc>
                        <a:spcBef>
                          <a:spcPts val="0"/>
                        </a:spcBef>
                        <a:spcAft>
                          <a:spcPts val="0"/>
                        </a:spcAft>
                      </a:pPr>
                      <a:r>
                        <a:rPr lang="en-US" sz="2400">
                          <a:effectLst/>
                          <a:latin typeface="Times New Roman"/>
                          <a:ea typeface="Calibri"/>
                          <a:cs typeface="Times New Roman"/>
                        </a:rPr>
                        <a:t>deka</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da</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a:ea typeface="Calibri"/>
                          <a:cs typeface="Times New Roman"/>
                        </a:rPr>
                        <a:t>10</a:t>
                      </a:r>
                      <a:r>
                        <a:rPr lang="en-US" sz="2400" baseline="30000">
                          <a:effectLst/>
                          <a:latin typeface="Times New Roman"/>
                          <a:ea typeface="Calibri"/>
                          <a:cs typeface="Times New Roman"/>
                        </a:rPr>
                        <a:t>1</a:t>
                      </a:r>
                      <a:endParaRPr lang="en-US"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dekagram</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a:ea typeface="Calibri"/>
                          <a:cs typeface="Times New Roman"/>
                        </a:rPr>
                        <a:t>dag</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10026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84728" y="-113459"/>
            <a:ext cx="11733645" cy="6494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Table 4: Metric Prefixes for sub multiples of 10 and their Symbols</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32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32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32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32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32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311400708"/>
              </p:ext>
            </p:extLst>
          </p:nvPr>
        </p:nvGraphicFramePr>
        <p:xfrm>
          <a:off x="184727" y="609378"/>
          <a:ext cx="11733645" cy="5771249"/>
        </p:xfrm>
        <a:graphic>
          <a:graphicData uri="http://schemas.openxmlformats.org/drawingml/2006/table">
            <a:tbl>
              <a:tblPr firstRow="1" firstCol="1" bandRow="1"/>
              <a:tblGrid>
                <a:gridCol w="2346729"/>
                <a:gridCol w="2346729"/>
                <a:gridCol w="2346729"/>
                <a:gridCol w="2346729"/>
                <a:gridCol w="2346729"/>
              </a:tblGrid>
              <a:tr h="524659">
                <a:tc>
                  <a:txBody>
                    <a:bodyPr/>
                    <a:lstStyle/>
                    <a:p>
                      <a:pPr marL="0" marR="0" algn="just">
                        <a:lnSpc>
                          <a:spcPct val="115000"/>
                        </a:lnSpc>
                        <a:spcBef>
                          <a:spcPts val="0"/>
                        </a:spcBef>
                        <a:spcAft>
                          <a:spcPts val="0"/>
                        </a:spcAft>
                      </a:pPr>
                      <a:r>
                        <a:rPr lang="en-US" sz="2800" dirty="0">
                          <a:effectLst/>
                          <a:latin typeface="Times New Roman"/>
                          <a:ea typeface="Calibri"/>
                          <a:cs typeface="Times New Roman"/>
                        </a:rPr>
                        <a:t>Prefix</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Symbol</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Value</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dirty="0" err="1">
                          <a:effectLst/>
                          <a:latin typeface="Times New Roman"/>
                          <a:ea typeface="Calibri"/>
                          <a:cs typeface="Times New Roman"/>
                        </a:rPr>
                        <a:t>yocto</a:t>
                      </a:r>
                      <a:r>
                        <a:rPr lang="en-US" sz="2800" dirty="0">
                          <a:effectLst/>
                          <a:latin typeface="Times New Roman"/>
                          <a:ea typeface="Calibri"/>
                          <a:cs typeface="Times New Roman"/>
                        </a:rPr>
                        <a:t>- </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a:effectLst/>
                          <a:latin typeface="Times New Roman"/>
                          <a:ea typeface="Calibri"/>
                          <a:cs typeface="Times New Roman"/>
                        </a:rPr>
                        <a:t>y</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10</a:t>
                      </a:r>
                      <a:r>
                        <a:rPr lang="en-US" sz="2800" baseline="30000">
                          <a:effectLst/>
                          <a:latin typeface="Times New Roman"/>
                          <a:ea typeface="Calibri"/>
                          <a:cs typeface="Times New Roman"/>
                        </a:rPr>
                        <a:t>-24</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a:effectLst/>
                          <a:latin typeface="Times New Roman"/>
                          <a:ea typeface="Calibri"/>
                          <a:cs typeface="Times New Roman"/>
                        </a:rPr>
                        <a:t>zepto-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a:effectLst/>
                          <a:latin typeface="Times New Roman"/>
                          <a:ea typeface="Calibri"/>
                          <a:cs typeface="Times New Roman"/>
                        </a:rPr>
                        <a:t>z</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a:effectLst/>
                          <a:latin typeface="Times New Roman"/>
                          <a:ea typeface="Calibri"/>
                          <a:cs typeface="Times New Roman"/>
                        </a:rPr>
                        <a:t>10</a:t>
                      </a:r>
                      <a:r>
                        <a:rPr lang="en-US" sz="2800" baseline="30000" dirty="0">
                          <a:effectLst/>
                          <a:latin typeface="Times New Roman"/>
                          <a:ea typeface="Calibri"/>
                          <a:cs typeface="Times New Roman"/>
                        </a:rPr>
                        <a:t>-21</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a:effectLst/>
                          <a:latin typeface="Times New Roman"/>
                          <a:ea typeface="Calibri"/>
                          <a:cs typeface="Times New Roman"/>
                        </a:rPr>
                        <a:t>atto</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a</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a:effectLst/>
                          <a:latin typeface="Times New Roman"/>
                          <a:ea typeface="Calibri"/>
                          <a:cs typeface="Times New Roman"/>
                        </a:rPr>
                        <a:t>10</a:t>
                      </a:r>
                      <a:r>
                        <a:rPr lang="en-US" sz="2800" baseline="30000" dirty="0">
                          <a:effectLst/>
                          <a:latin typeface="Times New Roman"/>
                          <a:ea typeface="Calibri"/>
                          <a:cs typeface="Times New Roman"/>
                        </a:rPr>
                        <a:t>-18</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err="1">
                          <a:effectLst/>
                          <a:latin typeface="Times New Roman"/>
                          <a:ea typeface="Calibri"/>
                          <a:cs typeface="Times New Roman"/>
                        </a:rPr>
                        <a:t>attosecond</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as</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a:effectLst/>
                          <a:latin typeface="Times New Roman"/>
                          <a:ea typeface="Calibri"/>
                          <a:cs typeface="Times New Roman"/>
                        </a:rPr>
                        <a:t>femto</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f</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10</a:t>
                      </a:r>
                      <a:r>
                        <a:rPr lang="en-US" sz="2800" baseline="30000">
                          <a:effectLst/>
                          <a:latin typeface="Times New Roman"/>
                          <a:ea typeface="Calibri"/>
                          <a:cs typeface="Times New Roman"/>
                        </a:rPr>
                        <a:t>-15</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err="1">
                          <a:effectLst/>
                          <a:latin typeface="Times New Roman"/>
                          <a:ea typeface="Calibri"/>
                          <a:cs typeface="Times New Roman"/>
                        </a:rPr>
                        <a:t>femtometre</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fm</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a:effectLst/>
                          <a:latin typeface="Times New Roman"/>
                          <a:ea typeface="Calibri"/>
                          <a:cs typeface="Times New Roman"/>
                        </a:rPr>
                        <a:t>pico</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p</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10</a:t>
                      </a:r>
                      <a:r>
                        <a:rPr lang="en-US" sz="2800" baseline="30000">
                          <a:effectLst/>
                          <a:latin typeface="Times New Roman"/>
                          <a:ea typeface="Calibri"/>
                          <a:cs typeface="Times New Roman"/>
                        </a:rPr>
                        <a:t>-12</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err="1">
                          <a:effectLst/>
                          <a:latin typeface="Times New Roman"/>
                          <a:ea typeface="Calibri"/>
                          <a:cs typeface="Times New Roman"/>
                        </a:rPr>
                        <a:t>picofarad</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pF</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a:effectLst/>
                          <a:latin typeface="Times New Roman"/>
                          <a:ea typeface="Calibri"/>
                          <a:cs typeface="Times New Roman"/>
                        </a:rPr>
                        <a:t>nano</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n</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10</a:t>
                      </a:r>
                      <a:r>
                        <a:rPr lang="en-US" sz="2800" baseline="30000">
                          <a:effectLst/>
                          <a:latin typeface="Times New Roman"/>
                          <a:ea typeface="Calibri"/>
                          <a:cs typeface="Times New Roman"/>
                        </a:rPr>
                        <a:t>-9</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err="1">
                          <a:effectLst/>
                          <a:latin typeface="Times New Roman"/>
                          <a:ea typeface="Calibri"/>
                          <a:cs typeface="Times New Roman"/>
                        </a:rPr>
                        <a:t>nanogram</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ng</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a:effectLst/>
                          <a:latin typeface="Times New Roman"/>
                          <a:ea typeface="Calibri"/>
                          <a:cs typeface="Times New Roman"/>
                        </a:rPr>
                        <a:t>micro</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μ</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10</a:t>
                      </a:r>
                      <a:r>
                        <a:rPr lang="en-US" sz="2800" baseline="30000">
                          <a:effectLst/>
                          <a:latin typeface="Times New Roman"/>
                          <a:ea typeface="Calibri"/>
                          <a:cs typeface="Times New Roman"/>
                        </a:rPr>
                        <a:t>-6</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a:effectLst/>
                          <a:latin typeface="Times New Roman"/>
                          <a:ea typeface="Calibri"/>
                          <a:cs typeface="Times New Roman"/>
                        </a:rPr>
                        <a:t>micrometer</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μm</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a:effectLst/>
                          <a:latin typeface="Times New Roman"/>
                          <a:ea typeface="Calibri"/>
                          <a:cs typeface="Times New Roman"/>
                        </a:rPr>
                        <a:t>milli</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m</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10</a:t>
                      </a:r>
                      <a:r>
                        <a:rPr lang="en-US" sz="2800" baseline="30000">
                          <a:effectLst/>
                          <a:latin typeface="Times New Roman"/>
                          <a:ea typeface="Calibri"/>
                          <a:cs typeface="Times New Roman"/>
                        </a:rPr>
                        <a:t>-3</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a:effectLst/>
                          <a:latin typeface="Times New Roman"/>
                          <a:ea typeface="Calibri"/>
                          <a:cs typeface="Times New Roman"/>
                        </a:rPr>
                        <a:t>millimeter</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a:effectLst/>
                          <a:latin typeface="Times New Roman"/>
                          <a:ea typeface="Calibri"/>
                          <a:cs typeface="Times New Roman"/>
                        </a:rPr>
                        <a:t>mm</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a:effectLst/>
                          <a:latin typeface="Times New Roman"/>
                          <a:ea typeface="Calibri"/>
                          <a:cs typeface="Times New Roman"/>
                        </a:rPr>
                        <a:t>centi</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c</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10</a:t>
                      </a:r>
                      <a:r>
                        <a:rPr lang="en-US" sz="2800" baseline="30000">
                          <a:effectLst/>
                          <a:latin typeface="Times New Roman"/>
                          <a:ea typeface="Calibri"/>
                          <a:cs typeface="Times New Roman"/>
                        </a:rPr>
                        <a:t>-2</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centimeter</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a:effectLst/>
                          <a:latin typeface="Times New Roman"/>
                          <a:ea typeface="Calibri"/>
                          <a:cs typeface="Times New Roman"/>
                        </a:rPr>
                        <a:t>cm</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659">
                <a:tc>
                  <a:txBody>
                    <a:bodyPr/>
                    <a:lstStyle/>
                    <a:p>
                      <a:pPr marL="0" marR="0" algn="just">
                        <a:lnSpc>
                          <a:spcPct val="115000"/>
                        </a:lnSpc>
                        <a:spcBef>
                          <a:spcPts val="0"/>
                        </a:spcBef>
                        <a:spcAft>
                          <a:spcPts val="0"/>
                        </a:spcAft>
                      </a:pPr>
                      <a:r>
                        <a:rPr lang="en-US" sz="2800">
                          <a:effectLst/>
                          <a:latin typeface="Times New Roman"/>
                          <a:ea typeface="Calibri"/>
                          <a:cs typeface="Times New Roman"/>
                        </a:rPr>
                        <a:t>deci</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d</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10</a:t>
                      </a:r>
                      <a:r>
                        <a:rPr lang="en-US" sz="2800" baseline="30000">
                          <a:effectLst/>
                          <a:latin typeface="Times New Roman"/>
                          <a:ea typeface="Calibri"/>
                          <a:cs typeface="Times New Roman"/>
                        </a:rPr>
                        <a:t>-1</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a:effectLst/>
                          <a:latin typeface="Times New Roman"/>
                          <a:ea typeface="Calibri"/>
                          <a:cs typeface="Times New Roman"/>
                        </a:rPr>
                        <a:t>deciliter</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800" dirty="0" err="1">
                          <a:effectLst/>
                          <a:latin typeface="Times New Roman"/>
                          <a:ea typeface="Calibri"/>
                          <a:cs typeface="Times New Roman"/>
                        </a:rPr>
                        <a:t>dL</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35852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891" y="126133"/>
            <a:ext cx="11769436" cy="6440921"/>
          </a:xfrm>
        </p:spPr>
        <p:txBody>
          <a:bodyPr>
            <a:normAutofit fontScale="85000" lnSpcReduction="10000"/>
          </a:bodyPr>
          <a:lstStyle/>
          <a:p>
            <a:pPr marL="0" indent="0" algn="just">
              <a:buNone/>
            </a:pPr>
            <a:r>
              <a:rPr lang="en-US" b="1" dirty="0">
                <a:latin typeface="Times New Roman" pitchFamily="18" charset="0"/>
                <a:cs typeface="Times New Roman" pitchFamily="18" charset="0"/>
              </a:rPr>
              <a:t>Dimensional Analysis</a:t>
            </a:r>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The dimension of any physical quantity expresses its dependence on the base quantities as a product of symbols (or powers of symbols) representing the base quantities.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Table </a:t>
            </a:r>
            <a:r>
              <a:rPr lang="en-US" dirty="0">
                <a:latin typeface="Times New Roman" pitchFamily="18" charset="0"/>
                <a:cs typeface="Times New Roman" pitchFamily="18" charset="0"/>
              </a:rPr>
              <a:t>5 lists the base quantities and the symbols used for their dimension.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For </a:t>
            </a:r>
            <a:r>
              <a:rPr lang="en-US" dirty="0">
                <a:latin typeface="Times New Roman" pitchFamily="18" charset="0"/>
                <a:cs typeface="Times New Roman" pitchFamily="18" charset="0"/>
              </a:rPr>
              <a:t>example, a measurement of length is said to have dimension L or L</a:t>
            </a:r>
            <a:r>
              <a:rPr lang="en-US" baseline="30000" dirty="0">
                <a:latin typeface="Times New Roman" pitchFamily="18" charset="0"/>
                <a:cs typeface="Times New Roman" pitchFamily="18" charset="0"/>
              </a:rPr>
              <a:t>1</a:t>
            </a:r>
            <a:r>
              <a:rPr lang="en-US" dirty="0">
                <a:latin typeface="Times New Roman" pitchFamily="18" charset="0"/>
                <a:cs typeface="Times New Roman" pitchFamily="18" charset="0"/>
              </a:rPr>
              <a:t>, a measurement of mass has dimension M or M</a:t>
            </a:r>
            <a:r>
              <a:rPr lang="en-US" baseline="30000" dirty="0">
                <a:latin typeface="Times New Roman" pitchFamily="18" charset="0"/>
                <a:cs typeface="Times New Roman" pitchFamily="18" charset="0"/>
              </a:rPr>
              <a:t>1</a:t>
            </a:r>
            <a:r>
              <a:rPr lang="en-US" dirty="0">
                <a:latin typeface="Times New Roman" pitchFamily="18" charset="0"/>
                <a:cs typeface="Times New Roman" pitchFamily="18" charset="0"/>
              </a:rPr>
              <a:t>, and a measurement of time has dimension T or T</a:t>
            </a:r>
            <a:r>
              <a:rPr lang="en-US" baseline="30000" dirty="0">
                <a:latin typeface="Times New Roman" pitchFamily="18" charset="0"/>
                <a:cs typeface="Times New Roman" pitchFamily="18" charset="0"/>
              </a:rPr>
              <a:t>1</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Like </a:t>
            </a:r>
            <a:r>
              <a:rPr lang="en-US" dirty="0">
                <a:latin typeface="Times New Roman" pitchFamily="18" charset="0"/>
                <a:cs typeface="Times New Roman" pitchFamily="18" charset="0"/>
              </a:rPr>
              <a:t>units, dimensions obey the rules of algebra. Thus, area is the product of two lengths and so has dimension L</a:t>
            </a:r>
            <a:r>
              <a:rPr lang="en-US" baseline="30000" dirty="0">
                <a:latin typeface="Times New Roman" pitchFamily="18" charset="0"/>
                <a:cs typeface="Times New Roman" pitchFamily="18" charset="0"/>
              </a:rPr>
              <a:t>2</a:t>
            </a:r>
            <a:r>
              <a:rPr lang="en-US" dirty="0">
                <a:latin typeface="Times New Roman" pitchFamily="18" charset="0"/>
                <a:cs typeface="Times New Roman" pitchFamily="18" charset="0"/>
              </a:rPr>
              <a:t>, or length squared.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Similarly</a:t>
            </a:r>
            <a:r>
              <a:rPr lang="en-US" dirty="0">
                <a:latin typeface="Times New Roman" pitchFamily="18" charset="0"/>
                <a:cs typeface="Times New Roman" pitchFamily="18" charset="0"/>
              </a:rPr>
              <a:t>, volume is the product of three lengths and has dimension L</a:t>
            </a:r>
            <a:r>
              <a:rPr lang="en-US" baseline="30000" dirty="0">
                <a:latin typeface="Times New Roman" pitchFamily="18" charset="0"/>
                <a:cs typeface="Times New Roman" pitchFamily="18" charset="0"/>
              </a:rPr>
              <a:t>3</a:t>
            </a:r>
            <a:r>
              <a:rPr lang="en-US" dirty="0">
                <a:latin typeface="Times New Roman" pitchFamily="18" charset="0"/>
                <a:cs typeface="Times New Roman" pitchFamily="18" charset="0"/>
              </a:rPr>
              <a:t>, or length cubed.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Speed </a:t>
            </a:r>
            <a:r>
              <a:rPr lang="en-US" dirty="0">
                <a:latin typeface="Times New Roman" pitchFamily="18" charset="0"/>
                <a:cs typeface="Times New Roman" pitchFamily="18" charset="0"/>
              </a:rPr>
              <a:t>has dimension length over time, L/T or LT</a:t>
            </a:r>
            <a:r>
              <a:rPr lang="en-US" baseline="30000" dirty="0">
                <a:latin typeface="Times New Roman" pitchFamily="18" charset="0"/>
                <a:cs typeface="Times New Roman" pitchFamily="18" charset="0"/>
              </a:rPr>
              <a:t> –1</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Volumetric </a:t>
            </a:r>
            <a:r>
              <a:rPr lang="en-US" dirty="0">
                <a:latin typeface="Times New Roman" pitchFamily="18" charset="0"/>
                <a:cs typeface="Times New Roman" pitchFamily="18" charset="0"/>
              </a:rPr>
              <a:t>mass density has dimension M/L</a:t>
            </a:r>
            <a:r>
              <a:rPr lang="en-US" baseline="30000" dirty="0">
                <a:latin typeface="Times New Roman" pitchFamily="18" charset="0"/>
                <a:cs typeface="Times New Roman" pitchFamily="18" charset="0"/>
              </a:rPr>
              <a:t>3</a:t>
            </a:r>
            <a:r>
              <a:rPr lang="en-US" dirty="0">
                <a:latin typeface="Times New Roman" pitchFamily="18" charset="0"/>
                <a:cs typeface="Times New Roman" pitchFamily="18" charset="0"/>
              </a:rPr>
              <a:t> or ML</a:t>
            </a:r>
            <a:r>
              <a:rPr lang="en-US" baseline="30000" dirty="0">
                <a:latin typeface="Times New Roman" pitchFamily="18" charset="0"/>
                <a:cs typeface="Times New Roman" pitchFamily="18" charset="0"/>
              </a:rPr>
              <a:t>–3</a:t>
            </a:r>
            <a:r>
              <a:rPr lang="en-US" dirty="0">
                <a:latin typeface="Times New Roman" pitchFamily="18" charset="0"/>
                <a:cs typeface="Times New Roman" pitchFamily="18" charset="0"/>
              </a:rPr>
              <a:t>, or mass over length cubed.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general, the dimension of any physical quantity can be written as </a:t>
            </a:r>
            <a:r>
              <a:rPr lang="en-US" dirty="0" err="1">
                <a:latin typeface="Times New Roman" pitchFamily="18" charset="0"/>
                <a:cs typeface="Times New Roman" pitchFamily="18" charset="0"/>
              </a:rPr>
              <a:t>L</a:t>
            </a:r>
            <a:r>
              <a:rPr lang="en-US" baseline="30000" dirty="0" err="1">
                <a:latin typeface="Times New Roman" pitchFamily="18" charset="0"/>
                <a:cs typeface="Times New Roman" pitchFamily="18" charset="0"/>
              </a:rPr>
              <a:t>a</a:t>
            </a:r>
            <a:r>
              <a:rPr lang="en-US" dirty="0" err="1">
                <a:latin typeface="Times New Roman" pitchFamily="18" charset="0"/>
                <a:cs typeface="Times New Roman" pitchFamily="18" charset="0"/>
              </a:rPr>
              <a:t>M</a:t>
            </a:r>
            <a:r>
              <a:rPr lang="en-US" baseline="30000" dirty="0" err="1">
                <a:latin typeface="Times New Roman" pitchFamily="18" charset="0"/>
                <a:cs typeface="Times New Roman" pitchFamily="18" charset="0"/>
              </a:rPr>
              <a:t>b</a:t>
            </a:r>
            <a:r>
              <a:rPr lang="en-US" dirty="0" err="1">
                <a:latin typeface="Times New Roman" pitchFamily="18" charset="0"/>
                <a:cs typeface="Times New Roman" pitchFamily="18" charset="0"/>
              </a:rPr>
              <a:t>T</a:t>
            </a:r>
            <a:r>
              <a:rPr lang="en-US" baseline="30000" dirty="0" err="1">
                <a:latin typeface="Times New Roman" pitchFamily="18" charset="0"/>
                <a:cs typeface="Times New Roman" pitchFamily="18" charset="0"/>
              </a:rPr>
              <a:t>c</a:t>
            </a:r>
            <a:r>
              <a:rPr lang="en-US" dirty="0" err="1">
                <a:latin typeface="Times New Roman" pitchFamily="18" charset="0"/>
                <a:cs typeface="Times New Roman" pitchFamily="18" charset="0"/>
              </a:rPr>
              <a:t>I</a:t>
            </a:r>
            <a:r>
              <a:rPr lang="en-US" baseline="30000" dirty="0" err="1">
                <a:latin typeface="Times New Roman" pitchFamily="18" charset="0"/>
                <a:cs typeface="Times New Roman" pitchFamily="18" charset="0"/>
              </a:rPr>
              <a:t>d</a:t>
            </a:r>
            <a:r>
              <a:rPr lang="en-US" dirty="0" err="1">
                <a:latin typeface="Times New Roman" pitchFamily="18" charset="0"/>
                <a:cs typeface="Times New Roman" pitchFamily="18" charset="0"/>
              </a:rPr>
              <a:t>Θ</a:t>
            </a:r>
            <a:r>
              <a:rPr lang="en-US" baseline="30000" dirty="0" err="1">
                <a:latin typeface="Times New Roman" pitchFamily="18" charset="0"/>
                <a:cs typeface="Times New Roman" pitchFamily="18" charset="0"/>
              </a:rPr>
              <a:t>e</a:t>
            </a:r>
            <a:r>
              <a:rPr lang="en-US" dirty="0" err="1">
                <a:latin typeface="Times New Roman" pitchFamily="18" charset="0"/>
                <a:cs typeface="Times New Roman" pitchFamily="18" charset="0"/>
              </a:rPr>
              <a:t>N</a:t>
            </a:r>
            <a:r>
              <a:rPr lang="en-US" baseline="30000" dirty="0" err="1">
                <a:latin typeface="Times New Roman" pitchFamily="18" charset="0"/>
                <a:cs typeface="Times New Roman" pitchFamily="18" charset="0"/>
              </a:rPr>
              <a:t>f</a:t>
            </a:r>
            <a:r>
              <a:rPr lang="en-US" dirty="0" err="1">
                <a:latin typeface="Times New Roman" pitchFamily="18" charset="0"/>
                <a:cs typeface="Times New Roman" pitchFamily="18" charset="0"/>
              </a:rPr>
              <a:t>J</a:t>
            </a:r>
            <a:r>
              <a:rPr lang="en-US" baseline="30000" dirty="0" err="1">
                <a:latin typeface="Times New Roman" pitchFamily="18" charset="0"/>
                <a:cs typeface="Times New Roman" pitchFamily="18" charset="0"/>
              </a:rPr>
              <a:t>g</a:t>
            </a:r>
            <a:r>
              <a:rPr lang="en-US" dirty="0">
                <a:latin typeface="Times New Roman" pitchFamily="18" charset="0"/>
                <a:cs typeface="Times New Roman" pitchFamily="18" charset="0"/>
              </a:rPr>
              <a:t> for some powers a, b, c, d, e, f, and g. We can write the dimensions of a length in this form with and the remaining six powers all set equal to zero: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Any </a:t>
            </a:r>
            <a:r>
              <a:rPr lang="en-US" dirty="0">
                <a:latin typeface="Times New Roman" pitchFamily="18" charset="0"/>
                <a:cs typeface="Times New Roman" pitchFamily="18" charset="0"/>
              </a:rPr>
              <a:t>quantity with a dimension that can be written so that all seven powers are zero (that is, its dimension is ) is called dimensionless (or sometimes “of dimension 1,” because anything raised to the zero power is one). Physicists often call dimensionless quantities pure numbers.</a:t>
            </a:r>
          </a:p>
          <a:p>
            <a:pPr marL="0" marR="0" indent="0">
              <a:lnSpc>
                <a:spcPct val="115000"/>
              </a:lnSpc>
              <a:spcBef>
                <a:spcPts val="0"/>
              </a:spcBef>
              <a:spcAft>
                <a:spcPts val="0"/>
              </a:spcAft>
              <a:buNone/>
            </a:pPr>
            <a:endParaRPr lang="en-US" dirty="0"/>
          </a:p>
        </p:txBody>
      </p:sp>
    </p:spTree>
    <p:extLst>
      <p:ext uri="{BB962C8B-B14F-4D97-AF65-F5344CB8AC3E}">
        <p14:creationId xmlns:p14="http://schemas.microsoft.com/office/powerpoint/2010/main" val="3813937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92364" y="201070"/>
            <a:ext cx="12007271"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Table 5:</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Base Quantities and Their Dimensions</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800" dirty="0">
              <a:solidFill>
                <a:srgbClr val="000000"/>
              </a:solidFill>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800" dirty="0">
              <a:solidFill>
                <a:srgbClr val="000000"/>
              </a:solidFill>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800" dirty="0">
              <a:solidFill>
                <a:srgbClr val="000000"/>
              </a:solidFill>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800" dirty="0">
              <a:solidFill>
                <a:srgbClr val="000000"/>
              </a:solidFill>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800" dirty="0">
              <a:solidFill>
                <a:srgbClr val="000000"/>
              </a:solidFill>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800" dirty="0">
              <a:solidFill>
                <a:srgbClr val="000000"/>
              </a:solidFill>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411" y="883300"/>
            <a:ext cx="11135879" cy="5711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8375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9436" y="107661"/>
            <a:ext cx="11760200" cy="6413212"/>
          </a:xfrm>
        </p:spPr>
        <p:txBody>
          <a:bodyPr>
            <a:noAutofit/>
          </a:bodyPr>
          <a:lstStyle/>
          <a:p>
            <a:r>
              <a:rPr lang="en-US" dirty="0" smtClean="0">
                <a:latin typeface="Times New Roman" pitchFamily="18" charset="0"/>
                <a:cs typeface="Times New Roman" pitchFamily="18" charset="0"/>
              </a:rPr>
              <a:t>Physicists </a:t>
            </a:r>
            <a:r>
              <a:rPr lang="en-US" dirty="0">
                <a:latin typeface="Times New Roman" pitchFamily="18" charset="0"/>
                <a:cs typeface="Times New Roman" pitchFamily="18" charset="0"/>
              </a:rPr>
              <a:t>often use square brackets around the symbol for a physical quantity to represent the dimensions of that quantity. For example, if is the radius of a cylinder and is its height, then we write [r] = L and [h] = L to indicate the dimensions of the radius and height are both those of length, or L. Similarly, if we use the symbol A for the surface area of a cylinder and V for its volume, then [A] = L</a:t>
            </a:r>
            <a:r>
              <a:rPr lang="en-US" baseline="30000" dirty="0">
                <a:latin typeface="Times New Roman" pitchFamily="18" charset="0"/>
                <a:cs typeface="Times New Roman" pitchFamily="18" charset="0"/>
              </a:rPr>
              <a:t>2</a:t>
            </a:r>
            <a:r>
              <a:rPr lang="en-US" dirty="0">
                <a:latin typeface="Times New Roman" pitchFamily="18" charset="0"/>
                <a:cs typeface="Times New Roman" pitchFamily="18" charset="0"/>
              </a:rPr>
              <a:t> and [V] = L</a:t>
            </a:r>
            <a:r>
              <a:rPr lang="en-US" baseline="30000" dirty="0">
                <a:latin typeface="Times New Roman" pitchFamily="18" charset="0"/>
                <a:cs typeface="Times New Roman" pitchFamily="18" charset="0"/>
              </a:rPr>
              <a:t>3</a:t>
            </a:r>
            <a:r>
              <a:rPr lang="en-US" dirty="0">
                <a:latin typeface="Times New Roman" pitchFamily="18" charset="0"/>
                <a:cs typeface="Times New Roman" pitchFamily="18" charset="0"/>
              </a:rPr>
              <a:t> If we use the symbol m for the mass of the cylinder and ρ for the density of the material from which the cylinder is made, then [m] = M and [ρ] = ML</a:t>
            </a:r>
            <a:r>
              <a:rPr lang="en-US" baseline="30000" dirty="0">
                <a:latin typeface="Times New Roman" pitchFamily="18" charset="0"/>
                <a:cs typeface="Times New Roman" pitchFamily="18" charset="0"/>
              </a:rPr>
              <a:t>-3</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 importance of the concept of dimension arises from the fact that any mathematical equation relating physical quantities must be dimensionally consistent, which means the equation must obey the following rules:</a:t>
            </a:r>
          </a:p>
          <a:p>
            <a:r>
              <a:rPr lang="en-US" dirty="0">
                <a:latin typeface="Times New Roman" pitchFamily="18" charset="0"/>
                <a:cs typeface="Times New Roman" pitchFamily="18" charset="0"/>
              </a:rPr>
              <a:t> • Every term in an expression must have the same dimensions; it does not make sense to add or subtract quantities of differing dimension (think of the old saying: “You can’t add apples and oranges”). In particular, the expressions on each side of the equality in an equation must have the same dimensions. </a:t>
            </a:r>
          </a:p>
          <a:p>
            <a:endParaRPr lang="en-US" dirty="0"/>
          </a:p>
        </p:txBody>
      </p:sp>
    </p:spTree>
    <p:extLst>
      <p:ext uri="{BB962C8B-B14F-4D97-AF65-F5344CB8AC3E}">
        <p14:creationId xmlns:p14="http://schemas.microsoft.com/office/powerpoint/2010/main" val="2389674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18" y="126133"/>
            <a:ext cx="11815618" cy="6524049"/>
          </a:xfrm>
        </p:spPr>
        <p:txBody>
          <a:bodyPr>
            <a:normAutofit fontScale="92500" lnSpcReduction="10000"/>
          </a:bodyPr>
          <a:lstStyle/>
          <a:p>
            <a:pPr algn="just"/>
            <a:r>
              <a:rPr lang="en-US" sz="3900" dirty="0" smtClean="0">
                <a:latin typeface="Times New Roman" pitchFamily="18" charset="0"/>
                <a:cs typeface="Times New Roman" pitchFamily="18" charset="0"/>
              </a:rPr>
              <a:t>The </a:t>
            </a:r>
            <a:r>
              <a:rPr lang="en-US" sz="3900" dirty="0">
                <a:latin typeface="Times New Roman" pitchFamily="18" charset="0"/>
                <a:cs typeface="Times New Roman" pitchFamily="18" charset="0"/>
              </a:rPr>
              <a:t>arguments of any of the standard mathematical functions such as trigonometric functions (such as sine and cosine), logarithms, or exponential functions that appear in the equation must be dimensionless. </a:t>
            </a:r>
          </a:p>
          <a:p>
            <a:pPr algn="just"/>
            <a:r>
              <a:rPr lang="en-US" sz="3900" dirty="0">
                <a:latin typeface="Times New Roman" pitchFamily="18" charset="0"/>
                <a:cs typeface="Times New Roman" pitchFamily="18" charset="0"/>
              </a:rPr>
              <a:t>These functions require pure numbers as inputs and give pure numbers as outputs. </a:t>
            </a:r>
          </a:p>
          <a:p>
            <a:pPr algn="just"/>
            <a:r>
              <a:rPr lang="en-US" sz="3900" dirty="0">
                <a:latin typeface="Times New Roman" pitchFamily="18" charset="0"/>
                <a:cs typeface="Times New Roman" pitchFamily="18" charset="0"/>
              </a:rPr>
              <a:t>If either of these rules is violated, an equation is not dimensionally consistent and cannot possibly be a correct statement of physical law. This simple fact can be used to check for typos or algebra mistakes, to help remember the various laws of physics, and even to suggest the form that new laws of physics might take. This last use of dimensions is beyond the scope of this text, but is something you will undoubtedly learn later in your academic career.</a:t>
            </a:r>
          </a:p>
          <a:p>
            <a:endParaRPr lang="en-US" dirty="0"/>
          </a:p>
        </p:txBody>
      </p:sp>
    </p:spTree>
    <p:extLst>
      <p:ext uri="{BB962C8B-B14F-4D97-AF65-F5344CB8AC3E}">
        <p14:creationId xmlns:p14="http://schemas.microsoft.com/office/powerpoint/2010/main" val="872039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782" y="236969"/>
            <a:ext cx="11557000" cy="6505575"/>
          </a:xfrm>
        </p:spPr>
        <p:txBody>
          <a:bodyPr>
            <a:normAutofit/>
          </a:bodyPr>
          <a:lstStyle/>
          <a:p>
            <a:pPr marL="0" indent="0">
              <a:buNone/>
            </a:pPr>
            <a:r>
              <a:rPr lang="en-US" sz="2200" b="1" dirty="0" smtClean="0">
                <a:latin typeface="Times New Roman" pitchFamily="18" charset="0"/>
                <a:cs typeface="Times New Roman" pitchFamily="18" charset="0"/>
              </a:rPr>
              <a:t>Using </a:t>
            </a:r>
            <a:r>
              <a:rPr lang="en-US" sz="2200" b="1" dirty="0">
                <a:latin typeface="Times New Roman" pitchFamily="18" charset="0"/>
                <a:cs typeface="Times New Roman" pitchFamily="18" charset="0"/>
              </a:rPr>
              <a:t>Dimensions to Remember an Equation</a:t>
            </a:r>
            <a:r>
              <a:rPr lang="en-US" sz="2200" dirty="0">
                <a:latin typeface="Times New Roman" pitchFamily="18" charset="0"/>
                <a:cs typeface="Times New Roman" pitchFamily="18" charset="0"/>
              </a:rPr>
              <a:t> </a:t>
            </a:r>
          </a:p>
          <a:p>
            <a:pPr algn="just"/>
            <a:r>
              <a:rPr lang="en-US" sz="2200" dirty="0">
                <a:latin typeface="Times New Roman" pitchFamily="18" charset="0"/>
                <a:cs typeface="Times New Roman" pitchFamily="18" charset="0"/>
              </a:rPr>
              <a:t>Suppose we need the formula for the area of a circle for some </a:t>
            </a:r>
            <a:r>
              <a:rPr lang="en-US" sz="2200" dirty="0" smtClean="0">
                <a:latin typeface="Times New Roman" pitchFamily="18" charset="0"/>
                <a:cs typeface="Times New Roman" pitchFamily="18" charset="0"/>
              </a:rPr>
              <a:t>computation.</a:t>
            </a:r>
          </a:p>
          <a:p>
            <a:pPr algn="just"/>
            <a:r>
              <a:rPr lang="en-US" sz="2200" dirty="0" smtClean="0">
                <a:latin typeface="Times New Roman" pitchFamily="18" charset="0"/>
                <a:cs typeface="Times New Roman" pitchFamily="18" charset="0"/>
              </a:rPr>
              <a:t>Two </a:t>
            </a:r>
            <a:r>
              <a:rPr lang="en-US" sz="2200" dirty="0">
                <a:latin typeface="Times New Roman" pitchFamily="18" charset="0"/>
                <a:cs typeface="Times New Roman" pitchFamily="18" charset="0"/>
              </a:rPr>
              <a:t>expressions may pop into our mind when we think of circles: and one expression is the circumference of a circle of radius r and the other is its area. But which is which? </a:t>
            </a:r>
            <a:endParaRPr lang="en-US" sz="2200" dirty="0" smtClean="0">
              <a:latin typeface="Times New Roman" pitchFamily="18" charset="0"/>
              <a:cs typeface="Times New Roman" pitchFamily="18" charset="0"/>
            </a:endParaRPr>
          </a:p>
          <a:p>
            <a:pPr algn="just"/>
            <a:r>
              <a:rPr lang="en-US" sz="2200" dirty="0">
                <a:latin typeface="Times New Roman" pitchFamily="18" charset="0"/>
                <a:cs typeface="Times New Roman" pitchFamily="18" charset="0"/>
              </a:rPr>
              <a:t>If either expression does not have the same dimensions as area, then it cannot possibly be the correct equation for the area of a circle</a:t>
            </a:r>
          </a:p>
          <a:p>
            <a:pPr marL="0" indent="0">
              <a:buNone/>
            </a:pPr>
            <a:r>
              <a:rPr lang="en-US" sz="2200" b="1" dirty="0">
                <a:latin typeface="Times New Roman" pitchFamily="18" charset="0"/>
                <a:cs typeface="Times New Roman" pitchFamily="18" charset="0"/>
              </a:rPr>
              <a:t>Solution</a:t>
            </a:r>
            <a:r>
              <a:rPr lang="en-US" sz="2200" dirty="0">
                <a:latin typeface="Times New Roman" pitchFamily="18" charset="0"/>
                <a:cs typeface="Times New Roman" pitchFamily="18" charset="0"/>
              </a:rPr>
              <a:t> </a:t>
            </a:r>
          </a:p>
          <a:p>
            <a:r>
              <a:rPr lang="en-US" sz="2200" dirty="0">
                <a:latin typeface="Times New Roman" pitchFamily="18" charset="0"/>
                <a:cs typeface="Times New Roman" pitchFamily="18" charset="0"/>
              </a:rPr>
              <a:t>We know the dimension of area is L</a:t>
            </a:r>
            <a:r>
              <a:rPr lang="en-US" sz="2200" baseline="30000" dirty="0">
                <a:latin typeface="Times New Roman" pitchFamily="18" charset="0"/>
                <a:cs typeface="Times New Roman" pitchFamily="18" charset="0"/>
              </a:rPr>
              <a:t>2</a:t>
            </a:r>
            <a:r>
              <a:rPr lang="en-US" sz="2200" dirty="0">
                <a:latin typeface="Times New Roman" pitchFamily="18" charset="0"/>
                <a:cs typeface="Times New Roman" pitchFamily="18" charset="0"/>
              </a:rPr>
              <a:t>. Now, the dimension of the expression πr</a:t>
            </a:r>
            <a:r>
              <a:rPr lang="en-US" sz="2200" baseline="30000" dirty="0">
                <a:latin typeface="Times New Roman" pitchFamily="18" charset="0"/>
                <a:cs typeface="Times New Roman" pitchFamily="18" charset="0"/>
              </a:rPr>
              <a:t>2</a:t>
            </a:r>
            <a:r>
              <a:rPr lang="en-US" sz="2200" dirty="0">
                <a:latin typeface="Times New Roman" pitchFamily="18" charset="0"/>
                <a:cs typeface="Times New Roman" pitchFamily="18" charset="0"/>
              </a:rPr>
              <a:t> is </a:t>
            </a:r>
          </a:p>
          <a:p>
            <a:r>
              <a:rPr lang="en-US" sz="2200" dirty="0">
                <a:latin typeface="Times New Roman" pitchFamily="18" charset="0"/>
                <a:cs typeface="Times New Roman" pitchFamily="18" charset="0"/>
              </a:rPr>
              <a:t>[πr</a:t>
            </a:r>
            <a:r>
              <a:rPr lang="en-US" sz="2200" baseline="30000" dirty="0">
                <a:latin typeface="Times New Roman" pitchFamily="18" charset="0"/>
                <a:cs typeface="Times New Roman" pitchFamily="18" charset="0"/>
              </a:rPr>
              <a:t>2</a:t>
            </a:r>
            <a:r>
              <a:rPr lang="en-US" sz="2200" dirty="0">
                <a:latin typeface="Times New Roman" pitchFamily="18" charset="0"/>
                <a:cs typeface="Times New Roman" pitchFamily="18" charset="0"/>
              </a:rPr>
              <a:t>] = [π]. [r</a:t>
            </a:r>
            <a:r>
              <a:rPr lang="en-US" sz="2200" baseline="30000" dirty="0">
                <a:latin typeface="Times New Roman" pitchFamily="18" charset="0"/>
                <a:cs typeface="Times New Roman" pitchFamily="18" charset="0"/>
              </a:rPr>
              <a:t>2</a:t>
            </a:r>
            <a:r>
              <a:rPr lang="en-US" sz="2200" dirty="0">
                <a:latin typeface="Times New Roman" pitchFamily="18" charset="0"/>
                <a:cs typeface="Times New Roman" pitchFamily="18" charset="0"/>
              </a:rPr>
              <a:t>] = 1. [L</a:t>
            </a:r>
            <a:r>
              <a:rPr lang="en-US" sz="2200" baseline="30000" dirty="0">
                <a:latin typeface="Times New Roman" pitchFamily="18" charset="0"/>
                <a:cs typeface="Times New Roman" pitchFamily="18" charset="0"/>
              </a:rPr>
              <a:t>2</a:t>
            </a:r>
            <a:r>
              <a:rPr lang="en-US" sz="2200" dirty="0">
                <a:latin typeface="Times New Roman" pitchFamily="18" charset="0"/>
                <a:cs typeface="Times New Roman" pitchFamily="18" charset="0"/>
              </a:rPr>
              <a:t>] = L</a:t>
            </a:r>
            <a:r>
              <a:rPr lang="en-US" sz="2200" baseline="30000" dirty="0">
                <a:latin typeface="Times New Roman" pitchFamily="18" charset="0"/>
                <a:cs typeface="Times New Roman" pitchFamily="18" charset="0"/>
              </a:rPr>
              <a:t>2</a:t>
            </a:r>
            <a:r>
              <a:rPr lang="en-US" sz="2200" dirty="0">
                <a:latin typeface="Times New Roman" pitchFamily="18" charset="0"/>
                <a:cs typeface="Times New Roman" pitchFamily="18" charset="0"/>
              </a:rPr>
              <a:t> </a:t>
            </a:r>
          </a:p>
          <a:p>
            <a:r>
              <a:rPr lang="en-US" sz="2200" dirty="0">
                <a:latin typeface="Times New Roman" pitchFamily="18" charset="0"/>
                <a:cs typeface="Times New Roman" pitchFamily="18" charset="0"/>
              </a:rPr>
              <a:t>since the constant is a pure number and the radius is a length. Therefore, πr</a:t>
            </a:r>
            <a:r>
              <a:rPr lang="en-US" sz="2200" baseline="30000" dirty="0">
                <a:latin typeface="Times New Roman" pitchFamily="18" charset="0"/>
                <a:cs typeface="Times New Roman" pitchFamily="18" charset="0"/>
              </a:rPr>
              <a:t>2</a:t>
            </a:r>
            <a:r>
              <a:rPr lang="en-US" sz="2200" dirty="0">
                <a:latin typeface="Times New Roman" pitchFamily="18" charset="0"/>
                <a:cs typeface="Times New Roman" pitchFamily="18" charset="0"/>
              </a:rPr>
              <a:t> has the dimension of area. Similarly, the dimension of the expression 2πr is </a:t>
            </a:r>
          </a:p>
          <a:p>
            <a:r>
              <a:rPr lang="en-US" sz="2200" dirty="0">
                <a:latin typeface="Times New Roman" pitchFamily="18" charset="0"/>
                <a:cs typeface="Times New Roman" pitchFamily="18" charset="0"/>
              </a:rPr>
              <a:t>[2πr] = [2].[π]. [r] = 1. 1. L = L</a:t>
            </a:r>
          </a:p>
          <a:p>
            <a:r>
              <a:rPr lang="en-US" sz="2200" dirty="0">
                <a:latin typeface="Times New Roman" pitchFamily="18" charset="0"/>
                <a:cs typeface="Times New Roman" pitchFamily="18" charset="0"/>
              </a:rPr>
              <a:t>since the constants 2 and π are both dimensionless and the radius is a length. We see that has the dimension of length, which means it cannot possibly be an area. </a:t>
            </a:r>
          </a:p>
          <a:p>
            <a:r>
              <a:rPr lang="en-US" sz="2200" dirty="0">
                <a:latin typeface="Times New Roman" pitchFamily="18" charset="0"/>
                <a:cs typeface="Times New Roman" pitchFamily="18" charset="0"/>
              </a:rPr>
              <a:t>We rule out because it is not dimensionally consistent with being an area. We see that is dimensionally consistent with being an area, so if we have to choose between these two expressions, is the one to choose.</a:t>
            </a:r>
          </a:p>
          <a:p>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399848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999" y="89187"/>
            <a:ext cx="11917219" cy="6690304"/>
          </a:xfrm>
        </p:spPr>
        <p:txBody>
          <a:bodyPr>
            <a:noAutofit/>
          </a:bodyPr>
          <a:lstStyle/>
          <a:p>
            <a:pPr marL="0" indent="0">
              <a:buNone/>
            </a:pPr>
            <a:r>
              <a:rPr lang="en-US" sz="1800" b="1" dirty="0">
                <a:latin typeface="Times New Roman" pitchFamily="18" charset="0"/>
                <a:cs typeface="Times New Roman" pitchFamily="18" charset="0"/>
              </a:rPr>
              <a:t>Checking Equations for Dimensional Consistency</a:t>
            </a:r>
            <a:r>
              <a:rPr lang="en-US" sz="1800" dirty="0">
                <a:latin typeface="Times New Roman" pitchFamily="18" charset="0"/>
                <a:cs typeface="Times New Roman" pitchFamily="18" charset="0"/>
              </a:rPr>
              <a:t> </a:t>
            </a:r>
          </a:p>
          <a:p>
            <a:r>
              <a:rPr lang="en-US" sz="1800" dirty="0">
                <a:latin typeface="Times New Roman" pitchFamily="18" charset="0"/>
                <a:cs typeface="Times New Roman" pitchFamily="18" charset="0"/>
              </a:rPr>
              <a:t>Consider the physical quantities s, v, a and t with dimensions [s] = L, [v] = LT</a:t>
            </a:r>
            <a:r>
              <a:rPr lang="en-US" sz="1800" baseline="30000" dirty="0">
                <a:latin typeface="Times New Roman" pitchFamily="18" charset="0"/>
                <a:cs typeface="Times New Roman" pitchFamily="18" charset="0"/>
              </a:rPr>
              <a:t>-1</a:t>
            </a:r>
            <a:r>
              <a:rPr lang="en-US" sz="1800" dirty="0">
                <a:latin typeface="Times New Roman" pitchFamily="18" charset="0"/>
                <a:cs typeface="Times New Roman" pitchFamily="18" charset="0"/>
              </a:rPr>
              <a:t>, [a] = LT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and [t] = T. Determine whether each of the following equations is dimensionally consistent: (a) s=ut+0.5at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a:t>
            </a:r>
            <a:r>
              <a:rPr lang="en-US" sz="1800" dirty="0" smtClean="0">
                <a:latin typeface="Times New Roman" pitchFamily="18" charset="0"/>
                <a:cs typeface="Times New Roman" pitchFamily="18" charset="0"/>
              </a:rPr>
              <a:t> (</a:t>
            </a:r>
            <a:r>
              <a:rPr lang="en-US" sz="1800" dirty="0">
                <a:latin typeface="Times New Roman" pitchFamily="18" charset="0"/>
                <a:cs typeface="Times New Roman" pitchFamily="18" charset="0"/>
              </a:rPr>
              <a:t>b) s = ut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+0.5t and (c) v = sin (at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/s) </a:t>
            </a:r>
          </a:p>
          <a:p>
            <a:pPr marL="0" indent="0">
              <a:buNone/>
            </a:pPr>
            <a:r>
              <a:rPr lang="en-US" sz="1800" b="1" dirty="0">
                <a:latin typeface="Times New Roman" pitchFamily="18" charset="0"/>
                <a:cs typeface="Times New Roman" pitchFamily="18" charset="0"/>
              </a:rPr>
              <a:t>Strategy </a:t>
            </a:r>
            <a:endParaRPr lang="en-US"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By the definition of dimensional consistency, we need to check that each term in a given equation has the same dimensions as the other terms in that equation and that the arguments of any standard mathematical functions are dimensionless. </a:t>
            </a:r>
          </a:p>
          <a:p>
            <a:r>
              <a:rPr lang="en-US" sz="1800" b="1" dirty="0">
                <a:latin typeface="Times New Roman" pitchFamily="18" charset="0"/>
                <a:cs typeface="Times New Roman" pitchFamily="18" charset="0"/>
              </a:rPr>
              <a:t>Solution </a:t>
            </a:r>
            <a:endParaRPr lang="en-US" sz="1800" dirty="0">
              <a:latin typeface="Times New Roman" pitchFamily="18" charset="0"/>
              <a:cs typeface="Times New Roman" pitchFamily="18" charset="0"/>
            </a:endParaRPr>
          </a:p>
          <a:p>
            <a:pPr marL="0" indent="0">
              <a:buNone/>
            </a:pPr>
            <a:r>
              <a:rPr lang="en-US" sz="1800" dirty="0" smtClean="0">
                <a:latin typeface="Times New Roman" pitchFamily="18" charset="0"/>
                <a:cs typeface="Times New Roman" pitchFamily="18" charset="0"/>
              </a:rPr>
              <a:t>(a.) </a:t>
            </a:r>
            <a:r>
              <a:rPr lang="en-US" sz="1800" dirty="0">
                <a:latin typeface="Times New Roman" pitchFamily="18" charset="0"/>
                <a:cs typeface="Times New Roman" pitchFamily="18" charset="0"/>
              </a:rPr>
              <a:t>There are no trigonometric, logarithmic, or exponential functions to worry about in this equation, so we need only look at the dimensions of each term appearing in the equation. There are three terms, one in the left expression and two in the expression on the right, so we look at each in turn:</a:t>
            </a:r>
          </a:p>
          <a:p>
            <a:r>
              <a:rPr lang="en-US" sz="1800" dirty="0">
                <a:latin typeface="Times New Roman" pitchFamily="18" charset="0"/>
                <a:cs typeface="Times New Roman" pitchFamily="18" charset="0"/>
              </a:rPr>
              <a:t>[s] = </a:t>
            </a:r>
            <a:r>
              <a:rPr lang="en-US" sz="1800" dirty="0" smtClean="0">
                <a:latin typeface="Times New Roman" pitchFamily="18" charset="0"/>
                <a:cs typeface="Times New Roman" pitchFamily="18" charset="0"/>
              </a:rPr>
              <a:t>L  [</a:t>
            </a:r>
            <a:r>
              <a:rPr lang="en-US" sz="1800" dirty="0" err="1">
                <a:latin typeface="Times New Roman" pitchFamily="18" charset="0"/>
                <a:cs typeface="Times New Roman" pitchFamily="18" charset="0"/>
              </a:rPr>
              <a:t>vt</a:t>
            </a:r>
            <a:r>
              <a:rPr lang="en-US" sz="1800" dirty="0">
                <a:latin typeface="Times New Roman" pitchFamily="18" charset="0"/>
                <a:cs typeface="Times New Roman" pitchFamily="18" charset="0"/>
              </a:rPr>
              <a:t>] = [v]. [t] = LT</a:t>
            </a:r>
            <a:r>
              <a:rPr lang="en-US" sz="1800" baseline="30000" dirty="0">
                <a:latin typeface="Times New Roman" pitchFamily="18" charset="0"/>
                <a:cs typeface="Times New Roman" pitchFamily="18" charset="0"/>
              </a:rPr>
              <a:t>-1</a:t>
            </a:r>
            <a:r>
              <a:rPr lang="en-US" sz="1800" dirty="0">
                <a:latin typeface="Times New Roman" pitchFamily="18" charset="0"/>
                <a:cs typeface="Times New Roman" pitchFamily="18" charset="0"/>
              </a:rPr>
              <a:t>.T = LT</a:t>
            </a:r>
            <a:r>
              <a:rPr lang="en-US" sz="1800" baseline="30000" dirty="0">
                <a:latin typeface="Times New Roman" pitchFamily="18" charset="0"/>
                <a:cs typeface="Times New Roman" pitchFamily="18" charset="0"/>
              </a:rPr>
              <a:t>0</a:t>
            </a:r>
            <a:r>
              <a:rPr lang="en-US" sz="1800" dirty="0">
                <a:latin typeface="Times New Roman" pitchFamily="18" charset="0"/>
                <a:cs typeface="Times New Roman" pitchFamily="18" charset="0"/>
              </a:rPr>
              <a:t> = L</a:t>
            </a:r>
          </a:p>
          <a:p>
            <a:r>
              <a:rPr lang="en-US" sz="1800" dirty="0">
                <a:latin typeface="Times New Roman" pitchFamily="18" charset="0"/>
                <a:cs typeface="Times New Roman" pitchFamily="18" charset="0"/>
              </a:rPr>
              <a:t>[0.5at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 [a].[t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 LT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 LT</a:t>
            </a:r>
            <a:r>
              <a:rPr lang="en-US" sz="1800" baseline="30000" dirty="0">
                <a:latin typeface="Times New Roman" pitchFamily="18" charset="0"/>
                <a:cs typeface="Times New Roman" pitchFamily="18" charset="0"/>
              </a:rPr>
              <a:t>0</a:t>
            </a:r>
            <a:r>
              <a:rPr lang="en-US" sz="1800" dirty="0">
                <a:latin typeface="Times New Roman" pitchFamily="18" charset="0"/>
                <a:cs typeface="Times New Roman" pitchFamily="18" charset="0"/>
              </a:rPr>
              <a:t> = L</a:t>
            </a:r>
          </a:p>
          <a:p>
            <a:r>
              <a:rPr lang="en-US" sz="1800" dirty="0">
                <a:latin typeface="Times New Roman" pitchFamily="18" charset="0"/>
                <a:cs typeface="Times New Roman" pitchFamily="18" charset="0"/>
              </a:rPr>
              <a:t>All three terms have the same dimension, so this equation is dimensionally consistent.</a:t>
            </a:r>
          </a:p>
          <a:p>
            <a:pPr marL="0" indent="0">
              <a:buNone/>
            </a:pPr>
            <a:r>
              <a:rPr lang="en-US" sz="1800" dirty="0">
                <a:latin typeface="Times New Roman" pitchFamily="18" charset="0"/>
                <a:cs typeface="Times New Roman" pitchFamily="18" charset="0"/>
              </a:rPr>
              <a:t> </a:t>
            </a:r>
            <a:r>
              <a:rPr lang="en-US" sz="1800" dirty="0" smtClean="0">
                <a:latin typeface="Times New Roman" pitchFamily="18" charset="0"/>
                <a:cs typeface="Times New Roman" pitchFamily="18" charset="0"/>
              </a:rPr>
              <a:t>(b(. </a:t>
            </a:r>
            <a:r>
              <a:rPr lang="en-US" sz="1800" dirty="0">
                <a:latin typeface="Times New Roman" pitchFamily="18" charset="0"/>
                <a:cs typeface="Times New Roman" pitchFamily="18" charset="0"/>
              </a:rPr>
              <a:t>Again, there are no trigonometric, exponential, or logarithmic functions, so we only need to look at the dimensions of each of the three terms appearing in the equation:</a:t>
            </a:r>
          </a:p>
          <a:p>
            <a:r>
              <a:rPr lang="en-US" sz="1800" dirty="0">
                <a:latin typeface="Times New Roman" pitchFamily="18" charset="0"/>
                <a:cs typeface="Times New Roman" pitchFamily="18" charset="0"/>
              </a:rPr>
              <a:t>[s] = </a:t>
            </a:r>
            <a:r>
              <a:rPr lang="en-US" sz="1800" dirty="0" smtClean="0">
                <a:latin typeface="Times New Roman" pitchFamily="18" charset="0"/>
                <a:cs typeface="Times New Roman" pitchFamily="18" charset="0"/>
              </a:rPr>
              <a:t>L [</a:t>
            </a:r>
            <a:r>
              <a:rPr lang="en-US" sz="1800" dirty="0">
                <a:latin typeface="Times New Roman" pitchFamily="18" charset="0"/>
                <a:cs typeface="Times New Roman" pitchFamily="18" charset="0"/>
              </a:rPr>
              <a:t>vt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 [v}. [t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 LT</a:t>
            </a:r>
            <a:r>
              <a:rPr lang="en-US" sz="1800" baseline="30000" dirty="0">
                <a:latin typeface="Times New Roman" pitchFamily="18" charset="0"/>
                <a:cs typeface="Times New Roman" pitchFamily="18" charset="0"/>
              </a:rPr>
              <a:t>-1</a:t>
            </a:r>
            <a:r>
              <a:rPr lang="en-US" sz="1800" dirty="0">
                <a:latin typeface="Times New Roman" pitchFamily="18" charset="0"/>
                <a:cs typeface="Times New Roman" pitchFamily="18" charset="0"/>
              </a:rPr>
              <a:t>.T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 LT</a:t>
            </a:r>
          </a:p>
          <a:p>
            <a:r>
              <a:rPr lang="en-US" sz="1800" dirty="0">
                <a:latin typeface="Times New Roman" pitchFamily="18" charset="0"/>
                <a:cs typeface="Times New Roman" pitchFamily="18" charset="0"/>
              </a:rPr>
              <a:t>[at] = [a]. [t] = LT</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T = LT</a:t>
            </a:r>
            <a:r>
              <a:rPr lang="en-US" sz="1800" baseline="30000" dirty="0">
                <a:latin typeface="Times New Roman" pitchFamily="18" charset="0"/>
                <a:cs typeface="Times New Roman" pitchFamily="18" charset="0"/>
              </a:rPr>
              <a:t>-1</a:t>
            </a:r>
            <a:endParaRPr lang="en-US"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None of the three terms has the same dimension as any other, so this is about as far from being dimensionally consistent as you can get. The technical term for an equation like this is nonsense</a:t>
            </a:r>
          </a:p>
        </p:txBody>
      </p:sp>
    </p:spTree>
    <p:extLst>
      <p:ext uri="{BB962C8B-B14F-4D97-AF65-F5344CB8AC3E}">
        <p14:creationId xmlns:p14="http://schemas.microsoft.com/office/powerpoint/2010/main" val="3532608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891" y="0"/>
            <a:ext cx="11510818" cy="6858000"/>
          </a:xfrm>
        </p:spPr>
        <p:txBody>
          <a:bodyPr>
            <a:normAutofit fontScale="32500" lnSpcReduction="20000"/>
          </a:bodyPr>
          <a:lstStyle/>
          <a:p>
            <a:r>
              <a:rPr lang="en-US" sz="7400" dirty="0">
                <a:latin typeface="Times New Roman" pitchFamily="18" charset="0"/>
                <a:cs typeface="Times New Roman" pitchFamily="18" charset="0"/>
              </a:rPr>
              <a:t>Dimensions are also used to indicate relationships among physical quantity. For example, the velocity V of a transverse wave along a stretched string depends on the</a:t>
            </a:r>
          </a:p>
          <a:p>
            <a:pPr lvl="0"/>
            <a:r>
              <a:rPr lang="en-GB" sz="7400" dirty="0">
                <a:latin typeface="Times New Roman" pitchFamily="18" charset="0"/>
                <a:cs typeface="Times New Roman" pitchFamily="18" charset="0"/>
              </a:rPr>
              <a:t>Tension F in the </a:t>
            </a:r>
            <a:r>
              <a:rPr lang="en-GB" sz="7400" dirty="0" smtClean="0">
                <a:latin typeface="Times New Roman" pitchFamily="18" charset="0"/>
                <a:cs typeface="Times New Roman" pitchFamily="18" charset="0"/>
              </a:rPr>
              <a:t>string, Its </a:t>
            </a:r>
            <a:r>
              <a:rPr lang="en-GB" sz="7400" dirty="0">
                <a:latin typeface="Times New Roman" pitchFamily="18" charset="0"/>
                <a:cs typeface="Times New Roman" pitchFamily="18" charset="0"/>
              </a:rPr>
              <a:t>length l </a:t>
            </a:r>
            <a:r>
              <a:rPr lang="en-GB" sz="7400" dirty="0" smtClean="0">
                <a:latin typeface="Times New Roman" pitchFamily="18" charset="0"/>
                <a:cs typeface="Times New Roman" pitchFamily="18" charset="0"/>
              </a:rPr>
              <a:t>and Its </a:t>
            </a:r>
            <a:r>
              <a:rPr lang="en-GB" sz="7400" dirty="0">
                <a:latin typeface="Times New Roman" pitchFamily="18" charset="0"/>
                <a:cs typeface="Times New Roman" pitchFamily="18" charset="0"/>
              </a:rPr>
              <a:t>mass m. Find the actual equation</a:t>
            </a:r>
            <a:endParaRPr lang="en-US" sz="7400" dirty="0">
              <a:latin typeface="Times New Roman" pitchFamily="18" charset="0"/>
              <a:cs typeface="Times New Roman" pitchFamily="18" charset="0"/>
            </a:endParaRPr>
          </a:p>
          <a:p>
            <a:r>
              <a:rPr lang="en-GB" sz="7400" dirty="0">
                <a:latin typeface="Times New Roman" pitchFamily="18" charset="0"/>
                <a:cs typeface="Times New Roman" pitchFamily="18" charset="0"/>
              </a:rPr>
              <a:t>The relationship can be written as </a:t>
            </a:r>
            <a:endParaRPr lang="en-US" sz="7400" dirty="0">
              <a:latin typeface="Times New Roman" pitchFamily="18" charset="0"/>
              <a:cs typeface="Times New Roman" pitchFamily="18" charset="0"/>
            </a:endParaRPr>
          </a:p>
          <a:p>
            <a:r>
              <a:rPr lang="en-GB" sz="7400" dirty="0">
                <a:latin typeface="Times New Roman" pitchFamily="18" charset="0"/>
                <a:cs typeface="Times New Roman" pitchFamily="18" charset="0"/>
              </a:rPr>
              <a:t>								          (1.8)</a:t>
            </a:r>
            <a:endParaRPr lang="en-US" sz="7400" dirty="0">
              <a:latin typeface="Times New Roman" pitchFamily="18" charset="0"/>
              <a:cs typeface="Times New Roman" pitchFamily="18" charset="0"/>
            </a:endParaRPr>
          </a:p>
          <a:p>
            <a:r>
              <a:rPr lang="en-GB" sz="7400" dirty="0">
                <a:latin typeface="Times New Roman" pitchFamily="18" charset="0"/>
                <a:cs typeface="Times New Roman" pitchFamily="18" charset="0"/>
              </a:rPr>
              <a:t>Where a, b and c are numbers we will find by dimension and k as a constant</a:t>
            </a:r>
            <a:endParaRPr lang="en-US" sz="7400" dirty="0">
              <a:latin typeface="Times New Roman" pitchFamily="18" charset="0"/>
              <a:cs typeface="Times New Roman" pitchFamily="18" charset="0"/>
            </a:endParaRPr>
          </a:p>
          <a:p>
            <a:r>
              <a:rPr lang="en-GB" sz="7400" dirty="0">
                <a:latin typeface="Times New Roman" pitchFamily="18" charset="0"/>
                <a:cs typeface="Times New Roman" pitchFamily="18" charset="0"/>
              </a:rPr>
              <a:t>The dimension of velocity v = </a:t>
            </a:r>
            <a:r>
              <a:rPr lang="en-GB" sz="7400" dirty="0" smtClean="0">
                <a:latin typeface="Times New Roman" pitchFamily="18" charset="0"/>
                <a:cs typeface="Times New Roman" pitchFamily="18" charset="0"/>
              </a:rPr>
              <a:t>LT</a:t>
            </a:r>
            <a:r>
              <a:rPr lang="en-GB" sz="7400" baseline="30000" dirty="0" smtClean="0">
                <a:latin typeface="Times New Roman" pitchFamily="18" charset="0"/>
                <a:cs typeface="Times New Roman" pitchFamily="18" charset="0"/>
              </a:rPr>
              <a:t>-1, </a:t>
            </a:r>
            <a:r>
              <a:rPr lang="en-GB" sz="7400" dirty="0" smtClean="0">
                <a:latin typeface="Times New Roman" pitchFamily="18" charset="0"/>
                <a:cs typeface="Times New Roman" pitchFamily="18" charset="0"/>
              </a:rPr>
              <a:t>The </a:t>
            </a:r>
            <a:r>
              <a:rPr lang="en-GB" sz="7400" dirty="0">
                <a:latin typeface="Times New Roman" pitchFamily="18" charset="0"/>
                <a:cs typeface="Times New Roman" pitchFamily="18" charset="0"/>
              </a:rPr>
              <a:t>dimension of tension F = MLT</a:t>
            </a:r>
            <a:r>
              <a:rPr lang="en-GB" sz="7400" baseline="30000" dirty="0">
                <a:latin typeface="Times New Roman" pitchFamily="18" charset="0"/>
                <a:cs typeface="Times New Roman" pitchFamily="18" charset="0"/>
              </a:rPr>
              <a:t>-2</a:t>
            </a:r>
            <a:endParaRPr lang="en-US" sz="7400" dirty="0">
              <a:latin typeface="Times New Roman" pitchFamily="18" charset="0"/>
              <a:cs typeface="Times New Roman" pitchFamily="18" charset="0"/>
            </a:endParaRPr>
          </a:p>
          <a:p>
            <a:r>
              <a:rPr lang="en-GB" sz="7400" dirty="0">
                <a:latin typeface="Times New Roman" pitchFamily="18" charset="0"/>
                <a:cs typeface="Times New Roman" pitchFamily="18" charset="0"/>
              </a:rPr>
              <a:t>The dimension of length (l) = </a:t>
            </a:r>
            <a:r>
              <a:rPr lang="en-GB" sz="7400" dirty="0" smtClean="0">
                <a:latin typeface="Times New Roman" pitchFamily="18" charset="0"/>
                <a:cs typeface="Times New Roman" pitchFamily="18" charset="0"/>
              </a:rPr>
              <a:t>L, The </a:t>
            </a:r>
            <a:r>
              <a:rPr lang="en-GB" sz="7400" dirty="0">
                <a:latin typeface="Times New Roman" pitchFamily="18" charset="0"/>
                <a:cs typeface="Times New Roman" pitchFamily="18" charset="0"/>
              </a:rPr>
              <a:t>dimension of mass (m) = M</a:t>
            </a:r>
            <a:endParaRPr lang="en-US" sz="7400" dirty="0">
              <a:latin typeface="Times New Roman" pitchFamily="18" charset="0"/>
              <a:cs typeface="Times New Roman" pitchFamily="18" charset="0"/>
            </a:endParaRPr>
          </a:p>
          <a:p>
            <a:r>
              <a:rPr lang="en-GB" sz="7400" dirty="0">
                <a:latin typeface="Times New Roman" pitchFamily="18" charset="0"/>
                <a:cs typeface="Times New Roman" pitchFamily="18" charset="0"/>
              </a:rPr>
              <a:t>From (1.8)</a:t>
            </a:r>
            <a:endParaRPr lang="en-US" sz="7400" dirty="0">
              <a:latin typeface="Times New Roman" pitchFamily="18" charset="0"/>
              <a:cs typeface="Times New Roman" pitchFamily="18" charset="0"/>
            </a:endParaRPr>
          </a:p>
          <a:p>
            <a:r>
              <a:rPr lang="en-GB" sz="7400" dirty="0">
                <a:latin typeface="Times New Roman" pitchFamily="18" charset="0"/>
                <a:cs typeface="Times New Roman" pitchFamily="18" charset="0"/>
              </a:rPr>
              <a:t>LT</a:t>
            </a:r>
            <a:r>
              <a:rPr lang="en-GB" sz="7400" baseline="30000" dirty="0">
                <a:latin typeface="Times New Roman" pitchFamily="18" charset="0"/>
                <a:cs typeface="Times New Roman" pitchFamily="18" charset="0"/>
              </a:rPr>
              <a:t>-1</a:t>
            </a:r>
            <a:r>
              <a:rPr lang="en-GB" sz="7400" dirty="0">
                <a:latin typeface="Times New Roman" pitchFamily="18" charset="0"/>
                <a:cs typeface="Times New Roman" pitchFamily="18" charset="0"/>
              </a:rPr>
              <a:t> = (MLT</a:t>
            </a:r>
            <a:r>
              <a:rPr lang="en-GB" sz="7400" baseline="30000" dirty="0">
                <a:latin typeface="Times New Roman" pitchFamily="18" charset="0"/>
                <a:cs typeface="Times New Roman" pitchFamily="18" charset="0"/>
              </a:rPr>
              <a:t>-2</a:t>
            </a:r>
            <a:r>
              <a:rPr lang="en-GB" sz="7400" dirty="0">
                <a:latin typeface="Times New Roman" pitchFamily="18" charset="0"/>
                <a:cs typeface="Times New Roman" pitchFamily="18" charset="0"/>
              </a:rPr>
              <a:t>)</a:t>
            </a:r>
            <a:r>
              <a:rPr lang="en-GB" sz="7400" baseline="30000" dirty="0">
                <a:latin typeface="Times New Roman" pitchFamily="18" charset="0"/>
                <a:cs typeface="Times New Roman" pitchFamily="18" charset="0"/>
              </a:rPr>
              <a:t> a</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L</a:t>
            </a:r>
            <a:r>
              <a:rPr lang="en-GB" sz="7400" baseline="30000" dirty="0" err="1">
                <a:latin typeface="Times New Roman" pitchFamily="18" charset="0"/>
                <a:cs typeface="Times New Roman" pitchFamily="18" charset="0"/>
              </a:rPr>
              <a:t>b</a:t>
            </a:r>
            <a:r>
              <a:rPr lang="en-GB" sz="7400" baseline="30000" dirty="0">
                <a:latin typeface="Times New Roman" pitchFamily="18" charset="0"/>
                <a:cs typeface="Times New Roman" pitchFamily="18" charset="0"/>
              </a:rPr>
              <a:t> </a:t>
            </a:r>
            <a:r>
              <a:rPr lang="en-GB" sz="7400" dirty="0" err="1">
                <a:latin typeface="Times New Roman" pitchFamily="18" charset="0"/>
                <a:cs typeface="Times New Roman" pitchFamily="18" charset="0"/>
              </a:rPr>
              <a:t>M</a:t>
            </a:r>
            <a:r>
              <a:rPr lang="en-GB" sz="7400" baseline="30000" dirty="0" err="1">
                <a:latin typeface="Times New Roman" pitchFamily="18" charset="0"/>
                <a:cs typeface="Times New Roman" pitchFamily="18" charset="0"/>
              </a:rPr>
              <a:t>c</a:t>
            </a:r>
            <a:endParaRPr lang="en-US" sz="7400" dirty="0">
              <a:latin typeface="Times New Roman" pitchFamily="18" charset="0"/>
              <a:cs typeface="Times New Roman" pitchFamily="18" charset="0"/>
            </a:endParaRPr>
          </a:p>
          <a:p>
            <a:r>
              <a:rPr lang="en-GB" sz="7400" dirty="0">
                <a:latin typeface="Times New Roman" pitchFamily="18" charset="0"/>
                <a:cs typeface="Times New Roman" pitchFamily="18" charset="0"/>
              </a:rPr>
              <a:t>Equating indices of M, L and T on both </a:t>
            </a:r>
            <a:r>
              <a:rPr lang="en-GB" sz="7400" dirty="0" smtClean="0">
                <a:latin typeface="Times New Roman" pitchFamily="18" charset="0"/>
                <a:cs typeface="Times New Roman" pitchFamily="18" charset="0"/>
              </a:rPr>
              <a:t>sides</a:t>
            </a:r>
            <a:r>
              <a:rPr lang="en-US" sz="7400" dirty="0">
                <a:latin typeface="Times New Roman" pitchFamily="18" charset="0"/>
                <a:cs typeface="Times New Roman" pitchFamily="18" charset="0"/>
              </a:rPr>
              <a:t>						                     </a:t>
            </a:r>
            <a:r>
              <a:rPr lang="en-US" sz="7400" dirty="0" smtClean="0">
                <a:latin typeface="Times New Roman" pitchFamily="18" charset="0"/>
                <a:cs typeface="Times New Roman" pitchFamily="18" charset="0"/>
              </a:rPr>
              <a:t>                       					                                                                     (1.9)</a:t>
            </a:r>
            <a:endParaRPr lang="en-US" sz="7400" dirty="0">
              <a:latin typeface="Times New Roman" pitchFamily="18" charset="0"/>
              <a:cs typeface="Times New Roman" pitchFamily="18" charset="0"/>
            </a:endParaRPr>
          </a:p>
          <a:p>
            <a:r>
              <a:rPr lang="en-US" sz="7400" dirty="0">
                <a:latin typeface="Times New Roman" pitchFamily="18" charset="0"/>
                <a:cs typeface="Times New Roman" pitchFamily="18" charset="0"/>
              </a:rPr>
              <a:t>1 = a + b 										 (1.10)</a:t>
            </a:r>
          </a:p>
          <a:p>
            <a:r>
              <a:rPr lang="en-US" sz="7400" dirty="0">
                <a:latin typeface="Times New Roman" pitchFamily="18" charset="0"/>
                <a:cs typeface="Times New Roman" pitchFamily="18" charset="0"/>
              </a:rPr>
              <a:t> -1 = -2a 										 (1.11)    </a:t>
            </a:r>
            <a:r>
              <a:rPr lang="en-US" sz="7400" baseline="30000" dirty="0">
                <a:latin typeface="Times New Roman" pitchFamily="18" charset="0"/>
                <a:cs typeface="Times New Roman" pitchFamily="18" charset="0"/>
              </a:rPr>
              <a:t> </a:t>
            </a:r>
            <a:r>
              <a:rPr lang="en-US" sz="7400" dirty="0">
                <a:latin typeface="Times New Roman" pitchFamily="18" charset="0"/>
                <a:cs typeface="Times New Roman" pitchFamily="18" charset="0"/>
              </a:rPr>
              <a:t>  </a:t>
            </a:r>
          </a:p>
          <a:p>
            <a:r>
              <a:rPr lang="en-GB" sz="7400" dirty="0">
                <a:latin typeface="Times New Roman" pitchFamily="18" charset="0"/>
                <a:cs typeface="Times New Roman" pitchFamily="18" charset="0"/>
              </a:rPr>
              <a:t> </a:t>
            </a:r>
            <a:r>
              <a:rPr lang="en-GB" sz="7400" dirty="0" smtClean="0">
                <a:latin typeface="Times New Roman" pitchFamily="18" charset="0"/>
                <a:cs typeface="Times New Roman" pitchFamily="18" charset="0"/>
              </a:rPr>
              <a:t>  </a:t>
            </a:r>
            <a:endParaRPr lang="en-US" sz="7400" dirty="0">
              <a:latin typeface="Times New Roman" pitchFamily="18" charset="0"/>
              <a:cs typeface="Times New Roman" pitchFamily="18"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912" y="1293090"/>
            <a:ext cx="1609724" cy="489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213" y="4014932"/>
            <a:ext cx="1314161" cy="391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6984" y="4546312"/>
            <a:ext cx="2499014" cy="532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3070" y="5224025"/>
            <a:ext cx="2162608" cy="47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9773" y="6115050"/>
            <a:ext cx="3453101"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20001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235" y="153842"/>
            <a:ext cx="11787909" cy="6293139"/>
          </a:xfrm>
        </p:spPr>
        <p:txBody>
          <a:bodyPr/>
          <a:lstStyle/>
          <a:p>
            <a:pPr marL="0" indent="0" algn="just">
              <a:buNone/>
            </a:pPr>
            <a:r>
              <a:rPr lang="en-US" dirty="0" smtClean="0"/>
              <a:t>(c). </a:t>
            </a:r>
            <a:r>
              <a:rPr lang="en-US" dirty="0">
                <a:latin typeface="Times New Roman" pitchFamily="18" charset="0"/>
                <a:cs typeface="Times New Roman" pitchFamily="18" charset="0"/>
              </a:rPr>
              <a:t>This equation has a trigonometric function in it, so first we should check that the argument of the sine function is dimensionless</a:t>
            </a:r>
            <a:r>
              <a:rPr lang="en-US" dirty="0" smtClean="0">
                <a:latin typeface="Times New Roman" pitchFamily="18" charset="0"/>
                <a:cs typeface="Times New Roman" pitchFamily="18" charset="0"/>
              </a:rPr>
              <a:t>:</a:t>
            </a:r>
          </a:p>
          <a:p>
            <a:pPr marL="0" indent="0" algn="just">
              <a:buNone/>
            </a:pPr>
            <a:endParaRPr lang="en-US" dirty="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argument is dimensionless. So far, so good. Now we need to check the dimensions of each of the two terms (that is, the left expression and the right expression) in the equation:</a:t>
            </a:r>
          </a:p>
          <a:p>
            <a:pPr algn="just"/>
            <a:r>
              <a:rPr lang="en-US" dirty="0">
                <a:latin typeface="Times New Roman" pitchFamily="18" charset="0"/>
                <a:cs typeface="Times New Roman" pitchFamily="18" charset="0"/>
              </a:rPr>
              <a:t>[v] = </a:t>
            </a:r>
            <a:r>
              <a:rPr lang="en-US" dirty="0" smtClean="0">
                <a:latin typeface="Times New Roman" pitchFamily="18" charset="0"/>
                <a:cs typeface="Times New Roman" pitchFamily="18" charset="0"/>
              </a:rPr>
              <a:t>LT</a:t>
            </a:r>
            <a:r>
              <a:rPr lang="en-US" baseline="30000" dirty="0" smtClean="0">
                <a:latin typeface="Times New Roman" pitchFamily="18" charset="0"/>
                <a:cs typeface="Times New Roman" pitchFamily="18" charset="0"/>
              </a:rPr>
              <a:t>-1</a:t>
            </a:r>
          </a:p>
          <a:p>
            <a:pPr marL="0" indent="0" algn="just">
              <a:buNone/>
            </a:pPr>
            <a:endParaRPr lang="en-US" dirty="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two terms have different dimensions—meaning, the equation is not dimensionally consistent. This equation is another example of “nonsense.”</a:t>
            </a:r>
          </a:p>
          <a:p>
            <a:endParaRPr lang="en-US"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745" y="1003155"/>
            <a:ext cx="5045364" cy="109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745" y="3912321"/>
            <a:ext cx="2522682" cy="1038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8166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551" y="225425"/>
            <a:ext cx="11689357" cy="4351338"/>
          </a:xfrm>
        </p:spPr>
        <p:txBody>
          <a:bodyPr/>
          <a:lstStyle/>
          <a:p>
            <a:pPr marL="0" indent="0">
              <a:buNone/>
            </a:pPr>
            <a:r>
              <a:rPr lang="en-US" dirty="0" smtClean="0"/>
              <a:t>                         </a:t>
            </a:r>
            <a:r>
              <a:rPr lang="en-US" dirty="0" smtClean="0">
                <a:latin typeface="Times New Roman" panose="02020603050405020304" pitchFamily="18" charset="0"/>
                <a:cs typeface="Times New Roman" panose="02020603050405020304" pitchFamily="18" charset="0"/>
              </a:rPr>
              <a:t>COURSE CONTENT AREA TO COVER INCLUDE:</a:t>
            </a:r>
          </a:p>
          <a:p>
            <a:pPr marL="0" indent="0">
              <a:buNone/>
            </a:pPr>
            <a:r>
              <a:rPr lang="en-US" dirty="0" smtClean="0">
                <a:latin typeface="Times New Roman" panose="02020603050405020304" pitchFamily="18" charset="0"/>
                <a:cs typeface="Times New Roman" panose="02020603050405020304" pitchFamily="18" charset="0"/>
              </a:rPr>
              <a:t>Space and Time</a:t>
            </a:r>
          </a:p>
          <a:p>
            <a:pPr marL="0" indent="0">
              <a:buNone/>
            </a:pPr>
            <a:r>
              <a:rPr lang="en-US" dirty="0" smtClean="0">
                <a:latin typeface="Times New Roman" panose="02020603050405020304" pitchFamily="18" charset="0"/>
                <a:cs typeface="Times New Roman" panose="02020603050405020304" pitchFamily="18" charset="0"/>
              </a:rPr>
              <a:t>Units and Dimensions</a:t>
            </a:r>
          </a:p>
          <a:p>
            <a:pPr marL="0" indent="0">
              <a:buNone/>
            </a:pPr>
            <a:r>
              <a:rPr lang="en-US" dirty="0" smtClean="0">
                <a:latin typeface="Times New Roman" panose="02020603050405020304" pitchFamily="18" charset="0"/>
                <a:cs typeface="Times New Roman" panose="02020603050405020304" pitchFamily="18" charset="0"/>
              </a:rPr>
              <a:t>Vectors and Scalars,</a:t>
            </a:r>
          </a:p>
          <a:p>
            <a:pPr marL="0" indent="0">
              <a:buNone/>
            </a:pPr>
            <a:r>
              <a:rPr lang="en-US" dirty="0" smtClean="0">
                <a:latin typeface="Times New Roman" panose="02020603050405020304" pitchFamily="18" charset="0"/>
                <a:cs typeface="Times New Roman" panose="02020603050405020304" pitchFamily="18" charset="0"/>
              </a:rPr>
              <a:t>Differentiation of Vectors (Displacement, Velocity and Acceleration)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2099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892" y="144606"/>
            <a:ext cx="11961090" cy="6367029"/>
          </a:xfrm>
        </p:spPr>
        <p:txBody>
          <a:bodyPr>
            <a:normAutofit lnSpcReduction="10000"/>
          </a:bodyPr>
          <a:lstStyle/>
          <a:p>
            <a:pPr algn="just"/>
            <a:r>
              <a:rPr lang="en-US" dirty="0">
                <a:latin typeface="Times New Roman" pitchFamily="18" charset="0"/>
                <a:cs typeface="Times New Roman" pitchFamily="18" charset="0"/>
              </a:rPr>
              <a:t>One further point that needs to be mentioned is the effect of the operations of calculus on dimensions. We have seen that dimensions obey the rules of algebra, just like units, but what happens when we take the derivative of one physical quantity with respect to another or integrate a physical quantity over another? The derivative of a function is just the slope of the line tangent to its graph and slopes are ratios, so for physical quantities v and t, we have that the dimension of the derivative of v with respect to t is just the ratio of the dimension of v over that of t</a:t>
            </a:r>
            <a:r>
              <a:rPr lang="en-US" dirty="0" smtClean="0">
                <a:latin typeface="Times New Roman" pitchFamily="18" charset="0"/>
                <a:cs typeface="Times New Roman" pitchFamily="18" charset="0"/>
              </a:rPr>
              <a:t>:</a:t>
            </a:r>
          </a:p>
          <a:p>
            <a:pPr marL="0" indent="0" algn="just">
              <a:buNone/>
            </a:pPr>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 Similarly, since integrals are just sums of products, the dimension of the integral of v with respect to t is simply the dimension of v times the dimension of t</a:t>
            </a:r>
            <a:r>
              <a:rPr lang="en-US" dirty="0" smtClean="0">
                <a:latin typeface="Times New Roman" pitchFamily="18" charset="0"/>
                <a:cs typeface="Times New Roman" pitchFamily="18" charset="0"/>
              </a:rPr>
              <a:t>:</a:t>
            </a:r>
          </a:p>
          <a:p>
            <a:pPr algn="just"/>
            <a:endParaRPr lang="en-US" dirty="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By the same reasoning, analogous rules hold for the units of physical quantities derived from other quantities by integration or differentiation.</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1200" y="4303712"/>
            <a:ext cx="1941657" cy="748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364" y="2819578"/>
            <a:ext cx="1246909" cy="493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64949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6309" y="163078"/>
            <a:ext cx="11695546" cy="6694922"/>
          </a:xfrm>
        </p:spPr>
        <p:txBody>
          <a:bodyPr>
            <a:normAutofit fontScale="92500" lnSpcReduction="20000"/>
          </a:bodyPr>
          <a:lstStyle/>
          <a:p>
            <a:r>
              <a:rPr lang="en-US" b="1" dirty="0">
                <a:latin typeface="Times New Roman" pitchFamily="18" charset="0"/>
                <a:cs typeface="Times New Roman" pitchFamily="18" charset="0"/>
              </a:rPr>
              <a:t>VECTOR</a:t>
            </a:r>
            <a:endParaRPr lang="en-US" dirty="0">
              <a:latin typeface="Times New Roman" pitchFamily="18" charset="0"/>
              <a:cs typeface="Times New Roman" pitchFamily="18" charset="0"/>
            </a:endParaRPr>
          </a:p>
          <a:p>
            <a:r>
              <a:rPr lang="en-US" b="1" dirty="0">
                <a:latin typeface="Times New Roman" pitchFamily="18" charset="0"/>
                <a:cs typeface="Times New Roman" pitchFamily="18" charset="0"/>
              </a:rPr>
              <a:t>INTRODUCTION </a:t>
            </a:r>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Apart from classifying quantities into fundamental and derived quantities, quantities in physics can also be categorized into scalar quantity and vector </a:t>
            </a:r>
            <a:r>
              <a:rPr lang="en-US" dirty="0" err="1">
                <a:latin typeface="Times New Roman" pitchFamily="18" charset="0"/>
                <a:cs typeface="Times New Roman" pitchFamily="18" charset="0"/>
              </a:rPr>
              <a:t>quantity.</a:t>
            </a:r>
            <a:r>
              <a:rPr lang="en-US" dirty="0" err="1" smtClean="0">
                <a:latin typeface="Times New Roman" pitchFamily="18" charset="0"/>
                <a:cs typeface="Times New Roman" pitchFamily="18" charset="0"/>
              </a:rPr>
              <a:t>Vectors</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are essential to physics and engineering. Many fundamental physical quantities are vectors, including displacement, velocity, force, and electric and magnetic vector fields. Scalar products of vectors define other fundamental scalar physical quantities, such as energy. Vector products of vectors define still other fundamental vector physical quantities, such as torque and angular momentum. In other words, vectors are a component part of physics in much the same way as sentences are a component part of literature.</a:t>
            </a:r>
          </a:p>
          <a:p>
            <a:pPr algn="just"/>
            <a:r>
              <a:rPr lang="en-US" b="1" dirty="0">
                <a:latin typeface="Times New Roman" pitchFamily="18" charset="0"/>
                <a:cs typeface="Times New Roman" pitchFamily="18" charset="0"/>
              </a:rPr>
              <a:t>Scalars and Vectors</a:t>
            </a:r>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 Many familiar physical quantities can be specified completely by giving a single number and the appropriate unit. For example, “a class period lasts 50 min” or “the gas tank in my car holds 65 L” or “the distance between two posts is 100 m.” A physical quantity that can be specified completely in this manner is called a scalar quantity. Scalar is a synonym of “number.” Time, mass, distance, length, volume, temperature, and energy are examples of scalar quantities.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Scalar </a:t>
            </a:r>
            <a:r>
              <a:rPr lang="en-US" dirty="0">
                <a:latin typeface="Times New Roman" pitchFamily="18" charset="0"/>
                <a:cs typeface="Times New Roman" pitchFamily="18" charset="0"/>
              </a:rPr>
              <a:t>quantities that have the same physical units can be added or subtracted according to the usual rules of algebra for numbers. </a:t>
            </a:r>
          </a:p>
        </p:txBody>
      </p:sp>
    </p:spTree>
    <p:extLst>
      <p:ext uri="{BB962C8B-B14F-4D97-AF65-F5344CB8AC3E}">
        <p14:creationId xmlns:p14="http://schemas.microsoft.com/office/powerpoint/2010/main" val="3125822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7" y="116896"/>
            <a:ext cx="11861799" cy="6579467"/>
          </a:xfrm>
        </p:spPr>
        <p:txBody>
          <a:bodyPr/>
          <a:lstStyle/>
          <a:p>
            <a:endParaRPr lang="en-US" dirty="0" smtClean="0"/>
          </a:p>
          <a:p>
            <a:endParaRPr lang="en-US" dirty="0"/>
          </a:p>
          <a:p>
            <a:endParaRPr lang="en-US" dirty="0"/>
          </a:p>
        </p:txBody>
      </p:sp>
      <p:sp>
        <p:nvSpPr>
          <p:cNvPr id="4" name="Rectangle 3"/>
          <p:cNvSpPr/>
          <p:nvPr/>
        </p:nvSpPr>
        <p:spPr>
          <a:xfrm>
            <a:off x="184727" y="150613"/>
            <a:ext cx="11831782" cy="5016758"/>
          </a:xfrm>
          <a:prstGeom prst="rect">
            <a:avLst/>
          </a:prstGeom>
        </p:spPr>
        <p:txBody>
          <a:bodyPr wrap="square">
            <a:spAutoFit/>
          </a:bodyPr>
          <a:lstStyle/>
          <a:p>
            <a:pPr algn="just"/>
            <a:r>
              <a:rPr lang="en-US" sz="3200" dirty="0">
                <a:latin typeface="Times New Roman" pitchFamily="18" charset="0"/>
                <a:cs typeface="Times New Roman" pitchFamily="18" charset="0"/>
              </a:rPr>
              <a:t>Similarly, a 60-cal serving of corn followed by a 200-cal serving of donuts gives of energy. When we multiply a scalar quantity by a number, we obtain the same scalar quantity but with a larger (or smaller) value. For example, if yesterday’s breakfast had 200 </a:t>
            </a:r>
            <a:r>
              <a:rPr lang="en-US" sz="3200" dirty="0" err="1">
                <a:latin typeface="Times New Roman" pitchFamily="18" charset="0"/>
                <a:cs typeface="Times New Roman" pitchFamily="18" charset="0"/>
              </a:rPr>
              <a:t>cal</a:t>
            </a:r>
            <a:r>
              <a:rPr lang="en-US" sz="3200" dirty="0">
                <a:latin typeface="Times New Roman" pitchFamily="18" charset="0"/>
                <a:cs typeface="Times New Roman" pitchFamily="18" charset="0"/>
              </a:rPr>
              <a:t> of energy and today’s breakfast has four times as much energy as it had yesterday, then today’s breakfast has of energy. Two scalar quantities can also be multiplied or divided by each other to form a derived scalar quantity. For example, if a train covers a distance of 100 km in 1.0 h, its speed is 100.0 km/1.0 h = 27.8 m/s, where the speed is a derived scalar quantity obtained by dividing distance by time</a:t>
            </a:r>
          </a:p>
        </p:txBody>
      </p:sp>
    </p:spTree>
    <p:extLst>
      <p:ext uri="{BB962C8B-B14F-4D97-AF65-F5344CB8AC3E}">
        <p14:creationId xmlns:p14="http://schemas.microsoft.com/office/powerpoint/2010/main" val="3038715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964" y="153843"/>
            <a:ext cx="11557000" cy="6625648"/>
          </a:xfrm>
        </p:spPr>
        <p:txBody>
          <a:bodyPr/>
          <a:lstStyle/>
          <a:p>
            <a:r>
              <a:rPr lang="en-US" b="1" dirty="0"/>
              <a:t>Vectors</a:t>
            </a:r>
            <a:endParaRPr lang="en-US" dirty="0"/>
          </a:p>
          <a:p>
            <a:pPr algn="just"/>
            <a:r>
              <a:rPr lang="en-US" dirty="0">
                <a:latin typeface="Times New Roman" pitchFamily="18" charset="0"/>
                <a:cs typeface="Times New Roman" pitchFamily="18" charset="0"/>
              </a:rPr>
              <a:t>Many physical quantities, however, cannot be described completely by just a single number of physical units. For example, when the U.S. Coast Guard dispatches a ship or a helicopter for a rescue mission, the rescue team must know not only the distance to the distress signal, but also the direction from which the signal is coming so they can get to its origin as quickly as possible.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Physical </a:t>
            </a:r>
            <a:r>
              <a:rPr lang="en-US" dirty="0">
                <a:latin typeface="Times New Roman" pitchFamily="18" charset="0"/>
                <a:cs typeface="Times New Roman" pitchFamily="18" charset="0"/>
              </a:rPr>
              <a:t>quantities specified completely by giving a number of units (magnitude) and a direction are called vector quantities.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Examples </a:t>
            </a:r>
            <a:r>
              <a:rPr lang="en-US" dirty="0">
                <a:latin typeface="Times New Roman" pitchFamily="18" charset="0"/>
                <a:cs typeface="Times New Roman" pitchFamily="18" charset="0"/>
              </a:rPr>
              <a:t>of vector quantities include displacement, velocity, position, force, and torque. In the language of mathematics, vector quantities are represented by mathematical objects called vectors (Figure 2.2).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We </a:t>
            </a:r>
            <a:r>
              <a:rPr lang="en-US" dirty="0">
                <a:latin typeface="Times New Roman" pitchFamily="18" charset="0"/>
                <a:cs typeface="Times New Roman" pitchFamily="18" charset="0"/>
              </a:rPr>
              <a:t>can add or subtract two vectors, and we can multiply a vector by a scalar or by another vector, but we cannot divide by a vector. The operation of division by a vector is not defined</a:t>
            </a:r>
            <a:r>
              <a:rPr lang="en-US" dirty="0"/>
              <a:t>.</a:t>
            </a:r>
          </a:p>
        </p:txBody>
      </p:sp>
    </p:spTree>
    <p:extLst>
      <p:ext uri="{BB962C8B-B14F-4D97-AF65-F5344CB8AC3E}">
        <p14:creationId xmlns:p14="http://schemas.microsoft.com/office/powerpoint/2010/main" val="1027594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708" y="116898"/>
            <a:ext cx="11741727" cy="4351338"/>
          </a:xfrm>
        </p:spPr>
        <p:txBody>
          <a:bodyPr/>
          <a:lstStyle/>
          <a:p>
            <a:r>
              <a:rPr lang="en-US" dirty="0"/>
              <a:t>1                                                       </a:t>
            </a:r>
            <a:r>
              <a:rPr lang="en-US" b="1" dirty="0"/>
              <a:t>Vector Addition</a:t>
            </a:r>
            <a:r>
              <a:rPr lang="en-US" b="1" u="sng" dirty="0"/>
              <a:t> </a:t>
            </a:r>
            <a:endParaRPr lang="en-US" dirty="0"/>
          </a:p>
          <a:p>
            <a:pPr algn="just"/>
            <a:r>
              <a:rPr lang="en-US" dirty="0">
                <a:latin typeface="Times New Roman" pitchFamily="18" charset="0"/>
                <a:cs typeface="Times New Roman" pitchFamily="18" charset="0"/>
              </a:rPr>
              <a:t>The addition, subtraction and multiplication of vectors are not the same as those of ordinary number. For example, if a long – distance runner runs 15 km east, 7km west and finally 4 km north. The net displacement is not 26 km. The computation has to take direction into account. Because of this, and for convenience’s sake, we need to represent a vector by a line and an arrow. The length here denotes the magnitude of the vector while the arrow on it indicates direction. </a:t>
            </a:r>
          </a:p>
          <a:p>
            <a:endParaRPr lang="en-US" dirty="0"/>
          </a:p>
        </p:txBody>
      </p:sp>
    </p:spTree>
    <p:extLst>
      <p:ext uri="{BB962C8B-B14F-4D97-AF65-F5344CB8AC3E}">
        <p14:creationId xmlns:p14="http://schemas.microsoft.com/office/powerpoint/2010/main" val="1121809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363" y="181553"/>
            <a:ext cx="11787910" cy="6459392"/>
          </a:xfrm>
        </p:spPr>
        <p:txBody>
          <a:bodyPr/>
          <a:lstStyle/>
          <a:p>
            <a:r>
              <a:rPr lang="en-US" b="1" dirty="0"/>
              <a:t>Algebra Vectors in One Dimension</a:t>
            </a:r>
            <a:endParaRPr lang="en-US" dirty="0"/>
          </a:p>
          <a:p>
            <a:r>
              <a:rPr lang="en-US" dirty="0"/>
              <a:t>The addition of two vectors which are not inclined to each other but are parallel or anti parallel is as shown in the fig. </a:t>
            </a:r>
            <a:r>
              <a:rPr lang="en-US" dirty="0" smtClean="0"/>
              <a:t>6 </a:t>
            </a:r>
            <a:r>
              <a:rPr lang="en-US" dirty="0"/>
              <a:t>below</a:t>
            </a:r>
          </a:p>
          <a:p>
            <a:r>
              <a:rPr lang="en-US" dirty="0"/>
              <a:t> </a:t>
            </a:r>
          </a:p>
          <a:p>
            <a:r>
              <a:rPr lang="en-US" dirty="0"/>
              <a:t> </a:t>
            </a:r>
          </a:p>
          <a:p>
            <a:endParaRPr lang="en-US" dirty="0"/>
          </a:p>
          <a:p>
            <a:pPr marL="0" indent="0">
              <a:buNone/>
            </a:pPr>
            <a:r>
              <a:rPr lang="en-US" dirty="0"/>
              <a:t> </a:t>
            </a:r>
          </a:p>
          <a:p>
            <a:endParaRPr lang="en-US"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693" y="1527608"/>
            <a:ext cx="5345689" cy="1113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85165" y="1808378"/>
            <a:ext cx="5329380" cy="1452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551" y="3211512"/>
            <a:ext cx="4489740" cy="944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04873" y="3397540"/>
            <a:ext cx="6271491" cy="1793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3017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72655" y="264371"/>
            <a:ext cx="10778836" cy="4926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7920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035" y="190789"/>
            <a:ext cx="11381509" cy="6440920"/>
          </a:xfrm>
        </p:spPr>
        <p:txBody>
          <a:bodyPr/>
          <a:lstStyle/>
          <a:p>
            <a:r>
              <a:rPr lang="en-US" b="1" dirty="0"/>
              <a:t>Algebra of Vectors in Two Dimensions</a:t>
            </a:r>
            <a:endParaRPr lang="en-US" dirty="0"/>
          </a:p>
          <a:p>
            <a:r>
              <a:rPr lang="en-US" dirty="0"/>
              <a:t>When the two vectors are at angle 90o or orthogonal, we complete the square or rectangle, then their addition called the resultant is the diagonal that is drawn from where the two tails of the vector meet.</a:t>
            </a:r>
          </a:p>
          <a:p>
            <a:endParaRPr lang="en-US" dirty="0" smtClean="0">
              <a:latin typeface="Times New Roman"/>
              <a:ea typeface="Times New Roman"/>
            </a:endParaRPr>
          </a:p>
          <a:p>
            <a:endParaRPr lang="en-US" dirty="0">
              <a:latin typeface="Times New Roman"/>
              <a:ea typeface="Times New Roman"/>
            </a:endParaRPr>
          </a:p>
          <a:p>
            <a:endParaRPr lang="en-US" dirty="0" smtClean="0">
              <a:latin typeface="Times New Roman"/>
              <a:ea typeface="Times New Roman"/>
            </a:endParaRPr>
          </a:p>
          <a:p>
            <a:endParaRPr lang="en-US" dirty="0" smtClean="0">
              <a:latin typeface="Times New Roman"/>
              <a:ea typeface="Times New Roman"/>
            </a:endParaRPr>
          </a:p>
          <a:p>
            <a:endParaRPr lang="en-US" dirty="0">
              <a:latin typeface="Times New Roman"/>
              <a:ea typeface="Times New Roman"/>
            </a:endParaRPr>
          </a:p>
          <a:p>
            <a:r>
              <a:rPr lang="en-US" dirty="0" smtClean="0">
                <a:latin typeface="Times New Roman"/>
                <a:ea typeface="Times New Roman"/>
              </a:rPr>
              <a:t>The </a:t>
            </a:r>
            <a:r>
              <a:rPr lang="en-US" dirty="0">
                <a:latin typeface="Times New Roman"/>
                <a:ea typeface="Times New Roman"/>
              </a:rPr>
              <a:t>Two methods of adding or subtracting vectors in two dimensions are Geometrical and analytical methods</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074" y="2194502"/>
            <a:ext cx="9335943" cy="1998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2722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364" y="153842"/>
            <a:ext cx="11769436" cy="6704158"/>
          </a:xfrm>
        </p:spPr>
        <p:txBody>
          <a:bodyPr/>
          <a:lstStyle/>
          <a:p>
            <a:r>
              <a:rPr lang="en-US" b="1" dirty="0"/>
              <a:t>Geometrical Method:</a:t>
            </a:r>
            <a:r>
              <a:rPr lang="en-US" dirty="0"/>
              <a:t> </a:t>
            </a:r>
            <a:endParaRPr lang="en-US" dirty="0" smtClean="0"/>
          </a:p>
          <a:p>
            <a:r>
              <a:rPr lang="en-US" dirty="0" smtClean="0">
                <a:latin typeface="Times New Roman" pitchFamily="18" charset="0"/>
                <a:cs typeface="Times New Roman" pitchFamily="18" charset="0"/>
              </a:rPr>
              <a:t>This </a:t>
            </a:r>
            <a:r>
              <a:rPr lang="en-US" dirty="0">
                <a:latin typeface="Times New Roman" pitchFamily="18" charset="0"/>
                <a:cs typeface="Times New Roman" pitchFamily="18" charset="0"/>
              </a:rPr>
              <a:t>method can be by construction of a </a:t>
            </a:r>
            <a:r>
              <a:rPr lang="en-US" b="1" dirty="0">
                <a:latin typeface="Times New Roman" pitchFamily="18" charset="0"/>
                <a:cs typeface="Times New Roman" pitchFamily="18" charset="0"/>
              </a:rPr>
              <a:t>Triangle</a:t>
            </a:r>
            <a:r>
              <a:rPr lang="en-US" dirty="0">
                <a:latin typeface="Times New Roman" pitchFamily="18" charset="0"/>
                <a:cs typeface="Times New Roman" pitchFamily="18" charset="0"/>
              </a:rPr>
              <a:t> or a </a:t>
            </a:r>
            <a:r>
              <a:rPr lang="en-US" b="1" dirty="0">
                <a:latin typeface="Times New Roman" pitchFamily="18" charset="0"/>
                <a:cs typeface="Times New Roman" pitchFamily="18" charset="0"/>
              </a:rPr>
              <a:t>Parallelogram.</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To </a:t>
            </a:r>
            <a:r>
              <a:rPr lang="en-US" dirty="0">
                <a:latin typeface="Times New Roman" pitchFamily="18" charset="0"/>
                <a:cs typeface="Times New Roman" pitchFamily="18" charset="0"/>
              </a:rPr>
              <a:t>be able to do this, two given vectors </a:t>
            </a:r>
            <a:r>
              <a:rPr lang="en-US" b="1" dirty="0">
                <a:latin typeface="Times New Roman" pitchFamily="18" charset="0"/>
                <a:cs typeface="Times New Roman" pitchFamily="18" charset="0"/>
              </a:rPr>
              <a:t>A</a:t>
            </a:r>
            <a:r>
              <a:rPr lang="en-US" dirty="0">
                <a:latin typeface="Times New Roman" pitchFamily="18" charset="0"/>
                <a:cs typeface="Times New Roman" pitchFamily="18" charset="0"/>
              </a:rPr>
              <a:t> and </a:t>
            </a:r>
            <a:r>
              <a:rPr lang="en-US" b="1" dirty="0">
                <a:latin typeface="Times New Roman" pitchFamily="18" charset="0"/>
                <a:cs typeface="Times New Roman" pitchFamily="18" charset="0"/>
              </a:rPr>
              <a:t>B</a:t>
            </a:r>
            <a:r>
              <a:rPr lang="en-US" dirty="0">
                <a:latin typeface="Times New Roman" pitchFamily="18" charset="0"/>
                <a:cs typeface="Times New Roman" pitchFamily="18" charset="0"/>
              </a:rPr>
              <a:t> that are at a particular angle to each other, will be represented by two adjacent sides of a triangle inclined to each other at the angle between the two vectors.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third side </a:t>
            </a:r>
            <a:r>
              <a:rPr lang="en-US" b="1" dirty="0">
                <a:latin typeface="Times New Roman" pitchFamily="18" charset="0"/>
                <a:cs typeface="Times New Roman" pitchFamily="18" charset="0"/>
              </a:rPr>
              <a:t>R </a:t>
            </a:r>
            <a:r>
              <a:rPr lang="en-US" dirty="0">
                <a:latin typeface="Times New Roman" pitchFamily="18" charset="0"/>
                <a:cs typeface="Times New Roman" pitchFamily="18" charset="0"/>
              </a:rPr>
              <a:t>of the triangle is the </a:t>
            </a:r>
            <a:r>
              <a:rPr lang="en-US" b="1" dirty="0">
                <a:latin typeface="Times New Roman" pitchFamily="18" charset="0"/>
                <a:cs typeface="Times New Roman" pitchFamily="18" charset="0"/>
              </a:rPr>
              <a:t>sum</a:t>
            </a:r>
            <a:r>
              <a:rPr lang="en-US" dirty="0">
                <a:latin typeface="Times New Roman" pitchFamily="18" charset="0"/>
                <a:cs typeface="Times New Roman" pitchFamily="18" charset="0"/>
              </a:rPr>
              <a:t> or </a:t>
            </a:r>
            <a:r>
              <a:rPr lang="en-US" b="1" dirty="0">
                <a:latin typeface="Times New Roman" pitchFamily="18" charset="0"/>
                <a:cs typeface="Times New Roman" pitchFamily="18" charset="0"/>
              </a:rPr>
              <a:t>resultan</a:t>
            </a:r>
            <a:r>
              <a:rPr lang="en-US" dirty="0">
                <a:latin typeface="Times New Roman" pitchFamily="18" charset="0"/>
                <a:cs typeface="Times New Roman" pitchFamily="18" charset="0"/>
              </a:rPr>
              <a:t>t of the two vectors.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This </a:t>
            </a:r>
            <a:r>
              <a:rPr lang="en-US" dirty="0">
                <a:latin typeface="Times New Roman" pitchFamily="18" charset="0"/>
                <a:cs typeface="Times New Roman" pitchFamily="18" charset="0"/>
              </a:rPr>
              <a:t>is a triangle way of adding two vectors.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parallelogram method is to draw the two vectors by two sides of the parallelogram and then, we complete the parallelogram.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line drawn from where the two tails of the vectors joined called the diagonal is then the </a:t>
            </a:r>
            <a:r>
              <a:rPr lang="en-US" b="1" dirty="0">
                <a:latin typeface="Times New Roman" pitchFamily="18" charset="0"/>
                <a:cs typeface="Times New Roman" pitchFamily="18" charset="0"/>
              </a:rPr>
              <a:t>addition or the resultant</a:t>
            </a:r>
            <a:r>
              <a:rPr lang="en-US" dirty="0">
                <a:latin typeface="Times New Roman" pitchFamily="18" charset="0"/>
                <a:cs typeface="Times New Roman" pitchFamily="18" charset="0"/>
              </a:rPr>
              <a:t> of the two vectors in question. The triangle and parallelogram way of addition gives the same answer for the resultant or sum of the two vectors</a:t>
            </a:r>
          </a:p>
        </p:txBody>
      </p:sp>
    </p:spTree>
    <p:extLst>
      <p:ext uri="{BB962C8B-B14F-4D97-AF65-F5344CB8AC3E}">
        <p14:creationId xmlns:p14="http://schemas.microsoft.com/office/powerpoint/2010/main" val="22808092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1046" y="147349"/>
            <a:ext cx="6125863" cy="2558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145" y="3430587"/>
            <a:ext cx="5818909" cy="2314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4914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491" y="399160"/>
            <a:ext cx="11794835" cy="5910199"/>
          </a:xfrm>
        </p:spPr>
        <p:txBody>
          <a:bodyPr>
            <a:noAutofit/>
          </a:bodyPr>
          <a:lstStyle/>
          <a:p>
            <a:pPr marL="0" indent="0">
              <a:buNone/>
            </a:pPr>
            <a:r>
              <a:rPr lang="en-GB" dirty="0">
                <a:latin typeface="Times New Roman" panose="02020603050405020304" pitchFamily="18" charset="0"/>
                <a:cs typeface="Times New Roman" panose="02020603050405020304" pitchFamily="18" charset="0"/>
              </a:rPr>
              <a:t>Physical</a:t>
            </a:r>
            <a:r>
              <a:rPr lang="en-GB" b="1" dirty="0">
                <a:latin typeface="Times New Roman" panose="02020603050405020304" pitchFamily="18" charset="0"/>
                <a:cs typeface="Times New Roman" panose="02020603050405020304" pitchFamily="18" charset="0"/>
              </a:rPr>
              <a:t> Quantity and Dimensions</a:t>
            </a: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When we say quantity in the literary sense of it, it may mean an amount or a number of something. By amount, we use words such as large, small, enormous, vast, huge, sufficient, and limited to describe a quantity</a:t>
            </a:r>
            <a:r>
              <a:rPr lang="en-US" dirty="0" smtClean="0">
                <a:latin typeface="Times New Roman" panose="02020603050405020304" pitchFamily="18" charset="0"/>
                <a:cs typeface="Times New Roman" panose="02020603050405020304" pitchFamily="18" charset="0"/>
              </a:rPr>
              <a:t>. For </a:t>
            </a:r>
            <a:r>
              <a:rPr lang="en-US" dirty="0">
                <a:latin typeface="Times New Roman" panose="02020603050405020304" pitchFamily="18" charset="0"/>
                <a:cs typeface="Times New Roman" panose="02020603050405020304" pitchFamily="18" charset="0"/>
              </a:rPr>
              <a:t>example, we can say the material is available in sufficient or limited quantity.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science, quantity is defined either by specifying how it is measured or by stating how it is calculated.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Quantity </a:t>
            </a:r>
            <a:r>
              <a:rPr lang="en-US" dirty="0">
                <a:latin typeface="Times New Roman" panose="02020603050405020304" pitchFamily="18" charset="0"/>
                <a:cs typeface="Times New Roman" panose="02020603050405020304" pitchFamily="18" charset="0"/>
              </a:rPr>
              <a:t>is the property of things which can be measured. The term also bring to mind the questions </a:t>
            </a:r>
            <a:r>
              <a:rPr lang="en-US" dirty="0" smtClean="0">
                <a:latin typeface="Times New Roman" panose="02020603050405020304" pitchFamily="18" charset="0"/>
                <a:cs typeface="Times New Roman" panose="02020603050405020304" pitchFamily="18" charset="0"/>
              </a:rPr>
              <a:t>such </a:t>
            </a:r>
            <a:r>
              <a:rPr lang="en-US" dirty="0">
                <a:latin typeface="Times New Roman" panose="02020603050405020304" pitchFamily="18" charset="0"/>
                <a:cs typeface="Times New Roman" panose="02020603050405020304" pitchFamily="18" charset="0"/>
              </a:rPr>
              <a:t>as what is the distance of your friend’s house to your school, how big is the fish or yam and what is the time it will take you to walk from your house to your friend’s house.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also calculate the speed of an athlete by dividing the total distance covered by the time of running.</a:t>
            </a:r>
          </a:p>
        </p:txBody>
      </p:sp>
    </p:spTree>
    <p:extLst>
      <p:ext uri="{BB962C8B-B14F-4D97-AF65-F5344CB8AC3E}">
        <p14:creationId xmlns:p14="http://schemas.microsoft.com/office/powerpoint/2010/main" val="35018452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127" y="190788"/>
            <a:ext cx="11695546" cy="6560993"/>
          </a:xfrm>
        </p:spPr>
        <p:txBody>
          <a:bodyPr/>
          <a:lstStyle/>
          <a:p>
            <a:r>
              <a:rPr lang="en-US" dirty="0"/>
              <a:t>If we have more than two vectors </a:t>
            </a:r>
            <a:r>
              <a:rPr lang="en-US" b="1" dirty="0"/>
              <a:t>A, B.</a:t>
            </a:r>
            <a:r>
              <a:rPr lang="en-US" dirty="0"/>
              <a:t> and </a:t>
            </a:r>
            <a:r>
              <a:rPr lang="en-US" b="1" dirty="0"/>
              <a:t>C </a:t>
            </a:r>
            <a:r>
              <a:rPr lang="en-US" dirty="0"/>
              <a:t>their addition by construction is as indicated in Fig. 1.3</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02" y="1399308"/>
            <a:ext cx="10903816" cy="2507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01538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709" y="-1"/>
            <a:ext cx="11750964" cy="6640945"/>
          </a:xfrm>
        </p:spPr>
        <p:txBody>
          <a:bodyPr/>
          <a:lstStyle/>
          <a:p>
            <a:endParaRPr lang="en-US" dirty="0" smtClean="0"/>
          </a:p>
          <a:p>
            <a:endParaRPr lang="en-US" dirty="0"/>
          </a:p>
        </p:txBody>
      </p:sp>
      <p:sp>
        <p:nvSpPr>
          <p:cNvPr id="2" name="Rectangle 1"/>
          <p:cNvSpPr/>
          <p:nvPr/>
        </p:nvSpPr>
        <p:spPr>
          <a:xfrm>
            <a:off x="249382" y="196840"/>
            <a:ext cx="11711709" cy="8679299"/>
          </a:xfrm>
          <a:prstGeom prst="rect">
            <a:avLst/>
          </a:prstGeom>
        </p:spPr>
        <p:txBody>
          <a:bodyPr wrap="square">
            <a:spAutoFit/>
          </a:bodyPr>
          <a:lstStyle/>
          <a:p>
            <a:r>
              <a:rPr lang="en-US" sz="2800" b="1" dirty="0">
                <a:latin typeface="Times New Roman" pitchFamily="18" charset="0"/>
                <a:cs typeface="Times New Roman" pitchFamily="18" charset="0"/>
              </a:rPr>
              <a:t>Multiplication of Vectors</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As mentioned earlier, derived quantity is formed when two or more quantities are multiplied together. For example, multiplication of distance by force gives work and again the multiplication of distance by force also give moment or torque. Certainly, there must be difference in these two multiplication operations. There are generally the</a:t>
            </a:r>
          </a:p>
          <a:p>
            <a:r>
              <a:rPr lang="en-US" sz="2800" dirty="0">
                <a:latin typeface="Times New Roman" pitchFamily="18" charset="0"/>
                <a:cs typeface="Times New Roman" pitchFamily="18" charset="0"/>
              </a:rPr>
              <a:t>(a) Multiplication of vector by a scalar will produce a vector</a:t>
            </a:r>
          </a:p>
          <a:p>
            <a:r>
              <a:rPr lang="en-US" sz="2800" dirty="0">
                <a:latin typeface="Times New Roman" pitchFamily="18" charset="0"/>
                <a:cs typeface="Times New Roman" pitchFamily="18" charset="0"/>
              </a:rPr>
              <a:t>(b) Multiplication of a vector by a vector will produce a scalar (dot product)</a:t>
            </a:r>
          </a:p>
          <a:p>
            <a:pPr marL="342900" indent="-342900">
              <a:buAutoNum type="alphaLcParenBoth" startAt="3"/>
            </a:pPr>
            <a:r>
              <a:rPr lang="en-US" sz="2800" dirty="0" smtClean="0">
                <a:latin typeface="Times New Roman" pitchFamily="18" charset="0"/>
                <a:cs typeface="Times New Roman" pitchFamily="18" charset="0"/>
              </a:rPr>
              <a:t>Multiplication </a:t>
            </a:r>
            <a:r>
              <a:rPr lang="en-US" sz="2800" dirty="0">
                <a:latin typeface="Times New Roman" pitchFamily="18" charset="0"/>
                <a:cs typeface="Times New Roman" pitchFamily="18" charset="0"/>
              </a:rPr>
              <a:t>of a vector by a vector will produce a vector (cross product</a:t>
            </a:r>
            <a:r>
              <a:rPr lang="en-US" dirty="0" smtClean="0"/>
              <a:t>).</a:t>
            </a:r>
          </a:p>
          <a:p>
            <a:pPr marL="342900" indent="-342900">
              <a:buAutoNum type="alphaLcParenBoth" startAt="3"/>
            </a:pPr>
            <a:endParaRPr lang="en-US" dirty="0"/>
          </a:p>
          <a:p>
            <a:pPr marL="342900" indent="-342900">
              <a:buAutoNum type="alphaLcParenBoth" startAt="3"/>
            </a:pPr>
            <a:endParaRPr lang="en-US" dirty="0" smtClean="0"/>
          </a:p>
          <a:p>
            <a:pPr marL="342900" indent="-342900">
              <a:buAutoNum type="alphaLcParenBoth" startAt="3"/>
            </a:pPr>
            <a:endParaRPr lang="en-US" dirty="0"/>
          </a:p>
          <a:p>
            <a:pPr marL="342900" indent="-342900">
              <a:buAutoNum type="alphaLcParenBoth" startAt="3"/>
            </a:pPr>
            <a:endParaRPr lang="en-US" dirty="0" smtClean="0"/>
          </a:p>
          <a:p>
            <a:pPr marL="342900" indent="-342900">
              <a:buAutoNum type="alphaLcParenBoth" startAt="3"/>
            </a:pPr>
            <a:endParaRPr lang="en-US" dirty="0"/>
          </a:p>
          <a:p>
            <a:pPr marL="342900" indent="-342900">
              <a:buAutoNum type="alphaLcParenBoth" startAt="3"/>
            </a:pPr>
            <a:endParaRPr lang="en-US" dirty="0" smtClean="0"/>
          </a:p>
          <a:p>
            <a:pPr marL="342900" indent="-342900">
              <a:buAutoNum type="alphaLcParenBoth" startAt="3"/>
            </a:pPr>
            <a:endParaRPr lang="en-US" dirty="0"/>
          </a:p>
          <a:p>
            <a:pPr marL="342900" indent="-342900">
              <a:buAutoNum type="alphaLcParenBoth" startAt="3"/>
            </a:pPr>
            <a:endParaRPr lang="en-US" dirty="0" smtClean="0"/>
          </a:p>
          <a:p>
            <a:pPr marL="342900" indent="-342900">
              <a:buAutoNum type="alphaLcParenBoth" startAt="3"/>
            </a:pPr>
            <a:endParaRPr lang="en-US" dirty="0"/>
          </a:p>
          <a:p>
            <a:pPr marL="342900" indent="-342900">
              <a:buAutoNum type="alphaLcParenBoth" startAt="3"/>
            </a:pPr>
            <a:endParaRPr lang="en-US" dirty="0" smtClean="0"/>
          </a:p>
          <a:p>
            <a:pPr marL="342900" indent="-342900">
              <a:buAutoNum type="alphaLcParenBoth" startAt="3"/>
            </a:pPr>
            <a:endParaRPr lang="en-US" dirty="0"/>
          </a:p>
          <a:p>
            <a:pPr marL="342900" indent="-342900">
              <a:buAutoNum type="alphaLcParenBoth" startAt="3"/>
            </a:pPr>
            <a:endParaRPr lang="en-US" dirty="0" smtClean="0"/>
          </a:p>
          <a:p>
            <a:pPr marL="342900" indent="-342900">
              <a:buAutoNum type="alphaLcParenBoth" startAt="3"/>
            </a:pPr>
            <a:endParaRPr lang="en-US" dirty="0"/>
          </a:p>
          <a:p>
            <a:pPr marL="342900" indent="-342900">
              <a:buAutoNum type="alphaLcParenBoth" startAt="3"/>
            </a:pPr>
            <a:endParaRPr lang="en-US" dirty="0" smtClean="0"/>
          </a:p>
          <a:p>
            <a:pPr marL="342900" indent="-342900">
              <a:buAutoNum type="alphaLcParenBoth" startAt="3"/>
            </a:pPr>
            <a:endParaRPr lang="en-US" dirty="0"/>
          </a:p>
          <a:p>
            <a:pPr marL="342900" indent="-342900">
              <a:buAutoNum type="alphaLcParenBoth" startAt="3"/>
            </a:pPr>
            <a:endParaRPr lang="en-US" dirty="0" smtClean="0"/>
          </a:p>
          <a:p>
            <a:pPr marL="342900" indent="-342900">
              <a:buAutoNum type="alphaLcParenBoth" startAt="3"/>
            </a:pPr>
            <a:endParaRPr lang="en-US" dirty="0"/>
          </a:p>
        </p:txBody>
      </p:sp>
    </p:spTree>
    <p:extLst>
      <p:ext uri="{BB962C8B-B14F-4D97-AF65-F5344CB8AC3E}">
        <p14:creationId xmlns:p14="http://schemas.microsoft.com/office/powerpoint/2010/main" val="35417684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03201" y="207837"/>
            <a:ext cx="11600872" cy="65347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9496" y="6234547"/>
            <a:ext cx="8022503" cy="735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36881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0073" y="267855"/>
            <a:ext cx="12007272" cy="3870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57645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40145" y="0"/>
            <a:ext cx="11674764" cy="44858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28839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5492" y="193963"/>
            <a:ext cx="11804072" cy="4549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09776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12436" y="223688"/>
            <a:ext cx="11434619" cy="5170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76689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6325" y="0"/>
            <a:ext cx="6824839" cy="3214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3486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3274" y="378691"/>
            <a:ext cx="11573162" cy="5255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51671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87927" y="166255"/>
            <a:ext cx="11259128" cy="6354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0931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0909" y="170560"/>
            <a:ext cx="11848315" cy="6074791"/>
          </a:xfrm>
        </p:spPr>
        <p:txBody>
          <a:bodyPr>
            <a:noAutofit/>
          </a:bodyPr>
          <a:lstStyle/>
          <a:p>
            <a:pPr algn="just"/>
            <a:r>
              <a:rPr lang="en-US" dirty="0">
                <a:latin typeface="Times New Roman" panose="02020603050405020304" pitchFamily="18" charset="0"/>
                <a:cs typeface="Times New Roman" panose="02020603050405020304" pitchFamily="18" charset="0"/>
              </a:rPr>
              <a:t>In Physics, physical quantity is used to describe any quantity that we might come across during our studying the subject. There are two types of physical quantity that can be distinguished</a:t>
            </a:r>
          </a:p>
          <a:p>
            <a:pPr algn="just"/>
            <a:r>
              <a:rPr lang="en-US" dirty="0">
                <a:latin typeface="Times New Roman" panose="02020603050405020304" pitchFamily="18" charset="0"/>
                <a:cs typeface="Times New Roman" panose="02020603050405020304" pitchFamily="18" charset="0"/>
              </a:rPr>
              <a:t>(a) Base quantities and </a:t>
            </a:r>
          </a:p>
          <a:p>
            <a:pPr algn="just"/>
            <a:r>
              <a:rPr lang="en-US" dirty="0">
                <a:latin typeface="Times New Roman" panose="02020603050405020304" pitchFamily="18" charset="0"/>
                <a:cs typeface="Times New Roman" panose="02020603050405020304" pitchFamily="18" charset="0"/>
              </a:rPr>
              <a:t>(b) Derived quantities.</a:t>
            </a:r>
          </a:p>
          <a:p>
            <a:pPr algn="just"/>
            <a:r>
              <a:rPr lang="en-US" dirty="0">
                <a:latin typeface="Times New Roman" panose="02020603050405020304" pitchFamily="18" charset="0"/>
                <a:cs typeface="Times New Roman" panose="02020603050405020304" pitchFamily="18" charset="0"/>
              </a:rPr>
              <a:t>Base Quantities are those that were defined through measurement process. The measurement of these quantities is independent of each other and all other quantities can be derived from them. The measurement of base quantities should be accurate and precise. The reason for this is because all other quantities are expressed as algebraic combination of the base quantities.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Base </a:t>
            </a:r>
            <a:r>
              <a:rPr lang="en-US" dirty="0">
                <a:latin typeface="Times New Roman" panose="02020603050405020304" pitchFamily="18" charset="0"/>
                <a:cs typeface="Times New Roman" panose="02020603050405020304" pitchFamily="18" charset="0"/>
              </a:rPr>
              <a:t>on this, the International Standards Organization recommends seven based Quantities which form the international system of Quantities (ISQ).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These </a:t>
            </a:r>
            <a:r>
              <a:rPr lang="en-US" dirty="0">
                <a:latin typeface="Times New Roman" panose="02020603050405020304" pitchFamily="18" charset="0"/>
                <a:cs typeface="Times New Roman" panose="02020603050405020304" pitchFamily="18" charset="0"/>
              </a:rPr>
              <a:t>ISQ base quantities and their symbols are listed in table 1 (a) </a:t>
            </a:r>
          </a:p>
          <a:p>
            <a:endParaRPr lang="en-US" dirty="0"/>
          </a:p>
        </p:txBody>
      </p:sp>
    </p:spTree>
    <p:extLst>
      <p:ext uri="{BB962C8B-B14F-4D97-AF65-F5344CB8AC3E}">
        <p14:creationId xmlns:p14="http://schemas.microsoft.com/office/powerpoint/2010/main" val="29801711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14037" y="157018"/>
            <a:ext cx="11499272" cy="6539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20939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891" y="310860"/>
            <a:ext cx="11667836" cy="6145357"/>
          </a:xfrm>
        </p:spPr>
        <p:txBody>
          <a:bodyPr>
            <a:normAutofit/>
          </a:bodyPr>
          <a:lstStyle/>
          <a:p>
            <a:endParaRPr lang="en-US" b="1"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Mathematical Tools</a:t>
            </a:r>
            <a:endParaRPr lang="en-US" b="1" dirty="0">
              <a:latin typeface="Times New Roman" pitchFamily="18" charset="0"/>
              <a:cs typeface="Times New Roman" pitchFamily="18" charset="0"/>
            </a:endParaRPr>
          </a:p>
          <a:p>
            <a:r>
              <a:rPr lang="en-US" b="1"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In physics, the knowledge of mathematical tool is necessary and important in order to treat and explain many concepts so that their meaning can be clearly explained. Such mathematical tools include derivatives (i.e. differentiation and integration) and trigonometric functions. These tools are only highlighted since their complete treatment is obtained in the relevant mathematics courses that we have offered or come across as we progress in our study of physics. So their treatment is beyond the scope of this course</a:t>
            </a:r>
          </a:p>
        </p:txBody>
      </p:sp>
    </p:spTree>
    <p:extLst>
      <p:ext uri="{BB962C8B-B14F-4D97-AF65-F5344CB8AC3E}">
        <p14:creationId xmlns:p14="http://schemas.microsoft.com/office/powerpoint/2010/main" val="27128565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3964" y="166256"/>
            <a:ext cx="11822545" cy="6548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44154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575" y="101600"/>
            <a:ext cx="11666970" cy="48306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35646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909" y="190788"/>
            <a:ext cx="11363036" cy="5692775"/>
          </a:xfrm>
        </p:spPr>
        <p:txBody>
          <a:bodyPr>
            <a:normAutofit/>
          </a:bodyPr>
          <a:lstStyle/>
          <a:p>
            <a:pPr marL="0" indent="0">
              <a:buNone/>
            </a:pPr>
            <a:r>
              <a:rPr lang="en-US" sz="7200" b="1" dirty="0" smtClean="0"/>
              <a:t>THANK YOU FOR LISTENING</a:t>
            </a:r>
            <a:endParaRPr lang="en-US" sz="7200" b="1" dirty="0"/>
          </a:p>
        </p:txBody>
      </p:sp>
    </p:spTree>
    <p:extLst>
      <p:ext uri="{BB962C8B-B14F-4D97-AF65-F5344CB8AC3E}">
        <p14:creationId xmlns:p14="http://schemas.microsoft.com/office/powerpoint/2010/main" val="2386262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38546" y="110713"/>
            <a:ext cx="11868728" cy="5693866"/>
          </a:xfrm>
          <a:prstGeom prst="rect">
            <a:avLst/>
          </a:prstGeom>
        </p:spPr>
        <p:txBody>
          <a:bodyPr wrap="square">
            <a:spAutoFit/>
          </a:bodyPr>
          <a:lstStyle/>
          <a:p>
            <a:pPr lvl="0" algn="just" eaLnBrk="0" fontAlgn="base" hangingPunct="0">
              <a:spcBef>
                <a:spcPct val="0"/>
              </a:spcBef>
              <a:spcAft>
                <a:spcPct val="0"/>
              </a:spcAft>
              <a:tabLst>
                <a:tab pos="1914525" algn="l"/>
              </a:tabLst>
            </a:pPr>
            <a:r>
              <a:rPr kumimoji="0" lang="en-GB" altLang="en-US" sz="2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Table 1:</a:t>
            </a:r>
            <a:r>
              <a:rPr kumimoji="0" lang="en-GB"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Fundamental Quantity and their Symbol</a:t>
            </a:r>
          </a:p>
          <a:p>
            <a:pPr lvl="0" algn="just" eaLnBrk="0" fontAlgn="base" hangingPunct="0">
              <a:spcBef>
                <a:spcPct val="0"/>
              </a:spcBef>
              <a:spcAft>
                <a:spcPct val="0"/>
              </a:spcAft>
              <a:tabLst>
                <a:tab pos="1914525" algn="l"/>
              </a:tabLst>
            </a:pPr>
            <a:endParaRPr lang="en-GB" altLang="en-US" sz="2800" dirty="0" smtClean="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lang="en-GB" altLang="en-US" sz="28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lang="en-GB" altLang="en-US" sz="2800" dirty="0" smtClean="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lang="en-GB" altLang="en-US" sz="28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lang="en-GB" altLang="en-US" sz="2800" dirty="0" smtClean="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lang="en-GB" altLang="en-US" sz="28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lang="en-GB" altLang="en-US" sz="2800" dirty="0" smtClean="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lang="en-GB" altLang="en-US" sz="28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lang="en-GB" altLang="en-US" sz="28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kumimoji="0" lang="en-GB"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lang="en-GB" altLang="en-US" sz="28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tabLst>
                <a:tab pos="1914525" algn="l"/>
              </a:tabLst>
            </a:pPr>
            <a:endParaRPr kumimoji="0" lang="en-GB"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558839192"/>
              </p:ext>
            </p:extLst>
          </p:nvPr>
        </p:nvGraphicFramePr>
        <p:xfrm>
          <a:off x="286760" y="755035"/>
          <a:ext cx="11720514" cy="5128533"/>
        </p:xfrm>
        <a:graphic>
          <a:graphicData uri="http://schemas.openxmlformats.org/drawingml/2006/table">
            <a:tbl>
              <a:tblPr/>
              <a:tblGrid>
                <a:gridCol w="891631"/>
                <a:gridCol w="4901716"/>
                <a:gridCol w="2900433"/>
                <a:gridCol w="3026734"/>
              </a:tblGrid>
              <a:tr h="569837">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S/N</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Fundamental quantity                                 </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Symbol</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   Fundamental</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9837">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1</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Mass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    M</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Kilogramme(kg)</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9837">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2</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Length</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     L</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Metre(m)</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9837">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3</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Time</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     T</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Second (s)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9837">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4</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algn="just">
                        <a:lnSpc>
                          <a:spcPct val="115000"/>
                        </a:lnSpc>
                        <a:spcBef>
                          <a:spcPts val="0"/>
                        </a:spcBef>
                        <a:spcAft>
                          <a:spcPts val="0"/>
                        </a:spcAft>
                        <a:tabLst>
                          <a:tab pos="1914525" algn="l"/>
                        </a:tabLst>
                      </a:pPr>
                      <a:r>
                        <a:rPr lang="en-GB" sz="2800">
                          <a:effectLst/>
                          <a:latin typeface="Times New Roman"/>
                          <a:ea typeface="Times New Roman"/>
                          <a:cs typeface="Times New Roman"/>
                        </a:rPr>
                        <a:t>Angle</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     </a:t>
                      </a:r>
                      <a:r>
                        <a:rPr lang="el-GR" sz="2800" dirty="0" smtClean="0">
                          <a:effectLst/>
                          <a:latin typeface="Times New Roman"/>
                          <a:ea typeface="Times New Roman"/>
                          <a:cs typeface="Times New Roman"/>
                        </a:rPr>
                        <a:t>θ</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Radian (rad)</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9837">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5</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algn="just">
                        <a:lnSpc>
                          <a:spcPct val="115000"/>
                        </a:lnSpc>
                        <a:spcBef>
                          <a:spcPts val="0"/>
                        </a:spcBef>
                        <a:spcAft>
                          <a:spcPts val="0"/>
                        </a:spcAft>
                        <a:tabLst>
                          <a:tab pos="1914525" algn="l"/>
                        </a:tabLst>
                      </a:pPr>
                      <a:r>
                        <a:rPr lang="en-GB" sz="2800">
                          <a:effectLst/>
                          <a:latin typeface="Times New Roman"/>
                          <a:ea typeface="Times New Roman"/>
                          <a:cs typeface="Times New Roman"/>
                        </a:rPr>
                        <a:t>Amount of substance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     N</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Mole (mol.)</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9837">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6</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algn="just">
                        <a:lnSpc>
                          <a:spcPct val="115000"/>
                        </a:lnSpc>
                        <a:spcBef>
                          <a:spcPts val="0"/>
                        </a:spcBef>
                        <a:spcAft>
                          <a:spcPts val="0"/>
                        </a:spcAft>
                        <a:tabLst>
                          <a:tab pos="1914525" algn="l"/>
                        </a:tabLst>
                      </a:pPr>
                      <a:r>
                        <a:rPr lang="en-GB" sz="2800">
                          <a:effectLst/>
                          <a:latin typeface="Times New Roman"/>
                          <a:ea typeface="Times New Roman"/>
                          <a:cs typeface="Times New Roman"/>
                        </a:rPr>
                        <a:t>Thermodynamic temperature</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     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Kelvin (k)</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9837">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7</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algn="just">
                        <a:lnSpc>
                          <a:spcPct val="115000"/>
                        </a:lnSpc>
                        <a:spcBef>
                          <a:spcPts val="0"/>
                        </a:spcBef>
                        <a:spcAft>
                          <a:spcPts val="0"/>
                        </a:spcAft>
                        <a:tabLst>
                          <a:tab pos="1914525" algn="l"/>
                        </a:tabLst>
                      </a:pPr>
                      <a:r>
                        <a:rPr lang="en-GB" sz="2800">
                          <a:effectLst/>
                          <a:latin typeface="Times New Roman"/>
                          <a:ea typeface="Times New Roman"/>
                          <a:cs typeface="Times New Roman"/>
                        </a:rPr>
                        <a:t>Electric current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      I</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Ampere (A)</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9837">
                <a:tc>
                  <a:txBody>
                    <a:bodyPr/>
                    <a:lstStyle/>
                    <a:p>
                      <a:pPr marL="0" marR="0" algn="just">
                        <a:lnSpc>
                          <a:spcPct val="115000"/>
                        </a:lnSpc>
                        <a:spcBef>
                          <a:spcPts val="0"/>
                        </a:spcBef>
                        <a:spcAft>
                          <a:spcPts val="0"/>
                        </a:spcAft>
                        <a:tabLst>
                          <a:tab pos="1914525" algn="l"/>
                        </a:tabLst>
                      </a:pPr>
                      <a:r>
                        <a:rPr lang="en-GB" sz="2800">
                          <a:effectLst/>
                          <a:latin typeface="Times New Roman"/>
                          <a:ea typeface="Times New Roman"/>
                          <a:cs typeface="Times New Roman"/>
                        </a:rPr>
                        <a:t>8</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algn="just">
                        <a:lnSpc>
                          <a:spcPct val="115000"/>
                        </a:lnSpc>
                        <a:spcBef>
                          <a:spcPts val="0"/>
                        </a:spcBef>
                        <a:spcAft>
                          <a:spcPts val="0"/>
                        </a:spcAft>
                        <a:tabLst>
                          <a:tab pos="1914525" algn="l"/>
                        </a:tabLst>
                      </a:pPr>
                      <a:r>
                        <a:rPr lang="en-GB" sz="2800">
                          <a:effectLst/>
                          <a:latin typeface="Times New Roman"/>
                          <a:ea typeface="Times New Roman"/>
                          <a:cs typeface="Times New Roman"/>
                        </a:rPr>
                        <a:t>Luminous intensity</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      E</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1914525" algn="l"/>
                        </a:tabLst>
                      </a:pPr>
                      <a:r>
                        <a:rPr lang="en-GB" sz="2800" dirty="0">
                          <a:effectLst/>
                          <a:latin typeface="Times New Roman"/>
                          <a:ea typeface="Times New Roman"/>
                          <a:cs typeface="Times New Roman"/>
                        </a:rPr>
                        <a:t>Candela (cd)</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35548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16" y="252856"/>
            <a:ext cx="11430000" cy="6605143"/>
          </a:xfrm>
        </p:spPr>
        <p:txBody>
          <a:bodyPr>
            <a:normAutofit fontScale="92500" lnSpcReduction="20000"/>
          </a:bodyPr>
          <a:lstStyle/>
          <a:p>
            <a:pPr marL="0" indent="0" algn="just">
              <a:buNone/>
            </a:pPr>
            <a:r>
              <a:rPr lang="en-US" b="1" dirty="0">
                <a:latin typeface="Times New Roman" panose="02020603050405020304" pitchFamily="18" charset="0"/>
                <a:cs typeface="Times New Roman" panose="02020603050405020304" pitchFamily="18" charset="0"/>
              </a:rPr>
              <a:t>Units</a:t>
            </a:r>
            <a:endParaRPr lang="en-US" dirty="0">
              <a:latin typeface="Times New Roman" panose="02020603050405020304" pitchFamily="18" charset="0"/>
              <a:cs typeface="Times New Roman" panose="02020603050405020304" pitchFamily="18" charset="0"/>
            </a:endParaRPr>
          </a:p>
          <a:p>
            <a:pPr algn="just"/>
            <a:r>
              <a:rPr lang="en-US" sz="3500" dirty="0">
                <a:latin typeface="Times New Roman" panose="02020603050405020304" pitchFamily="18" charset="0"/>
                <a:cs typeface="Times New Roman" panose="02020603050405020304" pitchFamily="18" charset="0"/>
              </a:rPr>
              <a:t>Measurements of physical quantities are expressed in terms of units, which are standardized values. For example, an athlete in a competition would cover length of a race, which is a physical quantity, can be expressed in units of meters (for sprinters) or kilometers (for distance runners). Without standardized units, it would be extremely difficult for scientists to express and compare measured values in a meaningful way. </a:t>
            </a:r>
            <a:endParaRPr lang="en-US" sz="3500" dirty="0" smtClean="0">
              <a:latin typeface="Times New Roman" panose="02020603050405020304" pitchFamily="18" charset="0"/>
              <a:cs typeface="Times New Roman" panose="02020603050405020304" pitchFamily="18" charset="0"/>
            </a:endParaRPr>
          </a:p>
          <a:p>
            <a:pPr algn="just"/>
            <a:r>
              <a:rPr lang="en-US" sz="3300" dirty="0">
                <a:latin typeface="Times New Roman" panose="02020603050405020304" pitchFamily="18" charset="0"/>
                <a:cs typeface="Times New Roman" panose="02020603050405020304" pitchFamily="18" charset="0"/>
              </a:rPr>
              <a:t>There are two major systems of units used in the world: SI units (also known as the metric system) and English units (also known as the customary or imperial system). English units were historically used in nations once ruled by the British Empire and are still widely used in the United States. Virtually every other country in the world now uses SI units as the standard; the metric system is also the standard system agreed upon by scientists and mathematicians. The acronym “SI” is derived from the French </a:t>
            </a:r>
            <a:r>
              <a:rPr lang="en-US" sz="3300" dirty="0" err="1">
                <a:latin typeface="Times New Roman" panose="02020603050405020304" pitchFamily="18" charset="0"/>
                <a:cs typeface="Times New Roman" panose="02020603050405020304" pitchFamily="18" charset="0"/>
              </a:rPr>
              <a:t>Système</a:t>
            </a:r>
            <a:r>
              <a:rPr lang="en-US" sz="3300" dirty="0">
                <a:latin typeface="Times New Roman" panose="02020603050405020304" pitchFamily="18" charset="0"/>
                <a:cs typeface="Times New Roman" panose="02020603050405020304" pitchFamily="18" charset="0"/>
              </a:rPr>
              <a:t> International. The units of these fundamental quantities are called fundamental units. These fundamental quantities, their symbols and units are listed in Table 1.1</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4511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416" y="197992"/>
            <a:ext cx="11451336" cy="6431407"/>
          </a:xfrm>
        </p:spPr>
        <p:txBody>
          <a:bodyPr>
            <a:normAutofit/>
          </a:bodyPr>
          <a:lstStyle/>
          <a:p>
            <a:pPr marL="0" indent="0">
              <a:buNone/>
            </a:pPr>
            <a:r>
              <a:rPr lang="en-US" b="1" dirty="0"/>
              <a:t>Derived </a:t>
            </a:r>
            <a:r>
              <a:rPr lang="en-US" b="1" dirty="0" smtClean="0"/>
              <a:t>quantities</a:t>
            </a:r>
            <a:endParaRPr lang="en-US" dirty="0" smtClean="0"/>
          </a:p>
          <a:p>
            <a:pPr algn="just"/>
            <a:r>
              <a:rPr lang="en-US" dirty="0" smtClean="0"/>
              <a:t> </a:t>
            </a:r>
            <a:r>
              <a:rPr lang="en-US" dirty="0">
                <a:latin typeface="Times New Roman" panose="02020603050405020304" pitchFamily="18" charset="0"/>
                <a:cs typeface="Times New Roman" panose="02020603050405020304" pitchFamily="18" charset="0"/>
              </a:rPr>
              <a:t>As the name implies they are derived/obtained from the base quantities. Their derivation is as a result of calculations done on base quantities.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These </a:t>
            </a:r>
            <a:r>
              <a:rPr lang="en-US" dirty="0">
                <a:latin typeface="Times New Roman" panose="02020603050405020304" pitchFamily="18" charset="0"/>
                <a:cs typeface="Times New Roman" panose="02020603050405020304" pitchFamily="18" charset="0"/>
              </a:rPr>
              <a:t>calculations can be multiplication of two or more base quantities together or the division of two base quantities or it can be combinations of both operators.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process of derivation can also be by multiplying or dividing one derived and a base quantity.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Examples </a:t>
            </a:r>
            <a:r>
              <a:rPr lang="en-US" dirty="0">
                <a:latin typeface="Times New Roman" panose="02020603050405020304" pitchFamily="18" charset="0"/>
                <a:cs typeface="Times New Roman" panose="02020603050405020304" pitchFamily="18" charset="0"/>
              </a:rPr>
              <a:t>of derived quantities, their derivation processes and unit are listed in Table 1.2. The unit of the derived quantity is called derived unit.</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929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83128" y="164672"/>
            <a:ext cx="11887200" cy="6370975"/>
          </a:xfrm>
          <a:prstGeom prst="rect">
            <a:avLst/>
          </a:prstGeom>
        </p:spPr>
        <p:txBody>
          <a:bodyPr wrap="square">
            <a:spAutoFit/>
          </a:bodyPr>
          <a:lstStyle/>
          <a:p>
            <a:pPr lvl="0" algn="just" eaLnBrk="0" fontAlgn="base" hangingPunct="0">
              <a:spcBef>
                <a:spcPct val="0"/>
              </a:spcBef>
              <a:spcAft>
                <a:spcPct val="0"/>
              </a:spcAft>
            </a:pPr>
            <a:r>
              <a:rPr kumimoji="0" lang="en-US" altLang="en-US"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Table 2:</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Derived quantities, derivation processes and their units</a:t>
            </a:r>
            <a:endParaRPr lang="en-US" alt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lang="en-US" altLang="en-US" sz="24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lang="en-US" altLang="en-US" sz="24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lang="en-US" altLang="en-US" sz="24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lang="en-US" altLang="en-US" sz="24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lang="en-US" altLang="en-US" sz="24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lang="en-US" altLang="en-US" sz="24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lang="en-US" altLang="en-US" sz="2400" dirty="0">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pic>
        <p:nvPicPr>
          <p:cNvPr id="2080" name="Picture 3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128" y="751166"/>
            <a:ext cx="11887200" cy="602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3219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984" y="179704"/>
            <a:ext cx="11716512" cy="6403975"/>
          </a:xfrm>
        </p:spPr>
        <p:txBody>
          <a:bodyPr>
            <a:normAutofit lnSpcReduction="10000"/>
          </a:bodyPr>
          <a:lstStyle/>
          <a:p>
            <a:pPr marL="0" indent="0">
              <a:buNone/>
            </a:pPr>
            <a:r>
              <a:rPr lang="en-US" b="1" dirty="0">
                <a:latin typeface="Times New Roman" panose="02020603050405020304" pitchFamily="18" charset="0"/>
                <a:cs typeface="Times New Roman" panose="02020603050405020304" pitchFamily="18" charset="0"/>
              </a:rPr>
              <a:t>Metric Prefixes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SI units are part of the metric system. The metric system is convenient for scientific and engineering calculations because the units are categorized by factors of 10. Table 1.3 gives metric prefixes and symbols used to denote various factors of 10</a:t>
            </a:r>
            <a:r>
              <a:rPr lang="en-US">
                <a:latin typeface="Times New Roman" panose="02020603050405020304" pitchFamily="18" charset="0"/>
                <a:cs typeface="Times New Roman" panose="02020603050405020304" pitchFamily="18" charset="0"/>
              </a:rPr>
              <a:t>. </a:t>
            </a:r>
            <a:endParaRPr lang="en-US" smtClean="0">
              <a:latin typeface="Times New Roman" panose="02020603050405020304" pitchFamily="18" charset="0"/>
              <a:cs typeface="Times New Roman" panose="02020603050405020304" pitchFamily="18" charset="0"/>
            </a:endParaRPr>
          </a:p>
          <a:p>
            <a:r>
              <a:rPr lang="en-US" smtClean="0">
                <a:latin typeface="Times New Roman" panose="02020603050405020304" pitchFamily="18" charset="0"/>
                <a:cs typeface="Times New Roman" panose="02020603050405020304" pitchFamily="18" charset="0"/>
              </a:rPr>
              <a:t>Metric </a:t>
            </a:r>
            <a:r>
              <a:rPr lang="en-US" dirty="0">
                <a:latin typeface="Times New Roman" panose="02020603050405020304" pitchFamily="18" charset="0"/>
                <a:cs typeface="Times New Roman" panose="02020603050405020304" pitchFamily="18" charset="0"/>
              </a:rPr>
              <a:t>systems have the advantage that conversions of </a:t>
            </a:r>
            <a:r>
              <a:rPr lang="en-US" dirty="0" smtClean="0">
                <a:latin typeface="Times New Roman" panose="02020603050405020304" pitchFamily="18" charset="0"/>
                <a:cs typeface="Times New Roman" panose="02020603050405020304" pitchFamily="18" charset="0"/>
              </a:rPr>
              <a:t>units </a:t>
            </a:r>
            <a:r>
              <a:rPr lang="en-US" dirty="0">
                <a:latin typeface="Times New Roman" panose="02020603050405020304" pitchFamily="18" charset="0"/>
                <a:cs typeface="Times New Roman" panose="02020603050405020304" pitchFamily="18" charset="0"/>
              </a:rPr>
              <a:t>involve only powers of 10. </a:t>
            </a:r>
            <a:r>
              <a:rPr lang="en-US" dirty="0" smtClean="0">
                <a:latin typeface="Times New Roman" panose="02020603050405020304" pitchFamily="18" charset="0"/>
                <a:cs typeface="Times New Roman" panose="02020603050405020304" pitchFamily="18" charset="0"/>
              </a:rPr>
              <a:t>There </a:t>
            </a:r>
            <a:r>
              <a:rPr lang="en-US" dirty="0">
                <a:latin typeface="Times New Roman" panose="02020603050405020304" pitchFamily="18" charset="0"/>
                <a:cs typeface="Times New Roman" panose="02020603050405020304" pitchFamily="18" charset="0"/>
              </a:rPr>
              <a:t>are 100 centimeters in a meter, 1000 meters in a kilometer, and so on.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nonmetric systems, such as the system of U.S. customary units, the relationships are not as simple—there are 12 inches in a foot, 5280 feet in a mile, and so on.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Another </a:t>
            </a:r>
            <a:r>
              <a:rPr lang="en-US" dirty="0">
                <a:latin typeface="Times New Roman" panose="02020603050405020304" pitchFamily="18" charset="0"/>
                <a:cs typeface="Times New Roman" panose="02020603050405020304" pitchFamily="18" charset="0"/>
              </a:rPr>
              <a:t>advantage of the metric system is that the same unit can be used over extremely large ranges of values simply by using an appropriate metric prefix. For example, distances in meters are suitable in construction, while distances in kilometers are appropriate for air travel, and the tiny measure of nanometers are convenient in optical design. With the metric system there is no need to invent new units for particular applications.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58731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TotalTime>
  <Words>3731</Words>
  <Application>Microsoft Office PowerPoint</Application>
  <PresentationFormat>Custom</PresentationFormat>
  <Paragraphs>373</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46</cp:revision>
  <dcterms:created xsi:type="dcterms:W3CDTF">2024-11-23T17:39:16Z</dcterms:created>
  <dcterms:modified xsi:type="dcterms:W3CDTF">2024-11-25T05:03:52Z</dcterms:modified>
</cp:coreProperties>
</file>