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63" r:id="rId7"/>
    <p:sldId id="265" r:id="rId8"/>
    <p:sldId id="266" r:id="rId9"/>
    <p:sldId id="267" r:id="rId10"/>
    <p:sldId id="264" r:id="rId11"/>
    <p:sldId id="268" r:id="rId12"/>
    <p:sldId id="259" r:id="rId13"/>
    <p:sldId id="261" r:id="rId14"/>
    <p:sldId id="262" r:id="rId15"/>
    <p:sldId id="269" r:id="rId16"/>
    <p:sldId id="270" r:id="rId17"/>
    <p:sldId id="271" r:id="rId18"/>
    <p:sldId id="274" r:id="rId19"/>
    <p:sldId id="272" r:id="rId20"/>
    <p:sldId id="280" r:id="rId21"/>
    <p:sldId id="281" r:id="rId22"/>
    <p:sldId id="282" r:id="rId23"/>
    <p:sldId id="283" r:id="rId24"/>
    <p:sldId id="279"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hyperlink" Target="https://en.wikipedia.org/wiki/Eukaryote" TargetMode="Externa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en.wikipedia.org/wiki/Ganglioside" TargetMode="External"/><Relationship Id="rId2" Type="http://schemas.openxmlformats.org/officeDocument/2006/relationships/hyperlink" Target="https://en.wikipedia.org/wiki/Cerebroside" TargetMode="External"/><Relationship Id="rId1" Type="http://schemas.openxmlformats.org/officeDocument/2006/relationships/hyperlink" Target="https://en.wikipedia.org/wiki/Glycoprotei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p>
            <a:endParaRPr lang="en-GB" altLang="en-US"/>
          </a:p>
        </p:txBody>
      </p:sp>
      <p:sp>
        <p:nvSpPr>
          <p:cNvPr id="3" name="Subtitle 2"/>
          <p:cNvSpPr>
            <a:spLocks noGrp="1"/>
          </p:cNvSpPr>
          <p:nvPr>
            <p:ph type="subTitle" idx="1"/>
          </p:nvPr>
        </p:nvSpPr>
        <p:spPr>
          <a:xfrm>
            <a:off x="1524000" y="3602355"/>
            <a:ext cx="9144000" cy="2065655"/>
          </a:xfrm>
        </p:spPr>
        <p:txBody>
          <a:bodyPr>
            <a:normAutofit fontScale="30000"/>
          </a:bodyPr>
          <a:p>
            <a:r>
              <a:rPr lang="en-GB" altLang="en-US" sz="17600"/>
              <a:t>Introduction to Physiology</a:t>
            </a:r>
            <a:endParaRPr lang="en-GB" altLang="en-US" sz="17600"/>
          </a:p>
          <a:p>
            <a:endParaRPr lang="en-GB" altLang="en-US" sz="5400"/>
          </a:p>
          <a:p>
            <a:r>
              <a:rPr lang="en-GB" altLang="en-US" sz="8000"/>
              <a:t>L.O. Adegbite</a:t>
            </a:r>
            <a:endParaRPr lang="en-GB" altLang="en-US" sz="8000"/>
          </a:p>
          <a:p>
            <a:endParaRPr lang="en-GB" altLang="en-US" sz="8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r>
              <a:rPr lang="en-GB" altLang="en-US"/>
              <a:t>Understanding physiological processes is important  in diagnosing and treating diseases</a:t>
            </a:r>
            <a:endParaRPr lang="en-GB" altLang="en-US"/>
          </a:p>
          <a:p>
            <a:endParaRPr lang="en-GB" altLang="en-US"/>
          </a:p>
          <a:p>
            <a:r>
              <a:rPr lang="en-GB" altLang="en-US"/>
              <a:t>The application of physiological principles is essential to promote healthy lifestyles</a:t>
            </a:r>
            <a:endParaRPr lang="en-GB"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pPr marL="0" indent="0">
              <a:buNone/>
            </a:pPr>
            <a:r>
              <a:rPr lang="en-US" altLang="en-GB" sz="5400">
                <a:sym typeface="+mn-ea"/>
              </a:rPr>
              <a:t>The composite cell</a:t>
            </a:r>
            <a:r>
              <a:rPr lang="en-GB" altLang="en-US" sz="5400">
                <a:sym typeface="+mn-ea"/>
              </a:rPr>
              <a:t>, </a:t>
            </a:r>
            <a:r>
              <a:rPr lang="en-US" altLang="en-GB" sz="5400">
                <a:sym typeface="+mn-ea"/>
              </a:rPr>
              <a:t>Cell membrane and Transport Mechanisms</a:t>
            </a:r>
            <a:endParaRPr lang="en-US" altLang="en-GB" sz="5400"/>
          </a:p>
          <a:p>
            <a:endParaRPr lang="en-GB" altLang="en-US" sz="5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GB" altLang="en-US"/>
              <a:t>The Composite Cell</a:t>
            </a:r>
            <a:endParaRPr lang="en-GB" altLang="en-US"/>
          </a:p>
        </p:txBody>
      </p:sp>
      <p:sp>
        <p:nvSpPr>
          <p:cNvPr id="3" name="Content Placeholder 2"/>
          <p:cNvSpPr>
            <a:spLocks noGrp="1"/>
          </p:cNvSpPr>
          <p:nvPr>
            <p:ph idx="1"/>
          </p:nvPr>
        </p:nvSpPr>
        <p:spPr/>
        <p:txBody>
          <a:bodyPr>
            <a:normAutofit fontScale="80000"/>
          </a:bodyPr>
          <a:p>
            <a:r>
              <a:rPr lang="en-GB" altLang="en-US"/>
              <a:t>What is cell?</a:t>
            </a:r>
            <a:endParaRPr lang="en-GB" altLang="en-US"/>
          </a:p>
          <a:p>
            <a:endParaRPr lang="en-US" altLang="en-GB"/>
          </a:p>
          <a:p>
            <a:r>
              <a:rPr lang="en-US" altLang="en-GB"/>
              <a:t>Cell</a:t>
            </a:r>
            <a:r>
              <a:rPr lang="en-GB" altLang="en-US"/>
              <a:t>s are</a:t>
            </a:r>
            <a:r>
              <a:rPr lang="en-US" altLang="en-GB"/>
              <a:t> the microscopic fundamental units of all living things.</a:t>
            </a:r>
            <a:endParaRPr lang="en-US" altLang="en-GB"/>
          </a:p>
          <a:p>
            <a:r>
              <a:rPr lang="en-US" altLang="en-GB"/>
              <a:t>Every living </a:t>
            </a:r>
            <a:r>
              <a:rPr lang="en-GB" altLang="en-US"/>
              <a:t>organism</a:t>
            </a:r>
            <a:r>
              <a:rPr lang="en-US" altLang="en-GB"/>
              <a:t> </a:t>
            </a:r>
            <a:r>
              <a:rPr lang="en-GB" altLang="en-US"/>
              <a:t>ranging from microorganism (e.g. </a:t>
            </a:r>
            <a:r>
              <a:rPr lang="en-US" altLang="en-GB">
                <a:sym typeface="+mn-ea"/>
              </a:rPr>
              <a:t>bacteria, protozoans, fungi</a:t>
            </a:r>
            <a:r>
              <a:rPr lang="en-GB" altLang="en-US">
                <a:sym typeface="+mn-ea"/>
              </a:rPr>
              <a:t> e.t.c.</a:t>
            </a:r>
            <a:r>
              <a:rPr lang="en-GB" altLang="en-US"/>
              <a:t>), plant and animals </a:t>
            </a:r>
            <a:r>
              <a:rPr lang="en-US" altLang="en-GB"/>
              <a:t>has cells</a:t>
            </a:r>
            <a:r>
              <a:rPr lang="en-GB" altLang="en-US"/>
              <a:t>.</a:t>
            </a:r>
            <a:endParaRPr lang="en-GB" altLang="en-US"/>
          </a:p>
          <a:p>
            <a:endParaRPr lang="en-US" altLang="en-GB"/>
          </a:p>
          <a:p>
            <a:r>
              <a:rPr lang="en-US" altLang="en-GB"/>
              <a:t>Some organisms are made up of just one cell</a:t>
            </a:r>
            <a:r>
              <a:rPr lang="en-GB" altLang="en-US"/>
              <a:t> and are called unicellular organism</a:t>
            </a:r>
            <a:r>
              <a:rPr lang="en-US" altLang="en-GB"/>
              <a:t> (e.g. bacteria and protozoans)</a:t>
            </a:r>
            <a:r>
              <a:rPr lang="en-GB" altLang="en-US"/>
              <a:t> while some are made up of many cells of different types and are reffered as multicellular organisms ( e.g. </a:t>
            </a:r>
            <a:r>
              <a:rPr lang="en-US" altLang="en-GB"/>
              <a:t>animals</a:t>
            </a:r>
            <a:r>
              <a:rPr lang="en-GB" altLang="en-US"/>
              <a:t>, </a:t>
            </a:r>
            <a:r>
              <a:rPr lang="en-US" altLang="en-GB"/>
              <a:t>including human beings</a:t>
            </a:r>
            <a:r>
              <a:rPr lang="en-GB" altLang="en-US"/>
              <a:t>).</a:t>
            </a:r>
            <a:endParaRPr lang="en-GB" altLang="en-US"/>
          </a:p>
          <a:p>
            <a:endParaRPr lang="en-GB" altLang="en-US"/>
          </a:p>
          <a:p>
            <a:r>
              <a:rPr lang="en-US" altLang="en-GB"/>
              <a:t> An adult human body is composed of about 100,000,000,000,000 cells</a:t>
            </a:r>
            <a:endParaRPr lang="en-US" alt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r>
              <a:rPr lang="en-US" altLang="en-GB"/>
              <a:t>Each cell</a:t>
            </a:r>
            <a:r>
              <a:rPr lang="en-GB" altLang="en-US"/>
              <a:t> in human</a:t>
            </a:r>
            <a:r>
              <a:rPr lang="en-US" altLang="en-GB"/>
              <a:t> has basic requirements t</a:t>
            </a:r>
            <a:r>
              <a:rPr lang="en-GB" altLang="en-US"/>
              <a:t>o keep it alive </a:t>
            </a:r>
            <a:r>
              <a:rPr lang="en-US" altLang="en-GB">
                <a:sym typeface="+mn-ea"/>
              </a:rPr>
              <a:t>(such as oxygen, food, and waste removal)</a:t>
            </a:r>
            <a:r>
              <a:rPr lang="en-GB" altLang="en-US">
                <a:sym typeface="+mn-ea"/>
              </a:rPr>
              <a:t>.</a:t>
            </a:r>
            <a:endParaRPr lang="en-GB" altLang="en-US">
              <a:sym typeface="+mn-ea"/>
            </a:endParaRPr>
          </a:p>
          <a:p>
            <a:endParaRPr lang="en-GB" altLang="en-US">
              <a:sym typeface="+mn-ea"/>
            </a:endParaRPr>
          </a:p>
          <a:p>
            <a:r>
              <a:rPr lang="en-GB" altLang="en-US"/>
              <a:t>T</a:t>
            </a:r>
            <a:r>
              <a:rPr lang="en-US" altLang="en-GB"/>
              <a:t>he body's organ systems are largely built around providing the many trillions of cells with those basic needs</a:t>
            </a:r>
            <a:r>
              <a:rPr lang="en-GB" altLang="en-US"/>
              <a:t>.</a:t>
            </a: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Basic features in human cell</a:t>
            </a:r>
            <a:endParaRPr lang="en-GB" altLang="en-US"/>
          </a:p>
        </p:txBody>
      </p:sp>
      <p:sp>
        <p:nvSpPr>
          <p:cNvPr id="3" name="Content Placeholder 2"/>
          <p:cNvSpPr>
            <a:spLocks noGrp="1"/>
          </p:cNvSpPr>
          <p:nvPr>
            <p:ph idx="1"/>
          </p:nvPr>
        </p:nvSpPr>
        <p:spPr/>
        <p:txBody>
          <a:bodyPr>
            <a:normAutofit fontScale="90000" lnSpcReduction="10000"/>
          </a:bodyPr>
          <a:p>
            <a:r>
              <a:rPr lang="en-GB" altLang="en-US"/>
              <a:t>Cell membrane</a:t>
            </a:r>
            <a:endParaRPr lang="en-GB" altLang="en-US"/>
          </a:p>
          <a:p>
            <a:r>
              <a:rPr lang="en-GB" altLang="en-US"/>
              <a:t>Cytoplasm</a:t>
            </a:r>
            <a:endParaRPr lang="en-GB" altLang="en-US"/>
          </a:p>
          <a:p>
            <a:r>
              <a:rPr lang="en-GB" altLang="en-US"/>
              <a:t>Organelles</a:t>
            </a:r>
            <a:endParaRPr lang="en-GB" altLang="en-US"/>
          </a:p>
          <a:p>
            <a:pPr marL="0" indent="457200">
              <a:buNone/>
            </a:pPr>
            <a:r>
              <a:rPr lang="en-GB" altLang="en-US"/>
              <a:t>- Nucleus: </a:t>
            </a:r>
            <a:r>
              <a:rPr lang="en-US" altLang="en-GB"/>
              <a:t>houses the cell's</a:t>
            </a:r>
            <a:r>
              <a:rPr lang="en-GB" altLang="en-US"/>
              <a:t> genetic materials</a:t>
            </a:r>
            <a:endParaRPr lang="en-US" altLang="en-GB"/>
          </a:p>
          <a:p>
            <a:pPr marL="0" indent="457200">
              <a:buNone/>
            </a:pPr>
            <a:r>
              <a:rPr lang="en-GB" altLang="en-US"/>
              <a:t>- Mitochondria: </a:t>
            </a:r>
            <a:r>
              <a:rPr lang="en-US" altLang="en-GB"/>
              <a:t>generate the cell's energy by oxidative</a:t>
            </a:r>
            <a:r>
              <a:rPr lang="en-GB" altLang="en-US"/>
              <a:t> 					</a:t>
            </a:r>
            <a:r>
              <a:rPr lang="en-US" altLang="en-GB"/>
              <a:t>phosphorylatio</a:t>
            </a:r>
            <a:r>
              <a:rPr lang="en-GB" altLang="en-US"/>
              <a:t>n</a:t>
            </a:r>
            <a:r>
              <a:rPr lang="en-US" altLang="en-GB"/>
              <a:t> using oxygen</a:t>
            </a:r>
            <a:r>
              <a:rPr lang="en-GB" altLang="en-US"/>
              <a:t>.</a:t>
            </a:r>
            <a:endParaRPr lang="en-GB" altLang="en-US"/>
          </a:p>
          <a:p>
            <a:pPr marL="0" indent="457200">
              <a:buNone/>
            </a:pPr>
            <a:r>
              <a:rPr lang="en-GB" altLang="en-US"/>
              <a:t>- </a:t>
            </a:r>
            <a:r>
              <a:rPr lang="en-US" altLang="en-GB"/>
              <a:t>Endoplasmic reticulum</a:t>
            </a:r>
            <a:r>
              <a:rPr lang="en-GB" altLang="en-US"/>
              <a:t>: </a:t>
            </a:r>
            <a:r>
              <a:rPr lang="en-US" altLang="en-GB"/>
              <a:t> is the transport network for molecules </a:t>
            </a:r>
            <a:r>
              <a:rPr lang="en-GB" altLang="en-US"/>
              <a:t>						</a:t>
            </a:r>
            <a:r>
              <a:rPr lang="en-US" altLang="en-GB"/>
              <a:t>targeted for certain modifications and </a:t>
            </a:r>
            <a:r>
              <a:rPr lang="en-GB" altLang="en-US"/>
              <a:t>						</a:t>
            </a:r>
            <a:r>
              <a:rPr lang="en-US" altLang="en-GB"/>
              <a:t>specific destinations, as compared to </a:t>
            </a:r>
            <a:r>
              <a:rPr lang="en-GB" altLang="en-US"/>
              <a:t>						</a:t>
            </a:r>
            <a:r>
              <a:rPr lang="en-US" altLang="en-GB"/>
              <a:t>molecules that float freely in the </a:t>
            </a:r>
            <a:r>
              <a:rPr lang="en-GB" altLang="en-US"/>
              <a:t>							</a:t>
            </a:r>
            <a:r>
              <a:rPr lang="en-US" altLang="en-GB"/>
              <a:t>cytoplasm.</a:t>
            </a:r>
            <a:endParaRPr lang="en-US" altLang="en-GB"/>
          </a:p>
          <a:p>
            <a:pPr marL="0" indent="457200">
              <a:buNone/>
            </a:pPr>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pPr marL="457200" lvl="1" indent="457200">
              <a:buNone/>
            </a:pPr>
            <a:r>
              <a:rPr lang="en-US" altLang="en-GB"/>
              <a:t> </a:t>
            </a:r>
            <a:r>
              <a:rPr lang="en-GB" altLang="en-US">
                <a:sym typeface="+mn-ea"/>
              </a:rPr>
              <a:t>- </a:t>
            </a:r>
            <a:r>
              <a:rPr lang="en-US" altLang="en-GB">
                <a:sym typeface="+mn-ea"/>
              </a:rPr>
              <a:t>Golgi apparatus</a:t>
            </a:r>
            <a:r>
              <a:rPr lang="en-GB" altLang="en-US">
                <a:sym typeface="+mn-ea"/>
              </a:rPr>
              <a:t>:	</a:t>
            </a:r>
            <a:r>
              <a:rPr lang="en-US" altLang="en-GB"/>
              <a:t>process and package the macromolecules such as </a:t>
            </a:r>
            <a:r>
              <a:rPr lang="en-GB" altLang="en-US"/>
              <a:t>					</a:t>
            </a:r>
            <a:r>
              <a:rPr lang="en-US" altLang="en-GB"/>
              <a:t>proteins and lipids that are synthesized by the cell</a:t>
            </a:r>
            <a:r>
              <a:rPr lang="en-GB" altLang="en-US"/>
              <a:t>.</a:t>
            </a:r>
            <a:endParaRPr lang="en-GB" altLang="en-US"/>
          </a:p>
          <a:p>
            <a:pPr marL="457200" lvl="1" indent="457200">
              <a:buNone/>
            </a:pPr>
            <a:r>
              <a:rPr lang="en-GB" altLang="en-US"/>
              <a:t>	-Ribosomes:	</a:t>
            </a:r>
            <a:r>
              <a:rPr lang="en-US" altLang="en-GB"/>
              <a:t>act as an assembly line where RNA from the </a:t>
            </a:r>
            <a:r>
              <a:rPr lang="en-GB" altLang="en-US"/>
              <a:t>					</a:t>
            </a:r>
            <a:r>
              <a:rPr lang="en-US" altLang="en-GB"/>
              <a:t>nucleus is used to synthesise proteins from </a:t>
            </a:r>
            <a:r>
              <a:rPr lang="en-GB" altLang="en-US"/>
              <a:t>						</a:t>
            </a:r>
            <a:r>
              <a:rPr lang="en-US" altLang="en-GB"/>
              <a:t>amino acids.</a:t>
            </a:r>
            <a:endParaRPr lang="en-US" altLang="en-GB"/>
          </a:p>
          <a:p>
            <a:pPr marL="914400" lvl="2" indent="457200">
              <a:buNone/>
            </a:pPr>
            <a:r>
              <a:rPr lang="en-GB" altLang="en-US"/>
              <a:t>-lysosomes: </a:t>
            </a:r>
            <a:r>
              <a:rPr lang="en-US" altLang="en-GB"/>
              <a:t>contain digestive enzymes (acid hydrolases)</a:t>
            </a:r>
            <a:r>
              <a:rPr lang="en-GB" altLang="en-US"/>
              <a:t> which helps in </a:t>
            </a:r>
            <a:r>
              <a:rPr lang="en-US" altLang="en-GB"/>
              <a:t>digest</a:t>
            </a:r>
            <a:r>
              <a:rPr lang="en-GB" altLang="en-US"/>
              <a:t>ing</a:t>
            </a:r>
            <a:r>
              <a:rPr lang="en-US" altLang="en-GB"/>
              <a:t> </a:t>
            </a:r>
            <a:r>
              <a:rPr lang="en-GB" altLang="en-US"/>
              <a:t>			</a:t>
            </a:r>
            <a:r>
              <a:rPr lang="en-US" altLang="en-GB"/>
              <a:t>excess or worn-out organelles, food particles, and engulfed viruses or </a:t>
            </a:r>
            <a:r>
              <a:rPr lang="en-GB" altLang="en-US"/>
              <a:t>			</a:t>
            </a:r>
            <a:r>
              <a:rPr lang="en-US" altLang="en-GB"/>
              <a:t>bacteria.</a:t>
            </a:r>
            <a:endParaRPr lang="en-US" alt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GB"/>
              <a:t>Specialized Cells</a:t>
            </a:r>
            <a:r>
              <a:rPr lang="en-GB" altLang="en-US"/>
              <a:t> in</a:t>
            </a:r>
            <a:r>
              <a:rPr lang="en-US" altLang="en-GB"/>
              <a:t> Human Body</a:t>
            </a:r>
            <a:endParaRPr lang="en-US" altLang="en-GB"/>
          </a:p>
        </p:txBody>
      </p:sp>
      <p:sp>
        <p:nvSpPr>
          <p:cNvPr id="3" name="Content Placeholder 2"/>
          <p:cNvSpPr>
            <a:spLocks noGrp="1"/>
          </p:cNvSpPr>
          <p:nvPr>
            <p:ph idx="1"/>
          </p:nvPr>
        </p:nvSpPr>
        <p:spPr/>
        <p:txBody>
          <a:bodyPr/>
          <a:p>
            <a:r>
              <a:rPr lang="en-US" altLang="en-GB"/>
              <a:t>Nerve Cells</a:t>
            </a:r>
            <a:endParaRPr lang="en-US" altLang="en-GB"/>
          </a:p>
          <a:p>
            <a:r>
              <a:rPr lang="en-US" altLang="en-GB"/>
              <a:t>Epithelial cells</a:t>
            </a:r>
            <a:endParaRPr lang="en-US" altLang="en-GB"/>
          </a:p>
          <a:p>
            <a:r>
              <a:rPr lang="en-US" altLang="en-GB"/>
              <a:t>Exocrine cells</a:t>
            </a:r>
            <a:endParaRPr lang="en-US" altLang="en-GB"/>
          </a:p>
          <a:p>
            <a:r>
              <a:rPr lang="en-US" altLang="en-GB"/>
              <a:t>Endocrine cells</a:t>
            </a:r>
            <a:endParaRPr lang="en-US" altLang="en-GB"/>
          </a:p>
          <a:p>
            <a:r>
              <a:rPr lang="en-US" altLang="en-GB"/>
              <a:t>Blood Cells</a:t>
            </a:r>
            <a:endParaRPr lang="en-US" altLang="en-GB"/>
          </a:p>
          <a:p>
            <a:r>
              <a:rPr lang="en-GB" altLang="en-US"/>
              <a:t>Germ cells</a:t>
            </a:r>
            <a:endParaRPr lang="en-GB"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pPr marL="0" indent="0" algn="ctr">
              <a:buNone/>
            </a:pPr>
            <a:endParaRPr lang="en-GB" altLang="en-US" sz="4800">
              <a:sym typeface="+mn-ea"/>
            </a:endParaRPr>
          </a:p>
          <a:p>
            <a:pPr marL="0" indent="0" algn="ctr">
              <a:buNone/>
            </a:pPr>
            <a:r>
              <a:rPr lang="en-GB" altLang="en-US" sz="4800">
                <a:sym typeface="+mn-ea"/>
              </a:rPr>
              <a:t>Cell membrane, transport mechanisms and membrane potentials</a:t>
            </a:r>
            <a:endParaRPr lang="en-GB" altLang="en-US"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b="1" dirty="0">
                <a:sym typeface="+mn-ea"/>
              </a:rPr>
              <a:t>CELL MEMBRANE</a:t>
            </a:r>
            <a:endParaRPr lang="en-GB" altLang="en-US"/>
          </a:p>
        </p:txBody>
      </p:sp>
      <p:sp>
        <p:nvSpPr>
          <p:cNvPr id="3" name="Content Placeholder 2"/>
          <p:cNvSpPr>
            <a:spLocks noGrp="1"/>
          </p:cNvSpPr>
          <p:nvPr>
            <p:ph idx="1"/>
          </p:nvPr>
        </p:nvSpPr>
        <p:spPr/>
        <p:txBody>
          <a:bodyPr/>
          <a:p>
            <a:r>
              <a:rPr lang="en-US" dirty="0">
                <a:latin typeface="Bookman Old Style" panose="02050604050505020204" pitchFamily="18" charset="0"/>
                <a:sym typeface="+mn-ea"/>
              </a:rPr>
              <a:t>The </a:t>
            </a:r>
            <a:r>
              <a:rPr lang="en-US" b="1" dirty="0">
                <a:latin typeface="Bookman Old Style" panose="02050604050505020204" pitchFamily="18" charset="0"/>
                <a:sym typeface="+mn-ea"/>
              </a:rPr>
              <a:t>cell membrane</a:t>
            </a:r>
            <a:r>
              <a:rPr lang="en-US" dirty="0">
                <a:latin typeface="Bookman Old Style" panose="02050604050505020204" pitchFamily="18" charset="0"/>
                <a:sym typeface="+mn-ea"/>
              </a:rPr>
              <a:t> (also known as the </a:t>
            </a:r>
            <a:r>
              <a:rPr lang="en-US" b="1" dirty="0">
                <a:latin typeface="Bookman Old Style" panose="02050604050505020204" pitchFamily="18" charset="0"/>
                <a:sym typeface="+mn-ea"/>
              </a:rPr>
              <a:t>plasma membrane</a:t>
            </a:r>
            <a:r>
              <a:rPr lang="en-US" dirty="0">
                <a:latin typeface="Bookman Old Style" panose="02050604050505020204" pitchFamily="18" charset="0"/>
                <a:sym typeface="+mn-ea"/>
              </a:rPr>
              <a:t> or </a:t>
            </a:r>
            <a:r>
              <a:rPr lang="en-US" b="1" dirty="0">
                <a:latin typeface="Bookman Old Style" panose="02050604050505020204" pitchFamily="18" charset="0"/>
                <a:sym typeface="+mn-ea"/>
              </a:rPr>
              <a:t>cytoplasmic membrane</a:t>
            </a:r>
            <a:r>
              <a:rPr lang="en-US" dirty="0">
                <a:latin typeface="Bookman Old Style" panose="02050604050505020204" pitchFamily="18" charset="0"/>
                <a:sym typeface="+mn-ea"/>
              </a:rPr>
              <a:t>) is a </a:t>
            </a:r>
            <a:r>
              <a:rPr lang="en-US" u="sng" dirty="0">
                <a:latin typeface="Bookman Old Style" panose="02050604050505020204" pitchFamily="18" charset="0"/>
                <a:sym typeface="+mn-ea"/>
              </a:rPr>
              <a:t>biological membrane</a:t>
            </a:r>
            <a:r>
              <a:rPr lang="en-US" dirty="0">
                <a:latin typeface="Bookman Old Style" panose="02050604050505020204" pitchFamily="18" charset="0"/>
                <a:sym typeface="+mn-ea"/>
              </a:rPr>
              <a:t> that separates the </a:t>
            </a:r>
            <a:r>
              <a:rPr lang="en-US" u="sng" dirty="0">
                <a:latin typeface="Bookman Old Style" panose="02050604050505020204" pitchFamily="18" charset="0"/>
                <a:sym typeface="+mn-ea"/>
              </a:rPr>
              <a:t>interior</a:t>
            </a:r>
            <a:r>
              <a:rPr lang="en-US" dirty="0">
                <a:latin typeface="Bookman Old Style" panose="02050604050505020204" pitchFamily="18" charset="0"/>
                <a:sym typeface="+mn-ea"/>
              </a:rPr>
              <a:t> of all </a:t>
            </a:r>
            <a:r>
              <a:rPr lang="en-US" u="sng" dirty="0">
                <a:latin typeface="Bookman Old Style" panose="02050604050505020204" pitchFamily="18" charset="0"/>
                <a:sym typeface="+mn-ea"/>
              </a:rPr>
              <a:t>cells</a:t>
            </a:r>
            <a:r>
              <a:rPr lang="en-US" dirty="0">
                <a:latin typeface="Bookman Old Style" panose="02050604050505020204" pitchFamily="18" charset="0"/>
                <a:sym typeface="+mn-ea"/>
              </a:rPr>
              <a:t> from the </a:t>
            </a:r>
            <a:r>
              <a:rPr lang="en-US" u="sng" dirty="0">
                <a:latin typeface="Bookman Old Style" panose="02050604050505020204" pitchFamily="18" charset="0"/>
                <a:sym typeface="+mn-ea"/>
              </a:rPr>
              <a:t>outside environment</a:t>
            </a:r>
            <a:r>
              <a:rPr lang="en-US" dirty="0">
                <a:latin typeface="Bookman Old Style" panose="02050604050505020204" pitchFamily="18" charset="0"/>
                <a:sym typeface="+mn-ea"/>
              </a:rPr>
              <a:t>. The cell membrane is </a:t>
            </a:r>
            <a:r>
              <a:rPr lang="en-US" u="sng" dirty="0">
                <a:latin typeface="Bookman Old Style" panose="02050604050505020204" pitchFamily="18" charset="0"/>
                <a:sym typeface="+mn-ea"/>
              </a:rPr>
              <a:t>selectively permeable</a:t>
            </a:r>
            <a:r>
              <a:rPr lang="en-US" dirty="0">
                <a:latin typeface="Bookman Old Style" panose="02050604050505020204" pitchFamily="18" charset="0"/>
                <a:sym typeface="+mn-ea"/>
              </a:rPr>
              <a:t> to </a:t>
            </a:r>
            <a:r>
              <a:rPr lang="en-US" u="sng" dirty="0">
                <a:latin typeface="Bookman Old Style" panose="02050604050505020204" pitchFamily="18" charset="0"/>
                <a:sym typeface="+mn-ea"/>
              </a:rPr>
              <a:t>ions</a:t>
            </a:r>
            <a:r>
              <a:rPr lang="en-US" dirty="0">
                <a:latin typeface="Bookman Old Style" panose="02050604050505020204" pitchFamily="18" charset="0"/>
                <a:sym typeface="+mn-ea"/>
              </a:rPr>
              <a:t> and </a:t>
            </a:r>
            <a:r>
              <a:rPr lang="en-US" u="sng" dirty="0">
                <a:latin typeface="Bookman Old Style" panose="02050604050505020204" pitchFamily="18" charset="0"/>
                <a:sym typeface="+mn-ea"/>
              </a:rPr>
              <a:t>molecules</a:t>
            </a:r>
            <a:r>
              <a:rPr lang="en-US" dirty="0">
                <a:latin typeface="Bookman Old Style" panose="02050604050505020204" pitchFamily="18" charset="0"/>
                <a:sym typeface="+mn-ea"/>
              </a:rPr>
              <a:t> because of its thin, pliable and elastic structure which is 7.5 to 10 nanometers thick. </a:t>
            </a:r>
            <a:endParaRPr lang="en-US" dirty="0">
              <a:latin typeface="Bookman Old Style" panose="02050604050505020204" pitchFamily="18" charset="0"/>
            </a:endParaRPr>
          </a:p>
          <a:p>
            <a:endParaRPr lang="en-GB" altLang="en-US"/>
          </a:p>
        </p:txBody>
      </p:sp>
      <p:sp>
        <p:nvSpPr>
          <p:cNvPr id="4" name="Text Box 3"/>
          <p:cNvSpPr txBox="1"/>
          <p:nvPr/>
        </p:nvSpPr>
        <p:spPr>
          <a:xfrm>
            <a:off x="12367260" y="1597025"/>
            <a:ext cx="4064000" cy="368300"/>
          </a:xfrm>
          <a:prstGeom prst="rect">
            <a:avLst/>
          </a:prstGeom>
          <a:noFill/>
        </p:spPr>
        <p:txBody>
          <a:bodyPr wrap="square" rtlCol="0">
            <a:spAutoFit/>
          </a:bodyPr>
          <a:p>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60648"/>
            <a:ext cx="8229600" cy="1143000"/>
          </a:xfrm>
        </p:spPr>
        <p:txBody>
          <a:bodyPr>
            <a:normAutofit/>
          </a:bodyPr>
          <a:lstStyle/>
          <a:p>
            <a:r>
              <a:rPr lang="en-US" sz="5400" b="1" dirty="0"/>
              <a:t>CELL MEMBRANE</a:t>
            </a:r>
            <a:endParaRPr lang="en-US" sz="5400" b="1" dirty="0"/>
          </a:p>
        </p:txBody>
      </p:sp>
      <p:sp>
        <p:nvSpPr>
          <p:cNvPr id="3" name="Content Placeholder 2"/>
          <p:cNvSpPr>
            <a:spLocks noGrp="1"/>
          </p:cNvSpPr>
          <p:nvPr>
            <p:ph idx="1"/>
          </p:nvPr>
        </p:nvSpPr>
        <p:spPr/>
        <p:txBody>
          <a:bodyPr>
            <a:normAutofit lnSpcReduction="10000"/>
          </a:bodyPr>
          <a:lstStyle/>
          <a:p>
            <a:r>
              <a:rPr lang="en-US" dirty="0">
                <a:latin typeface="Bookman Old Style" panose="02050604050505020204" pitchFamily="18" charset="0"/>
              </a:rPr>
              <a:t>The </a:t>
            </a:r>
            <a:r>
              <a:rPr lang="en-US" b="1" dirty="0">
                <a:latin typeface="Bookman Old Style" panose="02050604050505020204" pitchFamily="18" charset="0"/>
              </a:rPr>
              <a:t>cell membrane</a:t>
            </a:r>
            <a:r>
              <a:rPr lang="en-US" dirty="0">
                <a:latin typeface="Bookman Old Style" panose="02050604050505020204" pitchFamily="18" charset="0"/>
              </a:rPr>
              <a:t> (also known as the </a:t>
            </a:r>
            <a:r>
              <a:rPr lang="en-US" b="1" dirty="0">
                <a:latin typeface="Bookman Old Style" panose="02050604050505020204" pitchFamily="18" charset="0"/>
              </a:rPr>
              <a:t>plasma membrane</a:t>
            </a:r>
            <a:r>
              <a:rPr lang="en-US" dirty="0">
                <a:latin typeface="Bookman Old Style" panose="02050604050505020204" pitchFamily="18" charset="0"/>
              </a:rPr>
              <a:t> or </a:t>
            </a:r>
            <a:r>
              <a:rPr lang="en-US" b="1" dirty="0">
                <a:latin typeface="Bookman Old Style" panose="02050604050505020204" pitchFamily="18" charset="0"/>
              </a:rPr>
              <a:t>cytoplasmic membrane</a:t>
            </a:r>
            <a:r>
              <a:rPr lang="en-US" dirty="0">
                <a:latin typeface="Bookman Old Style" panose="02050604050505020204" pitchFamily="18" charset="0"/>
              </a:rPr>
              <a:t>) is a </a:t>
            </a:r>
            <a:r>
              <a:rPr lang="en-US" u="sng" dirty="0">
                <a:latin typeface="Bookman Old Style" panose="02050604050505020204" pitchFamily="18" charset="0"/>
              </a:rPr>
              <a:t>biological membrane</a:t>
            </a:r>
            <a:r>
              <a:rPr lang="en-US" dirty="0">
                <a:latin typeface="Bookman Old Style" panose="02050604050505020204" pitchFamily="18" charset="0"/>
              </a:rPr>
              <a:t> that separates the </a:t>
            </a:r>
            <a:r>
              <a:rPr lang="en-US" u="sng" dirty="0">
                <a:latin typeface="Bookman Old Style" panose="02050604050505020204" pitchFamily="18" charset="0"/>
              </a:rPr>
              <a:t>interior</a:t>
            </a:r>
            <a:r>
              <a:rPr lang="en-US" dirty="0">
                <a:latin typeface="Bookman Old Style" panose="02050604050505020204" pitchFamily="18" charset="0"/>
              </a:rPr>
              <a:t> of all </a:t>
            </a:r>
            <a:r>
              <a:rPr lang="en-US" u="sng" dirty="0">
                <a:latin typeface="Bookman Old Style" panose="02050604050505020204" pitchFamily="18" charset="0"/>
              </a:rPr>
              <a:t>cells</a:t>
            </a:r>
            <a:r>
              <a:rPr lang="en-US" dirty="0">
                <a:latin typeface="Bookman Old Style" panose="02050604050505020204" pitchFamily="18" charset="0"/>
              </a:rPr>
              <a:t> from the </a:t>
            </a:r>
            <a:r>
              <a:rPr lang="en-US" u="sng" dirty="0">
                <a:latin typeface="Bookman Old Style" panose="02050604050505020204" pitchFamily="18" charset="0"/>
              </a:rPr>
              <a:t>outside environment</a:t>
            </a:r>
            <a:r>
              <a:rPr lang="en-US" dirty="0">
                <a:latin typeface="Bookman Old Style" panose="02050604050505020204" pitchFamily="18" charset="0"/>
              </a:rPr>
              <a:t>. The cell membrane is </a:t>
            </a:r>
            <a:r>
              <a:rPr lang="en-US" u="sng" dirty="0">
                <a:latin typeface="Bookman Old Style" panose="02050604050505020204" pitchFamily="18" charset="0"/>
              </a:rPr>
              <a:t>selectively permeable</a:t>
            </a:r>
            <a:r>
              <a:rPr lang="en-US" dirty="0">
                <a:latin typeface="Bookman Old Style" panose="02050604050505020204" pitchFamily="18" charset="0"/>
              </a:rPr>
              <a:t> to </a:t>
            </a:r>
            <a:r>
              <a:rPr lang="en-US" u="sng" dirty="0">
                <a:latin typeface="Bookman Old Style" panose="02050604050505020204" pitchFamily="18" charset="0"/>
              </a:rPr>
              <a:t>ions</a:t>
            </a:r>
            <a:r>
              <a:rPr lang="en-US" dirty="0">
                <a:latin typeface="Bookman Old Style" panose="02050604050505020204" pitchFamily="18" charset="0"/>
              </a:rPr>
              <a:t> and </a:t>
            </a:r>
            <a:r>
              <a:rPr lang="en-US" u="sng" dirty="0">
                <a:latin typeface="Bookman Old Style" panose="02050604050505020204" pitchFamily="18" charset="0"/>
              </a:rPr>
              <a:t>molecules</a:t>
            </a:r>
            <a:r>
              <a:rPr lang="en-US" dirty="0">
                <a:latin typeface="Bookman Old Style" panose="02050604050505020204" pitchFamily="18" charset="0"/>
              </a:rPr>
              <a:t> because of its thin, pliable and elastic structure which is 7.5 to 10 nanometers thick. </a:t>
            </a:r>
            <a:endParaRPr lang="en-US" dirty="0">
              <a:latin typeface="Bookman Old Style" panose="02050604050505020204" pitchFamily="18"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Outline</a:t>
            </a:r>
            <a:endParaRPr lang="en-GB" altLang="en-US"/>
          </a:p>
        </p:txBody>
      </p:sp>
      <p:sp>
        <p:nvSpPr>
          <p:cNvPr id="5" name="Content Placeholder 4"/>
          <p:cNvSpPr/>
          <p:nvPr>
            <p:ph idx="1"/>
          </p:nvPr>
        </p:nvSpPr>
        <p:spPr/>
        <p:txBody>
          <a:bodyPr/>
          <a:p>
            <a:r>
              <a:rPr lang="en-US" altLang="en-GB"/>
              <a:t>Introduction to Physiology and its place in Medicine</a:t>
            </a:r>
            <a:endParaRPr lang="en-US" altLang="en-GB"/>
          </a:p>
          <a:p>
            <a:endParaRPr lang="en-US" altLang="en-GB"/>
          </a:p>
          <a:p>
            <a:r>
              <a:rPr lang="en-US" altLang="en-GB"/>
              <a:t>The composite cell</a:t>
            </a:r>
            <a:r>
              <a:rPr lang="en-GB" altLang="en-US"/>
              <a:t>, </a:t>
            </a:r>
            <a:r>
              <a:rPr lang="en-US" altLang="en-GB"/>
              <a:t>Cell membrane and Transport Mechanisms</a:t>
            </a:r>
            <a:endParaRPr lang="en-US" altLang="en-GB"/>
          </a:p>
          <a:p>
            <a:endParaRPr lang="en-US" altLang="en-GB"/>
          </a:p>
          <a:p>
            <a:r>
              <a:rPr lang="en-US" altLang="en-GB"/>
              <a:t>Body Fluid Compartment</a:t>
            </a:r>
            <a:r>
              <a:rPr lang="en-GB" altLang="en-US"/>
              <a:t> and homeostasis</a:t>
            </a:r>
            <a:endParaRPr lang="en-GB" altLang="en-US"/>
          </a:p>
          <a:p>
            <a:endParaRPr lang="en-US" alt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Illustration of a </a:t>
            </a:r>
            <a:r>
              <a:rPr lang="en-US" sz="4000" u="sng" dirty="0">
                <a:hlinkClick r:id="rId1"/>
              </a:rPr>
              <a:t>Eukaryotic</a:t>
            </a:r>
            <a:r>
              <a:rPr lang="en-US" sz="4000" dirty="0"/>
              <a:t> cell membrane</a:t>
            </a:r>
            <a:br>
              <a:rPr lang="en-US" dirty="0"/>
            </a:br>
            <a:endParaRPr lang="en-GB" dirty="0"/>
          </a:p>
        </p:txBody>
      </p:sp>
      <p:pic>
        <p:nvPicPr>
          <p:cNvPr id="4" name="Content Placeholder 3" descr="C:\Users\Admin\Desktop\cell membrane pics\Cell membrane - Wikipedia, the free encyclopedia_files\400px-Cell_membrane_detailed_diagram_4.svg.png"/>
          <p:cNvPicPr>
            <a:picLocks noGrp="1"/>
          </p:cNvPicPr>
          <p:nvPr>
            <p:ph idx="1"/>
          </p:nvPr>
        </p:nvPicPr>
        <p:blipFill>
          <a:blip r:embed="rId2"/>
          <a:srcRect/>
          <a:stretch>
            <a:fillRect/>
          </a:stretch>
        </p:blipFill>
        <p:spPr bwMode="auto">
          <a:xfrm>
            <a:off x="2495600" y="836712"/>
            <a:ext cx="7920880" cy="60212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COMPOSITION</a:t>
            </a:r>
            <a:br>
              <a:rPr lang="en-US" dirty="0"/>
            </a:br>
            <a:endParaRPr lang="en-GB" dirty="0"/>
          </a:p>
        </p:txBody>
      </p:sp>
      <p:sp>
        <p:nvSpPr>
          <p:cNvPr id="3" name="Content Placeholder 2"/>
          <p:cNvSpPr>
            <a:spLocks noGrp="1"/>
          </p:cNvSpPr>
          <p:nvPr>
            <p:ph idx="1"/>
          </p:nvPr>
        </p:nvSpPr>
        <p:spPr/>
        <p:txBody>
          <a:bodyPr>
            <a:normAutofit lnSpcReduction="10000"/>
          </a:bodyPr>
          <a:lstStyle/>
          <a:p>
            <a:r>
              <a:rPr lang="en-US" b="1" dirty="0">
                <a:latin typeface="Bookman Old Style" panose="02050604050505020204" pitchFamily="18" charset="0"/>
              </a:rPr>
              <a:t>Proteins</a:t>
            </a:r>
            <a:r>
              <a:rPr lang="en-US" dirty="0">
                <a:latin typeface="Bookman Old Style" panose="02050604050505020204" pitchFamily="18" charset="0"/>
              </a:rPr>
              <a:t>- 55%. </a:t>
            </a:r>
            <a:endParaRPr lang="en-US" dirty="0" smtClean="0">
              <a:latin typeface="Bookman Old Style" panose="02050604050505020204" pitchFamily="18" charset="0"/>
            </a:endParaRPr>
          </a:p>
          <a:p>
            <a:r>
              <a:rPr lang="en-US" b="1" dirty="0">
                <a:latin typeface="Bookman Old Style" panose="02050604050505020204" pitchFamily="18" charset="0"/>
              </a:rPr>
              <a:t>Phospholipids</a:t>
            </a:r>
            <a:r>
              <a:rPr lang="en-US" dirty="0">
                <a:latin typeface="Bookman Old Style" panose="02050604050505020204" pitchFamily="18" charset="0"/>
              </a:rPr>
              <a:t>- 25% and other lipids are about 4%. </a:t>
            </a:r>
            <a:endParaRPr lang="en-US" dirty="0" smtClean="0">
              <a:latin typeface="Bookman Old Style" panose="02050604050505020204" pitchFamily="18" charset="0"/>
            </a:endParaRPr>
          </a:p>
          <a:p>
            <a:r>
              <a:rPr lang="en-US" b="1" dirty="0">
                <a:latin typeface="Bookman Old Style" panose="02050604050505020204" pitchFamily="18" charset="0"/>
              </a:rPr>
              <a:t>Cholestero</a:t>
            </a:r>
            <a:r>
              <a:rPr lang="en-US" dirty="0">
                <a:latin typeface="Bookman Old Style" panose="02050604050505020204" pitchFamily="18" charset="0"/>
              </a:rPr>
              <a:t>l- 13%. </a:t>
            </a:r>
            <a:endParaRPr lang="en-US" dirty="0" smtClean="0">
              <a:latin typeface="Bookman Old Style" panose="02050604050505020204" pitchFamily="18" charset="0"/>
            </a:endParaRPr>
          </a:p>
          <a:p>
            <a:r>
              <a:rPr lang="en-US" b="1" dirty="0" smtClean="0">
                <a:latin typeface="Bookman Old Style" panose="02050604050505020204" pitchFamily="18" charset="0"/>
              </a:rPr>
              <a:t>Carbohydrate</a:t>
            </a:r>
            <a:r>
              <a:rPr lang="en-US" dirty="0" smtClean="0">
                <a:latin typeface="Bookman Old Style" panose="02050604050505020204" pitchFamily="18" charset="0"/>
              </a:rPr>
              <a:t>- </a:t>
            </a:r>
            <a:r>
              <a:rPr lang="en-US" dirty="0">
                <a:latin typeface="Bookman Old Style" panose="02050604050505020204" pitchFamily="18" charset="0"/>
              </a:rPr>
              <a:t>About 3%, predominantly </a:t>
            </a:r>
            <a:r>
              <a:rPr lang="en-US" u="sng" dirty="0">
                <a:latin typeface="Bookman Old Style" panose="02050604050505020204" pitchFamily="18" charset="0"/>
                <a:hlinkClick r:id="rId1"/>
              </a:rPr>
              <a:t>glycoproteins</a:t>
            </a:r>
            <a:r>
              <a:rPr lang="en-US" dirty="0">
                <a:latin typeface="Bookman Old Style" panose="02050604050505020204" pitchFamily="18" charset="0"/>
              </a:rPr>
              <a:t>, but with some glycolipids (</a:t>
            </a:r>
            <a:r>
              <a:rPr lang="en-US" u="sng" dirty="0" err="1">
                <a:latin typeface="Bookman Old Style" panose="02050604050505020204" pitchFamily="18" charset="0"/>
                <a:hlinkClick r:id="rId2" tooltip="Cerebroside"/>
              </a:rPr>
              <a:t>cerebrosides</a:t>
            </a:r>
            <a:r>
              <a:rPr lang="en-US" dirty="0">
                <a:latin typeface="Bookman Old Style" panose="02050604050505020204" pitchFamily="18" charset="0"/>
              </a:rPr>
              <a:t> and </a:t>
            </a:r>
            <a:r>
              <a:rPr lang="en-US" u="sng" dirty="0" err="1">
                <a:latin typeface="Bookman Old Style" panose="02050604050505020204" pitchFamily="18" charset="0"/>
                <a:hlinkClick r:id="rId3"/>
              </a:rPr>
              <a:t>gangliosides</a:t>
            </a:r>
            <a:r>
              <a:rPr lang="en-US" dirty="0">
                <a:latin typeface="Bookman Old Style" panose="02050604050505020204" pitchFamily="18" charset="0"/>
              </a:rPr>
              <a:t>).</a:t>
            </a:r>
            <a:br>
              <a:rPr lang="en-US" dirty="0">
                <a:latin typeface="Bookman Old Style" panose="02050604050505020204" pitchFamily="18" charset="0"/>
              </a:rPr>
            </a:br>
            <a:endParaRPr lang="en-GB" dirty="0">
              <a:latin typeface="Bookman Old Style" panose="02050604050505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lvl="0"/>
            <a:r>
              <a:rPr lang="en-US" sz="3600" b="1" dirty="0">
                <a:latin typeface="Bookman Old Style" panose="02050604050505020204" pitchFamily="18" charset="0"/>
              </a:rPr>
              <a:t>Fluid mosaic model</a:t>
            </a:r>
            <a:r>
              <a:rPr lang="en-US" sz="3600" dirty="0">
                <a:latin typeface="Bookman Old Style" panose="02050604050505020204" pitchFamily="18" charset="0"/>
              </a:rPr>
              <a:t>: in 1972 by SJ Singer and GL Nicholson. According to them, the membrane is a fluid with mosaic of proteins. </a:t>
            </a:r>
            <a:r>
              <a:rPr lang="en-US" sz="3600" dirty="0" smtClean="0">
                <a:latin typeface="Bookman Old Style" panose="02050604050505020204" pitchFamily="18" charset="0"/>
              </a:rPr>
              <a:t>The </a:t>
            </a:r>
            <a:r>
              <a:rPr lang="en-US" sz="3600" dirty="0">
                <a:latin typeface="Bookman Old Style" panose="02050604050505020204" pitchFamily="18" charset="0"/>
              </a:rPr>
              <a:t>proteins are found to float in the lipid layer instead of forming layers of sandwich-type model. This model is accepted by scientists till now.  </a:t>
            </a:r>
            <a:endParaRPr lang="en-US" sz="3600" dirty="0">
              <a:latin typeface="Bookman Old Style" panose="02050604050505020204" pitchFamily="18" charset="0"/>
            </a:endParaRPr>
          </a:p>
          <a:p>
            <a:endParaRPr lang="en-US" sz="3600" dirty="0"/>
          </a:p>
          <a:p>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isContent="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Fluid Mosaic Model</a:t>
            </a:r>
            <a:endParaRPr lang="en-GB" dirty="0"/>
          </a:p>
        </p:txBody>
      </p:sp>
      <p:pic>
        <p:nvPicPr>
          <p:cNvPr id="4" name="Content Placeholder 3" descr="C:\Users\Admin\Desktop\cell membrane pics\fluid mosaic.jpg"/>
          <p:cNvPicPr>
            <a:picLocks noGrp="1"/>
          </p:cNvPicPr>
          <p:nvPr>
            <p:ph idx="1"/>
          </p:nvPr>
        </p:nvPicPr>
        <p:blipFill>
          <a:blip r:embed="rId1"/>
          <a:srcRect/>
          <a:stretch>
            <a:fillRect/>
          </a:stretch>
        </p:blipFill>
        <p:spPr bwMode="auto">
          <a:xfrm>
            <a:off x="1919536" y="1484785"/>
            <a:ext cx="8280920" cy="46085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FUNCTIONS</a:t>
            </a:r>
            <a:r>
              <a:rPr lang="en-GB" altLang="en-US" b="1" dirty="0"/>
              <a:t> OF CELL MEMBRANE</a:t>
            </a:r>
            <a:br>
              <a:rPr lang="en-US" dirty="0"/>
            </a:br>
            <a:endParaRPr lang="en-GB" dirty="0"/>
          </a:p>
        </p:txBody>
      </p:sp>
      <p:sp>
        <p:nvSpPr>
          <p:cNvPr id="3" name="Content Placeholder 2"/>
          <p:cNvSpPr>
            <a:spLocks noGrp="1"/>
          </p:cNvSpPr>
          <p:nvPr>
            <p:ph idx="1"/>
          </p:nvPr>
        </p:nvSpPr>
        <p:spPr>
          <a:xfrm>
            <a:off x="1775520" y="1124744"/>
            <a:ext cx="8229600" cy="4493096"/>
          </a:xfrm>
        </p:spPr>
        <p:txBody>
          <a:bodyPr>
            <a:noAutofit/>
          </a:bodyPr>
          <a:lstStyle/>
          <a:p>
            <a:pPr marL="0" indent="0">
              <a:buNone/>
            </a:pPr>
            <a:endParaRPr lang="en-US" dirty="0" smtClean="0">
              <a:latin typeface="Bookman Old Style" panose="02050604050505020204" pitchFamily="18" charset="0"/>
            </a:endParaRPr>
          </a:p>
          <a:p>
            <a:pPr marL="0" indent="0">
              <a:buNone/>
            </a:pPr>
            <a:r>
              <a:rPr lang="en-US" dirty="0" smtClean="0">
                <a:latin typeface="Bookman Old Style" panose="02050604050505020204" pitchFamily="18" charset="0"/>
              </a:rPr>
              <a:t>1. </a:t>
            </a:r>
            <a:r>
              <a:rPr lang="en-US" b="1" dirty="0" smtClean="0">
                <a:latin typeface="Bookman Old Style" panose="02050604050505020204" pitchFamily="18" charset="0"/>
              </a:rPr>
              <a:t>Passive </a:t>
            </a:r>
            <a:r>
              <a:rPr lang="en-US" b="1" u="sng" dirty="0">
                <a:latin typeface="Bookman Old Style" panose="02050604050505020204" pitchFamily="18" charset="0"/>
              </a:rPr>
              <a:t>osmosis</a:t>
            </a:r>
            <a:r>
              <a:rPr lang="en-US" b="1" dirty="0">
                <a:latin typeface="Bookman Old Style" panose="02050604050505020204" pitchFamily="18" charset="0"/>
              </a:rPr>
              <a:t> and </a:t>
            </a:r>
            <a:r>
              <a:rPr lang="en-US" b="1" u="sng" dirty="0" smtClean="0">
                <a:latin typeface="Bookman Old Style" panose="02050604050505020204" pitchFamily="18" charset="0"/>
              </a:rPr>
              <a:t>diffusion</a:t>
            </a:r>
            <a:r>
              <a:rPr lang="en-US" dirty="0" smtClean="0">
                <a:latin typeface="Bookman Old Style" panose="02050604050505020204" pitchFamily="18" charset="0"/>
              </a:rPr>
              <a:t>: Some </a:t>
            </a:r>
            <a:r>
              <a:rPr lang="en-US" dirty="0">
                <a:latin typeface="Bookman Old Style" panose="02050604050505020204" pitchFamily="18" charset="0"/>
              </a:rPr>
              <a:t>substances (small molecules, ions) such as carbon dioxide (CO</a:t>
            </a:r>
            <a:r>
              <a:rPr lang="en-US" baseline="-25000" dirty="0">
                <a:latin typeface="Bookman Old Style" panose="02050604050505020204" pitchFamily="18" charset="0"/>
              </a:rPr>
              <a:t>2</a:t>
            </a:r>
            <a:r>
              <a:rPr lang="en-US" dirty="0">
                <a:latin typeface="Bookman Old Style" panose="02050604050505020204" pitchFamily="18" charset="0"/>
              </a:rPr>
              <a:t>) and oxygen (O</a:t>
            </a:r>
            <a:r>
              <a:rPr lang="en-US" baseline="-25000" dirty="0">
                <a:latin typeface="Bookman Old Style" panose="02050604050505020204" pitchFamily="18" charset="0"/>
              </a:rPr>
              <a:t>2</a:t>
            </a:r>
            <a:r>
              <a:rPr lang="en-US" dirty="0">
                <a:latin typeface="Bookman Old Style" panose="02050604050505020204" pitchFamily="18" charset="0"/>
              </a:rPr>
              <a:t>), can move across the plasma membrane by diffusion, which is a passive transport </a:t>
            </a:r>
            <a:r>
              <a:rPr lang="en-US" dirty="0" smtClean="0">
                <a:latin typeface="Bookman Old Style" panose="02050604050505020204" pitchFamily="18" charset="0"/>
              </a:rPr>
              <a:t>process.</a:t>
            </a:r>
            <a:endParaRPr lang="en-US" dirty="0" smtClean="0">
              <a:latin typeface="Bookman Old Style" panose="02050604050505020204" pitchFamily="18" charset="0"/>
            </a:endParaRPr>
          </a:p>
          <a:p>
            <a:pPr marL="0" indent="0">
              <a:buNone/>
            </a:pPr>
            <a:r>
              <a:rPr lang="en-US" dirty="0" smtClean="0">
                <a:latin typeface="Bookman Old Style" panose="02050604050505020204" pitchFamily="18" charset="0"/>
              </a:rPr>
              <a:t>2. </a:t>
            </a:r>
            <a:r>
              <a:rPr lang="en-US" b="1" u="sng" dirty="0" err="1" smtClean="0">
                <a:latin typeface="Bookman Old Style" panose="02050604050505020204" pitchFamily="18" charset="0"/>
              </a:rPr>
              <a:t>Transmembrane</a:t>
            </a:r>
            <a:r>
              <a:rPr lang="en-US" b="1" u="sng" dirty="0" smtClean="0">
                <a:latin typeface="Bookman Old Style" panose="02050604050505020204" pitchFamily="18" charset="0"/>
              </a:rPr>
              <a:t> protein channels and Transporter:</a:t>
            </a:r>
            <a:r>
              <a:rPr lang="en-US" b="1" dirty="0" smtClean="0">
                <a:latin typeface="Bookman Old Style" panose="02050604050505020204" pitchFamily="18" charset="0"/>
              </a:rPr>
              <a:t> </a:t>
            </a:r>
            <a:r>
              <a:rPr lang="en-US" dirty="0" smtClean="0">
                <a:latin typeface="Bookman Old Style" panose="02050604050505020204" pitchFamily="18" charset="0"/>
              </a:rPr>
              <a:t>Nutrients</a:t>
            </a:r>
            <a:r>
              <a:rPr lang="en-US" dirty="0">
                <a:latin typeface="Bookman Old Style" panose="02050604050505020204" pitchFamily="18" charset="0"/>
              </a:rPr>
              <a:t>, such as sugars or amino acids, must enter the cell, and certain products of metabolism must leave the cell. </a:t>
            </a:r>
            <a:endParaRPr lang="en-US" dirty="0">
              <a:latin typeface="Bookman Old Style" panose="02050604050505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Cont’d</a:t>
            </a:r>
            <a:endParaRPr lang="en-GB" dirty="0"/>
          </a:p>
        </p:txBody>
      </p:sp>
      <p:sp>
        <p:nvSpPr>
          <p:cNvPr id="3" name="Content Placeholder 2"/>
          <p:cNvSpPr>
            <a:spLocks noGrp="1"/>
          </p:cNvSpPr>
          <p:nvPr>
            <p:ph idx="1"/>
          </p:nvPr>
        </p:nvSpPr>
        <p:spPr/>
        <p:txBody>
          <a:bodyPr/>
          <a:lstStyle/>
          <a:p>
            <a:pPr marL="0" indent="0">
              <a:buNone/>
            </a:pPr>
            <a:r>
              <a:rPr lang="en-US" dirty="0" smtClean="0">
                <a:latin typeface="Bookman Old Style" panose="02050604050505020204" pitchFamily="18" charset="0"/>
              </a:rPr>
              <a:t>3.</a:t>
            </a:r>
            <a:r>
              <a:rPr lang="en-US" b="1" dirty="0" smtClean="0">
                <a:latin typeface="Bookman Old Style" panose="02050604050505020204" pitchFamily="18" charset="0"/>
              </a:rPr>
              <a:t> </a:t>
            </a:r>
            <a:r>
              <a:rPr lang="en-US" b="1" u="sng" dirty="0" smtClean="0">
                <a:latin typeface="Bookman Old Style" panose="02050604050505020204" pitchFamily="18" charset="0"/>
              </a:rPr>
              <a:t>Endocytosis</a:t>
            </a:r>
            <a:r>
              <a:rPr lang="en-US" dirty="0" smtClean="0">
                <a:latin typeface="Bookman Old Style" panose="02050604050505020204" pitchFamily="18" charset="0"/>
              </a:rPr>
              <a:t>: </a:t>
            </a:r>
            <a:r>
              <a:rPr lang="en-US" dirty="0">
                <a:latin typeface="Bookman Old Style" panose="02050604050505020204" pitchFamily="18" charset="0"/>
              </a:rPr>
              <a:t>In this process, the cells absorb molecules by engulfing them. </a:t>
            </a:r>
            <a:endParaRPr lang="en-GB" dirty="0">
              <a:latin typeface="Bookman Old Style" panose="02050604050505020204" pitchFamily="18" charset="0"/>
            </a:endParaRPr>
          </a:p>
          <a:p>
            <a:pPr marL="0" indent="0">
              <a:buNone/>
            </a:pPr>
            <a:r>
              <a:rPr lang="en-US" dirty="0" smtClean="0">
                <a:latin typeface="Bookman Old Style" panose="02050604050505020204" pitchFamily="18" charset="0"/>
              </a:rPr>
              <a:t>4</a:t>
            </a:r>
            <a:r>
              <a:rPr lang="en-US" dirty="0">
                <a:latin typeface="Bookman Old Style" panose="02050604050505020204" pitchFamily="18" charset="0"/>
              </a:rPr>
              <a:t>. </a:t>
            </a:r>
            <a:r>
              <a:rPr lang="en-US" b="1" u="sng" dirty="0">
                <a:latin typeface="Bookman Old Style" panose="02050604050505020204" pitchFamily="18" charset="0"/>
              </a:rPr>
              <a:t>Exocytosis</a:t>
            </a:r>
            <a:r>
              <a:rPr lang="en-US" dirty="0">
                <a:latin typeface="Bookman Old Style" panose="02050604050505020204" pitchFamily="18" charset="0"/>
              </a:rPr>
              <a:t>: the membrane of a vesicle can be fused with the plasma membrane, extruding its contents to the surrounding medium.</a:t>
            </a:r>
            <a:endParaRPr lang="en-GB" dirty="0">
              <a:latin typeface="Bookman Old Style" panose="02050604050505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92696"/>
            <a:ext cx="8229600" cy="1143000"/>
          </a:xfrm>
        </p:spPr>
        <p:txBody>
          <a:bodyPr>
            <a:normAutofit fontScale="90000"/>
          </a:bodyPr>
          <a:lstStyle/>
          <a:p>
            <a:r>
              <a:rPr lang="en-US" b="1" dirty="0"/>
              <a:t>PERMEABILITY</a:t>
            </a:r>
            <a:br>
              <a:rPr lang="en-US" b="1" dirty="0"/>
            </a:br>
            <a:endParaRPr lang="en-GB" b="1" dirty="0"/>
          </a:p>
        </p:txBody>
      </p:sp>
      <p:sp>
        <p:nvSpPr>
          <p:cNvPr id="3" name="Content Placeholder 2"/>
          <p:cNvSpPr>
            <a:spLocks noGrp="1"/>
          </p:cNvSpPr>
          <p:nvPr>
            <p:ph idx="1"/>
          </p:nvPr>
        </p:nvSpPr>
        <p:spPr/>
        <p:txBody>
          <a:bodyPr/>
          <a:lstStyle/>
          <a:p>
            <a:r>
              <a:rPr lang="en-US" dirty="0">
                <a:latin typeface="Bookman Old Style" panose="02050604050505020204" pitchFamily="18" charset="0"/>
              </a:rPr>
              <a:t>It is the rate of passive diffusion of molecules through the membrane. </a:t>
            </a:r>
            <a:endParaRPr lang="en-US" dirty="0" smtClean="0">
              <a:latin typeface="Bookman Old Style" panose="02050604050505020204" pitchFamily="18" charset="0"/>
            </a:endParaRPr>
          </a:p>
          <a:p>
            <a:r>
              <a:rPr lang="en-US" dirty="0" smtClean="0">
                <a:latin typeface="Bookman Old Style" panose="02050604050505020204" pitchFamily="18" charset="0"/>
              </a:rPr>
              <a:t>Permeability </a:t>
            </a:r>
            <a:r>
              <a:rPr lang="en-US" dirty="0">
                <a:latin typeface="Bookman Old Style" panose="02050604050505020204" pitchFamily="18" charset="0"/>
              </a:rPr>
              <a:t>depends on electric charge and polarity of molecules and to a lesser extent, molar mass of the molecules.</a:t>
            </a:r>
            <a:endParaRPr lang="en-US" dirty="0">
              <a:latin typeface="Bookman Old Style" panose="02050604050505020204" pitchFamily="18" charset="0"/>
            </a:endParaRPr>
          </a:p>
          <a:p>
            <a:endParaRPr lang="en-GB" dirty="0">
              <a:latin typeface="Bookman Old Style" panose="02050604050505020204" pitchFamily="18" charset="0"/>
            </a:endParaRPr>
          </a:p>
        </p:txBody>
      </p:sp>
    </p:spTree>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228600"/>
            <a:ext cx="8915400" cy="6477000"/>
          </a:xfrm>
        </p:spPr>
        <p:txBody>
          <a:bodyPr>
            <a:normAutofit/>
          </a:bodyPr>
          <a:lstStyle/>
          <a:p>
            <a:endParaRPr lang="en-US" sz="5400" b="1" dirty="0" smtClean="0">
              <a:solidFill>
                <a:schemeClr val="tx1"/>
              </a:solidFill>
            </a:endParaRPr>
          </a:p>
          <a:p>
            <a:endParaRPr lang="en-US" sz="5400" b="1" dirty="0" smtClean="0">
              <a:solidFill>
                <a:schemeClr val="tx1"/>
              </a:solidFill>
            </a:endParaRPr>
          </a:p>
          <a:p>
            <a:endParaRPr lang="en-US" sz="5400" b="1" dirty="0" smtClean="0">
              <a:solidFill>
                <a:schemeClr val="tx1"/>
              </a:solidFill>
            </a:endParaRPr>
          </a:p>
          <a:p>
            <a:r>
              <a:rPr lang="en-US" sz="5400" b="1" dirty="0" smtClean="0">
                <a:solidFill>
                  <a:schemeClr val="tx1"/>
                </a:solidFill>
              </a:rPr>
              <a:t>MEMBRANE TRANSPORT</a:t>
            </a:r>
            <a:endParaRPr lang="en-US" sz="54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rmAutofit fontScale="90000"/>
          </a:bodyPr>
          <a:lstStyle/>
          <a:p>
            <a:r>
              <a:rPr lang="en-US" u="sng" dirty="0" smtClean="0"/>
              <a:t>MEMBRANE TRANSPORT</a:t>
            </a:r>
            <a:endParaRPr lang="en-US" u="sng" dirty="0"/>
          </a:p>
        </p:txBody>
      </p:sp>
      <p:sp>
        <p:nvSpPr>
          <p:cNvPr id="3" name="Subtitle 2"/>
          <p:cNvSpPr>
            <a:spLocks noGrp="1"/>
          </p:cNvSpPr>
          <p:nvPr>
            <p:ph type="subTitle" idx="1"/>
          </p:nvPr>
        </p:nvSpPr>
        <p:spPr>
          <a:xfrm>
            <a:off x="1600200" y="685800"/>
            <a:ext cx="8915400" cy="6019800"/>
          </a:xfrm>
        </p:spPr>
        <p:txBody>
          <a:bodyPr>
            <a:normAutofit/>
          </a:bodyPr>
          <a:lstStyle/>
          <a:p>
            <a:pPr marL="457200" indent="-457200" algn="l">
              <a:buFont typeface="Arial" panose="020B0604020202020204" pitchFamily="34" charset="0"/>
              <a:buChar char="•"/>
            </a:pPr>
            <a:r>
              <a:rPr lang="en-US" dirty="0" smtClean="0">
                <a:solidFill>
                  <a:schemeClr val="tx1"/>
                </a:solidFill>
              </a:rPr>
              <a:t>In cellular biology the term </a:t>
            </a:r>
            <a:r>
              <a:rPr lang="en-US" b="1" dirty="0" smtClean="0">
                <a:solidFill>
                  <a:schemeClr val="tx1"/>
                </a:solidFill>
              </a:rPr>
              <a:t>membrane transport</a:t>
            </a:r>
            <a:r>
              <a:rPr lang="en-US" dirty="0" smtClean="0">
                <a:solidFill>
                  <a:schemeClr val="tx1"/>
                </a:solidFill>
              </a:rPr>
              <a:t> refers to the collection of mechanisms that regulate the passage of solutes such as ions and small molecules through biological membranes namely lipid bilayers that contain proteins embedded in them. </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The regulation of passage through the membrane is due to selective membrane permeability - a characteristic of biological membranes which allows them to separate substances of distinct chemical nature. </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In other words, they can be permeable to certain substances but not to others.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smtClean="0"/>
              <a:t>MEMBRANE TRANSPORT</a:t>
            </a:r>
            <a:endParaRPr lang="en-US" u="sng" dirty="0"/>
          </a:p>
        </p:txBody>
      </p:sp>
      <p:sp>
        <p:nvSpPr>
          <p:cNvPr id="3" name="Subtitle 2"/>
          <p:cNvSpPr>
            <a:spLocks noGrp="1"/>
          </p:cNvSpPr>
          <p:nvPr>
            <p:ph type="subTitle" idx="1"/>
          </p:nvPr>
        </p:nvSpPr>
        <p:spPr>
          <a:xfrm>
            <a:off x="1600200" y="533400"/>
            <a:ext cx="8915400" cy="6248400"/>
          </a:xfrm>
        </p:spPr>
        <p:txBody>
          <a:bodyPr>
            <a:noAutofit/>
          </a:bodyPr>
          <a:lstStyle/>
          <a:p>
            <a:pPr marL="342900" indent="-342900" algn="l">
              <a:buFont typeface="Arial" panose="020B0604020202020204" pitchFamily="34" charset="0"/>
              <a:buChar char="•"/>
            </a:pPr>
            <a:r>
              <a:rPr lang="en-US" sz="2400" dirty="0" smtClean="0">
                <a:solidFill>
                  <a:schemeClr val="tx1"/>
                </a:solidFill>
              </a:rPr>
              <a:t>The movements of most solutes through the membrane are mediated by membrane transport proteins which are specialized to varying degrees in the transport of specific molecules. </a:t>
            </a:r>
            <a:endParaRPr lang="en-US" sz="2400" dirty="0" smtClean="0">
              <a:solidFill>
                <a:schemeClr val="tx1"/>
              </a:solidFill>
            </a:endParaRPr>
          </a:p>
          <a:p>
            <a:pPr marL="342900" indent="-342900" algn="l">
              <a:buFont typeface="Arial" panose="020B0604020202020204" pitchFamily="34" charset="0"/>
              <a:buChar char="•"/>
            </a:pPr>
            <a:endParaRPr lang="en-US" sz="2400" dirty="0" smtClean="0">
              <a:solidFill>
                <a:schemeClr val="tx1"/>
              </a:solidFill>
            </a:endParaRPr>
          </a:p>
          <a:p>
            <a:pPr marL="342900" indent="-342900" algn="l">
              <a:buFont typeface="Arial" panose="020B0604020202020204" pitchFamily="34" charset="0"/>
              <a:buChar char="•"/>
            </a:pPr>
            <a:r>
              <a:rPr lang="en-US" sz="2400" dirty="0" smtClean="0">
                <a:solidFill>
                  <a:schemeClr val="tx1"/>
                </a:solidFill>
              </a:rPr>
              <a:t>As the diversity and physiology</a:t>
            </a:r>
            <a:r>
              <a:rPr lang="en-US" sz="2400" dirty="0">
                <a:solidFill>
                  <a:schemeClr val="tx1"/>
                </a:solidFill>
              </a:rPr>
              <a:t> </a:t>
            </a:r>
            <a:r>
              <a:rPr lang="en-US" sz="2400" dirty="0" smtClean="0">
                <a:solidFill>
                  <a:schemeClr val="tx1"/>
                </a:solidFill>
              </a:rPr>
              <a:t>of the distinct cells is highly related to their capacities to attract different external elements, it is postulated that there is a group of specific transport proteins for each cell type and for every specific physiological stage. </a:t>
            </a:r>
            <a:endParaRPr lang="en-US" sz="2400" dirty="0" smtClean="0">
              <a:solidFill>
                <a:schemeClr val="tx1"/>
              </a:solidFill>
            </a:endParaRPr>
          </a:p>
          <a:p>
            <a:pPr marL="342900" indent="-342900" algn="l">
              <a:buFont typeface="Arial" panose="020B0604020202020204" pitchFamily="34" charset="0"/>
              <a:buChar char="•"/>
            </a:pPr>
            <a:endParaRPr lang="en-US" sz="2400" dirty="0">
              <a:solidFill>
                <a:schemeClr val="tx1"/>
              </a:solidFill>
            </a:endParaRPr>
          </a:p>
          <a:p>
            <a:pPr marL="342900" indent="-342900" algn="l">
              <a:buFont typeface="Arial" panose="020B0604020202020204" pitchFamily="34" charset="0"/>
              <a:buChar char="•"/>
            </a:pPr>
            <a:r>
              <a:rPr lang="en-US" sz="2400" dirty="0" smtClean="0">
                <a:solidFill>
                  <a:schemeClr val="tx1"/>
                </a:solidFill>
              </a:rPr>
              <a:t>This differential expression is regulated through the differential transcription of the genes coding for these proteins and its translation, for instance, through genetic-molecular mechanisms, but also at the cell biology level: the production of these proteins can be activated by cellular signaling pathways, at the biochemical level, or even by being situated in cytoplasmic vesicles.</a:t>
            </a:r>
            <a:endParaRPr lang="en-US" sz="2400" dirty="0" smtClean="0">
              <a:solidFill>
                <a:schemeClr val="tx1"/>
              </a:solidFill>
            </a:endParaRPr>
          </a:p>
          <a:p>
            <a:pPr algn="l"/>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endParaRPr lang="en-GB" altLang="en-US"/>
          </a:p>
        </p:txBody>
      </p:sp>
      <p:sp>
        <p:nvSpPr>
          <p:cNvPr id="3" name="Content Placeholder 2"/>
          <p:cNvSpPr>
            <a:spLocks noGrp="1"/>
          </p:cNvSpPr>
          <p:nvPr>
            <p:ph idx="1"/>
          </p:nvPr>
        </p:nvSpPr>
        <p:spPr/>
        <p:txBody>
          <a:bodyPr/>
          <a:p>
            <a:pPr marL="0" indent="0">
              <a:buNone/>
            </a:pPr>
            <a:r>
              <a:rPr lang="en-GB" altLang="en-US" sz="6600">
                <a:sym typeface="+mn-ea"/>
              </a:rPr>
              <a:t>Introduction to Physiology and its place in Medicine</a:t>
            </a:r>
            <a:endParaRPr lang="en-GB" altLang="en-US" sz="6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rmAutofit fontScale="90000"/>
          </a:bodyPr>
          <a:lstStyle/>
          <a:p>
            <a:r>
              <a:rPr lang="en-US" u="sng" dirty="0" smtClean="0"/>
              <a:t>MEMBRANE TRANSPORT PROTEINS</a:t>
            </a:r>
            <a:endParaRPr lang="en-US" u="sng" dirty="0"/>
          </a:p>
        </p:txBody>
      </p:sp>
      <p:sp>
        <p:nvSpPr>
          <p:cNvPr id="3" name="Subtitle 2"/>
          <p:cNvSpPr>
            <a:spLocks noGrp="1"/>
          </p:cNvSpPr>
          <p:nvPr>
            <p:ph type="subTitle" idx="1"/>
          </p:nvPr>
        </p:nvSpPr>
        <p:spPr>
          <a:xfrm>
            <a:off x="1600200" y="685800"/>
            <a:ext cx="8915400" cy="6019800"/>
          </a:xfrm>
        </p:spPr>
        <p:txBody>
          <a:bodyPr>
            <a:normAutofit/>
          </a:bodyPr>
          <a:lstStyle/>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A </a:t>
            </a:r>
            <a:r>
              <a:rPr lang="en-US" b="1" dirty="0" smtClean="0">
                <a:solidFill>
                  <a:schemeClr val="tx1"/>
                </a:solidFill>
              </a:rPr>
              <a:t>membrane transport protein</a:t>
            </a:r>
            <a:r>
              <a:rPr lang="en-US" dirty="0" smtClean="0">
                <a:solidFill>
                  <a:schemeClr val="tx1"/>
                </a:solidFill>
              </a:rPr>
              <a:t> (or simply </a:t>
            </a:r>
            <a:r>
              <a:rPr lang="en-US" b="1" dirty="0" smtClean="0">
                <a:solidFill>
                  <a:schemeClr val="tx1"/>
                </a:solidFill>
              </a:rPr>
              <a:t>transporter</a:t>
            </a:r>
            <a:r>
              <a:rPr lang="en-US" dirty="0" smtClean="0">
                <a:solidFill>
                  <a:schemeClr val="tx1"/>
                </a:solidFill>
              </a:rPr>
              <a:t>) is a membrane protein involved in the movement of ions, small molecules, or macromolecules, such as another protein across a biological membrane. </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Transport proteins are integral membrane proteins; i.e. they exist within and span the membrane across which they transport substances. </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The proteins may assist in the movement of substances by facilitated diffusion or active transport. These mechanisms of action are known as </a:t>
            </a:r>
            <a:r>
              <a:rPr lang="en-US" b="1" dirty="0" smtClean="0">
                <a:solidFill>
                  <a:schemeClr val="tx1"/>
                </a:solidFill>
              </a:rPr>
              <a:t>carrier-mediated transport</a:t>
            </a:r>
            <a:r>
              <a:rPr lang="en-US" dirty="0" smtClean="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rmAutofit/>
          </a:bodyPr>
          <a:lstStyle/>
          <a:p>
            <a:r>
              <a:rPr lang="en-US" sz="3600" u="sng" dirty="0" smtClean="0"/>
              <a:t>TYPES OF MEMBRANE TRANSPORT PROTEINS</a:t>
            </a:r>
            <a:endParaRPr lang="en-US" sz="3600" u="sng" dirty="0"/>
          </a:p>
        </p:txBody>
      </p:sp>
      <p:sp>
        <p:nvSpPr>
          <p:cNvPr id="3" name="Subtitle 2"/>
          <p:cNvSpPr>
            <a:spLocks noGrp="1"/>
          </p:cNvSpPr>
          <p:nvPr>
            <p:ph type="subTitle" idx="1"/>
          </p:nvPr>
        </p:nvSpPr>
        <p:spPr>
          <a:xfrm>
            <a:off x="1600200" y="609600"/>
            <a:ext cx="8915400" cy="6096000"/>
          </a:xfrm>
        </p:spPr>
        <p:txBody>
          <a:bodyPr>
            <a:normAutofit fontScale="85000"/>
          </a:bodyPr>
          <a:lstStyle/>
          <a:p>
            <a:pPr marL="457200" indent="-457200" algn="l">
              <a:buFont typeface="Arial" panose="020B0604020202020204" pitchFamily="34" charset="0"/>
              <a:buChar char="•"/>
            </a:pPr>
            <a:r>
              <a:rPr lang="en-US" b="1" dirty="0" smtClean="0">
                <a:solidFill>
                  <a:schemeClr val="tx1"/>
                </a:solidFill>
              </a:rPr>
              <a:t>Channels/Pores</a:t>
            </a:r>
            <a:endParaRPr lang="en-US" b="1" dirty="0" smtClean="0">
              <a:solidFill>
                <a:schemeClr val="tx1"/>
              </a:solidFill>
            </a:endParaRPr>
          </a:p>
          <a:p>
            <a:pPr algn="l">
              <a:buFont typeface="Arial" panose="020B0604020202020204" pitchFamily="34" charset="0"/>
            </a:pPr>
            <a:r>
              <a:rPr lang="en-US" dirty="0" smtClean="0">
                <a:solidFill>
                  <a:schemeClr val="tx1"/>
                </a:solidFill>
              </a:rPr>
              <a:t>	- facilitated diffusion</a:t>
            </a:r>
            <a:endParaRPr lang="en-US" dirty="0" smtClean="0">
              <a:solidFill>
                <a:schemeClr val="tx1"/>
              </a:solidFill>
            </a:endParaRPr>
          </a:p>
          <a:p>
            <a:pPr algn="l">
              <a:buFont typeface="Arial" panose="020B0604020202020204" pitchFamily="34" charset="0"/>
            </a:pPr>
            <a:endParaRPr lang="en-US" dirty="0" smtClean="0">
              <a:solidFill>
                <a:schemeClr val="tx1"/>
              </a:solidFill>
            </a:endParaRPr>
          </a:p>
          <a:p>
            <a:pPr marL="457200" indent="-457200" algn="l">
              <a:buFont typeface="Arial" panose="020B0604020202020204" pitchFamily="34" charset="0"/>
              <a:buChar char="•"/>
            </a:pPr>
            <a:r>
              <a:rPr lang="en-US" b="1" dirty="0" smtClean="0">
                <a:solidFill>
                  <a:schemeClr val="tx1"/>
                </a:solidFill>
              </a:rPr>
              <a:t>Electrochemical Potential-driven transporters</a:t>
            </a:r>
            <a:endParaRPr lang="en-US" b="1" dirty="0" smtClean="0">
              <a:solidFill>
                <a:schemeClr val="tx1"/>
              </a:solidFill>
            </a:endParaRPr>
          </a:p>
          <a:p>
            <a:pPr algn="l">
              <a:buFont typeface="Arial" panose="020B0604020202020204" pitchFamily="34" charset="0"/>
            </a:pPr>
            <a:r>
              <a:rPr lang="en-US" dirty="0" smtClean="0">
                <a:solidFill>
                  <a:schemeClr val="tx1"/>
                </a:solidFill>
              </a:rPr>
              <a:t>	- Mitochondrial membrane transport protein</a:t>
            </a:r>
            <a:endParaRPr lang="en-US" dirty="0" smtClean="0">
              <a:solidFill>
                <a:schemeClr val="tx1"/>
              </a:solidFill>
            </a:endParaRPr>
          </a:p>
          <a:p>
            <a:pPr algn="l">
              <a:buFont typeface="Arial" panose="020B0604020202020204" pitchFamily="34" charset="0"/>
            </a:pPr>
            <a:r>
              <a:rPr lang="en-US" dirty="0" smtClean="0">
                <a:solidFill>
                  <a:schemeClr val="tx1"/>
                </a:solidFill>
              </a:rPr>
              <a:t>	- Glucose transporter</a:t>
            </a:r>
            <a:endParaRPr lang="en-US" dirty="0" smtClean="0">
              <a:solidFill>
                <a:schemeClr val="tx1"/>
              </a:solidFill>
            </a:endParaRPr>
          </a:p>
          <a:p>
            <a:pPr algn="l">
              <a:buFont typeface="Arial" panose="020B0604020202020204" pitchFamily="34" charset="0"/>
            </a:pPr>
            <a:r>
              <a:rPr lang="en-US" dirty="0" smtClean="0">
                <a:solidFill>
                  <a:schemeClr val="tx1"/>
                </a:solidFill>
              </a:rPr>
              <a:t>	- Neurotransmitter transporters</a:t>
            </a:r>
            <a:endParaRPr lang="en-US" dirty="0" smtClean="0">
              <a:solidFill>
                <a:schemeClr val="tx1"/>
              </a:solidFill>
            </a:endParaRPr>
          </a:p>
          <a:p>
            <a:pPr lvl="1" algn="l">
              <a:buFont typeface="Arial" panose="020B0604020202020204" pitchFamily="34" charset="0"/>
            </a:pPr>
            <a:r>
              <a:rPr lang="en-US" dirty="0" smtClean="0">
                <a:solidFill>
                  <a:schemeClr val="tx1"/>
                </a:solidFill>
              </a:rPr>
              <a:t>		- Glutamate/aspartate transporters</a:t>
            </a:r>
            <a:endParaRPr lang="en-US" dirty="0" smtClean="0">
              <a:solidFill>
                <a:schemeClr val="tx1"/>
              </a:solidFill>
            </a:endParaRPr>
          </a:p>
          <a:p>
            <a:pPr lvl="2" algn="l">
              <a:buFont typeface="Arial" panose="020B0604020202020204" pitchFamily="34" charset="0"/>
            </a:pPr>
            <a:r>
              <a:rPr lang="en-US" dirty="0" smtClean="0">
                <a:solidFill>
                  <a:schemeClr val="tx1"/>
                </a:solidFill>
              </a:rPr>
              <a:t>	- GABA transporters</a:t>
            </a:r>
            <a:endParaRPr lang="en-US" dirty="0" smtClean="0">
              <a:solidFill>
                <a:schemeClr val="tx1"/>
              </a:solidFill>
            </a:endParaRPr>
          </a:p>
          <a:p>
            <a:pPr lvl="1" algn="l">
              <a:buFont typeface="Arial" panose="020B0604020202020204" pitchFamily="34" charset="0"/>
            </a:pPr>
            <a:r>
              <a:rPr lang="en-US" dirty="0" smtClean="0">
                <a:solidFill>
                  <a:schemeClr val="tx1"/>
                </a:solidFill>
              </a:rPr>
              <a:t>		- Glycine transporters</a:t>
            </a:r>
            <a:endParaRPr lang="en-US" dirty="0" smtClean="0">
              <a:solidFill>
                <a:schemeClr val="tx1"/>
              </a:solidFill>
            </a:endParaRPr>
          </a:p>
          <a:p>
            <a:pPr lvl="1" algn="l">
              <a:buFont typeface="Arial" panose="020B0604020202020204" pitchFamily="34" charset="0"/>
            </a:pPr>
            <a:r>
              <a:rPr lang="en-US" dirty="0" smtClean="0">
                <a:solidFill>
                  <a:schemeClr val="tx1"/>
                </a:solidFill>
              </a:rPr>
              <a:t>		- Monoamine transporters, including: </a:t>
            </a:r>
            <a:endParaRPr lang="en-US" dirty="0" smtClean="0">
              <a:solidFill>
                <a:schemeClr val="tx1"/>
              </a:solidFill>
            </a:endParaRPr>
          </a:p>
          <a:p>
            <a:pPr lvl="2" algn="l">
              <a:buFont typeface="Arial" panose="020B0604020202020204" pitchFamily="34" charset="0"/>
            </a:pPr>
            <a:r>
              <a:rPr lang="en-US" dirty="0" smtClean="0">
                <a:solidFill>
                  <a:schemeClr val="tx1"/>
                </a:solidFill>
              </a:rPr>
              <a:t>		Dopamine </a:t>
            </a:r>
            <a:r>
              <a:rPr lang="en-US" dirty="0" smtClean="0">
                <a:solidFill>
                  <a:schemeClr val="tx1"/>
                </a:solidFill>
              </a:rPr>
              <a:t>transporter </a:t>
            </a:r>
            <a:r>
              <a:rPr lang="en-US" dirty="0" smtClean="0">
                <a:solidFill>
                  <a:schemeClr val="tx1"/>
                </a:solidFill>
              </a:rPr>
              <a:t>(DAT)</a:t>
            </a:r>
            <a:endParaRPr lang="en-US" dirty="0" smtClean="0">
              <a:solidFill>
                <a:schemeClr val="tx1"/>
              </a:solidFill>
            </a:endParaRPr>
          </a:p>
          <a:p>
            <a:pPr lvl="2" algn="l">
              <a:buFont typeface="Arial" panose="020B0604020202020204" pitchFamily="34" charset="0"/>
            </a:pPr>
            <a:r>
              <a:rPr lang="en-US" dirty="0" smtClean="0">
                <a:solidFill>
                  <a:schemeClr val="tx1"/>
                </a:solidFill>
              </a:rPr>
              <a:t>		Norepinephrine transporter (NET)</a:t>
            </a:r>
            <a:endParaRPr lang="en-US" dirty="0" smtClean="0">
              <a:solidFill>
                <a:schemeClr val="tx1"/>
              </a:solidFill>
            </a:endParaRPr>
          </a:p>
          <a:p>
            <a:pPr lvl="2" algn="l">
              <a:buFont typeface="Arial" panose="020B0604020202020204" pitchFamily="34" charset="0"/>
            </a:pPr>
            <a:r>
              <a:rPr lang="en-US" dirty="0" smtClean="0">
                <a:solidFill>
                  <a:schemeClr val="tx1"/>
                </a:solidFill>
              </a:rPr>
              <a:t>		Serotonin transporter (SERT)</a:t>
            </a:r>
            <a:endParaRPr lang="en-US" dirty="0" smtClean="0">
              <a:solidFill>
                <a:schemeClr val="tx1"/>
              </a:solidFill>
            </a:endParaRPr>
          </a:p>
          <a:p>
            <a:pPr lvl="2" algn="l">
              <a:buFont typeface="Arial" panose="020B0604020202020204" pitchFamily="34" charset="0"/>
            </a:pPr>
            <a:r>
              <a:rPr lang="en-US" dirty="0" smtClean="0">
                <a:solidFill>
                  <a:schemeClr val="tx1"/>
                </a:solidFill>
              </a:rPr>
              <a:t>		Vesicular monoamine transporters (VMAT)</a:t>
            </a:r>
            <a:endParaRPr lang="en-US" dirty="0" smtClean="0">
              <a:solidFill>
                <a:schemeClr val="tx1"/>
              </a:solidFill>
            </a:endParaRPr>
          </a:p>
          <a:p>
            <a:pPr lvl="1" algn="l">
              <a:buFont typeface="Arial" panose="020B0604020202020204" pitchFamily="34" charset="0"/>
            </a:pPr>
            <a:r>
              <a:rPr lang="en-US" dirty="0" smtClean="0">
                <a:solidFill>
                  <a:schemeClr val="tx1"/>
                </a:solidFill>
              </a:rPr>
              <a:t>		- Adenosine transporters</a:t>
            </a:r>
            <a:endParaRPr lang="en-US" dirty="0" smtClean="0">
              <a:solidFill>
                <a:schemeClr val="tx1"/>
              </a:solidFill>
            </a:endParaRPr>
          </a:p>
          <a:p>
            <a:pPr lvl="1" algn="l">
              <a:buFont typeface="Arial" panose="020B0604020202020204" pitchFamily="34" charset="0"/>
            </a:pPr>
            <a:r>
              <a:rPr lang="en-US" dirty="0" smtClean="0">
                <a:solidFill>
                  <a:schemeClr val="tx1"/>
                </a:solidFill>
              </a:rPr>
              <a:t>		- Vesicular acetylcholine transporter (</a:t>
            </a:r>
            <a:r>
              <a:rPr lang="en-US" dirty="0" err="1" smtClean="0">
                <a:solidFill>
                  <a:schemeClr val="tx1"/>
                </a:solidFill>
              </a:rPr>
              <a:t>VAChT</a:t>
            </a:r>
            <a:r>
              <a:rPr lang="en-US" dirty="0" smtClean="0">
                <a:solidFill>
                  <a:schemeClr val="tx1"/>
                </a:solidFill>
              </a:rPr>
              <a:t>)</a:t>
            </a:r>
            <a:endParaRPr lang="en-US" dirty="0" smtClean="0">
              <a:solidFill>
                <a:schemeClr val="tx1"/>
              </a:solidFill>
            </a:endParaRPr>
          </a:p>
          <a:p>
            <a:pPr marL="800100" lvl="1" indent="-342900" algn="l">
              <a:buFont typeface="Arial" panose="020B0604020202020204" pitchFamily="34" charset="0"/>
              <a:buChar char="•"/>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a:bodyPr>
          <a:lstStyle/>
          <a:p>
            <a:r>
              <a:rPr lang="en-US" sz="3600" u="sng" dirty="0" smtClean="0"/>
              <a:t>TYPES OF MEMBRANE TRANSPORT PROTEINS</a:t>
            </a:r>
            <a:endParaRPr lang="en-US" sz="3600" u="sng" dirty="0"/>
          </a:p>
        </p:txBody>
      </p:sp>
      <p:sp>
        <p:nvSpPr>
          <p:cNvPr id="3" name="Subtitle 2"/>
          <p:cNvSpPr>
            <a:spLocks noGrp="1"/>
          </p:cNvSpPr>
          <p:nvPr>
            <p:ph type="subTitle" idx="1"/>
          </p:nvPr>
        </p:nvSpPr>
        <p:spPr>
          <a:xfrm>
            <a:off x="1600200" y="609600"/>
            <a:ext cx="8915400" cy="6172200"/>
          </a:xfrm>
        </p:spPr>
        <p:txBody>
          <a:bodyPr>
            <a:normAutofit fontScale="95000"/>
          </a:bodyPr>
          <a:lstStyle/>
          <a:p>
            <a:pPr marL="342900" indent="-342900" algn="l">
              <a:buFont typeface="Arial" panose="020B0604020202020204" pitchFamily="34" charset="0"/>
              <a:buChar char="•"/>
            </a:pPr>
            <a:r>
              <a:rPr lang="en-US" b="1" dirty="0" smtClean="0">
                <a:solidFill>
                  <a:schemeClr val="tx1"/>
                </a:solidFill>
              </a:rPr>
              <a:t>Primary Active Transporters</a:t>
            </a:r>
            <a:endParaRPr lang="en-US" b="1" dirty="0" smtClean="0">
              <a:solidFill>
                <a:schemeClr val="tx1"/>
              </a:solidFill>
            </a:endParaRPr>
          </a:p>
          <a:p>
            <a:pPr algn="l">
              <a:buFont typeface="Arial" panose="020B0604020202020204" pitchFamily="34" charset="0"/>
            </a:pPr>
            <a:r>
              <a:rPr lang="en-US" dirty="0" smtClean="0">
                <a:solidFill>
                  <a:schemeClr val="tx1"/>
                </a:solidFill>
              </a:rPr>
              <a:t>	- ATP-binding cassette transporter genes </a:t>
            </a:r>
            <a:endParaRPr lang="en-US" dirty="0" smtClean="0">
              <a:solidFill>
                <a:schemeClr val="tx1"/>
              </a:solidFill>
            </a:endParaRPr>
          </a:p>
          <a:p>
            <a:pPr lvl="1" algn="l">
              <a:buFont typeface="Arial" panose="020B0604020202020204" pitchFamily="34" charset="0"/>
            </a:pPr>
            <a:r>
              <a:rPr lang="en-US" dirty="0" smtClean="0">
                <a:solidFill>
                  <a:schemeClr val="tx1"/>
                </a:solidFill>
              </a:rPr>
              <a:t>	</a:t>
            </a:r>
            <a:r>
              <a:rPr lang="en-US" dirty="0">
                <a:solidFill>
                  <a:schemeClr val="tx1"/>
                </a:solidFill>
              </a:rPr>
              <a:t>	</a:t>
            </a:r>
            <a:r>
              <a:rPr lang="en-US" dirty="0" smtClean="0">
                <a:solidFill>
                  <a:schemeClr val="tx1"/>
                </a:solidFill>
              </a:rPr>
              <a:t>P-glycoprotein</a:t>
            </a:r>
            <a:endParaRPr lang="en-US" dirty="0" smtClean="0">
              <a:solidFill>
                <a:schemeClr val="tx1"/>
              </a:solidFill>
            </a:endParaRPr>
          </a:p>
          <a:p>
            <a:pPr lvl="1" algn="l">
              <a:buFont typeface="Arial" panose="020B0604020202020204" pitchFamily="34" charset="0"/>
            </a:pPr>
            <a:r>
              <a:rPr lang="en-US" dirty="0" smtClean="0">
                <a:solidFill>
                  <a:schemeClr val="tx1"/>
                </a:solidFill>
              </a:rPr>
              <a:t>		CD98</a:t>
            </a:r>
            <a:endParaRPr lang="en-US" dirty="0" smtClean="0">
              <a:solidFill>
                <a:schemeClr val="tx1"/>
              </a:solidFill>
            </a:endParaRPr>
          </a:p>
          <a:p>
            <a:pPr algn="l">
              <a:buFont typeface="Arial" panose="020B0604020202020204" pitchFamily="34" charset="0"/>
            </a:pPr>
            <a:r>
              <a:rPr lang="en-US" dirty="0" smtClean="0">
                <a:solidFill>
                  <a:schemeClr val="tx1"/>
                </a:solidFill>
              </a:rPr>
              <a:t>		V-ATPase</a:t>
            </a:r>
            <a:endParaRPr lang="en-US" dirty="0" smtClean="0">
              <a:solidFill>
                <a:schemeClr val="tx1"/>
              </a:solidFill>
            </a:endParaRPr>
          </a:p>
          <a:p>
            <a:pPr algn="l">
              <a:buFont typeface="Arial" panose="020B0604020202020204" pitchFamily="34" charset="0"/>
            </a:pPr>
            <a:r>
              <a:rPr lang="en-US" dirty="0" smtClean="0">
                <a:solidFill>
                  <a:schemeClr val="tx1"/>
                </a:solidFill>
              </a:rPr>
              <a:t>	- Ion transporters</a:t>
            </a:r>
            <a:endParaRPr lang="en-US" dirty="0" smtClean="0">
              <a:solidFill>
                <a:schemeClr val="tx1"/>
              </a:solidFill>
            </a:endParaRPr>
          </a:p>
          <a:p>
            <a:pPr lvl="1" algn="l">
              <a:buFont typeface="Arial" panose="020B0604020202020204" pitchFamily="34" charset="0"/>
            </a:pPr>
            <a:r>
              <a:rPr lang="en-US" dirty="0" smtClean="0">
                <a:solidFill>
                  <a:schemeClr val="tx1"/>
                </a:solidFill>
              </a:rPr>
              <a:t>		Na</a:t>
            </a:r>
            <a:r>
              <a:rPr lang="en-US" baseline="30000" dirty="0" smtClean="0">
                <a:solidFill>
                  <a:schemeClr val="tx1"/>
                </a:solidFill>
              </a:rPr>
              <a:t>+</a:t>
            </a:r>
            <a:r>
              <a:rPr lang="en-US" dirty="0" smtClean="0">
                <a:solidFill>
                  <a:schemeClr val="tx1"/>
                </a:solidFill>
              </a:rPr>
              <a:t>/K</a:t>
            </a:r>
            <a:r>
              <a:rPr lang="en-US" baseline="30000" dirty="0" smtClean="0">
                <a:solidFill>
                  <a:schemeClr val="tx1"/>
                </a:solidFill>
              </a:rPr>
              <a:t>+</a:t>
            </a:r>
            <a:r>
              <a:rPr lang="en-US" dirty="0" smtClean="0">
                <a:solidFill>
                  <a:schemeClr val="tx1"/>
                </a:solidFill>
              </a:rPr>
              <a:t>-ATPase</a:t>
            </a:r>
            <a:endParaRPr lang="en-US" dirty="0" smtClean="0">
              <a:solidFill>
                <a:schemeClr val="tx1"/>
              </a:solidFill>
            </a:endParaRPr>
          </a:p>
          <a:p>
            <a:pPr lvl="1" algn="l">
              <a:buFont typeface="Arial" panose="020B0604020202020204" pitchFamily="34" charset="0"/>
            </a:pPr>
            <a:r>
              <a:rPr lang="en-US" dirty="0" smtClean="0">
                <a:solidFill>
                  <a:schemeClr val="tx1"/>
                </a:solidFill>
              </a:rPr>
              <a:t>		Plasma membrane Ca</a:t>
            </a:r>
            <a:r>
              <a:rPr lang="en-US" baseline="30000" dirty="0" smtClean="0">
                <a:solidFill>
                  <a:schemeClr val="tx1"/>
                </a:solidFill>
              </a:rPr>
              <a:t>2+</a:t>
            </a:r>
            <a:r>
              <a:rPr lang="en-US" dirty="0" smtClean="0">
                <a:solidFill>
                  <a:schemeClr val="tx1"/>
                </a:solidFill>
              </a:rPr>
              <a:t> ATPase</a:t>
            </a:r>
            <a:endParaRPr lang="en-US" dirty="0" smtClean="0">
              <a:solidFill>
                <a:schemeClr val="tx1"/>
              </a:solidFill>
            </a:endParaRPr>
          </a:p>
          <a:p>
            <a:pPr lvl="1" algn="l">
              <a:buFont typeface="Arial" panose="020B0604020202020204" pitchFamily="34" charset="0"/>
            </a:pPr>
            <a:r>
              <a:rPr lang="en-US" dirty="0" smtClean="0">
                <a:solidFill>
                  <a:schemeClr val="tx1"/>
                </a:solidFill>
              </a:rPr>
              <a:t>		Proton pump</a:t>
            </a:r>
            <a:endParaRPr lang="en-US" dirty="0" smtClean="0">
              <a:solidFill>
                <a:schemeClr val="tx1"/>
              </a:solidFill>
            </a:endParaRPr>
          </a:p>
          <a:p>
            <a:pPr lvl="1" algn="l">
              <a:buFont typeface="Arial" panose="020B0604020202020204" pitchFamily="34" charset="0"/>
            </a:pPr>
            <a:r>
              <a:rPr lang="en-US" dirty="0" smtClean="0">
                <a:solidFill>
                  <a:schemeClr val="tx1"/>
                </a:solidFill>
              </a:rPr>
              <a:t>		Hydrogen potassium ATPase</a:t>
            </a:r>
            <a:endParaRPr lang="en-US" dirty="0" smtClean="0">
              <a:solidFill>
                <a:schemeClr val="tx1"/>
              </a:solidFill>
            </a:endParaRPr>
          </a:p>
          <a:p>
            <a:pPr lvl="1" algn="l">
              <a:buFont typeface="Arial" panose="020B0604020202020204" pitchFamily="34" charset="0"/>
            </a:pPr>
            <a:r>
              <a:rPr lang="en-US" dirty="0" smtClean="0">
                <a:solidFill>
                  <a:schemeClr val="tx1"/>
                </a:solidFill>
              </a:rPr>
              <a:t>		Sodium-chloride </a:t>
            </a:r>
            <a:r>
              <a:rPr lang="en-US" dirty="0" err="1" smtClean="0">
                <a:solidFill>
                  <a:schemeClr val="tx1"/>
                </a:solidFill>
              </a:rPr>
              <a:t>symporter</a:t>
            </a:r>
            <a:endParaRPr lang="en-US" dirty="0" smtClean="0">
              <a:solidFill>
                <a:schemeClr val="tx1"/>
              </a:solidFill>
            </a:endParaRPr>
          </a:p>
          <a:p>
            <a:pPr marL="800100" lvl="1"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b="1" dirty="0" smtClean="0">
                <a:solidFill>
                  <a:schemeClr val="tx1"/>
                </a:solidFill>
              </a:rPr>
              <a:t>Co-transporters</a:t>
            </a:r>
            <a:endParaRPr lang="en-US" b="1" dirty="0" smtClean="0">
              <a:solidFill>
                <a:schemeClr val="tx1"/>
              </a:solidFill>
            </a:endParaRPr>
          </a:p>
          <a:p>
            <a:pPr algn="l">
              <a:buFont typeface="Arial" panose="020B0604020202020204" pitchFamily="34" charset="0"/>
            </a:pPr>
            <a:r>
              <a:rPr lang="en-US" dirty="0" smtClean="0">
                <a:solidFill>
                  <a:schemeClr val="tx1"/>
                </a:solidFill>
              </a:rPr>
              <a:t>	- </a:t>
            </a:r>
            <a:r>
              <a:rPr lang="en-US" u="sng" dirty="0" err="1" smtClean="0">
                <a:solidFill>
                  <a:schemeClr val="tx1"/>
                </a:solidFill>
              </a:rPr>
              <a:t>Symporters</a:t>
            </a:r>
            <a:r>
              <a:rPr lang="en-GB" altLang="en-US" u="sng" dirty="0" err="1" smtClean="0">
                <a:solidFill>
                  <a:schemeClr val="tx1"/>
                </a:solidFill>
              </a:rPr>
              <a:t>:</a:t>
            </a:r>
            <a:r>
              <a:rPr lang="en-US" dirty="0" smtClean="0">
                <a:solidFill>
                  <a:schemeClr val="tx1"/>
                </a:solidFill>
              </a:rPr>
              <a:t> transport two or more ions together in the same </a:t>
            </a:r>
            <a:r>
              <a:rPr lang="en-GB" altLang="en-US" dirty="0" smtClean="0">
                <a:solidFill>
                  <a:schemeClr val="tx1"/>
                </a:solidFill>
              </a:rPr>
              <a:t>	</a:t>
            </a:r>
            <a:r>
              <a:rPr lang="en-US" dirty="0" smtClean="0">
                <a:solidFill>
                  <a:schemeClr val="tx1"/>
                </a:solidFill>
              </a:rPr>
              <a:t>direction.</a:t>
            </a:r>
            <a:endParaRPr lang="en-US" dirty="0" smtClean="0">
              <a:solidFill>
                <a:schemeClr val="tx1"/>
              </a:solidFill>
            </a:endParaRPr>
          </a:p>
          <a:p>
            <a:pPr algn="l">
              <a:buFont typeface="Arial" panose="020B0604020202020204" pitchFamily="34" charset="0"/>
            </a:pPr>
            <a:r>
              <a:rPr lang="en-US" dirty="0" smtClean="0">
                <a:solidFill>
                  <a:schemeClr val="tx1"/>
                </a:solidFill>
              </a:rPr>
              <a:t>	- </a:t>
            </a:r>
            <a:r>
              <a:rPr lang="en-US" u="sng" dirty="0" err="1" smtClean="0">
                <a:solidFill>
                  <a:schemeClr val="tx1"/>
                </a:solidFill>
              </a:rPr>
              <a:t>Antiporters</a:t>
            </a:r>
            <a:r>
              <a:rPr lang="en-GB" altLang="en-US" dirty="0" err="1" smtClean="0">
                <a:solidFill>
                  <a:schemeClr val="tx1"/>
                </a:solidFill>
              </a:rPr>
              <a:t>:</a:t>
            </a:r>
            <a:r>
              <a:rPr lang="en-US" dirty="0" smtClean="0">
                <a:solidFill>
                  <a:schemeClr val="tx1"/>
                </a:solidFill>
              </a:rPr>
              <a:t> in the opposite direction.</a:t>
            </a:r>
            <a:endParaRPr lang="en-US" dirty="0" smtClean="0">
              <a:solidFill>
                <a:schemeClr val="tx1"/>
              </a:solidFill>
            </a:endParaRPr>
          </a:p>
          <a:p>
            <a:pPr lvl="1" algn="l"/>
            <a:endParaRPr lang="en-US" dirty="0" smtClean="0">
              <a:solidFill>
                <a:schemeClr val="tx1"/>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rmAutofit fontScale="90000"/>
          </a:bodyPr>
          <a:lstStyle/>
          <a:p>
            <a:br>
              <a:rPr lang="en-US" u="sng" dirty="0" smtClean="0"/>
            </a:br>
            <a:r>
              <a:rPr lang="en-US" u="sng" dirty="0" smtClean="0"/>
              <a:t>Plasma Membrane Transport</a:t>
            </a:r>
            <a:br>
              <a:rPr lang="en-US" u="sng" dirty="0" smtClean="0"/>
            </a:br>
            <a:endParaRPr lang="en-US" u="sng" dirty="0"/>
          </a:p>
        </p:txBody>
      </p:sp>
      <p:sp>
        <p:nvSpPr>
          <p:cNvPr id="3" name="Subtitle 2"/>
          <p:cNvSpPr>
            <a:spLocks noGrp="1"/>
          </p:cNvSpPr>
          <p:nvPr>
            <p:ph type="subTitle" idx="1"/>
          </p:nvPr>
        </p:nvSpPr>
        <p:spPr>
          <a:xfrm>
            <a:off x="1600200" y="609600"/>
            <a:ext cx="8915400" cy="6096000"/>
          </a:xfrm>
        </p:spPr>
        <p:txBody>
          <a:bodyPr>
            <a:normAutofit lnSpcReduction="20000"/>
          </a:bodyPr>
          <a:lstStyle/>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Molecules </a:t>
            </a:r>
            <a:r>
              <a:rPr lang="en-US" dirty="0">
                <a:solidFill>
                  <a:schemeClr val="tx1"/>
                </a:solidFill>
              </a:rPr>
              <a:t>move across the </a:t>
            </a:r>
            <a:r>
              <a:rPr lang="en-US" dirty="0" smtClean="0">
                <a:solidFill>
                  <a:schemeClr val="tx1"/>
                </a:solidFill>
              </a:rPr>
              <a:t>plasma membrane </a:t>
            </a:r>
            <a:r>
              <a:rPr lang="en-US" dirty="0">
                <a:solidFill>
                  <a:schemeClr val="tx1"/>
                </a:solidFill>
              </a:rPr>
              <a:t>by</a:t>
            </a:r>
            <a:r>
              <a:rPr lang="en-US" dirty="0" smtClean="0">
                <a:solidFill>
                  <a:schemeClr val="tx1"/>
                </a:solidFill>
              </a:rPr>
              <a:t>:</a:t>
            </a:r>
            <a:endParaRPr lang="en-US" dirty="0" smtClean="0">
              <a:solidFill>
                <a:schemeClr val="tx1"/>
              </a:solidFill>
            </a:endParaRPr>
          </a:p>
          <a:p>
            <a:pPr lvl="1" algn="l"/>
            <a:r>
              <a:rPr lang="en-US" dirty="0" smtClean="0">
                <a:solidFill>
                  <a:schemeClr val="tx1"/>
                </a:solidFill>
              </a:rPr>
              <a:t>	- Passive Transport</a:t>
            </a:r>
            <a:endParaRPr lang="en-US" dirty="0" smtClean="0">
              <a:solidFill>
                <a:schemeClr val="tx1"/>
              </a:solidFill>
            </a:endParaRPr>
          </a:p>
          <a:p>
            <a:pPr lvl="1" algn="l"/>
            <a:r>
              <a:rPr lang="en-US" dirty="0" smtClean="0">
                <a:solidFill>
                  <a:schemeClr val="tx1"/>
                </a:solidFill>
              </a:rPr>
              <a:t>	- Active Transport</a:t>
            </a:r>
            <a:endParaRPr lang="en-US" dirty="0" smtClean="0">
              <a:solidFill>
                <a:schemeClr val="tx1"/>
              </a:solidFill>
            </a:endParaRPr>
          </a:p>
          <a:p>
            <a:pPr lvl="1" algn="l"/>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The three </a:t>
            </a:r>
            <a:r>
              <a:rPr lang="en-US" dirty="0">
                <a:solidFill>
                  <a:schemeClr val="tx1"/>
                </a:solidFill>
              </a:rPr>
              <a:t>types </a:t>
            </a:r>
            <a:r>
              <a:rPr lang="en-US" dirty="0" smtClean="0">
                <a:solidFill>
                  <a:schemeClr val="tx1"/>
                </a:solidFill>
              </a:rPr>
              <a:t>of passive transport are</a:t>
            </a:r>
            <a:r>
              <a:rPr lang="en-US" b="1" dirty="0" smtClean="0">
                <a:solidFill>
                  <a:schemeClr val="tx1"/>
                </a:solidFill>
              </a:rPr>
              <a:t>:</a:t>
            </a:r>
            <a:endParaRPr lang="en-US" b="1" dirty="0" smtClean="0">
              <a:solidFill>
                <a:schemeClr val="tx1"/>
              </a:solidFill>
            </a:endParaRPr>
          </a:p>
          <a:p>
            <a:pPr algn="l"/>
            <a:r>
              <a:rPr lang="en-US" dirty="0" smtClean="0">
                <a:solidFill>
                  <a:schemeClr val="tx1"/>
                </a:solidFill>
              </a:rPr>
              <a:t>	- Diffusion</a:t>
            </a:r>
            <a:endParaRPr lang="en-US" dirty="0">
              <a:solidFill>
                <a:schemeClr val="tx1"/>
              </a:solidFill>
            </a:endParaRPr>
          </a:p>
          <a:p>
            <a:pPr algn="l"/>
            <a:r>
              <a:rPr lang="en-US" dirty="0" smtClean="0">
                <a:solidFill>
                  <a:schemeClr val="tx1"/>
                </a:solidFill>
              </a:rPr>
              <a:t>	- Facilitated </a:t>
            </a:r>
            <a:r>
              <a:rPr lang="en-US" dirty="0">
                <a:solidFill>
                  <a:schemeClr val="tx1"/>
                </a:solidFill>
              </a:rPr>
              <a:t>Diffusion</a:t>
            </a:r>
            <a:endParaRPr lang="en-US" dirty="0">
              <a:solidFill>
                <a:schemeClr val="tx1"/>
              </a:solidFill>
            </a:endParaRPr>
          </a:p>
          <a:p>
            <a:pPr algn="l"/>
            <a:r>
              <a:rPr lang="en-US" dirty="0">
                <a:solidFill>
                  <a:schemeClr val="tx1"/>
                </a:solidFill>
              </a:rPr>
              <a:t>	</a:t>
            </a:r>
            <a:r>
              <a:rPr lang="en-US" dirty="0" smtClean="0">
                <a:solidFill>
                  <a:schemeClr val="tx1"/>
                </a:solidFill>
              </a:rPr>
              <a:t>- Osmosis</a:t>
            </a:r>
            <a:endParaRPr lang="en-US" dirty="0" smtClean="0">
              <a:solidFill>
                <a:schemeClr val="tx1"/>
              </a:solidFill>
            </a:endParaRPr>
          </a:p>
          <a:p>
            <a:pPr algn="l"/>
            <a:endParaRPr lang="en-US" dirty="0" smtClean="0">
              <a:solidFill>
                <a:schemeClr val="tx1"/>
              </a:solidFill>
            </a:endParaRPr>
          </a:p>
          <a:p>
            <a:pPr algn="l"/>
            <a:r>
              <a:rPr lang="en-GB" altLang="en-US" dirty="0">
                <a:solidFill>
                  <a:schemeClr val="tx1"/>
                </a:solidFill>
              </a:rPr>
              <a:t>In passive transport, </a:t>
            </a:r>
            <a:r>
              <a:rPr lang="en-US" dirty="0">
                <a:solidFill>
                  <a:schemeClr val="tx1"/>
                </a:solidFill>
              </a:rPr>
              <a:t>ATP energy is </a:t>
            </a:r>
            <a:r>
              <a:rPr lang="en-US" b="1" dirty="0" smtClean="0">
                <a:solidFill>
                  <a:schemeClr val="tx1"/>
                </a:solidFill>
              </a:rPr>
              <a:t>not </a:t>
            </a:r>
            <a:r>
              <a:rPr lang="en-US" dirty="0" smtClean="0">
                <a:solidFill>
                  <a:schemeClr val="tx1"/>
                </a:solidFill>
              </a:rPr>
              <a:t>needed </a:t>
            </a:r>
            <a:r>
              <a:rPr lang="en-US" dirty="0">
                <a:solidFill>
                  <a:schemeClr val="tx1"/>
                </a:solidFill>
              </a:rPr>
              <a:t>to move </a:t>
            </a:r>
            <a:r>
              <a:rPr lang="en-US" dirty="0" smtClean="0">
                <a:solidFill>
                  <a:schemeClr val="tx1"/>
                </a:solidFill>
              </a:rPr>
              <a:t>the molecules </a:t>
            </a:r>
            <a:r>
              <a:rPr lang="en-US" dirty="0">
                <a:solidFill>
                  <a:schemeClr val="tx1"/>
                </a:solidFill>
              </a:rPr>
              <a:t>through.</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br>
              <a:rPr lang="en-US" u="sng" dirty="0" smtClean="0"/>
            </a:br>
            <a:r>
              <a:rPr lang="en-US" u="sng" dirty="0" smtClean="0"/>
              <a:t>Passive Transport 1: Diffusion</a:t>
            </a:r>
            <a:br>
              <a:rPr lang="en-US" u="sng" dirty="0" smtClean="0"/>
            </a:br>
            <a:endParaRPr lang="en-US" u="sng" dirty="0"/>
          </a:p>
        </p:txBody>
      </p:sp>
      <p:sp>
        <p:nvSpPr>
          <p:cNvPr id="3" name="Subtitle 2"/>
          <p:cNvSpPr>
            <a:spLocks noGrp="1"/>
          </p:cNvSpPr>
          <p:nvPr>
            <p:ph type="subTitle" idx="1"/>
          </p:nvPr>
        </p:nvSpPr>
        <p:spPr>
          <a:xfrm>
            <a:off x="1600200" y="1143000"/>
            <a:ext cx="8915400" cy="6248400"/>
          </a:xfrm>
        </p:spPr>
        <p:txBody>
          <a:bodyPr>
            <a:normAutofit fontScale="87500" lnSpcReduction="10000"/>
          </a:bodyPr>
          <a:lstStyle/>
          <a:p>
            <a:pPr marL="457200" indent="-457200" algn="l">
              <a:buFont typeface="Arial" panose="020B0604020202020204" pitchFamily="34" charset="0"/>
              <a:buChar char="•"/>
            </a:pPr>
            <a:r>
              <a:rPr lang="en-US" sz="3400" dirty="0" smtClean="0">
                <a:solidFill>
                  <a:schemeClr val="tx1"/>
                </a:solidFill>
              </a:rPr>
              <a:t>Molecules </a:t>
            </a:r>
            <a:r>
              <a:rPr lang="en-US" sz="3400" dirty="0">
                <a:solidFill>
                  <a:schemeClr val="tx1"/>
                </a:solidFill>
              </a:rPr>
              <a:t>can move </a:t>
            </a:r>
            <a:r>
              <a:rPr lang="en-US" sz="3400" dirty="0" smtClean="0">
                <a:solidFill>
                  <a:schemeClr val="tx1"/>
                </a:solidFill>
              </a:rPr>
              <a:t>directly through the phospholipids </a:t>
            </a:r>
            <a:r>
              <a:rPr lang="en-US" sz="3400" dirty="0">
                <a:solidFill>
                  <a:schemeClr val="tx1"/>
                </a:solidFill>
              </a:rPr>
              <a:t>of </a:t>
            </a:r>
            <a:r>
              <a:rPr lang="en-US" sz="3400" dirty="0" smtClean="0">
                <a:solidFill>
                  <a:schemeClr val="tx1"/>
                </a:solidFill>
              </a:rPr>
              <a:t>the plasma membrane. This </a:t>
            </a:r>
            <a:r>
              <a:rPr lang="en-US" sz="3400" dirty="0">
                <a:solidFill>
                  <a:schemeClr val="tx1"/>
                </a:solidFill>
              </a:rPr>
              <a:t>is </a:t>
            </a:r>
            <a:r>
              <a:rPr lang="en-US" sz="3400" dirty="0" smtClean="0">
                <a:solidFill>
                  <a:schemeClr val="tx1"/>
                </a:solidFill>
              </a:rPr>
              <a:t>called diffusion.</a:t>
            </a:r>
            <a:endParaRPr lang="en-US" sz="3400"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Diffusion </a:t>
            </a:r>
            <a:r>
              <a:rPr lang="en-US" dirty="0">
                <a:solidFill>
                  <a:schemeClr val="tx1"/>
                </a:solidFill>
              </a:rPr>
              <a:t>is the </a:t>
            </a:r>
            <a:r>
              <a:rPr lang="en-US" dirty="0" smtClean="0">
                <a:solidFill>
                  <a:schemeClr val="tx1"/>
                </a:solidFill>
              </a:rPr>
              <a:t>net  movement </a:t>
            </a:r>
            <a:r>
              <a:rPr lang="en-US" dirty="0">
                <a:solidFill>
                  <a:schemeClr val="tx1"/>
                </a:solidFill>
              </a:rPr>
              <a:t>of </a:t>
            </a:r>
            <a:endParaRPr lang="en-US" dirty="0">
              <a:solidFill>
                <a:schemeClr val="tx1"/>
              </a:solidFill>
            </a:endParaRPr>
          </a:p>
          <a:p>
            <a:pPr marL="342900" indent="-342900" algn="l">
              <a:buFont typeface="Arial" panose="020B0604020202020204" pitchFamily="34" charset="0"/>
              <a:buChar char="•"/>
            </a:pPr>
            <a:r>
              <a:rPr lang="en-US" dirty="0">
                <a:solidFill>
                  <a:schemeClr val="tx1"/>
                </a:solidFill>
              </a:rPr>
              <a:t>m</a:t>
            </a:r>
            <a:r>
              <a:rPr lang="en-US" dirty="0" smtClean="0">
                <a:solidFill>
                  <a:schemeClr val="tx1"/>
                </a:solidFill>
              </a:rPr>
              <a:t>olecules from </a:t>
            </a:r>
            <a:r>
              <a:rPr lang="en-US" dirty="0">
                <a:solidFill>
                  <a:schemeClr val="tx1"/>
                </a:solidFill>
              </a:rPr>
              <a:t>a </a:t>
            </a:r>
            <a:r>
              <a:rPr lang="en-US" dirty="0" smtClean="0">
                <a:solidFill>
                  <a:schemeClr val="tx1"/>
                </a:solidFill>
              </a:rPr>
              <a:t>high concentration to </a:t>
            </a:r>
            <a:r>
              <a:rPr lang="en-US" dirty="0">
                <a:solidFill>
                  <a:schemeClr val="tx1"/>
                </a:solidFill>
              </a:rPr>
              <a:t>a </a:t>
            </a:r>
            <a:r>
              <a:rPr lang="en-US" dirty="0" smtClean="0">
                <a:solidFill>
                  <a:schemeClr val="tx1"/>
                </a:solidFill>
              </a:rPr>
              <a:t>low </a:t>
            </a:r>
            <a:endParaRPr lang="en-US" dirty="0" smtClean="0">
              <a:solidFill>
                <a:schemeClr val="tx1"/>
              </a:solidFill>
            </a:endParaRPr>
          </a:p>
          <a:p>
            <a:pPr indent="457200" algn="l">
              <a:buFont typeface="Arial" panose="020B0604020202020204" pitchFamily="34" charset="0"/>
            </a:pPr>
            <a:r>
              <a:rPr lang="en-US" dirty="0" smtClean="0">
                <a:solidFill>
                  <a:schemeClr val="tx1"/>
                </a:solidFill>
              </a:rPr>
              <a:t>concentration until equally </a:t>
            </a:r>
            <a:r>
              <a:rPr lang="en-US" dirty="0">
                <a:solidFill>
                  <a:schemeClr val="tx1"/>
                </a:solidFill>
              </a:rPr>
              <a:t>distributed</a:t>
            </a:r>
            <a:r>
              <a:rPr lang="en-US" dirty="0" smtClean="0">
                <a:solidFill>
                  <a:schemeClr val="tx1"/>
                </a:solidFill>
              </a:rPr>
              <a:t>.</a:t>
            </a: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Diffusion </a:t>
            </a:r>
            <a:r>
              <a:rPr lang="en-US" dirty="0">
                <a:solidFill>
                  <a:schemeClr val="tx1"/>
                </a:solidFill>
              </a:rPr>
              <a:t>rate is </a:t>
            </a:r>
            <a:r>
              <a:rPr lang="en-US" dirty="0" smtClean="0">
                <a:solidFill>
                  <a:schemeClr val="tx1"/>
                </a:solidFill>
              </a:rPr>
              <a:t>related to temperature, pressure</a:t>
            </a:r>
            <a:r>
              <a:rPr lang="en-US" dirty="0">
                <a:solidFill>
                  <a:schemeClr val="tx1"/>
                </a:solidFill>
              </a:rPr>
              <a:t>, state of </a:t>
            </a:r>
            <a:r>
              <a:rPr lang="en-US" dirty="0" smtClean="0">
                <a:solidFill>
                  <a:schemeClr val="tx1"/>
                </a:solidFill>
              </a:rPr>
              <a:t>matter, size </a:t>
            </a:r>
            <a:r>
              <a:rPr lang="en-US" dirty="0">
                <a:solidFill>
                  <a:schemeClr val="tx1"/>
                </a:solidFill>
              </a:rPr>
              <a:t>of </a:t>
            </a:r>
            <a:r>
              <a:rPr lang="en-US" dirty="0" smtClean="0">
                <a:solidFill>
                  <a:schemeClr val="tx1"/>
                </a:solidFill>
              </a:rPr>
              <a:t>concentration gradient</a:t>
            </a:r>
            <a:r>
              <a:rPr lang="en-US" dirty="0">
                <a:solidFill>
                  <a:schemeClr val="tx1"/>
                </a:solidFill>
              </a:rPr>
              <a:t>, and </a:t>
            </a:r>
            <a:r>
              <a:rPr lang="en-US" dirty="0" smtClean="0">
                <a:solidFill>
                  <a:schemeClr val="tx1"/>
                </a:solidFill>
              </a:rPr>
              <a:t>surface area </a:t>
            </a:r>
            <a:r>
              <a:rPr lang="en-US" dirty="0">
                <a:solidFill>
                  <a:schemeClr val="tx1"/>
                </a:solidFill>
              </a:rPr>
              <a:t>of membrane</a:t>
            </a:r>
            <a:r>
              <a:rPr lang="en-US" dirty="0" smtClean="0">
                <a:solidFill>
                  <a:schemeClr val="tx1"/>
                </a:solidFill>
              </a:rPr>
              <a:t>.</a:t>
            </a: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sz="3100" dirty="0">
                <a:solidFill>
                  <a:schemeClr val="tx1"/>
                </a:solidFill>
              </a:rPr>
              <a:t>M</a:t>
            </a:r>
            <a:r>
              <a:rPr lang="en-US" sz="3100" dirty="0" smtClean="0">
                <a:solidFill>
                  <a:schemeClr val="tx1"/>
                </a:solidFill>
              </a:rPr>
              <a:t>olecules that pass </a:t>
            </a:r>
            <a:r>
              <a:rPr lang="en-US" sz="3100" dirty="0">
                <a:solidFill>
                  <a:schemeClr val="tx1"/>
                </a:solidFill>
              </a:rPr>
              <a:t>through </a:t>
            </a:r>
            <a:r>
              <a:rPr lang="en-US" sz="3100" dirty="0" smtClean="0">
                <a:solidFill>
                  <a:schemeClr val="tx1"/>
                </a:solidFill>
              </a:rPr>
              <a:t>the plasma </a:t>
            </a:r>
            <a:r>
              <a:rPr lang="en-US" sz="3100" dirty="0">
                <a:solidFill>
                  <a:schemeClr val="tx1"/>
                </a:solidFill>
              </a:rPr>
              <a:t>membrane by </a:t>
            </a:r>
            <a:r>
              <a:rPr lang="en-US" sz="3100" dirty="0" smtClean="0">
                <a:solidFill>
                  <a:schemeClr val="tx1"/>
                </a:solidFill>
              </a:rPr>
              <a:t>diffusion are: </a:t>
            </a:r>
            <a:r>
              <a:rPr lang="en-US" sz="3100" b="1" dirty="0" smtClean="0">
                <a:solidFill>
                  <a:schemeClr val="tx1"/>
                </a:solidFill>
              </a:rPr>
              <a:t>Gases</a:t>
            </a:r>
            <a:r>
              <a:rPr lang="en-US" sz="3100" dirty="0" smtClean="0">
                <a:solidFill>
                  <a:schemeClr val="tx1"/>
                </a:solidFill>
              </a:rPr>
              <a:t> </a:t>
            </a:r>
            <a:r>
              <a:rPr lang="en-US" sz="3100" dirty="0">
                <a:solidFill>
                  <a:schemeClr val="tx1"/>
                </a:solidFill>
              </a:rPr>
              <a:t>(oxygen, </a:t>
            </a:r>
            <a:r>
              <a:rPr lang="en-US" sz="3100" dirty="0" smtClean="0">
                <a:solidFill>
                  <a:schemeClr val="tx1"/>
                </a:solidFill>
              </a:rPr>
              <a:t>carbon dioxide), </a:t>
            </a:r>
            <a:r>
              <a:rPr lang="en-US" sz="3100" b="1" dirty="0" smtClean="0">
                <a:solidFill>
                  <a:schemeClr val="tx1"/>
                </a:solidFill>
              </a:rPr>
              <a:t>Water </a:t>
            </a:r>
            <a:r>
              <a:rPr lang="en-US" sz="3100" b="1" dirty="0">
                <a:solidFill>
                  <a:schemeClr val="tx1"/>
                </a:solidFill>
              </a:rPr>
              <a:t>molecules </a:t>
            </a:r>
            <a:r>
              <a:rPr lang="en-US" sz="3100" dirty="0">
                <a:solidFill>
                  <a:schemeClr val="tx1"/>
                </a:solidFill>
              </a:rPr>
              <a:t>(</a:t>
            </a:r>
            <a:r>
              <a:rPr lang="en-US" sz="3100" dirty="0" smtClean="0">
                <a:solidFill>
                  <a:schemeClr val="tx1"/>
                </a:solidFill>
              </a:rPr>
              <a:t>rate slow due to polarity), </a:t>
            </a:r>
            <a:r>
              <a:rPr lang="en-US" sz="3100" b="1" dirty="0" smtClean="0">
                <a:solidFill>
                  <a:schemeClr val="tx1"/>
                </a:solidFill>
              </a:rPr>
              <a:t>Lipids</a:t>
            </a:r>
            <a:r>
              <a:rPr lang="en-US" sz="3100" dirty="0" smtClean="0">
                <a:solidFill>
                  <a:schemeClr val="tx1"/>
                </a:solidFill>
              </a:rPr>
              <a:t> </a:t>
            </a:r>
            <a:r>
              <a:rPr lang="en-US" sz="3100" dirty="0">
                <a:solidFill>
                  <a:schemeClr val="tx1"/>
                </a:solidFill>
              </a:rPr>
              <a:t>(</a:t>
            </a:r>
            <a:r>
              <a:rPr lang="en-US" sz="3100" dirty="0" smtClean="0">
                <a:solidFill>
                  <a:schemeClr val="tx1"/>
                </a:solidFill>
              </a:rPr>
              <a:t>steroid hormones), </a:t>
            </a:r>
            <a:r>
              <a:rPr lang="en-US" sz="3100" b="1" dirty="0" smtClean="0">
                <a:solidFill>
                  <a:schemeClr val="tx1"/>
                </a:solidFill>
              </a:rPr>
              <a:t>Lipid </a:t>
            </a:r>
            <a:r>
              <a:rPr lang="en-US" sz="3100" b="1" dirty="0">
                <a:solidFill>
                  <a:schemeClr val="tx1"/>
                </a:solidFill>
              </a:rPr>
              <a:t>soluble </a:t>
            </a:r>
            <a:r>
              <a:rPr lang="en-US" sz="3100" b="1" dirty="0" smtClean="0">
                <a:solidFill>
                  <a:schemeClr val="tx1"/>
                </a:solidFill>
              </a:rPr>
              <a:t>molecules </a:t>
            </a:r>
            <a:r>
              <a:rPr lang="en-US" sz="3100" dirty="0" smtClean="0">
                <a:solidFill>
                  <a:schemeClr val="tx1"/>
                </a:solidFill>
              </a:rPr>
              <a:t>(hydrocarbons</a:t>
            </a:r>
            <a:r>
              <a:rPr lang="en-US" sz="3100" dirty="0">
                <a:solidFill>
                  <a:schemeClr val="tx1"/>
                </a:solidFill>
              </a:rPr>
              <a:t>, </a:t>
            </a:r>
            <a:r>
              <a:rPr lang="en-US" sz="3100" dirty="0" smtClean="0">
                <a:solidFill>
                  <a:schemeClr val="tx1"/>
                </a:solidFill>
              </a:rPr>
              <a:t>alcohols, some vitamins), </a:t>
            </a:r>
            <a:r>
              <a:rPr lang="en-US" sz="3100" b="1" dirty="0" smtClean="0">
                <a:solidFill>
                  <a:schemeClr val="tx1"/>
                </a:solidFill>
              </a:rPr>
              <a:t>Small non charged molecules </a:t>
            </a:r>
            <a:r>
              <a:rPr lang="en-US" sz="3100" dirty="0">
                <a:solidFill>
                  <a:schemeClr val="tx1"/>
                </a:solidFill>
              </a:rPr>
              <a:t>(NH</a:t>
            </a:r>
            <a:r>
              <a:rPr lang="en-US" sz="3100" baseline="-25000" dirty="0">
                <a:solidFill>
                  <a:schemeClr val="tx1"/>
                </a:solidFill>
              </a:rPr>
              <a:t>3</a:t>
            </a:r>
            <a:r>
              <a:rPr lang="en-US" sz="3100" dirty="0" smtClean="0">
                <a:solidFill>
                  <a:schemeClr val="tx1"/>
                </a:solidFill>
              </a:rPr>
              <a:t>)</a:t>
            </a:r>
            <a:endParaRPr lang="en-US" sz="3100"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endParaRPr lang="en-US" dirty="0">
              <a:solidFill>
                <a:schemeClr val="tx1"/>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05445" y="1371600"/>
            <a:ext cx="266255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Autofit/>
          </a:bodyPr>
          <a:lstStyle/>
          <a:p>
            <a:r>
              <a:rPr lang="en-US" sz="3600" u="sng" dirty="0"/>
              <a:t>Passive Transport 2: </a:t>
            </a:r>
            <a:r>
              <a:rPr lang="en-US" sz="3600" u="sng" dirty="0" smtClean="0"/>
              <a:t>Facilitated Diffusion</a:t>
            </a:r>
            <a:endParaRPr lang="en-US" sz="3600" u="sng" dirty="0"/>
          </a:p>
        </p:txBody>
      </p:sp>
      <p:sp>
        <p:nvSpPr>
          <p:cNvPr id="3" name="Subtitle 2"/>
          <p:cNvSpPr>
            <a:spLocks noGrp="1"/>
          </p:cNvSpPr>
          <p:nvPr>
            <p:ph type="subTitle" idx="1"/>
          </p:nvPr>
        </p:nvSpPr>
        <p:spPr>
          <a:xfrm>
            <a:off x="1600200" y="457200"/>
            <a:ext cx="8915400" cy="6248400"/>
          </a:xfrm>
        </p:spPr>
        <p:txBody>
          <a:bodyPr>
            <a:normAutofit/>
          </a:bodyPr>
          <a:lstStyle/>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Molecules can move through </a:t>
            </a:r>
            <a:r>
              <a:rPr lang="en-US" dirty="0" smtClean="0">
                <a:solidFill>
                  <a:schemeClr val="tx1"/>
                </a:solidFill>
              </a:rPr>
              <a:t>the plasma </a:t>
            </a:r>
            <a:r>
              <a:rPr lang="en-US" dirty="0">
                <a:solidFill>
                  <a:schemeClr val="tx1"/>
                </a:solidFill>
              </a:rPr>
              <a:t>membrane with the </a:t>
            </a:r>
            <a:r>
              <a:rPr lang="en-US" dirty="0" smtClean="0">
                <a:solidFill>
                  <a:schemeClr val="tx1"/>
                </a:solidFill>
              </a:rPr>
              <a:t>aid of transport proteins.</a:t>
            </a: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Facilitated diffusion is the net movement of molecules from a high concentration to a low concentration with the aid of channel </a:t>
            </a:r>
            <a:r>
              <a:rPr lang="en-US" dirty="0">
                <a:solidFill>
                  <a:schemeClr val="tx1"/>
                </a:solidFill>
              </a:rPr>
              <a:t>or </a:t>
            </a:r>
            <a:r>
              <a:rPr lang="en-US" dirty="0" smtClean="0">
                <a:solidFill>
                  <a:schemeClr val="tx1"/>
                </a:solidFill>
              </a:rPr>
              <a:t>carrier proteins.</a:t>
            </a: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Molecules that move </a:t>
            </a:r>
            <a:r>
              <a:rPr lang="en-US" dirty="0">
                <a:solidFill>
                  <a:schemeClr val="tx1"/>
                </a:solidFill>
              </a:rPr>
              <a:t>through </a:t>
            </a:r>
            <a:endParaRPr lang="en-US" dirty="0">
              <a:solidFill>
                <a:schemeClr val="tx1"/>
              </a:solidFill>
            </a:endParaRPr>
          </a:p>
          <a:p>
            <a:pPr indent="457200" algn="l">
              <a:buFont typeface="Arial" panose="020B0604020202020204" pitchFamily="34" charset="0"/>
            </a:pPr>
            <a:r>
              <a:rPr lang="en-US" dirty="0" smtClean="0">
                <a:solidFill>
                  <a:schemeClr val="tx1"/>
                </a:solidFill>
              </a:rPr>
              <a:t>the Plasma membrane by </a:t>
            </a:r>
            <a:endParaRPr lang="en-US" dirty="0" smtClean="0">
              <a:solidFill>
                <a:schemeClr val="tx1"/>
              </a:solidFill>
            </a:endParaRPr>
          </a:p>
          <a:p>
            <a:pPr indent="457200" algn="l">
              <a:buFont typeface="Arial" panose="020B0604020202020204" pitchFamily="34" charset="0"/>
            </a:pPr>
            <a:r>
              <a:rPr lang="en-US" dirty="0" smtClean="0">
                <a:solidFill>
                  <a:schemeClr val="tx1"/>
                </a:solidFill>
              </a:rPr>
              <a:t>facilitated diffusion are:</a:t>
            </a:r>
            <a:r>
              <a:rPr lang="en-GB" altLang="en-US" dirty="0" smtClean="0">
                <a:solidFill>
                  <a:schemeClr val="tx1"/>
                </a:solidFill>
              </a:rPr>
              <a:t> </a:t>
            </a:r>
            <a:r>
              <a:rPr lang="en-US" b="1" dirty="0" smtClean="0">
                <a:solidFill>
                  <a:schemeClr val="tx1"/>
                </a:solidFill>
              </a:rPr>
              <a:t>Ions</a:t>
            </a:r>
            <a:r>
              <a:rPr lang="en-US" dirty="0" smtClean="0">
                <a:solidFill>
                  <a:schemeClr val="tx1"/>
                </a:solidFill>
              </a:rPr>
              <a:t> (Na</a:t>
            </a:r>
            <a:r>
              <a:rPr lang="en-US" baseline="30000" dirty="0">
                <a:solidFill>
                  <a:schemeClr val="tx1"/>
                </a:solidFill>
              </a:rPr>
              <a:t>+</a:t>
            </a:r>
            <a:r>
              <a:rPr lang="en-US" dirty="0">
                <a:solidFill>
                  <a:schemeClr val="tx1"/>
                </a:solidFill>
              </a:rPr>
              <a:t>, K</a:t>
            </a:r>
            <a:r>
              <a:rPr lang="en-US" baseline="30000" dirty="0">
                <a:solidFill>
                  <a:schemeClr val="tx1"/>
                </a:solidFill>
              </a:rPr>
              <a:t>+</a:t>
            </a:r>
            <a:r>
              <a:rPr lang="en-US" dirty="0">
                <a:solidFill>
                  <a:schemeClr val="tx1"/>
                </a:solidFill>
              </a:rPr>
              <a:t>, </a:t>
            </a:r>
            <a:r>
              <a:rPr lang="en-US" dirty="0" err="1">
                <a:solidFill>
                  <a:schemeClr val="tx1"/>
                </a:solidFill>
              </a:rPr>
              <a:t>Cl</a:t>
            </a:r>
            <a:r>
              <a:rPr lang="en-US" baseline="30000" dirty="0">
                <a:solidFill>
                  <a:schemeClr val="tx1"/>
                </a:solidFill>
              </a:rPr>
              <a:t>-</a:t>
            </a:r>
            <a:r>
              <a:rPr lang="en-US" dirty="0" smtClean="0">
                <a:solidFill>
                  <a:schemeClr val="tx1"/>
                </a:solidFill>
              </a:rPr>
              <a:t>), </a:t>
            </a:r>
            <a:r>
              <a:rPr lang="en-US" b="1" dirty="0" smtClean="0">
                <a:solidFill>
                  <a:schemeClr val="tx1"/>
                </a:solidFill>
              </a:rPr>
              <a:t>Sugars</a:t>
            </a:r>
            <a:r>
              <a:rPr lang="en-US" dirty="0" smtClean="0">
                <a:solidFill>
                  <a:schemeClr val="tx1"/>
                </a:solidFill>
              </a:rPr>
              <a:t> (Glucose), </a:t>
            </a:r>
            <a:r>
              <a:rPr lang="en-US" b="1" dirty="0" smtClean="0">
                <a:solidFill>
                  <a:schemeClr val="tx1"/>
                </a:solidFill>
              </a:rPr>
              <a:t>Amino Acids</a:t>
            </a:r>
            <a:r>
              <a:rPr lang="en-US" dirty="0" smtClean="0">
                <a:solidFill>
                  <a:schemeClr val="tx1"/>
                </a:solidFill>
              </a:rPr>
              <a:t>,</a:t>
            </a:r>
            <a:r>
              <a:rPr lang="en-GB" altLang="en-US" dirty="0" smtClean="0">
                <a:solidFill>
                  <a:schemeClr val="tx1"/>
                </a:solidFill>
              </a:rPr>
              <a:t> </a:t>
            </a:r>
            <a:r>
              <a:rPr lang="en-US" b="1" dirty="0" smtClean="0">
                <a:solidFill>
                  <a:schemeClr val="tx1"/>
                </a:solidFill>
              </a:rPr>
              <a:t>Small water soluble molecules, Water </a:t>
            </a:r>
            <a:r>
              <a:rPr lang="en-US" dirty="0">
                <a:solidFill>
                  <a:schemeClr val="tx1"/>
                </a:solidFill>
              </a:rPr>
              <a:t>(faster rate)</a:t>
            </a:r>
            <a:endParaRPr lang="en-US" dirty="0">
              <a:solidFill>
                <a:schemeClr val="tx1"/>
              </a:solidFill>
            </a:endParaRPr>
          </a:p>
        </p:txBody>
      </p:sp>
      <p:pic>
        <p:nvPicPr>
          <p:cNvPr id="409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2895599"/>
            <a:ext cx="3886200" cy="22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Autofit/>
          </a:bodyPr>
          <a:lstStyle/>
          <a:p>
            <a:r>
              <a:rPr lang="en-US" sz="3200" u="sng" dirty="0"/>
              <a:t>How do molecules move through the</a:t>
            </a:r>
            <a:br>
              <a:rPr lang="en-US" sz="3200" u="sng" dirty="0"/>
            </a:br>
            <a:r>
              <a:rPr lang="en-US" sz="3200" u="sng" dirty="0"/>
              <a:t>plasma membrane by facilitated diffusion?</a:t>
            </a:r>
            <a:endParaRPr lang="en-US" sz="3200" u="sng" dirty="0"/>
          </a:p>
        </p:txBody>
      </p:sp>
      <p:sp>
        <p:nvSpPr>
          <p:cNvPr id="3" name="Subtitle 2"/>
          <p:cNvSpPr>
            <a:spLocks noGrp="1"/>
          </p:cNvSpPr>
          <p:nvPr>
            <p:ph type="subTitle" idx="1"/>
          </p:nvPr>
        </p:nvSpPr>
        <p:spPr>
          <a:xfrm>
            <a:off x="1600200" y="990600"/>
            <a:ext cx="8915400" cy="5715000"/>
          </a:xfrm>
        </p:spPr>
        <p:txBody>
          <a:bodyPr>
            <a:normAutofit/>
          </a:bodyPr>
          <a:lstStyle/>
          <a:p>
            <a:pPr algn="l"/>
            <a:r>
              <a:rPr lang="en-US" sz="2800" dirty="0">
                <a:solidFill>
                  <a:schemeClr val="tx1"/>
                </a:solidFill>
              </a:rPr>
              <a:t>Channel and Carrier proteins are specific:</a:t>
            </a:r>
            <a:endParaRPr lang="en-US" sz="2800" dirty="0">
              <a:solidFill>
                <a:schemeClr val="tx1"/>
              </a:solidFill>
            </a:endParaRPr>
          </a:p>
          <a:p>
            <a:pPr marL="457200" indent="-457200" algn="l">
              <a:buFont typeface="Arial" panose="020B0604020202020204" pitchFamily="34" charset="0"/>
              <a:buChar char="•"/>
            </a:pPr>
            <a:r>
              <a:rPr lang="en-US" sz="2800" dirty="0" smtClean="0">
                <a:solidFill>
                  <a:schemeClr val="tx1"/>
                </a:solidFill>
              </a:rPr>
              <a:t>Channel </a:t>
            </a:r>
            <a:r>
              <a:rPr lang="en-US" sz="2800" dirty="0">
                <a:solidFill>
                  <a:schemeClr val="tx1"/>
                </a:solidFill>
              </a:rPr>
              <a:t>Proteins allow ions, small solutes, </a:t>
            </a:r>
            <a:r>
              <a:rPr lang="en-US" sz="2800" dirty="0" smtClean="0">
                <a:solidFill>
                  <a:schemeClr val="tx1"/>
                </a:solidFill>
              </a:rPr>
              <a:t>and water to pass.</a:t>
            </a:r>
            <a:endParaRPr lang="en-US" sz="2800" dirty="0">
              <a:solidFill>
                <a:schemeClr val="tx1"/>
              </a:solidFill>
            </a:endParaRPr>
          </a:p>
          <a:p>
            <a:pPr marL="457200" indent="-457200" algn="l">
              <a:buFont typeface="Arial" panose="020B0604020202020204" pitchFamily="34" charset="0"/>
              <a:buChar char="•"/>
            </a:pPr>
            <a:r>
              <a:rPr lang="en-US" sz="2800" dirty="0" smtClean="0">
                <a:solidFill>
                  <a:schemeClr val="tx1"/>
                </a:solidFill>
              </a:rPr>
              <a:t>Carrier </a:t>
            </a:r>
            <a:r>
              <a:rPr lang="en-US" sz="2800" dirty="0">
                <a:solidFill>
                  <a:schemeClr val="tx1"/>
                </a:solidFill>
              </a:rPr>
              <a:t>Proteins move glucose and amino </a:t>
            </a:r>
            <a:r>
              <a:rPr lang="en-US" sz="2800" dirty="0" smtClean="0">
                <a:solidFill>
                  <a:schemeClr val="tx1"/>
                </a:solidFill>
              </a:rPr>
              <a:t>acids.</a:t>
            </a:r>
            <a:endParaRPr lang="en-US" sz="2800" dirty="0">
              <a:solidFill>
                <a:schemeClr val="tx1"/>
              </a:solidFill>
            </a:endParaRPr>
          </a:p>
          <a:p>
            <a:pPr marL="457200" indent="-457200" algn="l">
              <a:buFont typeface="Arial" panose="020B0604020202020204" pitchFamily="34" charset="0"/>
              <a:buChar char="•"/>
            </a:pPr>
            <a:r>
              <a:rPr lang="en-US" sz="2800" dirty="0" smtClean="0">
                <a:solidFill>
                  <a:schemeClr val="tx1"/>
                </a:solidFill>
              </a:rPr>
              <a:t>Facilitated </a:t>
            </a:r>
            <a:r>
              <a:rPr lang="en-US" sz="2800" dirty="0">
                <a:solidFill>
                  <a:schemeClr val="tx1"/>
                </a:solidFill>
              </a:rPr>
              <a:t>diffusion is rate limited, by the number </a:t>
            </a:r>
            <a:r>
              <a:rPr lang="en-US" sz="2800" dirty="0" smtClean="0">
                <a:solidFill>
                  <a:schemeClr val="tx1"/>
                </a:solidFill>
              </a:rPr>
              <a:t>of proteins </a:t>
            </a:r>
            <a:r>
              <a:rPr lang="en-US" sz="2800" dirty="0">
                <a:solidFill>
                  <a:schemeClr val="tx1"/>
                </a:solidFill>
              </a:rPr>
              <a:t>channels/carriers present in the membrane.</a:t>
            </a:r>
            <a:endParaRPr lang="en-US" sz="2800" dirty="0">
              <a:solidFill>
                <a:schemeClr val="tx1"/>
              </a:solidFill>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51709" y="4100945"/>
            <a:ext cx="4620491" cy="252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211785"/>
            <a:ext cx="4343400" cy="241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8915400" cy="762000"/>
          </a:xfrm>
        </p:spPr>
        <p:txBody>
          <a:bodyPr>
            <a:normAutofit/>
          </a:bodyPr>
          <a:lstStyle/>
          <a:p>
            <a:r>
              <a:rPr lang="en-US" sz="4000" u="sng" dirty="0"/>
              <a:t>Passive Transport 3: Osmosis</a:t>
            </a:r>
            <a:endParaRPr lang="en-US" sz="4000" u="sng" dirty="0"/>
          </a:p>
        </p:txBody>
      </p:sp>
      <p:sp>
        <p:nvSpPr>
          <p:cNvPr id="3" name="Subtitle 2"/>
          <p:cNvSpPr>
            <a:spLocks noGrp="1"/>
          </p:cNvSpPr>
          <p:nvPr>
            <p:ph type="subTitle" idx="1"/>
          </p:nvPr>
        </p:nvSpPr>
        <p:spPr>
          <a:xfrm>
            <a:off x="1600200" y="609600"/>
            <a:ext cx="8915400" cy="6096000"/>
          </a:xfrm>
        </p:spPr>
        <p:txBody>
          <a:bodyPr>
            <a:normAutofit/>
          </a:bodyPr>
          <a:lstStyle/>
          <a:p>
            <a:pPr marL="457200" indent="-457200" algn="l">
              <a:buFont typeface="Arial" panose="020B0604020202020204" pitchFamily="34" charset="0"/>
              <a:buChar char="•"/>
            </a:pPr>
            <a:r>
              <a:rPr lang="en-US" sz="2800" dirty="0">
                <a:solidFill>
                  <a:schemeClr val="tx1"/>
                </a:solidFill>
              </a:rPr>
              <a:t>Water Molecules can move </a:t>
            </a:r>
            <a:r>
              <a:rPr lang="en-US" sz="2800" dirty="0" smtClean="0">
                <a:solidFill>
                  <a:schemeClr val="tx1"/>
                </a:solidFill>
              </a:rPr>
              <a:t>directly through </a:t>
            </a:r>
            <a:r>
              <a:rPr lang="en-US" sz="2800" dirty="0">
                <a:solidFill>
                  <a:schemeClr val="tx1"/>
                </a:solidFill>
              </a:rPr>
              <a:t>the phospholipids of </a:t>
            </a:r>
            <a:r>
              <a:rPr lang="en-US" sz="2800" dirty="0" smtClean="0">
                <a:solidFill>
                  <a:schemeClr val="tx1"/>
                </a:solidFill>
              </a:rPr>
              <a:t>the plasma membrane.</a:t>
            </a:r>
            <a:endParaRPr lang="en-US" sz="2800" dirty="0" smtClean="0">
              <a:solidFill>
                <a:schemeClr val="tx1"/>
              </a:solidFill>
            </a:endParaRPr>
          </a:p>
          <a:p>
            <a:pPr marL="457200" indent="-457200" algn="l">
              <a:buFont typeface="Arial" panose="020B0604020202020204" pitchFamily="34" charset="0"/>
              <a:buChar char="•"/>
            </a:pPr>
            <a:r>
              <a:rPr lang="en-US" sz="2800" dirty="0" smtClean="0">
                <a:solidFill>
                  <a:schemeClr val="tx1"/>
                </a:solidFill>
              </a:rPr>
              <a:t>Osmosis </a:t>
            </a:r>
            <a:r>
              <a:rPr lang="en-US" sz="2800" dirty="0">
                <a:solidFill>
                  <a:schemeClr val="tx1"/>
                </a:solidFill>
              </a:rPr>
              <a:t>is the diffusion of water through </a:t>
            </a:r>
            <a:r>
              <a:rPr lang="en-US" sz="2800" dirty="0" smtClean="0">
                <a:solidFill>
                  <a:schemeClr val="tx1"/>
                </a:solidFill>
              </a:rPr>
              <a:t>a</a:t>
            </a:r>
            <a:r>
              <a:rPr lang="en-GB" altLang="en-US" sz="2800" dirty="0" smtClean="0">
                <a:solidFill>
                  <a:schemeClr val="tx1"/>
                </a:solidFill>
              </a:rPr>
              <a:t> </a:t>
            </a:r>
            <a:r>
              <a:rPr lang="en-US" sz="2800" dirty="0" smtClean="0">
                <a:solidFill>
                  <a:schemeClr val="tx1"/>
                </a:solidFill>
              </a:rPr>
              <a:t>semipermeable </a:t>
            </a:r>
            <a:r>
              <a:rPr lang="en-US" sz="2800" dirty="0">
                <a:solidFill>
                  <a:schemeClr val="tx1"/>
                </a:solidFill>
              </a:rPr>
              <a:t>membrane. </a:t>
            </a:r>
            <a:endParaRPr lang="en-US" sz="2800" dirty="0" smtClean="0">
              <a:solidFill>
                <a:schemeClr val="tx1"/>
              </a:solidFill>
            </a:endParaRPr>
          </a:p>
          <a:p>
            <a:pPr marL="457200" indent="-457200" algn="l">
              <a:buFont typeface="Arial" panose="020B0604020202020204" pitchFamily="34" charset="0"/>
              <a:buChar char="•"/>
            </a:pPr>
            <a:r>
              <a:rPr lang="en-US" sz="2800" dirty="0" smtClean="0">
                <a:solidFill>
                  <a:schemeClr val="tx1"/>
                </a:solidFill>
              </a:rPr>
              <a:t>Water </a:t>
            </a:r>
            <a:r>
              <a:rPr lang="en-US" sz="2800" dirty="0">
                <a:solidFill>
                  <a:schemeClr val="tx1"/>
                </a:solidFill>
              </a:rPr>
              <a:t>molecules </a:t>
            </a:r>
            <a:r>
              <a:rPr lang="en-US" sz="2800" dirty="0" smtClean="0">
                <a:solidFill>
                  <a:schemeClr val="tx1"/>
                </a:solidFill>
              </a:rPr>
              <a:t>bound to </a:t>
            </a:r>
            <a:r>
              <a:rPr lang="en-US" sz="2800" dirty="0">
                <a:solidFill>
                  <a:schemeClr val="tx1"/>
                </a:solidFill>
              </a:rPr>
              <a:t>solutes cannot pass due to size, </a:t>
            </a:r>
            <a:r>
              <a:rPr lang="en-US" sz="2800" dirty="0" smtClean="0">
                <a:solidFill>
                  <a:schemeClr val="tx1"/>
                </a:solidFill>
              </a:rPr>
              <a:t>only unbound molecules</a:t>
            </a:r>
            <a:r>
              <a:rPr lang="en-US" sz="2800" dirty="0">
                <a:solidFill>
                  <a:schemeClr val="tx1"/>
                </a:solidFill>
              </a:rPr>
              <a:t>. </a:t>
            </a:r>
            <a:endParaRPr lang="en-US" sz="2800" dirty="0" smtClean="0">
              <a:solidFill>
                <a:schemeClr val="tx1"/>
              </a:solidFill>
            </a:endParaRPr>
          </a:p>
          <a:p>
            <a:pPr marL="457200" indent="-457200" algn="l">
              <a:buFont typeface="Arial" panose="020B0604020202020204" pitchFamily="34" charset="0"/>
              <a:buChar char="•"/>
            </a:pPr>
            <a:r>
              <a:rPr lang="en-US" sz="2800" dirty="0" smtClean="0">
                <a:solidFill>
                  <a:schemeClr val="tx1"/>
                </a:solidFill>
              </a:rPr>
              <a:t>Free </a:t>
            </a:r>
            <a:r>
              <a:rPr lang="en-US" sz="2800" dirty="0">
                <a:solidFill>
                  <a:schemeClr val="tx1"/>
                </a:solidFill>
              </a:rPr>
              <a:t>water molecules collide, bump </a:t>
            </a:r>
            <a:r>
              <a:rPr lang="en-US" sz="2800" dirty="0" smtClean="0">
                <a:solidFill>
                  <a:schemeClr val="tx1"/>
                </a:solidFill>
              </a:rPr>
              <a:t>into the </a:t>
            </a:r>
            <a:r>
              <a:rPr lang="en-US" sz="2800" dirty="0">
                <a:solidFill>
                  <a:schemeClr val="tx1"/>
                </a:solidFill>
              </a:rPr>
              <a:t>membrane, and pass through.</a:t>
            </a:r>
            <a:endParaRPr lang="en-US" sz="2800" dirty="0">
              <a:solidFill>
                <a:schemeClr val="tx1"/>
              </a:solidFill>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19475" y="4495800"/>
            <a:ext cx="4429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a:t>Osmosis and Tonicity</a:t>
            </a:r>
            <a:endParaRPr lang="en-US" u="sng" dirty="0"/>
          </a:p>
        </p:txBody>
      </p:sp>
      <p:sp>
        <p:nvSpPr>
          <p:cNvPr id="3" name="Subtitle 2"/>
          <p:cNvSpPr>
            <a:spLocks noGrp="1"/>
          </p:cNvSpPr>
          <p:nvPr>
            <p:ph type="subTitle" idx="1"/>
          </p:nvPr>
        </p:nvSpPr>
        <p:spPr>
          <a:xfrm>
            <a:off x="1600200" y="533400"/>
            <a:ext cx="8915400" cy="6172200"/>
          </a:xfrm>
        </p:spPr>
        <p:txBody>
          <a:bodyPr>
            <a:normAutofit/>
          </a:bodyPr>
          <a:lstStyle/>
          <a:p>
            <a:pPr marL="457200" indent="-457200" algn="l">
              <a:buFont typeface="Arial" panose="020B0604020202020204" pitchFamily="34" charset="0"/>
              <a:buChar char="•"/>
            </a:pPr>
            <a:r>
              <a:rPr lang="en-US" dirty="0">
                <a:solidFill>
                  <a:schemeClr val="tx1"/>
                </a:solidFill>
              </a:rPr>
              <a:t>Tonicity refers to the total </a:t>
            </a:r>
            <a:r>
              <a:rPr lang="en-US" dirty="0" smtClean="0">
                <a:solidFill>
                  <a:schemeClr val="tx1"/>
                </a:solidFill>
              </a:rPr>
              <a:t>solute concentration </a:t>
            </a:r>
            <a:r>
              <a:rPr lang="en-US" dirty="0">
                <a:solidFill>
                  <a:schemeClr val="tx1"/>
                </a:solidFill>
              </a:rPr>
              <a:t>of the solution outside </a:t>
            </a:r>
            <a:r>
              <a:rPr lang="en-US" dirty="0" smtClean="0">
                <a:solidFill>
                  <a:schemeClr val="tx1"/>
                </a:solidFill>
              </a:rPr>
              <a:t>the cell</a:t>
            </a:r>
            <a:r>
              <a:rPr lang="en-US" dirty="0">
                <a:solidFill>
                  <a:schemeClr val="tx1"/>
                </a:solidFill>
              </a:rPr>
              <a:t>.</a:t>
            </a: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What are the three types of tonicity?</a:t>
            </a:r>
            <a:endParaRPr lang="en-US" dirty="0">
              <a:solidFill>
                <a:schemeClr val="tx1"/>
              </a:solidFill>
            </a:endParaRPr>
          </a:p>
          <a:p>
            <a:pPr marL="514350" indent="-514350" algn="l">
              <a:buFont typeface="Arial" panose="020B0604020202020204" pitchFamily="34" charset="0"/>
              <a:buAutoNum type="arabicParenR"/>
            </a:pPr>
            <a:r>
              <a:rPr lang="en-US" dirty="0" smtClean="0">
                <a:solidFill>
                  <a:schemeClr val="tx1"/>
                </a:solidFill>
              </a:rPr>
              <a:t>Isotonic             2) Hypotonic 	    3) Hypertonic</a:t>
            </a:r>
            <a:endParaRPr lang="en-US" dirty="0" smtClean="0">
              <a:solidFill>
                <a:schemeClr val="tx1"/>
              </a:solidFill>
            </a:endParaRPr>
          </a:p>
          <a:p>
            <a:pPr algn="l"/>
            <a:r>
              <a:rPr lang="en-US" dirty="0" smtClean="0">
                <a:solidFill>
                  <a:schemeClr val="tx1"/>
                </a:solidFill>
              </a:rPr>
              <a:t>     </a:t>
            </a:r>
            <a:endParaRPr lang="en-US" dirty="0" smtClean="0">
              <a:solidFill>
                <a:schemeClr val="tx1"/>
              </a:solidFill>
            </a:endParaRPr>
          </a:p>
          <a:p>
            <a:pPr marL="514350" indent="-514350" algn="l">
              <a:buAutoNum type="arabicParenR"/>
            </a:pPr>
            <a:endParaRPr lang="en-US" dirty="0" smtClean="0">
              <a:solidFill>
                <a:schemeClr val="tx1"/>
              </a:solidFill>
            </a:endParaRPr>
          </a:p>
          <a:p>
            <a:pPr marL="514350" indent="-514350" algn="l">
              <a:buAutoNum type="arabicParenR"/>
            </a:pPr>
            <a:endParaRPr lang="en-US" dirty="0" smtClean="0">
              <a:solidFill>
                <a:schemeClr val="tx1"/>
              </a:solidFill>
            </a:endParaRPr>
          </a:p>
          <a:p>
            <a:pPr marL="514350" indent="-514350" algn="l">
              <a:buAutoNum type="arabicParenR"/>
            </a:pPr>
            <a:endParaRPr lang="en-US" dirty="0">
              <a:solidFill>
                <a:schemeClr val="tx1"/>
              </a:solidFill>
            </a:endParaRPr>
          </a:p>
          <a:p>
            <a:pPr algn="l"/>
            <a:r>
              <a:rPr lang="en-US" sz="2800" dirty="0" smtClean="0">
                <a:solidFill>
                  <a:schemeClr val="tx1"/>
                </a:solidFill>
              </a:rPr>
              <a:t>No net movement      </a:t>
            </a:r>
            <a:r>
              <a:rPr lang="en-US" dirty="0" smtClean="0">
                <a:solidFill>
                  <a:schemeClr val="tx1"/>
                </a:solidFill>
              </a:rPr>
              <a:t>cell gains H</a:t>
            </a:r>
            <a:r>
              <a:rPr lang="en-US" baseline="-25000" dirty="0" smtClean="0">
                <a:solidFill>
                  <a:schemeClr val="tx1"/>
                </a:solidFill>
              </a:rPr>
              <a:t>2</a:t>
            </a:r>
            <a:r>
              <a:rPr lang="en-US" dirty="0" smtClean="0">
                <a:solidFill>
                  <a:schemeClr val="tx1"/>
                </a:solidFill>
              </a:rPr>
              <a:t>O          cell loses H</a:t>
            </a:r>
            <a:r>
              <a:rPr lang="en-US" baseline="-25000" dirty="0" smtClean="0">
                <a:solidFill>
                  <a:schemeClr val="tx1"/>
                </a:solidFill>
              </a:rPr>
              <a:t>2</a:t>
            </a:r>
            <a:r>
              <a:rPr lang="en-US" dirty="0" smtClean="0">
                <a:solidFill>
                  <a:schemeClr val="tx1"/>
                </a:solidFill>
              </a:rPr>
              <a:t>O</a:t>
            </a:r>
            <a:endParaRPr lang="en-US" dirty="0" smtClean="0">
              <a:solidFill>
                <a:schemeClr val="tx1"/>
              </a:solidFill>
            </a:endParaRPr>
          </a:p>
          <a:p>
            <a:pPr algn="l"/>
            <a:r>
              <a:rPr lang="en-US" dirty="0" smtClean="0">
                <a:solidFill>
                  <a:schemeClr val="tx1"/>
                </a:solidFill>
              </a:rPr>
              <a:t>of H</a:t>
            </a:r>
            <a:r>
              <a:rPr lang="en-US" baseline="-25000" dirty="0" smtClean="0">
                <a:solidFill>
                  <a:schemeClr val="tx1"/>
                </a:solidFill>
              </a:rPr>
              <a:t>2</a:t>
            </a:r>
            <a:r>
              <a:rPr lang="en-US" dirty="0" smtClean="0">
                <a:solidFill>
                  <a:schemeClr val="tx1"/>
                </a:solidFill>
              </a:rPr>
              <a:t>O (same size)    (Burst)	                      (</a:t>
            </a:r>
            <a:r>
              <a:rPr lang="en-US" dirty="0" smtClean="0">
                <a:solidFill>
                  <a:schemeClr val="tx1"/>
                </a:solidFill>
              </a:rPr>
              <a:t>Shrinks</a:t>
            </a:r>
            <a:r>
              <a:rPr lang="en-US" dirty="0" smtClean="0">
                <a:solidFill>
                  <a:schemeClr val="tx1"/>
                </a:solidFill>
              </a:rPr>
              <a:t>)</a:t>
            </a:r>
            <a:endParaRPr lang="en-US" dirty="0" smtClean="0">
              <a:solidFill>
                <a:schemeClr val="tx1"/>
              </a:solidFill>
            </a:endParaRPr>
          </a:p>
          <a:p>
            <a:pPr algn="l"/>
            <a:endParaRPr lang="en-US" dirty="0" smtClean="0">
              <a:solidFill>
                <a:schemeClr val="tx1"/>
              </a:solidFill>
            </a:endParaRPr>
          </a:p>
          <a:p>
            <a:pPr algn="l"/>
            <a:endParaRPr lang="en-US" dirty="0">
              <a:solidFill>
                <a:schemeClr val="tx1"/>
              </a:solidFill>
            </a:endParaRPr>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2895600"/>
            <a:ext cx="23812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95600"/>
            <a:ext cx="22860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895600"/>
            <a:ext cx="22860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smtClean="0"/>
              <a:t>Active Transport</a:t>
            </a:r>
            <a:endParaRPr lang="en-US" u="sng" dirty="0"/>
          </a:p>
        </p:txBody>
      </p:sp>
      <p:sp>
        <p:nvSpPr>
          <p:cNvPr id="3" name="Subtitle 2"/>
          <p:cNvSpPr>
            <a:spLocks noGrp="1"/>
          </p:cNvSpPr>
          <p:nvPr>
            <p:ph type="subTitle" idx="1"/>
          </p:nvPr>
        </p:nvSpPr>
        <p:spPr>
          <a:xfrm>
            <a:off x="1600200" y="609600"/>
            <a:ext cx="8915400" cy="6396355"/>
          </a:xfrm>
        </p:spPr>
        <p:txBody>
          <a:bodyPr>
            <a:normAutofit fontScale="85000" lnSpcReduction="10000"/>
          </a:bodyPr>
          <a:lstStyle/>
          <a:p>
            <a:pPr marL="457200" indent="-457200" algn="l">
              <a:buFont typeface="Arial" panose="020B0604020202020204" pitchFamily="34" charset="0"/>
              <a:buChar char="•"/>
            </a:pPr>
            <a:r>
              <a:rPr lang="en-US" dirty="0">
                <a:solidFill>
                  <a:schemeClr val="tx1"/>
                </a:solidFill>
              </a:rPr>
              <a:t>Active Transport</a:t>
            </a:r>
            <a:endParaRPr lang="en-US" dirty="0">
              <a:solidFill>
                <a:schemeClr val="tx1"/>
              </a:solidFill>
            </a:endParaRPr>
          </a:p>
          <a:p>
            <a:pPr algn="l"/>
            <a:r>
              <a:rPr lang="en-US" dirty="0">
                <a:solidFill>
                  <a:schemeClr val="tx1"/>
                </a:solidFill>
              </a:rPr>
              <a:t>	</a:t>
            </a:r>
            <a:r>
              <a:rPr lang="en-US" dirty="0" smtClean="0">
                <a:solidFill>
                  <a:schemeClr val="tx1"/>
                </a:solidFill>
              </a:rPr>
              <a:t>- Primary</a:t>
            </a:r>
            <a:endParaRPr lang="en-US" dirty="0">
              <a:solidFill>
                <a:schemeClr val="tx1"/>
              </a:solidFill>
            </a:endParaRPr>
          </a:p>
          <a:p>
            <a:pPr algn="l"/>
            <a:r>
              <a:rPr lang="en-US" dirty="0">
                <a:solidFill>
                  <a:schemeClr val="tx1"/>
                </a:solidFill>
              </a:rPr>
              <a:t>	</a:t>
            </a:r>
            <a:r>
              <a:rPr lang="en-US" dirty="0" smtClean="0">
                <a:solidFill>
                  <a:schemeClr val="tx1"/>
                </a:solidFill>
              </a:rPr>
              <a:t>- Secondary </a:t>
            </a:r>
            <a:r>
              <a:rPr lang="en-US" dirty="0">
                <a:solidFill>
                  <a:schemeClr val="tx1"/>
                </a:solidFill>
              </a:rPr>
              <a:t>(no ATP)</a:t>
            </a: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Bulk </a:t>
            </a:r>
            <a:r>
              <a:rPr lang="en-US" dirty="0">
                <a:solidFill>
                  <a:schemeClr val="tx1"/>
                </a:solidFill>
              </a:rPr>
              <a:t>Transport</a:t>
            </a:r>
            <a:endParaRPr lang="en-US" dirty="0">
              <a:solidFill>
                <a:schemeClr val="tx1"/>
              </a:solidFill>
            </a:endParaRPr>
          </a:p>
          <a:p>
            <a:pPr algn="l"/>
            <a:r>
              <a:rPr lang="en-US" dirty="0">
                <a:solidFill>
                  <a:schemeClr val="tx1"/>
                </a:solidFill>
              </a:rPr>
              <a:t>	</a:t>
            </a:r>
            <a:r>
              <a:rPr lang="en-US" dirty="0" smtClean="0">
                <a:solidFill>
                  <a:schemeClr val="tx1"/>
                </a:solidFill>
              </a:rPr>
              <a:t>- Exocytosis</a:t>
            </a:r>
            <a:endParaRPr lang="en-US" dirty="0">
              <a:solidFill>
                <a:schemeClr val="tx1"/>
              </a:solidFill>
            </a:endParaRPr>
          </a:p>
          <a:p>
            <a:pPr algn="l"/>
            <a:r>
              <a:rPr lang="en-US" dirty="0">
                <a:solidFill>
                  <a:schemeClr val="tx1"/>
                </a:solidFill>
              </a:rPr>
              <a:t>	</a:t>
            </a:r>
            <a:r>
              <a:rPr lang="en-US" dirty="0" smtClean="0">
                <a:solidFill>
                  <a:schemeClr val="tx1"/>
                </a:solidFill>
              </a:rPr>
              <a:t>- Endocytosis</a:t>
            </a:r>
            <a:endParaRPr lang="en-US" dirty="0">
              <a:solidFill>
                <a:schemeClr val="tx1"/>
              </a:solidFill>
            </a:endParaRPr>
          </a:p>
          <a:p>
            <a:pPr algn="l"/>
            <a:r>
              <a:rPr lang="en-US" dirty="0">
                <a:solidFill>
                  <a:schemeClr val="tx1"/>
                </a:solidFill>
              </a:rPr>
              <a:t>	</a:t>
            </a:r>
            <a:r>
              <a:rPr lang="en-US" dirty="0" smtClean="0">
                <a:solidFill>
                  <a:schemeClr val="tx1"/>
                </a:solidFill>
              </a:rPr>
              <a:t>	- Phagocytosis</a:t>
            </a:r>
            <a:endParaRPr lang="en-US" dirty="0">
              <a:solidFill>
                <a:schemeClr val="tx1"/>
              </a:solidFill>
            </a:endParaRPr>
          </a:p>
          <a:p>
            <a:pPr algn="l"/>
            <a:r>
              <a:rPr lang="en-US" dirty="0">
                <a:solidFill>
                  <a:schemeClr val="tx1"/>
                </a:solidFill>
              </a:rPr>
              <a:t>	</a:t>
            </a:r>
            <a:r>
              <a:rPr lang="en-US" dirty="0" smtClean="0">
                <a:solidFill>
                  <a:schemeClr val="tx1"/>
                </a:solidFill>
              </a:rPr>
              <a:t>	- Pinocytosis</a:t>
            </a:r>
            <a:endParaRPr lang="en-US" dirty="0">
              <a:solidFill>
                <a:schemeClr val="tx1"/>
              </a:solidFill>
            </a:endParaRPr>
          </a:p>
          <a:p>
            <a:pPr algn="l"/>
            <a:r>
              <a:rPr lang="en-US" dirty="0" smtClean="0">
                <a:solidFill>
                  <a:schemeClr val="tx1"/>
                </a:solidFill>
              </a:rPr>
              <a:t>		- Receptor-Mediated endocytosis</a:t>
            </a:r>
            <a:endParaRPr lang="en-US" dirty="0" smtClean="0">
              <a:solidFill>
                <a:schemeClr val="tx1"/>
              </a:solidFill>
            </a:endParaRPr>
          </a:p>
          <a:p>
            <a:pPr algn="l"/>
            <a:endParaRPr lang="en-US" dirty="0" smtClean="0">
              <a:solidFill>
                <a:schemeClr val="tx1"/>
              </a:solidFill>
            </a:endParaRPr>
          </a:p>
          <a:p>
            <a:pPr marL="457200" indent="-457200" algn="l">
              <a:buFont typeface="Arial" panose="020B0604020202020204" pitchFamily="34" charset="0"/>
              <a:buChar char="•"/>
            </a:pPr>
            <a:r>
              <a:rPr lang="en-GB" altLang="en-US" dirty="0">
                <a:solidFill>
                  <a:schemeClr val="tx1"/>
                </a:solidFill>
              </a:rPr>
              <a:t>In p</a:t>
            </a:r>
            <a:r>
              <a:rPr lang="en-US" dirty="0" smtClean="0">
                <a:solidFill>
                  <a:schemeClr val="tx1"/>
                </a:solidFill>
                <a:sym typeface="+mn-ea"/>
              </a:rPr>
              <a:t>rimary</a:t>
            </a:r>
            <a:r>
              <a:rPr lang="en-GB" altLang="en-US" dirty="0" smtClean="0">
                <a:solidFill>
                  <a:schemeClr val="tx1"/>
                </a:solidFill>
                <a:sym typeface="+mn-ea"/>
              </a:rPr>
              <a:t> active transport,</a:t>
            </a:r>
            <a:r>
              <a:rPr lang="en-GB" altLang="en-US" dirty="0">
                <a:solidFill>
                  <a:schemeClr val="tx1"/>
                </a:solidFill>
              </a:rPr>
              <a:t> </a:t>
            </a:r>
            <a:r>
              <a:rPr lang="en-US" dirty="0">
                <a:solidFill>
                  <a:schemeClr val="tx1"/>
                </a:solidFill>
              </a:rPr>
              <a:t>ATP energy </a:t>
            </a:r>
            <a:r>
              <a:rPr lang="en-US" dirty="0" smtClean="0">
                <a:solidFill>
                  <a:schemeClr val="tx1"/>
                </a:solidFill>
              </a:rPr>
              <a:t>is </a:t>
            </a:r>
            <a:r>
              <a:rPr lang="en-US" b="1" dirty="0" smtClean="0">
                <a:solidFill>
                  <a:schemeClr val="tx1"/>
                </a:solidFill>
              </a:rPr>
              <a:t>required </a:t>
            </a:r>
            <a:r>
              <a:rPr lang="en-US" dirty="0">
                <a:solidFill>
                  <a:schemeClr val="tx1"/>
                </a:solidFill>
              </a:rPr>
              <a:t>to move </a:t>
            </a:r>
            <a:r>
              <a:rPr lang="en-US" dirty="0" smtClean="0">
                <a:solidFill>
                  <a:schemeClr val="tx1"/>
                </a:solidFill>
              </a:rPr>
              <a:t>the molecules through.</a:t>
            </a:r>
            <a:endParaRPr lang="en-US" dirty="0" smtClean="0">
              <a:solidFill>
                <a:schemeClr val="tx1"/>
              </a:solidFill>
            </a:endParaRPr>
          </a:p>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a:solidFill>
                  <a:schemeClr val="tx1"/>
                </a:solidFill>
              </a:rPr>
              <a:t>Molecules move from areas of </a:t>
            </a:r>
            <a:r>
              <a:rPr lang="en-US" dirty="0" smtClean="0">
                <a:solidFill>
                  <a:schemeClr val="tx1"/>
                </a:solidFill>
              </a:rPr>
              <a:t>low concentration </a:t>
            </a:r>
            <a:r>
              <a:rPr lang="en-US" dirty="0">
                <a:solidFill>
                  <a:schemeClr val="tx1"/>
                </a:solidFill>
              </a:rPr>
              <a:t>to areas of high </a:t>
            </a:r>
            <a:r>
              <a:rPr lang="en-US" dirty="0" smtClean="0">
                <a:solidFill>
                  <a:schemeClr val="tx1"/>
                </a:solidFill>
              </a:rPr>
              <a:t>concentration with </a:t>
            </a:r>
            <a:r>
              <a:rPr lang="en-US" dirty="0">
                <a:solidFill>
                  <a:schemeClr val="tx1"/>
                </a:solidFill>
              </a:rPr>
              <a:t>the aid of ATP energy.</a:t>
            </a: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Requires </a:t>
            </a:r>
            <a:r>
              <a:rPr lang="en-US" dirty="0">
                <a:solidFill>
                  <a:schemeClr val="tx1"/>
                </a:solidFill>
              </a:rPr>
              <a:t>protein carriers called Pumps.</a:t>
            </a:r>
            <a:endParaRPr lang="en-US" dirty="0">
              <a:solidFill>
                <a:schemeClr val="tx1"/>
              </a:solidFill>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62600" y="533400"/>
            <a:ext cx="4953000" cy="333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sym typeface="+mn-ea"/>
              </a:rPr>
              <a:t>What is Physiology?</a:t>
            </a:r>
            <a:endParaRPr lang="en-GB" altLang="en-US"/>
          </a:p>
        </p:txBody>
      </p:sp>
      <p:sp>
        <p:nvSpPr>
          <p:cNvPr id="3" name="Content Placeholder 2"/>
          <p:cNvSpPr>
            <a:spLocks noGrp="1"/>
          </p:cNvSpPr>
          <p:nvPr>
            <p:ph idx="1"/>
          </p:nvPr>
        </p:nvSpPr>
        <p:spPr/>
        <p:txBody>
          <a:bodyPr>
            <a:normAutofit lnSpcReduction="20000"/>
          </a:bodyPr>
          <a:p>
            <a:r>
              <a:rPr lang="en-GB" altLang="en-US"/>
              <a:t>Physiology is the scientific study of a living organism from the basis of cell function to the integrated functions of the organism as a whole and the influence of the external environment.</a:t>
            </a:r>
            <a:endParaRPr lang="en-GB" altLang="en-US"/>
          </a:p>
          <a:p>
            <a:endParaRPr lang="en-GB" altLang="en-US"/>
          </a:p>
          <a:p>
            <a:r>
              <a:rPr lang="en-GB" altLang="en-US"/>
              <a:t>The word “ Physiology” is derived from two Greek words: Physis (nature) and logos (study).</a:t>
            </a:r>
            <a:endParaRPr lang="en-GB" altLang="en-US"/>
          </a:p>
          <a:p>
            <a:endParaRPr lang="en-GB" altLang="en-US"/>
          </a:p>
          <a:p>
            <a:r>
              <a:rPr lang="en-GB" altLang="en-US"/>
              <a:t>The word “Physiology” was first coined in 1542 by a french physician known as Jean Fernel. It later came into common use in the 19th century.</a:t>
            </a:r>
            <a:endParaRPr lang="en-GB"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a:t>The Importance of Active Transport</a:t>
            </a:r>
            <a:br>
              <a:rPr lang="en-US" u="sng" dirty="0"/>
            </a:br>
            <a:endParaRPr lang="en-US" u="sng" dirty="0"/>
          </a:p>
        </p:txBody>
      </p:sp>
      <p:sp>
        <p:nvSpPr>
          <p:cNvPr id="3" name="Subtitle 2"/>
          <p:cNvSpPr>
            <a:spLocks noGrp="1"/>
          </p:cNvSpPr>
          <p:nvPr>
            <p:ph type="subTitle" idx="1"/>
          </p:nvPr>
        </p:nvSpPr>
        <p:spPr>
          <a:xfrm>
            <a:off x="1600200" y="533400"/>
            <a:ext cx="8915400" cy="6172200"/>
          </a:xfrm>
        </p:spPr>
        <p:txBody>
          <a:bodyPr>
            <a:normAutofit fontScale="80000"/>
          </a:bodyPr>
          <a:lstStyle/>
          <a:p>
            <a:pPr marL="457200" indent="-457200" algn="l">
              <a:buFont typeface="Arial" panose="020B0604020202020204" pitchFamily="34" charset="0"/>
              <a:buChar char="•"/>
            </a:pPr>
            <a:endParaRPr lang="en-US" dirty="0" smtClean="0">
              <a:solidFill>
                <a:schemeClr val="tx1"/>
              </a:solidFill>
            </a:endParaRPr>
          </a:p>
          <a:p>
            <a:pPr marL="457200" indent="-457200" algn="l">
              <a:buFont typeface="Arial" panose="020B0604020202020204" pitchFamily="34" charset="0"/>
              <a:buChar char="•"/>
            </a:pPr>
            <a:r>
              <a:rPr lang="en-US" dirty="0" smtClean="0">
                <a:solidFill>
                  <a:schemeClr val="tx1"/>
                </a:solidFill>
              </a:rPr>
              <a:t>Bring in essential molecules: ions,</a:t>
            </a:r>
            <a:r>
              <a:rPr lang="en-US" dirty="0">
                <a:solidFill>
                  <a:schemeClr val="tx1"/>
                </a:solidFill>
              </a:rPr>
              <a:t> </a:t>
            </a:r>
            <a:r>
              <a:rPr lang="en-US" dirty="0" smtClean="0">
                <a:solidFill>
                  <a:schemeClr val="tx1"/>
                </a:solidFill>
              </a:rPr>
              <a:t>amino acids, glucose, nucleotides.</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Rid cell of unwanted molecules (</a:t>
            </a:r>
            <a:r>
              <a:rPr lang="en-GB" altLang="en-US" dirty="0" smtClean="0">
                <a:solidFill>
                  <a:schemeClr val="tx1"/>
                </a:solidFill>
              </a:rPr>
              <a:t>e.g.</a:t>
            </a:r>
            <a:r>
              <a:rPr lang="en-US" dirty="0">
                <a:solidFill>
                  <a:schemeClr val="tx1"/>
                </a:solidFill>
              </a:rPr>
              <a:t> </a:t>
            </a:r>
            <a:r>
              <a:rPr lang="en-US" dirty="0" smtClean="0">
                <a:solidFill>
                  <a:schemeClr val="tx1"/>
                </a:solidFill>
              </a:rPr>
              <a:t>sodium from urine in kidneys).</a:t>
            </a:r>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Maintain internal conditions </a:t>
            </a:r>
            <a:endParaRPr lang="en-US" dirty="0" smtClean="0">
              <a:solidFill>
                <a:schemeClr val="tx1"/>
              </a:solidFill>
            </a:endParaRPr>
          </a:p>
          <a:p>
            <a:pPr indent="457200" algn="l">
              <a:buFont typeface="Arial" panose="020B0604020202020204" pitchFamily="34" charset="0"/>
            </a:pPr>
            <a:r>
              <a:rPr lang="en-US" dirty="0" smtClean="0">
                <a:solidFill>
                  <a:schemeClr val="tx1"/>
                </a:solidFill>
              </a:rPr>
              <a:t>different</a:t>
            </a:r>
            <a:r>
              <a:rPr lang="en-US" dirty="0">
                <a:solidFill>
                  <a:schemeClr val="tx1"/>
                </a:solidFill>
              </a:rPr>
              <a:t> </a:t>
            </a:r>
            <a:r>
              <a:rPr lang="en-US" dirty="0" smtClean="0">
                <a:solidFill>
                  <a:schemeClr val="tx1"/>
                </a:solidFill>
              </a:rPr>
              <a:t>from the environment</a:t>
            </a:r>
            <a:r>
              <a:rPr lang="en-GB" altLang="en-US" dirty="0" smtClean="0">
                <a:solidFill>
                  <a:schemeClr val="tx1"/>
                </a:solidFill>
              </a:rPr>
              <a:t>.</a:t>
            </a:r>
            <a:endParaRPr lang="en-GB" altLang="en-US" dirty="0" smtClean="0">
              <a:solidFill>
                <a:schemeClr val="tx1"/>
              </a:solidFill>
            </a:endParaRPr>
          </a:p>
          <a:p>
            <a:pPr indent="457200" algn="l">
              <a:buFont typeface="Arial" panose="020B0604020202020204" pitchFamily="34" charset="0"/>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Regulate the volume of cells </a:t>
            </a:r>
            <a:endParaRPr lang="en-US" dirty="0" smtClean="0">
              <a:solidFill>
                <a:schemeClr val="tx1"/>
              </a:solidFill>
            </a:endParaRPr>
          </a:p>
          <a:p>
            <a:pPr indent="457200" algn="l">
              <a:buFont typeface="Arial" panose="020B0604020202020204" pitchFamily="34" charset="0"/>
            </a:pPr>
            <a:r>
              <a:rPr lang="en-US" dirty="0" smtClean="0">
                <a:solidFill>
                  <a:schemeClr val="tx1"/>
                </a:solidFill>
              </a:rPr>
              <a:t>by controlling osmotic potential.</a:t>
            </a:r>
            <a:endParaRPr lang="en-US" dirty="0" smtClean="0">
              <a:solidFill>
                <a:schemeClr val="tx1"/>
              </a:solidFill>
            </a:endParaRPr>
          </a:p>
          <a:p>
            <a:pPr indent="457200" algn="l">
              <a:buFont typeface="Arial" panose="020B0604020202020204" pitchFamily="34" charset="0"/>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Control cellular </a:t>
            </a:r>
            <a:r>
              <a:rPr lang="en-US" dirty="0" err="1" smtClean="0">
                <a:solidFill>
                  <a:schemeClr val="tx1"/>
                </a:solidFill>
              </a:rPr>
              <a:t>pH.</a:t>
            </a:r>
            <a:endParaRPr lang="en-US" dirty="0" err="1" smtClean="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r>
              <a:rPr lang="en-US" dirty="0" smtClean="0">
                <a:solidFill>
                  <a:schemeClr val="tx1"/>
                </a:solidFill>
              </a:rPr>
              <a:t>Re-establish concentration</a:t>
            </a:r>
            <a:r>
              <a:rPr lang="en-US" dirty="0">
                <a:solidFill>
                  <a:schemeClr val="tx1"/>
                </a:solidFill>
              </a:rPr>
              <a:t> </a:t>
            </a:r>
            <a:r>
              <a:rPr lang="en-US" dirty="0" smtClean="0">
                <a:solidFill>
                  <a:schemeClr val="tx1"/>
                </a:solidFill>
              </a:rPr>
              <a:t>gradients to run facilitated diffusion</a:t>
            </a:r>
            <a:r>
              <a:rPr lang="en-US" dirty="0">
                <a:solidFill>
                  <a:schemeClr val="tx1"/>
                </a:solidFill>
              </a:rPr>
              <a:t> </a:t>
            </a:r>
            <a:r>
              <a:rPr lang="en-US" dirty="0" smtClean="0">
                <a:solidFill>
                  <a:schemeClr val="tx1"/>
                </a:solidFill>
              </a:rPr>
              <a:t>(</a:t>
            </a:r>
            <a:r>
              <a:rPr lang="en-GB" altLang="en-US" dirty="0" smtClean="0">
                <a:solidFill>
                  <a:schemeClr val="tx1"/>
                </a:solidFill>
              </a:rPr>
              <a:t>e.g.</a:t>
            </a:r>
            <a:r>
              <a:rPr lang="en-US" dirty="0" smtClean="0">
                <a:solidFill>
                  <a:schemeClr val="tx1"/>
                </a:solidFill>
              </a:rPr>
              <a:t> Sodium-Potassium </a:t>
            </a:r>
            <a:r>
              <a:rPr lang="en-US" dirty="0">
                <a:solidFill>
                  <a:schemeClr val="tx1"/>
                </a:solidFill>
              </a:rPr>
              <a:t>pump </a:t>
            </a:r>
            <a:r>
              <a:rPr lang="en-US" dirty="0" smtClean="0">
                <a:solidFill>
                  <a:schemeClr val="tx1"/>
                </a:solidFill>
              </a:rPr>
              <a:t>and Proton pumps)</a:t>
            </a:r>
            <a:endParaRPr lang="en-US" dirty="0">
              <a:solidFill>
                <a:schemeClr val="tx1"/>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96990" y="2425065"/>
            <a:ext cx="3966210" cy="309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a:t>Secondary Active Transport</a:t>
            </a:r>
            <a:br>
              <a:rPr lang="en-US" u="sng" dirty="0"/>
            </a:br>
            <a:endParaRPr lang="en-US" u="sng" dirty="0"/>
          </a:p>
        </p:txBody>
      </p:sp>
      <p:sp>
        <p:nvSpPr>
          <p:cNvPr id="3" name="Subtitle 2"/>
          <p:cNvSpPr>
            <a:spLocks noGrp="1"/>
          </p:cNvSpPr>
          <p:nvPr>
            <p:ph type="subTitle" idx="1"/>
          </p:nvPr>
        </p:nvSpPr>
        <p:spPr>
          <a:xfrm>
            <a:off x="1600200" y="609600"/>
            <a:ext cx="8915400" cy="6096000"/>
          </a:xfrm>
        </p:spPr>
        <p:txBody>
          <a:bodyPr>
            <a:normAutofit fontScale="80000" lnSpcReduction="20000"/>
          </a:bodyPr>
          <a:lstStyle/>
          <a:p>
            <a:pPr algn="l"/>
            <a:r>
              <a:rPr lang="en-US" b="1" dirty="0" smtClean="0">
                <a:solidFill>
                  <a:schemeClr val="tx1"/>
                </a:solidFill>
              </a:rPr>
              <a:t>	Via facilitated diffusion of Na</a:t>
            </a:r>
            <a:endParaRPr lang="en-US" b="1" dirty="0" smtClean="0">
              <a:solidFill>
                <a:schemeClr val="tx1"/>
              </a:solidFill>
            </a:endParaRPr>
          </a:p>
          <a:p>
            <a:pPr marL="457200" indent="-457200" algn="l">
              <a:buFont typeface="Wingdings" panose="05000000000000000000" pitchFamily="2" charset="2"/>
              <a:buChar char="v"/>
            </a:pPr>
            <a:endParaRPr lang="en-US" b="1" dirty="0">
              <a:solidFill>
                <a:schemeClr val="tx1"/>
              </a:solidFill>
            </a:endParaRPr>
          </a:p>
          <a:p>
            <a:pPr marL="342900" indent="-342900" algn="l">
              <a:buFont typeface="Arial" panose="020B0604020202020204" pitchFamily="34" charset="0"/>
              <a:buChar char="•"/>
            </a:pPr>
            <a:r>
              <a:rPr lang="en-US" b="1" dirty="0" smtClean="0">
                <a:solidFill>
                  <a:schemeClr val="tx1"/>
                </a:solidFill>
              </a:rPr>
              <a:t>Counter </a:t>
            </a:r>
            <a:r>
              <a:rPr lang="en-US" b="1" dirty="0">
                <a:solidFill>
                  <a:schemeClr val="tx1"/>
                </a:solidFill>
              </a:rPr>
              <a:t>Transport </a:t>
            </a:r>
            <a:r>
              <a:rPr lang="en-US" dirty="0">
                <a:solidFill>
                  <a:schemeClr val="tx1"/>
                </a:solidFill>
              </a:rPr>
              <a:t>– the </a:t>
            </a:r>
            <a:r>
              <a:rPr lang="en-US" dirty="0" smtClean="0">
                <a:solidFill>
                  <a:schemeClr val="tx1"/>
                </a:solidFill>
              </a:rPr>
              <a:t>transport</a:t>
            </a:r>
            <a:endParaRPr lang="en-US" dirty="0" smtClean="0">
              <a:solidFill>
                <a:schemeClr val="tx1"/>
              </a:solidFill>
            </a:endParaRPr>
          </a:p>
          <a:p>
            <a:pPr algn="l"/>
            <a:r>
              <a:rPr lang="en-US" dirty="0" smtClean="0">
                <a:solidFill>
                  <a:schemeClr val="tx1"/>
                </a:solidFill>
              </a:rPr>
              <a:t>of two substances at the same time</a:t>
            </a:r>
            <a:endParaRPr lang="en-US" dirty="0" smtClean="0">
              <a:solidFill>
                <a:schemeClr val="tx1"/>
              </a:solidFill>
            </a:endParaRPr>
          </a:p>
          <a:p>
            <a:pPr algn="l"/>
            <a:r>
              <a:rPr lang="en-US" dirty="0" smtClean="0">
                <a:solidFill>
                  <a:schemeClr val="tx1"/>
                </a:solidFill>
              </a:rPr>
              <a:t>in opposite directions, without ATP.</a:t>
            </a:r>
            <a:endParaRPr lang="en-US" dirty="0" smtClean="0">
              <a:solidFill>
                <a:schemeClr val="tx1"/>
              </a:solidFill>
            </a:endParaRPr>
          </a:p>
          <a:p>
            <a:pPr algn="l"/>
            <a:r>
              <a:rPr lang="en-US" dirty="0" smtClean="0">
                <a:solidFill>
                  <a:schemeClr val="tx1"/>
                </a:solidFill>
              </a:rPr>
              <a:t>Protein </a:t>
            </a:r>
            <a:r>
              <a:rPr lang="en-US" dirty="0">
                <a:solidFill>
                  <a:schemeClr val="tx1"/>
                </a:solidFill>
              </a:rPr>
              <a:t>carriers are </a:t>
            </a:r>
            <a:r>
              <a:rPr lang="en-US" dirty="0" smtClean="0">
                <a:solidFill>
                  <a:schemeClr val="tx1"/>
                </a:solidFill>
              </a:rPr>
              <a:t>called </a:t>
            </a:r>
            <a:r>
              <a:rPr lang="en-US" b="1" dirty="0" err="1" smtClean="0">
                <a:solidFill>
                  <a:schemeClr val="tx1"/>
                </a:solidFill>
              </a:rPr>
              <a:t>Antiports</a:t>
            </a:r>
            <a:r>
              <a:rPr lang="en-US" dirty="0" smtClean="0">
                <a:solidFill>
                  <a:schemeClr val="tx1"/>
                </a:solidFill>
              </a:rPr>
              <a:t>.</a:t>
            </a:r>
            <a:endParaRPr lang="en-US" dirty="0" smtClean="0">
              <a:solidFill>
                <a:schemeClr val="tx1"/>
              </a:solidFill>
            </a:endParaRPr>
          </a:p>
          <a:p>
            <a:pPr algn="l"/>
            <a:endParaRPr lang="en-US" dirty="0" smtClean="0">
              <a:solidFill>
                <a:schemeClr val="tx1"/>
              </a:solidFill>
            </a:endParaRPr>
          </a:p>
          <a:p>
            <a:pPr marL="342900" indent="-342900" algn="l">
              <a:buFont typeface="Arial" panose="020B0604020202020204" pitchFamily="34" charset="0"/>
              <a:buChar char="•"/>
            </a:pPr>
            <a:r>
              <a:rPr lang="en-US" b="1" dirty="0" smtClean="0">
                <a:solidFill>
                  <a:schemeClr val="tx1"/>
                </a:solidFill>
              </a:rPr>
              <a:t>Co-transport </a:t>
            </a:r>
            <a:r>
              <a:rPr lang="en-US" dirty="0">
                <a:solidFill>
                  <a:schemeClr val="tx1"/>
                </a:solidFill>
              </a:rPr>
              <a:t>– the transport of</a:t>
            </a:r>
            <a:endParaRPr lang="en-US" dirty="0">
              <a:solidFill>
                <a:schemeClr val="tx1"/>
              </a:solidFill>
            </a:endParaRPr>
          </a:p>
          <a:p>
            <a:pPr algn="l"/>
            <a:r>
              <a:rPr lang="en-US" dirty="0">
                <a:solidFill>
                  <a:schemeClr val="tx1"/>
                </a:solidFill>
              </a:rPr>
              <a:t>two substances at the same time in</a:t>
            </a:r>
            <a:endParaRPr lang="en-US" dirty="0">
              <a:solidFill>
                <a:schemeClr val="tx1"/>
              </a:solidFill>
            </a:endParaRPr>
          </a:p>
          <a:p>
            <a:pPr algn="l"/>
            <a:r>
              <a:rPr lang="en-US" dirty="0">
                <a:solidFill>
                  <a:schemeClr val="tx1"/>
                </a:solidFill>
              </a:rPr>
              <a:t>the same direction, without ATP.</a:t>
            </a:r>
            <a:endParaRPr lang="en-US" dirty="0">
              <a:solidFill>
                <a:schemeClr val="tx1"/>
              </a:solidFill>
            </a:endParaRPr>
          </a:p>
          <a:p>
            <a:pPr algn="l"/>
            <a:r>
              <a:rPr lang="en-US" dirty="0">
                <a:solidFill>
                  <a:schemeClr val="tx1"/>
                </a:solidFill>
              </a:rPr>
              <a:t>Protein carriers are </a:t>
            </a:r>
            <a:r>
              <a:rPr lang="en-US" dirty="0" smtClean="0">
                <a:solidFill>
                  <a:schemeClr val="tx1"/>
                </a:solidFill>
              </a:rPr>
              <a:t>called </a:t>
            </a:r>
            <a:r>
              <a:rPr lang="en-US" b="1" dirty="0" err="1" smtClean="0">
                <a:solidFill>
                  <a:schemeClr val="tx1"/>
                </a:solidFill>
              </a:rPr>
              <a:t>Symports</a:t>
            </a:r>
            <a:r>
              <a:rPr lang="en-US" dirty="0" smtClean="0">
                <a:solidFill>
                  <a:schemeClr val="tx1"/>
                </a:solidFill>
              </a:rPr>
              <a:t>.</a:t>
            </a:r>
            <a:endParaRPr lang="en-US" dirty="0" smtClean="0">
              <a:solidFill>
                <a:schemeClr val="tx1"/>
              </a:solidFill>
            </a:endParaRPr>
          </a:p>
          <a:p>
            <a:pPr algn="l"/>
            <a:endParaRPr lang="en-US" dirty="0">
              <a:solidFill>
                <a:schemeClr val="tx1"/>
              </a:solidFill>
            </a:endParaRPr>
          </a:p>
          <a:p>
            <a:pPr marL="342900" indent="-342900" algn="l">
              <a:buFont typeface="Arial" panose="020B0604020202020204" pitchFamily="34" charset="0"/>
              <a:buChar char="•"/>
            </a:pPr>
            <a:r>
              <a:rPr lang="en-US" b="1" dirty="0" smtClean="0">
                <a:solidFill>
                  <a:schemeClr val="tx1"/>
                </a:solidFill>
              </a:rPr>
              <a:t>Gated </a:t>
            </a:r>
            <a:r>
              <a:rPr lang="en-US" b="1" dirty="0">
                <a:solidFill>
                  <a:schemeClr val="tx1"/>
                </a:solidFill>
              </a:rPr>
              <a:t>Channels </a:t>
            </a:r>
            <a:r>
              <a:rPr lang="en-US" dirty="0">
                <a:solidFill>
                  <a:schemeClr val="tx1"/>
                </a:solidFill>
              </a:rPr>
              <a:t>– receptors</a:t>
            </a:r>
            <a:endParaRPr lang="en-US" dirty="0">
              <a:solidFill>
                <a:schemeClr val="tx1"/>
              </a:solidFill>
            </a:endParaRPr>
          </a:p>
          <a:p>
            <a:pPr algn="l"/>
            <a:r>
              <a:rPr lang="en-US" dirty="0">
                <a:solidFill>
                  <a:schemeClr val="tx1"/>
                </a:solidFill>
              </a:rPr>
              <a:t>combined with channel proteins.</a:t>
            </a:r>
            <a:endParaRPr lang="en-US" dirty="0">
              <a:solidFill>
                <a:schemeClr val="tx1"/>
              </a:solidFill>
            </a:endParaRPr>
          </a:p>
          <a:p>
            <a:pPr algn="l"/>
            <a:r>
              <a:rPr lang="en-US" dirty="0">
                <a:solidFill>
                  <a:schemeClr val="tx1"/>
                </a:solidFill>
              </a:rPr>
              <a:t>When a chemical messenger binds</a:t>
            </a:r>
            <a:endParaRPr lang="en-US" dirty="0">
              <a:solidFill>
                <a:schemeClr val="tx1"/>
              </a:solidFill>
            </a:endParaRPr>
          </a:p>
          <a:p>
            <a:pPr algn="l"/>
            <a:r>
              <a:rPr lang="en-US" dirty="0">
                <a:solidFill>
                  <a:schemeClr val="tx1"/>
                </a:solidFill>
              </a:rPr>
              <a:t>to a receptor, a gate opens to allow</a:t>
            </a:r>
            <a:endParaRPr lang="en-US" dirty="0">
              <a:solidFill>
                <a:schemeClr val="tx1"/>
              </a:solidFill>
            </a:endParaRPr>
          </a:p>
          <a:p>
            <a:pPr algn="l"/>
            <a:r>
              <a:rPr lang="en-US" dirty="0" smtClean="0">
                <a:solidFill>
                  <a:schemeClr val="tx1"/>
                </a:solidFill>
              </a:rPr>
              <a:t>Ions to </a:t>
            </a:r>
            <a:r>
              <a:rPr lang="en-US" dirty="0">
                <a:solidFill>
                  <a:schemeClr val="tx1"/>
                </a:solidFill>
              </a:rPr>
              <a:t>flow through the channel.</a:t>
            </a:r>
            <a:endParaRPr lang="en-US" dirty="0">
              <a:solidFill>
                <a:schemeClr val="tx1"/>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533400"/>
            <a:ext cx="3733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388" y="2667001"/>
            <a:ext cx="3529012"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495801"/>
            <a:ext cx="3733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2400"/>
            <a:ext cx="8915400" cy="762000"/>
          </a:xfrm>
        </p:spPr>
        <p:txBody>
          <a:bodyPr>
            <a:normAutofit fontScale="90000"/>
          </a:bodyPr>
          <a:lstStyle/>
          <a:p>
            <a:r>
              <a:rPr lang="en-US" u="sng" dirty="0"/>
              <a:t>Bulk Transport: Exocytosis</a:t>
            </a:r>
            <a:endParaRPr lang="en-US" u="sng" dirty="0"/>
          </a:p>
        </p:txBody>
      </p:sp>
      <p:sp>
        <p:nvSpPr>
          <p:cNvPr id="3" name="Subtitle 2"/>
          <p:cNvSpPr>
            <a:spLocks noGrp="1"/>
          </p:cNvSpPr>
          <p:nvPr>
            <p:ph type="subTitle" idx="1"/>
          </p:nvPr>
        </p:nvSpPr>
        <p:spPr>
          <a:xfrm>
            <a:off x="1600200" y="533400"/>
            <a:ext cx="9067800" cy="6172200"/>
          </a:xfrm>
        </p:spPr>
        <p:txBody>
          <a:bodyPr>
            <a:normAutofit/>
          </a:bodyPr>
          <a:lstStyle/>
          <a:p>
            <a:pPr marL="457200" indent="-457200" algn="l">
              <a:buFont typeface="Arial" panose="020B0604020202020204" pitchFamily="34" charset="0"/>
              <a:buChar char="•"/>
            </a:pPr>
            <a:r>
              <a:rPr lang="en-US" dirty="0" smtClean="0">
                <a:solidFill>
                  <a:schemeClr val="tx1"/>
                </a:solidFill>
              </a:rPr>
              <a:t>Movement of large molecules </a:t>
            </a:r>
            <a:r>
              <a:rPr lang="en-US" dirty="0">
                <a:solidFill>
                  <a:schemeClr val="tx1"/>
                </a:solidFill>
              </a:rPr>
              <a:t>bound </a:t>
            </a:r>
            <a:r>
              <a:rPr lang="en-US" dirty="0" smtClean="0">
                <a:solidFill>
                  <a:schemeClr val="tx1"/>
                </a:solidFill>
              </a:rPr>
              <a:t>in vesicles </a:t>
            </a:r>
            <a:r>
              <a:rPr lang="en-US" b="1" dirty="0" smtClean="0">
                <a:solidFill>
                  <a:schemeClr val="tx1"/>
                </a:solidFill>
              </a:rPr>
              <a:t>out of </a:t>
            </a:r>
            <a:r>
              <a:rPr lang="en-US" dirty="0" smtClean="0">
                <a:solidFill>
                  <a:schemeClr val="tx1"/>
                </a:solidFill>
              </a:rPr>
              <a:t>the cell with the aid of ATP energy. Vesicle fuses with the plasma membrane to eject macromolecules</a:t>
            </a:r>
            <a:r>
              <a:rPr lang="en-GB" altLang="en-US" dirty="0" smtClean="0">
                <a:solidFill>
                  <a:schemeClr val="tx1"/>
                </a:solidFill>
              </a:rPr>
              <a:t>. e.g. </a:t>
            </a:r>
            <a:r>
              <a:rPr lang="en-US" dirty="0" smtClean="0">
                <a:solidFill>
                  <a:schemeClr val="tx1"/>
                </a:solidFill>
              </a:rPr>
              <a:t> Proteins, polysaccharides, polynucleotides, whole cells, hormones, mucus,</a:t>
            </a:r>
            <a:r>
              <a:rPr lang="en-US" dirty="0">
                <a:solidFill>
                  <a:schemeClr val="tx1"/>
                </a:solidFill>
              </a:rPr>
              <a:t> </a:t>
            </a:r>
            <a:r>
              <a:rPr lang="en-US" dirty="0" smtClean="0">
                <a:solidFill>
                  <a:schemeClr val="tx1"/>
                </a:solidFill>
              </a:rPr>
              <a:t>neurotransmitters, waste.</a:t>
            </a:r>
            <a:endParaRPr lang="en-US" dirty="0" smtClean="0">
              <a:solidFill>
                <a:schemeClr val="tx1"/>
              </a:solidFill>
            </a:endParaRPr>
          </a:p>
          <a:p>
            <a:pPr marL="457200" indent="-457200" algn="l">
              <a:buFont typeface="Wingdings" panose="05000000000000000000" pitchFamily="2" charset="2"/>
              <a:buChar char="v"/>
            </a:pPr>
            <a:endParaRPr lang="en-US" dirty="0" smtClean="0">
              <a:solidFill>
                <a:schemeClr val="tx1"/>
              </a:solidFill>
            </a:endParaRPr>
          </a:p>
          <a:p>
            <a:r>
              <a:rPr lang="en-US" b="1" u="sng" dirty="0">
                <a:solidFill>
                  <a:schemeClr val="tx1"/>
                </a:solidFill>
              </a:rPr>
              <a:t>Bulk Transport: Endocytosis</a:t>
            </a:r>
            <a:endParaRPr lang="en-US" b="1" u="sng" dirty="0">
              <a:solidFill>
                <a:schemeClr val="tx1"/>
              </a:solidFill>
            </a:endParaRPr>
          </a:p>
          <a:p>
            <a:pPr marL="457200" indent="-457200" algn="l">
              <a:buFont typeface="Arial" panose="020B0604020202020204" pitchFamily="34" charset="0"/>
              <a:buChar char="•"/>
            </a:pPr>
            <a:r>
              <a:rPr lang="en-US" dirty="0">
                <a:solidFill>
                  <a:schemeClr val="tx1"/>
                </a:solidFill>
              </a:rPr>
              <a:t>Movement of large molecules </a:t>
            </a:r>
            <a:r>
              <a:rPr lang="en-US" b="1" dirty="0">
                <a:solidFill>
                  <a:schemeClr val="tx1"/>
                </a:solidFill>
              </a:rPr>
              <a:t>into </a:t>
            </a:r>
            <a:r>
              <a:rPr lang="en-US" dirty="0">
                <a:solidFill>
                  <a:schemeClr val="tx1"/>
                </a:solidFill>
              </a:rPr>
              <a:t>the </a:t>
            </a:r>
            <a:r>
              <a:rPr lang="en-US" dirty="0" smtClean="0">
                <a:solidFill>
                  <a:schemeClr val="tx1"/>
                </a:solidFill>
              </a:rPr>
              <a:t>cell by </a:t>
            </a:r>
            <a:r>
              <a:rPr lang="en-US" dirty="0">
                <a:solidFill>
                  <a:schemeClr val="tx1"/>
                </a:solidFill>
              </a:rPr>
              <a:t>engulfing them in vesicles, using </a:t>
            </a:r>
            <a:r>
              <a:rPr lang="en-US" dirty="0" smtClean="0">
                <a:solidFill>
                  <a:schemeClr val="tx1"/>
                </a:solidFill>
              </a:rPr>
              <a:t>ATP energy</a:t>
            </a:r>
            <a:r>
              <a:rPr lang="en-US" dirty="0">
                <a:solidFill>
                  <a:schemeClr val="tx1"/>
                </a:solidFill>
              </a:rPr>
              <a:t>.</a:t>
            </a:r>
            <a:endParaRPr lang="en-US" dirty="0">
              <a:solidFill>
                <a:schemeClr val="tx1"/>
              </a:solidFill>
            </a:endParaRPr>
          </a:p>
          <a:p>
            <a:pPr marL="457200" indent="-457200" algn="l">
              <a:buFont typeface="Arial" panose="020B0604020202020204" pitchFamily="34" charset="0"/>
              <a:buChar char="•"/>
            </a:pPr>
            <a:r>
              <a:rPr lang="en-US" dirty="0">
                <a:solidFill>
                  <a:schemeClr val="tx1"/>
                </a:solidFill>
              </a:rPr>
              <a:t>Three types of Endocytosis:</a:t>
            </a:r>
            <a:endParaRPr lang="en-US" dirty="0">
              <a:solidFill>
                <a:schemeClr val="tx1"/>
              </a:solidFill>
            </a:endParaRPr>
          </a:p>
          <a:p>
            <a:pPr algn="l"/>
            <a:r>
              <a:rPr lang="en-US" dirty="0" smtClean="0">
                <a:solidFill>
                  <a:schemeClr val="tx1"/>
                </a:solidFill>
              </a:rPr>
              <a:t>	– Phagocytosis</a:t>
            </a:r>
            <a:endParaRPr lang="en-US" dirty="0">
              <a:solidFill>
                <a:schemeClr val="tx1"/>
              </a:solidFill>
            </a:endParaRPr>
          </a:p>
          <a:p>
            <a:pPr algn="l"/>
            <a:r>
              <a:rPr lang="en-US" dirty="0" smtClean="0">
                <a:solidFill>
                  <a:schemeClr val="tx1"/>
                </a:solidFill>
              </a:rPr>
              <a:t>	– Pinocytosis</a:t>
            </a:r>
            <a:endParaRPr lang="en-US" dirty="0">
              <a:solidFill>
                <a:schemeClr val="tx1"/>
              </a:solidFill>
            </a:endParaRPr>
          </a:p>
          <a:p>
            <a:pPr algn="l"/>
            <a:r>
              <a:rPr lang="en-US" dirty="0" smtClean="0">
                <a:solidFill>
                  <a:schemeClr val="tx1"/>
                </a:solidFill>
              </a:rPr>
              <a:t>	– Receptor-mediated endocytosis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76200"/>
            <a:ext cx="8915400" cy="6629400"/>
          </a:xfrm>
        </p:spPr>
        <p:txBody>
          <a:bodyPr>
            <a:normAutofit/>
          </a:bodyPr>
          <a:lstStyle/>
          <a:p>
            <a:pPr marL="457200" indent="-457200" algn="l">
              <a:buFont typeface="Arial" panose="020B0604020202020204" pitchFamily="34" charset="0"/>
              <a:buChar char="•"/>
            </a:pPr>
            <a:r>
              <a:rPr lang="en-US" b="1" dirty="0" smtClean="0">
                <a:solidFill>
                  <a:schemeClr val="tx1"/>
                </a:solidFill>
              </a:rPr>
              <a:t>Phagocytosis</a:t>
            </a:r>
            <a:r>
              <a:rPr lang="en-US" dirty="0" smtClean="0">
                <a:solidFill>
                  <a:schemeClr val="tx1"/>
                </a:solidFill>
              </a:rPr>
              <a:t>: “Cellular </a:t>
            </a:r>
            <a:r>
              <a:rPr lang="en-US" dirty="0">
                <a:solidFill>
                  <a:schemeClr val="tx1"/>
                </a:solidFill>
              </a:rPr>
              <a:t>Eating” </a:t>
            </a:r>
            <a:endParaRPr lang="en-US" dirty="0" smtClean="0">
              <a:solidFill>
                <a:schemeClr val="tx1"/>
              </a:solidFill>
            </a:endParaRPr>
          </a:p>
          <a:p>
            <a:pPr algn="l"/>
            <a:r>
              <a:rPr lang="en-US" dirty="0" smtClean="0">
                <a:solidFill>
                  <a:schemeClr val="tx1"/>
                </a:solidFill>
              </a:rPr>
              <a:t>– </a:t>
            </a:r>
            <a:r>
              <a:rPr lang="en-US" dirty="0">
                <a:solidFill>
                  <a:schemeClr val="tx1"/>
                </a:solidFill>
              </a:rPr>
              <a:t>engulfing </a:t>
            </a:r>
            <a:r>
              <a:rPr lang="en-US" dirty="0" smtClean="0">
                <a:solidFill>
                  <a:schemeClr val="tx1"/>
                </a:solidFill>
              </a:rPr>
              <a:t>large molecules</a:t>
            </a:r>
            <a:r>
              <a:rPr lang="en-US" dirty="0">
                <a:solidFill>
                  <a:schemeClr val="tx1"/>
                </a:solidFill>
              </a:rPr>
              <a:t>, </a:t>
            </a:r>
            <a:endParaRPr lang="en-US" dirty="0" smtClean="0">
              <a:solidFill>
                <a:schemeClr val="tx1"/>
              </a:solidFill>
            </a:endParaRPr>
          </a:p>
          <a:p>
            <a:pPr algn="l"/>
            <a:r>
              <a:rPr lang="en-US" dirty="0" smtClean="0">
                <a:solidFill>
                  <a:schemeClr val="tx1"/>
                </a:solidFill>
              </a:rPr>
              <a:t>whole </a:t>
            </a:r>
            <a:r>
              <a:rPr lang="en-US" dirty="0">
                <a:solidFill>
                  <a:schemeClr val="tx1"/>
                </a:solidFill>
              </a:rPr>
              <a:t>cells, </a:t>
            </a:r>
            <a:r>
              <a:rPr lang="en-US" dirty="0" smtClean="0">
                <a:solidFill>
                  <a:schemeClr val="tx1"/>
                </a:solidFill>
              </a:rPr>
              <a:t>bacteria.</a:t>
            </a:r>
            <a:endParaRPr lang="en-US" dirty="0" smtClean="0">
              <a:solidFill>
                <a:schemeClr val="tx1"/>
              </a:solidFill>
            </a:endParaRPr>
          </a:p>
          <a:p>
            <a:pPr algn="l"/>
            <a:endParaRPr lang="en-US" dirty="0" smtClean="0">
              <a:solidFill>
                <a:schemeClr val="tx1"/>
              </a:solidFill>
            </a:endParaRPr>
          </a:p>
          <a:p>
            <a:pPr marL="457200" indent="-457200" algn="l">
              <a:buFont typeface="Arial" panose="020B0604020202020204" pitchFamily="34" charset="0"/>
              <a:buChar char="•"/>
            </a:pPr>
            <a:r>
              <a:rPr lang="en-US" b="1" dirty="0" smtClean="0">
                <a:solidFill>
                  <a:schemeClr val="tx1"/>
                </a:solidFill>
              </a:rPr>
              <a:t>Pinocytosis</a:t>
            </a:r>
            <a:r>
              <a:rPr lang="en-US" dirty="0" smtClean="0">
                <a:solidFill>
                  <a:schemeClr val="tx1"/>
                </a:solidFill>
              </a:rPr>
              <a:t>: “Cellular </a:t>
            </a:r>
            <a:r>
              <a:rPr lang="en-US" dirty="0">
                <a:solidFill>
                  <a:schemeClr val="tx1"/>
                </a:solidFill>
              </a:rPr>
              <a:t>Drinking” </a:t>
            </a:r>
            <a:endParaRPr lang="en-US" dirty="0" smtClean="0">
              <a:solidFill>
                <a:schemeClr val="tx1"/>
              </a:solidFill>
            </a:endParaRPr>
          </a:p>
          <a:p>
            <a:pPr algn="l"/>
            <a:r>
              <a:rPr lang="en-US" dirty="0" smtClean="0">
                <a:solidFill>
                  <a:schemeClr val="tx1"/>
                </a:solidFill>
              </a:rPr>
              <a:t>– </a:t>
            </a:r>
            <a:r>
              <a:rPr lang="en-US" dirty="0">
                <a:solidFill>
                  <a:schemeClr val="tx1"/>
                </a:solidFill>
              </a:rPr>
              <a:t>engulfing liquids and</a:t>
            </a:r>
            <a:endParaRPr lang="en-US" dirty="0">
              <a:solidFill>
                <a:schemeClr val="tx1"/>
              </a:solidFill>
            </a:endParaRPr>
          </a:p>
          <a:p>
            <a:pPr algn="l"/>
            <a:r>
              <a:rPr lang="en-US" dirty="0">
                <a:solidFill>
                  <a:schemeClr val="tx1"/>
                </a:solidFill>
              </a:rPr>
              <a:t>small molecules dissolved </a:t>
            </a:r>
            <a:endParaRPr lang="en-US" dirty="0" smtClean="0">
              <a:solidFill>
                <a:schemeClr val="tx1"/>
              </a:solidFill>
            </a:endParaRPr>
          </a:p>
          <a:p>
            <a:pPr algn="l"/>
            <a:r>
              <a:rPr lang="en-US" dirty="0" smtClean="0">
                <a:solidFill>
                  <a:schemeClr val="tx1"/>
                </a:solidFill>
              </a:rPr>
              <a:t>in liquids; unspecific </a:t>
            </a:r>
            <a:r>
              <a:rPr lang="en-US" dirty="0">
                <a:solidFill>
                  <a:schemeClr val="tx1"/>
                </a:solidFill>
              </a:rPr>
              <a:t>what enters</a:t>
            </a:r>
            <a:r>
              <a:rPr lang="en-US" dirty="0" smtClean="0">
                <a:solidFill>
                  <a:schemeClr val="tx1"/>
                </a:solidFill>
              </a:rPr>
              <a:t>.</a:t>
            </a:r>
            <a:endParaRPr lang="en-US" dirty="0" smtClean="0">
              <a:solidFill>
                <a:schemeClr val="tx1"/>
              </a:solidFill>
            </a:endParaRPr>
          </a:p>
          <a:p>
            <a:pPr algn="l"/>
            <a:endParaRPr lang="en-US" dirty="0" smtClean="0">
              <a:solidFill>
                <a:schemeClr val="tx1"/>
              </a:solidFill>
            </a:endParaRPr>
          </a:p>
          <a:p>
            <a:pPr marL="457200" indent="-457200" algn="l">
              <a:buFont typeface="Arial" panose="020B0604020202020204" pitchFamily="34" charset="0"/>
              <a:buChar char="•"/>
            </a:pPr>
            <a:r>
              <a:rPr lang="en-US" b="1" dirty="0">
                <a:solidFill>
                  <a:schemeClr val="tx1"/>
                </a:solidFill>
              </a:rPr>
              <a:t>Receptor-Mediated </a:t>
            </a:r>
            <a:r>
              <a:rPr lang="en-US" b="1" dirty="0" smtClean="0">
                <a:solidFill>
                  <a:schemeClr val="tx1"/>
                </a:solidFill>
              </a:rPr>
              <a:t>Endocytosis:</a:t>
            </a:r>
            <a:endParaRPr lang="en-US" b="1" dirty="0">
              <a:solidFill>
                <a:schemeClr val="tx1"/>
              </a:solidFill>
            </a:endParaRPr>
          </a:p>
          <a:p>
            <a:pPr algn="l"/>
            <a:r>
              <a:rPr lang="en-US" dirty="0" smtClean="0">
                <a:solidFill>
                  <a:schemeClr val="tx1"/>
                </a:solidFill>
              </a:rPr>
              <a:t>Movement of very specific</a:t>
            </a:r>
            <a:endParaRPr lang="en-US" dirty="0">
              <a:solidFill>
                <a:schemeClr val="tx1"/>
              </a:solidFill>
            </a:endParaRPr>
          </a:p>
          <a:p>
            <a:pPr algn="l"/>
            <a:r>
              <a:rPr lang="en-US" dirty="0" smtClean="0">
                <a:solidFill>
                  <a:schemeClr val="tx1"/>
                </a:solidFill>
              </a:rPr>
              <a:t>molecules into the cell with the</a:t>
            </a:r>
            <a:endParaRPr lang="en-US" dirty="0">
              <a:solidFill>
                <a:schemeClr val="tx1"/>
              </a:solidFill>
            </a:endParaRPr>
          </a:p>
          <a:p>
            <a:pPr algn="l"/>
            <a:r>
              <a:rPr lang="en-US" dirty="0">
                <a:solidFill>
                  <a:schemeClr val="tx1"/>
                </a:solidFill>
              </a:rPr>
              <a:t>use </a:t>
            </a:r>
            <a:r>
              <a:rPr lang="en-US" dirty="0" smtClean="0">
                <a:solidFill>
                  <a:schemeClr val="tx1"/>
                </a:solidFill>
              </a:rPr>
              <a:t>of vesicles coated with the</a:t>
            </a:r>
            <a:endParaRPr lang="en-US" dirty="0">
              <a:solidFill>
                <a:schemeClr val="tx1"/>
              </a:solidFill>
            </a:endParaRPr>
          </a:p>
          <a:p>
            <a:pPr algn="l"/>
            <a:r>
              <a:rPr lang="en-US" dirty="0" smtClean="0">
                <a:solidFill>
                  <a:schemeClr val="tx1"/>
                </a:solidFill>
              </a:rPr>
              <a:t>protein </a:t>
            </a:r>
            <a:r>
              <a:rPr lang="en-US" dirty="0" err="1" smtClean="0">
                <a:solidFill>
                  <a:schemeClr val="tx1"/>
                </a:solidFill>
              </a:rPr>
              <a:t>clathrin</a:t>
            </a:r>
            <a:r>
              <a:rPr lang="en-US" dirty="0" smtClean="0">
                <a:solidFill>
                  <a:schemeClr val="tx1"/>
                </a:solidFill>
              </a:rPr>
              <a:t>.</a:t>
            </a:r>
            <a:endParaRPr lang="en-US" dirty="0">
              <a:solidFill>
                <a:schemeClr val="tx1"/>
              </a:solidFill>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86600" y="76200"/>
            <a:ext cx="3429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981200"/>
            <a:ext cx="34290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681537"/>
            <a:ext cx="36576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52400"/>
            <a:ext cx="9601200" cy="762000"/>
          </a:xfrm>
        </p:spPr>
        <p:txBody>
          <a:bodyPr>
            <a:normAutofit fontScale="90000"/>
          </a:bodyPr>
          <a:lstStyle/>
          <a:p>
            <a:r>
              <a:rPr lang="en-US" dirty="0" smtClean="0"/>
              <a:t>DISEASES ASSOCIATED WITH THE MEMBRANE</a:t>
            </a:r>
            <a:endParaRPr lang="en-US" dirty="0"/>
          </a:p>
        </p:txBody>
      </p:sp>
      <p:sp>
        <p:nvSpPr>
          <p:cNvPr id="3" name="Subtitle 2"/>
          <p:cNvSpPr>
            <a:spLocks noGrp="1"/>
          </p:cNvSpPr>
          <p:nvPr>
            <p:ph type="subTitle" idx="1"/>
          </p:nvPr>
        </p:nvSpPr>
        <p:spPr>
          <a:xfrm>
            <a:off x="1600200" y="1143000"/>
            <a:ext cx="9067800" cy="5562600"/>
          </a:xfrm>
        </p:spPr>
        <p:txBody>
          <a:bodyPr>
            <a:noAutofit/>
          </a:bodyPr>
          <a:lstStyle/>
          <a:p>
            <a:pPr marL="457200" indent="-457200" algn="l">
              <a:buFont typeface="Arial" panose="020B0604020202020204" pitchFamily="34" charset="0"/>
              <a:buChar char="•"/>
            </a:pPr>
            <a:r>
              <a:rPr lang="en-US" sz="2800" u="sng" dirty="0">
                <a:solidFill>
                  <a:schemeClr val="tx1"/>
                </a:solidFill>
              </a:rPr>
              <a:t>Ion </a:t>
            </a:r>
            <a:r>
              <a:rPr lang="en-US" sz="2800" u="sng" dirty="0" smtClean="0">
                <a:solidFill>
                  <a:schemeClr val="tx1"/>
                </a:solidFill>
              </a:rPr>
              <a:t>channel	                    Affected gene  		Disease</a:t>
            </a:r>
            <a:endParaRPr lang="en-US" sz="2800" u="sng"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Na</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(voltage-gated,  </a:t>
            </a:r>
            <a:r>
              <a:rPr lang="en-US" sz="1800" dirty="0" smtClean="0">
                <a:solidFill>
                  <a:schemeClr val="tx1"/>
                </a:solidFill>
              </a:rPr>
              <a:t>                                </a:t>
            </a:r>
            <a:r>
              <a:rPr lang="en-US" sz="1800" i="1" dirty="0" smtClean="0">
                <a:solidFill>
                  <a:schemeClr val="tx1"/>
                </a:solidFill>
              </a:rPr>
              <a:t>SCN4A                          </a:t>
            </a:r>
            <a:r>
              <a:rPr lang="en-US" sz="1800" dirty="0" err="1" smtClean="0">
                <a:solidFill>
                  <a:schemeClr val="tx1"/>
                </a:solidFill>
              </a:rPr>
              <a:t>Hyperkalemic</a:t>
            </a:r>
            <a:r>
              <a:rPr lang="en-US" sz="1800" dirty="0" smtClean="0">
                <a:solidFill>
                  <a:schemeClr val="tx1"/>
                </a:solidFill>
              </a:rPr>
              <a:t> </a:t>
            </a:r>
            <a:r>
              <a:rPr lang="en-US" sz="1800" dirty="0">
                <a:solidFill>
                  <a:schemeClr val="tx1"/>
                </a:solidFill>
              </a:rPr>
              <a:t>periodic paralysis</a:t>
            </a: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      skeletal </a:t>
            </a:r>
            <a:r>
              <a:rPr lang="en-US" sz="1800" dirty="0">
                <a:solidFill>
                  <a:schemeClr val="tx1"/>
                </a:solidFill>
              </a:rPr>
              <a:t>muscle</a:t>
            </a:r>
            <a:r>
              <a:rPr lang="en-US" sz="1800" dirty="0" smtClean="0">
                <a:solidFill>
                  <a:schemeClr val="tx1"/>
                </a:solidFill>
              </a:rPr>
              <a:t>)</a:t>
            </a:r>
            <a:endParaRPr lang="en-US" sz="18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Na</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(voltage-gated</a:t>
            </a:r>
            <a:r>
              <a:rPr lang="en-US" sz="1800" dirty="0" smtClean="0">
                <a:solidFill>
                  <a:schemeClr val="tx1"/>
                </a:solidFill>
              </a:rPr>
              <a:t>,                                   </a:t>
            </a:r>
            <a:r>
              <a:rPr lang="en-US" sz="1800" i="1" dirty="0" smtClean="0">
                <a:solidFill>
                  <a:schemeClr val="tx1"/>
                </a:solidFill>
              </a:rPr>
              <a:t>SCN1A                        </a:t>
            </a:r>
            <a:r>
              <a:rPr lang="en-US" sz="1800" dirty="0" smtClean="0">
                <a:solidFill>
                  <a:schemeClr val="tx1"/>
                </a:solidFill>
              </a:rPr>
              <a:t>Generalized </a:t>
            </a:r>
            <a:r>
              <a:rPr lang="en-US" sz="1800" dirty="0">
                <a:solidFill>
                  <a:schemeClr val="tx1"/>
                </a:solidFill>
              </a:rPr>
              <a:t>epilepsy with febrile </a:t>
            </a:r>
            <a:r>
              <a:rPr lang="en-US" sz="1800" dirty="0" smtClean="0">
                <a:solidFill>
                  <a:schemeClr val="tx1"/>
                </a:solidFill>
              </a:rPr>
              <a:t>	</a:t>
            </a:r>
            <a:r>
              <a:rPr lang="en-US" sz="1800" dirty="0">
                <a:solidFill>
                  <a:schemeClr val="tx1"/>
                </a:solidFill>
              </a:rPr>
              <a:t> neuronal ) </a:t>
            </a:r>
            <a:r>
              <a:rPr lang="en-US" sz="1800" dirty="0" smtClean="0">
                <a:solidFill>
                  <a:schemeClr val="tx1"/>
                </a:solidFill>
              </a:rPr>
              <a:t>	                                                                                 seizures</a:t>
            </a:r>
            <a:endParaRPr lang="en-US" sz="18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Na</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(voltage-gated</a:t>
            </a:r>
            <a:r>
              <a:rPr lang="en-US" sz="1800" dirty="0" smtClean="0">
                <a:solidFill>
                  <a:schemeClr val="tx1"/>
                </a:solidFill>
              </a:rPr>
              <a:t>,                                   </a:t>
            </a:r>
            <a:r>
              <a:rPr lang="en-US" sz="1800" i="1" dirty="0" smtClean="0">
                <a:solidFill>
                  <a:schemeClr val="tx1"/>
                </a:solidFill>
              </a:rPr>
              <a:t>SCN5A		</a:t>
            </a:r>
            <a:r>
              <a:rPr lang="en-US" sz="1800" dirty="0">
                <a:solidFill>
                  <a:schemeClr val="tx1"/>
                </a:solidFill>
              </a:rPr>
              <a:t> Long QT syndrome </a:t>
            </a:r>
            <a:r>
              <a:rPr lang="en-US" sz="1800" dirty="0" smtClean="0">
                <a:solidFill>
                  <a:schemeClr val="tx1"/>
                </a:solidFill>
              </a:rPr>
              <a:t>3</a:t>
            </a: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        cardiac </a:t>
            </a:r>
            <a:r>
              <a:rPr lang="en-US" sz="1800" dirty="0">
                <a:solidFill>
                  <a:schemeClr val="tx1"/>
                </a:solidFill>
              </a:rPr>
              <a:t>muscle</a:t>
            </a:r>
            <a:r>
              <a:rPr lang="en-US" sz="1800" dirty="0" smtClean="0">
                <a:solidFill>
                  <a:schemeClr val="tx1"/>
                </a:solidFill>
              </a:rPr>
              <a:t>)</a:t>
            </a:r>
            <a:endParaRPr lang="en-US" sz="18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Ca</a:t>
            </a:r>
            <a:r>
              <a:rPr lang="en-US" sz="1800" baseline="30000" dirty="0" smtClean="0">
                <a:solidFill>
                  <a:schemeClr val="tx1"/>
                </a:solidFill>
              </a:rPr>
              <a:t>2+</a:t>
            </a:r>
            <a:r>
              <a:rPr lang="en-US" sz="1800" dirty="0" smtClean="0">
                <a:solidFill>
                  <a:schemeClr val="tx1"/>
                </a:solidFill>
              </a:rPr>
              <a:t> </a:t>
            </a:r>
            <a:r>
              <a:rPr lang="en-US" sz="1800" dirty="0">
                <a:solidFill>
                  <a:schemeClr val="tx1"/>
                </a:solidFill>
              </a:rPr>
              <a:t>(neuronal</a:t>
            </a:r>
            <a:r>
              <a:rPr lang="en-US" sz="1800" dirty="0" smtClean="0">
                <a:solidFill>
                  <a:schemeClr val="tx1"/>
                </a:solidFill>
              </a:rPr>
              <a:t>)		                    </a:t>
            </a:r>
            <a:r>
              <a:rPr lang="en-US" sz="1800" i="1" dirty="0" smtClean="0">
                <a:solidFill>
                  <a:schemeClr val="tx1"/>
                </a:solidFill>
              </a:rPr>
              <a:t>CACNA1A                        </a:t>
            </a:r>
            <a:r>
              <a:rPr lang="en-US" sz="1800" dirty="0" smtClean="0">
                <a:solidFill>
                  <a:schemeClr val="tx1"/>
                </a:solidFill>
              </a:rPr>
              <a:t>Familial </a:t>
            </a:r>
            <a:r>
              <a:rPr lang="en-US" sz="1800" dirty="0">
                <a:solidFill>
                  <a:schemeClr val="tx1"/>
                </a:solidFill>
              </a:rPr>
              <a:t>hemiplegic </a:t>
            </a:r>
            <a:r>
              <a:rPr lang="en-US" sz="1800" dirty="0" smtClean="0">
                <a:solidFill>
                  <a:schemeClr val="tx1"/>
                </a:solidFill>
              </a:rPr>
              <a:t>migraine</a:t>
            </a:r>
            <a:endParaRPr lang="en-US" sz="18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Ca</a:t>
            </a:r>
            <a:r>
              <a:rPr lang="en-US" sz="1800" baseline="30000" dirty="0" smtClean="0">
                <a:solidFill>
                  <a:schemeClr val="tx1"/>
                </a:solidFill>
              </a:rPr>
              <a:t>2+</a:t>
            </a:r>
            <a:r>
              <a:rPr lang="en-US" sz="1800" dirty="0" smtClean="0">
                <a:solidFill>
                  <a:schemeClr val="tx1"/>
                </a:solidFill>
              </a:rPr>
              <a:t> </a:t>
            </a:r>
            <a:r>
              <a:rPr lang="en-US" sz="1800" dirty="0">
                <a:solidFill>
                  <a:schemeClr val="tx1"/>
                </a:solidFill>
              </a:rPr>
              <a:t>(voltage-gated, </a:t>
            </a:r>
            <a:r>
              <a:rPr lang="en-US" sz="1800" dirty="0" smtClean="0">
                <a:solidFill>
                  <a:schemeClr val="tx1"/>
                </a:solidFill>
              </a:rPr>
              <a:t>                                </a:t>
            </a:r>
            <a:r>
              <a:rPr lang="en-US" sz="1800" i="1" dirty="0" smtClean="0">
                <a:solidFill>
                  <a:schemeClr val="tx1"/>
                </a:solidFill>
              </a:rPr>
              <a:t>CACNA1F                         </a:t>
            </a:r>
            <a:r>
              <a:rPr lang="en-US" sz="1800" dirty="0" smtClean="0">
                <a:solidFill>
                  <a:schemeClr val="tx1"/>
                </a:solidFill>
              </a:rPr>
              <a:t>Congenital </a:t>
            </a:r>
            <a:r>
              <a:rPr lang="en-US" sz="1800" dirty="0">
                <a:solidFill>
                  <a:schemeClr val="tx1"/>
                </a:solidFill>
              </a:rPr>
              <a:t>stationary night </a:t>
            </a: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                retina) 				</a:t>
            </a:r>
            <a:r>
              <a:rPr lang="en-US" sz="1800" dirty="0">
                <a:solidFill>
                  <a:schemeClr val="tx1"/>
                </a:solidFill>
              </a:rPr>
              <a:t> </a:t>
            </a:r>
            <a:r>
              <a:rPr lang="en-US" sz="1800" dirty="0" smtClean="0">
                <a:solidFill>
                  <a:schemeClr val="tx1"/>
                </a:solidFill>
              </a:rPr>
              <a:t>                                            blindness</a:t>
            </a:r>
            <a:endParaRPr lang="en-US" sz="1800" dirty="0" smtClean="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Ca</a:t>
            </a:r>
            <a:r>
              <a:rPr lang="en-US" sz="1800" baseline="30000" dirty="0" smtClean="0">
                <a:solidFill>
                  <a:schemeClr val="tx1"/>
                </a:solidFill>
              </a:rPr>
              <a:t>2+</a:t>
            </a:r>
            <a:r>
              <a:rPr lang="en-US" sz="1800" dirty="0" smtClean="0">
                <a:solidFill>
                  <a:schemeClr val="tx1"/>
                </a:solidFill>
              </a:rPr>
              <a:t> </a:t>
            </a:r>
            <a:r>
              <a:rPr lang="en-US" sz="1800" dirty="0">
                <a:solidFill>
                  <a:schemeClr val="tx1"/>
                </a:solidFill>
              </a:rPr>
              <a:t>(polycystin-1</a:t>
            </a:r>
            <a:r>
              <a:rPr lang="en-US" sz="1800" dirty="0" smtClean="0">
                <a:solidFill>
                  <a:schemeClr val="tx1"/>
                </a:solidFill>
              </a:rPr>
              <a:t>)                                       </a:t>
            </a:r>
            <a:r>
              <a:rPr lang="en-US" sz="1800" i="1" dirty="0" smtClean="0">
                <a:solidFill>
                  <a:schemeClr val="tx1"/>
                </a:solidFill>
              </a:rPr>
              <a:t>PKD1		           </a:t>
            </a:r>
            <a:r>
              <a:rPr lang="en-US" sz="1800" dirty="0" smtClean="0">
                <a:solidFill>
                  <a:schemeClr val="tx1"/>
                </a:solidFill>
              </a:rPr>
              <a:t>Polycystic </a:t>
            </a:r>
            <a:r>
              <a:rPr lang="en-US" sz="1800" dirty="0">
                <a:solidFill>
                  <a:schemeClr val="tx1"/>
                </a:solidFill>
              </a:rPr>
              <a:t>kidney </a:t>
            </a:r>
            <a:r>
              <a:rPr lang="en-US" sz="1800" dirty="0" smtClean="0">
                <a:solidFill>
                  <a:schemeClr val="tx1"/>
                </a:solidFill>
              </a:rPr>
              <a:t>disease</a:t>
            </a:r>
            <a:endParaRPr lang="en-US" sz="1800" dirty="0" smtClean="0">
              <a:solidFill>
                <a:schemeClr val="tx1"/>
              </a:solidFill>
            </a:endParaRPr>
          </a:p>
          <a:p>
            <a:pPr marL="285750" indent="-285750" algn="l">
              <a:buFont typeface="Arial" panose="020B0604020202020204" pitchFamily="34" charset="0"/>
              <a:buChar char="•"/>
            </a:pPr>
            <a:endParaRPr lang="en-US" sz="1600" dirty="0" smtClean="0">
              <a:solidFill>
                <a:schemeClr val="tx1"/>
              </a:solidFill>
            </a:endParaRPr>
          </a:p>
          <a:p>
            <a:pPr marL="285750" indent="-285750" algn="l">
              <a:buFont typeface="Arial" panose="020B0604020202020204" pitchFamily="34" charset="0"/>
              <a:buChar char="•"/>
            </a:pPr>
            <a:endParaRPr lang="en-US" sz="1600" dirty="0" smtClean="0">
              <a:solidFill>
                <a:schemeClr val="tx1"/>
              </a:solidFill>
            </a:endParaRPr>
          </a:p>
          <a:p>
            <a:pPr marL="285750" indent="-285750" algn="l">
              <a:buFont typeface="Arial" panose="020B0604020202020204" pitchFamily="34" charset="0"/>
              <a:buChar char="•"/>
            </a:pPr>
            <a:r>
              <a:rPr lang="en-US" sz="1600" dirty="0" smtClean="0">
                <a:solidFill>
                  <a:schemeClr val="tx1"/>
                </a:solidFill>
              </a:rPr>
              <a:t>       </a:t>
            </a:r>
            <a:endParaRPr lang="en-US" sz="1600" u="sng"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8915400" cy="762000"/>
          </a:xfrm>
        </p:spPr>
        <p:txBody>
          <a:bodyPr>
            <a:normAutofit fontScale="90000"/>
          </a:bodyPr>
          <a:lstStyle/>
          <a:p>
            <a:pPr algn="l"/>
            <a:r>
              <a:rPr lang="en-US" sz="3600" u="sng" dirty="0"/>
              <a:t>Ion channel	</a:t>
            </a:r>
            <a:r>
              <a:rPr lang="en-US" sz="3600" u="sng" dirty="0" smtClean="0"/>
              <a:t>     Affected </a:t>
            </a:r>
            <a:r>
              <a:rPr lang="en-US" sz="3600" u="sng" dirty="0"/>
              <a:t>gene  </a:t>
            </a:r>
            <a:r>
              <a:rPr lang="en-US" sz="3600" u="sng" dirty="0" smtClean="0"/>
              <a:t>               Disease</a:t>
            </a:r>
            <a:br>
              <a:rPr lang="en-US" u="sng" dirty="0"/>
            </a:br>
            <a:endParaRPr lang="en-US" dirty="0"/>
          </a:p>
        </p:txBody>
      </p:sp>
      <p:sp>
        <p:nvSpPr>
          <p:cNvPr id="3" name="Subtitle 2"/>
          <p:cNvSpPr>
            <a:spLocks noGrp="1"/>
          </p:cNvSpPr>
          <p:nvPr>
            <p:ph type="subTitle" idx="1"/>
          </p:nvPr>
        </p:nvSpPr>
        <p:spPr>
          <a:xfrm>
            <a:off x="1600200" y="533400"/>
            <a:ext cx="9067800" cy="6172200"/>
          </a:xfrm>
        </p:spPr>
        <p:txBody>
          <a:bodyPr>
            <a:normAutofit lnSpcReduction="10000"/>
          </a:bodyPr>
          <a:lstStyle/>
          <a:p>
            <a:pPr marL="285750" indent="-285750" algn="l">
              <a:buFont typeface="Arial" panose="020B0604020202020204" pitchFamily="34" charset="0"/>
              <a:buChar char="•"/>
            </a:pPr>
            <a:r>
              <a:rPr lang="en-US" sz="1800" dirty="0" smtClean="0">
                <a:solidFill>
                  <a:schemeClr val="tx1"/>
                </a:solidFill>
              </a:rPr>
              <a:t>K</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(neuronal)          </a:t>
            </a:r>
            <a:r>
              <a:rPr lang="en-US" sz="1800" dirty="0" smtClean="0">
                <a:solidFill>
                  <a:schemeClr val="tx1"/>
                </a:solidFill>
              </a:rPr>
              <a:t>                                      </a:t>
            </a:r>
            <a:r>
              <a:rPr lang="en-US" sz="1800" i="1" dirty="0" smtClean="0">
                <a:solidFill>
                  <a:schemeClr val="tx1"/>
                </a:solidFill>
              </a:rPr>
              <a:t>KCNQ4                                        </a:t>
            </a:r>
            <a:r>
              <a:rPr lang="en-US" sz="1800" dirty="0">
                <a:solidFill>
                  <a:schemeClr val="tx1"/>
                </a:solidFill>
              </a:rPr>
              <a:t>Dominant </a:t>
            </a:r>
            <a:r>
              <a:rPr lang="en-US" sz="1800" dirty="0" smtClean="0">
                <a:solidFill>
                  <a:schemeClr val="tx1"/>
                </a:solidFill>
              </a:rPr>
              <a:t>deafness</a:t>
            </a: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smtClean="0">
                <a:solidFill>
                  <a:schemeClr val="tx1"/>
                </a:solidFill>
              </a:rPr>
              <a:t>K</a:t>
            </a:r>
            <a:r>
              <a:rPr lang="en-US" sz="1800" baseline="30000" dirty="0" smtClean="0">
                <a:solidFill>
                  <a:schemeClr val="tx1"/>
                </a:solidFill>
              </a:rPr>
              <a:t>+</a:t>
            </a:r>
            <a:r>
              <a:rPr lang="en-US" sz="1800" dirty="0" smtClean="0">
                <a:solidFill>
                  <a:schemeClr val="tx1"/>
                </a:solidFill>
              </a:rPr>
              <a:t> </a:t>
            </a:r>
            <a:r>
              <a:rPr lang="en-US" sz="1800" dirty="0">
                <a:solidFill>
                  <a:schemeClr val="tx1"/>
                </a:solidFill>
              </a:rPr>
              <a:t>(voltage-gated, neuronal)   </a:t>
            </a:r>
            <a:r>
              <a:rPr lang="en-US" sz="1800" dirty="0" smtClean="0">
                <a:solidFill>
                  <a:schemeClr val="tx1"/>
                </a:solidFill>
              </a:rPr>
              <a:t>                   </a:t>
            </a:r>
            <a:r>
              <a:rPr lang="en-US" sz="1800" i="1" dirty="0" smtClean="0">
                <a:solidFill>
                  <a:schemeClr val="tx1"/>
                </a:solidFill>
              </a:rPr>
              <a:t>KCNQ2                                   </a:t>
            </a:r>
            <a:r>
              <a:rPr lang="en-US" sz="1800" dirty="0" smtClean="0">
                <a:solidFill>
                  <a:schemeClr val="tx1"/>
                </a:solidFill>
              </a:rPr>
              <a:t>Benign </a:t>
            </a:r>
            <a:r>
              <a:rPr lang="en-US" sz="1800" dirty="0">
                <a:solidFill>
                  <a:schemeClr val="tx1"/>
                </a:solidFill>
              </a:rPr>
              <a:t>familial neonatal </a:t>
            </a:r>
            <a:r>
              <a:rPr lang="en-US" sz="1800" dirty="0" smtClean="0">
                <a:solidFill>
                  <a:schemeClr val="tx1"/>
                </a:solidFill>
              </a:rPr>
              <a:t>                   								convulsions</a:t>
            </a: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r>
              <a:rPr lang="en-US" sz="1800" dirty="0" err="1">
                <a:solidFill>
                  <a:schemeClr val="tx1"/>
                </a:solidFill>
              </a:rPr>
              <a:t>Cl</a:t>
            </a:r>
            <a:r>
              <a:rPr lang="en-US" sz="1800" dirty="0">
                <a:solidFill>
                  <a:schemeClr val="tx1"/>
                </a:solidFill>
              </a:rPr>
              <a:t> </a:t>
            </a:r>
            <a:r>
              <a:rPr lang="en-US" sz="1800" baseline="30000" dirty="0" smtClean="0">
                <a:solidFill>
                  <a:schemeClr val="tx1"/>
                </a:solidFill>
              </a:rPr>
              <a:t>-</a:t>
            </a:r>
            <a:r>
              <a:rPr lang="en-US" sz="1800" dirty="0" smtClean="0">
                <a:solidFill>
                  <a:schemeClr val="tx1"/>
                </a:solidFill>
              </a:rPr>
              <a:t>                                                                    </a:t>
            </a:r>
            <a:r>
              <a:rPr lang="en-US" sz="1800" i="1" dirty="0" smtClean="0">
                <a:solidFill>
                  <a:schemeClr val="tx1"/>
                </a:solidFill>
              </a:rPr>
              <a:t>CFTR                                              </a:t>
            </a:r>
            <a:r>
              <a:rPr lang="en-US" sz="1800" dirty="0" smtClean="0">
                <a:solidFill>
                  <a:schemeClr val="tx1"/>
                </a:solidFill>
              </a:rPr>
              <a:t>Cystic fibrosis</a:t>
            </a: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r>
              <a:rPr lang="en-US" sz="1800" dirty="0" smtClean="0">
                <a:solidFill>
                  <a:schemeClr val="tx1"/>
                </a:solidFill>
              </a:rPr>
              <a:t>Others are:</a:t>
            </a: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342900" indent="-342900" algn="l">
              <a:buFont typeface="Arial" panose="020B0604020202020204" pitchFamily="34" charset="0"/>
              <a:buChar char="•"/>
            </a:pPr>
            <a:r>
              <a:rPr lang="en-US" sz="2000" b="1" dirty="0" err="1" smtClean="0">
                <a:solidFill>
                  <a:schemeClr val="tx1"/>
                </a:solidFill>
              </a:rPr>
              <a:t>Hartnup</a:t>
            </a:r>
            <a:r>
              <a:rPr lang="en-US" sz="2000" b="1" dirty="0" smtClean="0">
                <a:solidFill>
                  <a:schemeClr val="tx1"/>
                </a:solidFill>
              </a:rPr>
              <a:t> Disease </a:t>
            </a:r>
            <a:r>
              <a:rPr lang="en-US" sz="2000" dirty="0" smtClean="0">
                <a:solidFill>
                  <a:schemeClr val="tx1"/>
                </a:solidFill>
              </a:rPr>
              <a:t>– a metabolic disorder affecting  the absorption of non-polar amino acids (particularly tryptophan). The defective gene is </a:t>
            </a:r>
            <a:r>
              <a:rPr lang="en-US" sz="2000" b="1" dirty="0" smtClean="0">
                <a:solidFill>
                  <a:schemeClr val="tx1"/>
                </a:solidFill>
              </a:rPr>
              <a:t>SLC6A19</a:t>
            </a:r>
            <a:r>
              <a:rPr lang="en-US" sz="2000" dirty="0" smtClean="0">
                <a:solidFill>
                  <a:schemeClr val="tx1"/>
                </a:solidFill>
              </a:rPr>
              <a:t>. </a:t>
            </a:r>
            <a:r>
              <a:rPr lang="en-US" sz="2000" dirty="0">
                <a:solidFill>
                  <a:schemeClr val="tx1"/>
                </a:solidFill>
              </a:rPr>
              <a:t>SLC6A19 is a sodium-dependent and chloride-independent neutral amino acid transporter, expressed predominately in the kidneys and intestine. </a:t>
            </a:r>
            <a:endParaRPr lang="en-US" sz="2000" baseline="30000" dirty="0">
              <a:solidFill>
                <a:schemeClr val="tx1"/>
              </a:solidFill>
            </a:endParaRPr>
          </a:p>
          <a:p>
            <a:pPr marL="342900" indent="-342900" algn="l">
              <a:buFont typeface="Arial" panose="020B0604020202020204" pitchFamily="34" charset="0"/>
              <a:buChar char="•"/>
            </a:pPr>
            <a:endParaRPr lang="en-US" sz="2000" baseline="30000" dirty="0" smtClean="0">
              <a:solidFill>
                <a:schemeClr val="tx1"/>
              </a:solidFill>
            </a:endParaRPr>
          </a:p>
          <a:p>
            <a:pPr marL="342900" indent="-342900" algn="l">
              <a:buFont typeface="Arial" panose="020B0604020202020204" pitchFamily="34" charset="0"/>
              <a:buChar char="•"/>
            </a:pPr>
            <a:r>
              <a:rPr lang="en-US" sz="2000" b="1" dirty="0" err="1" smtClean="0">
                <a:solidFill>
                  <a:schemeClr val="tx1"/>
                </a:solidFill>
              </a:rPr>
              <a:t>Salla</a:t>
            </a:r>
            <a:r>
              <a:rPr lang="en-US" sz="2000" b="1" dirty="0" smtClean="0">
                <a:solidFill>
                  <a:schemeClr val="tx1"/>
                </a:solidFill>
              </a:rPr>
              <a:t> Disease - </a:t>
            </a:r>
            <a:r>
              <a:rPr lang="en-US" sz="2000" dirty="0" smtClean="0">
                <a:solidFill>
                  <a:schemeClr val="tx1"/>
                </a:solidFill>
              </a:rPr>
              <a:t>is </a:t>
            </a:r>
            <a:r>
              <a:rPr lang="en-US" sz="2000" dirty="0">
                <a:solidFill>
                  <a:schemeClr val="tx1"/>
                </a:solidFill>
              </a:rPr>
              <a:t>caused by a </a:t>
            </a:r>
            <a:r>
              <a:rPr lang="en-US" sz="2000" dirty="0" smtClean="0">
                <a:solidFill>
                  <a:schemeClr val="tx1"/>
                </a:solidFill>
              </a:rPr>
              <a:t>mutation</a:t>
            </a:r>
            <a:r>
              <a:rPr lang="en-US" sz="2000" dirty="0">
                <a:solidFill>
                  <a:schemeClr val="tx1"/>
                </a:solidFill>
              </a:rPr>
              <a:t> </a:t>
            </a:r>
            <a:r>
              <a:rPr lang="en-US" sz="2000" dirty="0" smtClean="0">
                <a:solidFill>
                  <a:schemeClr val="tx1"/>
                </a:solidFill>
              </a:rPr>
              <a:t>in </a:t>
            </a:r>
            <a:r>
              <a:rPr lang="en-US" sz="2000" dirty="0">
                <a:solidFill>
                  <a:schemeClr val="tx1"/>
                </a:solidFill>
              </a:rPr>
              <a:t>the </a:t>
            </a:r>
            <a:r>
              <a:rPr lang="en-US" sz="2000" dirty="0" smtClean="0">
                <a:solidFill>
                  <a:schemeClr val="tx1"/>
                </a:solidFill>
              </a:rPr>
              <a:t>SLC17A5 gene. </a:t>
            </a:r>
            <a:r>
              <a:rPr lang="en-US" sz="2000" dirty="0">
                <a:solidFill>
                  <a:schemeClr val="tx1"/>
                </a:solidFill>
              </a:rPr>
              <a:t>This gene codes for </a:t>
            </a:r>
            <a:r>
              <a:rPr lang="en-US" sz="2000" dirty="0" err="1">
                <a:solidFill>
                  <a:schemeClr val="tx1"/>
                </a:solidFill>
              </a:rPr>
              <a:t>sialin</a:t>
            </a:r>
            <a:r>
              <a:rPr lang="en-US" sz="2000" dirty="0">
                <a:solidFill>
                  <a:schemeClr val="tx1"/>
                </a:solidFill>
              </a:rPr>
              <a:t>, a </a:t>
            </a:r>
            <a:r>
              <a:rPr lang="en-US" sz="2000" dirty="0" err="1">
                <a:solidFill>
                  <a:schemeClr val="tx1"/>
                </a:solidFill>
              </a:rPr>
              <a:t>lysosomal</a:t>
            </a:r>
            <a:r>
              <a:rPr lang="en-US" sz="2000" dirty="0">
                <a:solidFill>
                  <a:schemeClr val="tx1"/>
                </a:solidFill>
              </a:rPr>
              <a:t> membrane </a:t>
            </a:r>
            <a:r>
              <a:rPr lang="en-US" sz="2000" dirty="0" smtClean="0">
                <a:solidFill>
                  <a:schemeClr val="tx1"/>
                </a:solidFill>
              </a:rPr>
              <a:t>protein that </a:t>
            </a:r>
            <a:r>
              <a:rPr lang="en-US" sz="2000" dirty="0">
                <a:solidFill>
                  <a:schemeClr val="tx1"/>
                </a:solidFill>
              </a:rPr>
              <a:t>transports the charged sugar, N-</a:t>
            </a:r>
            <a:r>
              <a:rPr lang="en-US" sz="2000" dirty="0" err="1">
                <a:solidFill>
                  <a:schemeClr val="tx1"/>
                </a:solidFill>
              </a:rPr>
              <a:t>acetylneuraminic</a:t>
            </a:r>
            <a:r>
              <a:rPr lang="en-US" sz="2000" dirty="0">
                <a:solidFill>
                  <a:schemeClr val="tx1"/>
                </a:solidFill>
              </a:rPr>
              <a:t> acid (</a:t>
            </a:r>
            <a:r>
              <a:rPr lang="en-US" sz="2000" dirty="0" err="1">
                <a:solidFill>
                  <a:schemeClr val="tx1"/>
                </a:solidFill>
              </a:rPr>
              <a:t>sialic</a:t>
            </a:r>
            <a:r>
              <a:rPr lang="en-US" sz="2000" dirty="0">
                <a:solidFill>
                  <a:schemeClr val="tx1"/>
                </a:solidFill>
              </a:rPr>
              <a:t> acid), out of lysosomes. The mutation causes </a:t>
            </a:r>
            <a:r>
              <a:rPr lang="en-US" sz="2000" dirty="0" err="1">
                <a:solidFill>
                  <a:schemeClr val="tx1"/>
                </a:solidFill>
              </a:rPr>
              <a:t>sialic</a:t>
            </a:r>
            <a:r>
              <a:rPr lang="en-US" sz="2000" dirty="0">
                <a:solidFill>
                  <a:schemeClr val="tx1"/>
                </a:solidFill>
              </a:rPr>
              <a:t> acid to build up in the cells.</a:t>
            </a:r>
            <a:endParaRPr lang="en-US" sz="20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endParaRPr lang="en-US" sz="1800" dirty="0" smtClean="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285750" indent="-285750" algn="l">
              <a:buFont typeface="Arial" panose="020B0604020202020204" pitchFamily="34" charset="0"/>
              <a:buChar char="•"/>
            </a:pPr>
            <a:endParaRPr lang="en-US" sz="1800" dirty="0">
              <a:solidFill>
                <a:schemeClr val="tx1"/>
              </a:solidFill>
            </a:endParaRPr>
          </a:p>
          <a:p>
            <a:pPr marL="457200" indent="-457200">
              <a:buFont typeface="Arial" panose="020B0604020202020204" pitchFamily="34" charset="0"/>
              <a:buChar cha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152400"/>
            <a:ext cx="9067800" cy="6553200"/>
          </a:xfrm>
        </p:spPr>
        <p:txBody>
          <a:bodyPr>
            <a:normAutofit/>
          </a:bodyPr>
          <a:lstStyle/>
          <a:p>
            <a:pPr marL="342900" indent="-342900" algn="l">
              <a:buFont typeface="Arial" panose="020B0604020202020204" pitchFamily="34" charset="0"/>
              <a:buChar char="•"/>
            </a:pPr>
            <a:r>
              <a:rPr lang="en-US" sz="2400" b="1" dirty="0" smtClean="0">
                <a:solidFill>
                  <a:schemeClr val="tx1"/>
                </a:solidFill>
              </a:rPr>
              <a:t>Tangier Disease </a:t>
            </a:r>
            <a:r>
              <a:rPr lang="en-US" sz="2400" dirty="0" smtClean="0">
                <a:solidFill>
                  <a:schemeClr val="tx1"/>
                </a:solidFill>
              </a:rPr>
              <a:t>- </a:t>
            </a:r>
            <a:r>
              <a:rPr lang="en-US" sz="2000" dirty="0" smtClean="0">
                <a:solidFill>
                  <a:schemeClr val="tx1"/>
                </a:solidFill>
              </a:rPr>
              <a:t>People </a:t>
            </a:r>
            <a:r>
              <a:rPr lang="en-US" sz="2000" dirty="0">
                <a:solidFill>
                  <a:schemeClr val="tx1"/>
                </a:solidFill>
              </a:rPr>
              <a:t>with Tangier disease have defective ABCA1 </a:t>
            </a:r>
            <a:r>
              <a:rPr lang="en-US" sz="2000" dirty="0" smtClean="0">
                <a:solidFill>
                  <a:schemeClr val="tx1"/>
                </a:solidFill>
              </a:rPr>
              <a:t>transporters</a:t>
            </a:r>
            <a:r>
              <a:rPr lang="en-US" sz="2000" baseline="30000" dirty="0">
                <a:solidFill>
                  <a:schemeClr val="tx1"/>
                </a:solidFill>
              </a:rPr>
              <a:t> </a:t>
            </a:r>
            <a:r>
              <a:rPr lang="en-US" sz="2000" dirty="0" smtClean="0">
                <a:solidFill>
                  <a:schemeClr val="tx1"/>
                </a:solidFill>
              </a:rPr>
              <a:t>resulting </a:t>
            </a:r>
            <a:r>
              <a:rPr lang="en-US" sz="2000" dirty="0">
                <a:solidFill>
                  <a:schemeClr val="tx1"/>
                </a:solidFill>
              </a:rPr>
              <a:t>in a greatly reduced ability to transport cholesterol out of their cells, which </a:t>
            </a:r>
            <a:r>
              <a:rPr lang="en-US" sz="2000" dirty="0" smtClean="0">
                <a:solidFill>
                  <a:schemeClr val="tx1"/>
                </a:solidFill>
              </a:rPr>
              <a:t>leads </a:t>
            </a:r>
            <a:r>
              <a:rPr lang="en-US" sz="2000" dirty="0">
                <a:solidFill>
                  <a:schemeClr val="tx1"/>
                </a:solidFill>
              </a:rPr>
              <a:t>to an accumulation of cholesterol in many body tissues</a:t>
            </a:r>
            <a:r>
              <a:rPr lang="en-US" sz="2000" dirty="0" smtClean="0">
                <a:solidFill>
                  <a:schemeClr val="tx1"/>
                </a:solidFill>
              </a:rPr>
              <a:t>.</a:t>
            </a:r>
            <a:endParaRPr lang="en-US" sz="2000" dirty="0" smtClean="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sz="2400" b="1" dirty="0" smtClean="0">
                <a:solidFill>
                  <a:schemeClr val="tx1"/>
                </a:solidFill>
              </a:rPr>
              <a:t>Paroxysmal Nocturnal </a:t>
            </a:r>
            <a:r>
              <a:rPr lang="en-US" sz="2400" b="1" dirty="0" err="1" smtClean="0">
                <a:solidFill>
                  <a:schemeClr val="tx1"/>
                </a:solidFill>
              </a:rPr>
              <a:t>Hemoglobinuria</a:t>
            </a:r>
            <a:r>
              <a:rPr lang="en-US" sz="2400" b="1" dirty="0" smtClean="0">
                <a:solidFill>
                  <a:schemeClr val="tx1"/>
                </a:solidFill>
              </a:rPr>
              <a:t> </a:t>
            </a:r>
            <a:r>
              <a:rPr lang="en-US" sz="2000" dirty="0" smtClean="0">
                <a:solidFill>
                  <a:schemeClr val="tx1"/>
                </a:solidFill>
              </a:rPr>
              <a:t>– Mutation resulting in deficient attachment of the GPI anchor to certain proteins of the red cell membrane.</a:t>
            </a:r>
            <a:endParaRPr lang="en-US" sz="2000" dirty="0" smtClean="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sz="2400" b="1" dirty="0" smtClean="0">
                <a:solidFill>
                  <a:schemeClr val="tx1"/>
                </a:solidFill>
              </a:rPr>
              <a:t>Hereditary Spherocytosis </a:t>
            </a:r>
            <a:r>
              <a:rPr lang="en-US" sz="2000" dirty="0" smtClean="0">
                <a:solidFill>
                  <a:schemeClr val="tx1"/>
                </a:solidFill>
              </a:rPr>
              <a:t>– Mutations in the genes encoding </a:t>
            </a:r>
            <a:r>
              <a:rPr lang="en-US" sz="2000" dirty="0" err="1" smtClean="0">
                <a:solidFill>
                  <a:schemeClr val="tx1"/>
                </a:solidFill>
              </a:rPr>
              <a:t>spectrin</a:t>
            </a:r>
            <a:r>
              <a:rPr lang="en-US" sz="2000" dirty="0" smtClean="0">
                <a:solidFill>
                  <a:schemeClr val="tx1"/>
                </a:solidFill>
              </a:rPr>
              <a:t> or other structural proteins in the red cell membrane.</a:t>
            </a:r>
            <a:endParaRPr lang="en-US" sz="2000" dirty="0" smtClean="0">
              <a:solidFill>
                <a:schemeClr val="tx1"/>
              </a:solidFill>
            </a:endParaRPr>
          </a:p>
          <a:p>
            <a:pPr marL="342900" indent="-342900" algn="l">
              <a:buFont typeface="Arial" panose="020B0604020202020204" pitchFamily="34" charset="0"/>
              <a:buChar char="•"/>
            </a:pPr>
            <a:endParaRPr lang="en-US" sz="2400" b="1" dirty="0">
              <a:solidFill>
                <a:schemeClr val="tx1"/>
              </a:solidFill>
            </a:endParaRPr>
          </a:p>
          <a:p>
            <a:pPr marL="342900" indent="-342900" algn="l">
              <a:buFont typeface="Arial" panose="020B0604020202020204" pitchFamily="34" charset="0"/>
              <a:buChar char="•"/>
            </a:pPr>
            <a:r>
              <a:rPr lang="en-US" sz="2400" b="1" dirty="0" smtClean="0">
                <a:solidFill>
                  <a:schemeClr val="tx1"/>
                </a:solidFill>
              </a:rPr>
              <a:t>Wilson Disease</a:t>
            </a:r>
            <a:r>
              <a:rPr lang="en-US" sz="2000" dirty="0" smtClean="0">
                <a:solidFill>
                  <a:schemeClr val="tx1"/>
                </a:solidFill>
              </a:rPr>
              <a:t> – Mutations in the gene encoding a copper-dependent ATPase.</a:t>
            </a:r>
            <a:endParaRPr lang="en-US" sz="2000" dirty="0" smtClean="0">
              <a:solidFill>
                <a:schemeClr val="tx1"/>
              </a:solidFill>
            </a:endParaRPr>
          </a:p>
          <a:p>
            <a:pPr marL="342900" indent="-342900" algn="l">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r>
              <a:rPr lang="en-US" sz="2000" dirty="0" smtClean="0">
                <a:solidFill>
                  <a:schemeClr val="tx1"/>
                </a:solidFill>
              </a:rPr>
              <a:t>  </a:t>
            </a:r>
            <a:r>
              <a:rPr lang="en-US" sz="2400" b="1" dirty="0" smtClean="0">
                <a:solidFill>
                  <a:schemeClr val="tx1"/>
                </a:solidFill>
              </a:rPr>
              <a:t>Familial </a:t>
            </a:r>
            <a:r>
              <a:rPr lang="en-US" sz="2400" b="1" dirty="0" err="1" smtClean="0">
                <a:solidFill>
                  <a:schemeClr val="tx1"/>
                </a:solidFill>
              </a:rPr>
              <a:t>Hyperccholesterolemia</a:t>
            </a:r>
            <a:r>
              <a:rPr lang="en-US" sz="2000" dirty="0" smtClean="0">
                <a:solidFill>
                  <a:schemeClr val="tx1"/>
                </a:solidFill>
              </a:rPr>
              <a:t> – Mutations in the gene encoding the LDL receptor.</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Branches of Physiology</a:t>
            </a:r>
            <a:endParaRPr lang="en-GB" altLang="en-US"/>
          </a:p>
        </p:txBody>
      </p:sp>
      <p:sp>
        <p:nvSpPr>
          <p:cNvPr id="3" name="Content Placeholder 2"/>
          <p:cNvSpPr>
            <a:spLocks noGrp="1"/>
          </p:cNvSpPr>
          <p:nvPr>
            <p:ph idx="1"/>
          </p:nvPr>
        </p:nvSpPr>
        <p:spPr/>
        <p:txBody>
          <a:bodyPr>
            <a:normAutofit fontScale="90000" lnSpcReduction="20000"/>
          </a:bodyPr>
          <a:p>
            <a:r>
              <a:rPr lang="en-GB" altLang="en-US"/>
              <a:t>Human Physiology: study of the functions of human body from cellular level to the integrated systems of the body.</a:t>
            </a:r>
            <a:endParaRPr lang="en-GB" altLang="en-US"/>
          </a:p>
          <a:p>
            <a:endParaRPr lang="en-GB" altLang="en-US"/>
          </a:p>
          <a:p>
            <a:r>
              <a:rPr lang="en-GB" altLang="en-US"/>
              <a:t>Animal Physiology: </a:t>
            </a:r>
            <a:r>
              <a:rPr lang="en-GB" altLang="en-US">
                <a:sym typeface="+mn-ea"/>
              </a:rPr>
              <a:t>study of the functions of animals.</a:t>
            </a:r>
            <a:endParaRPr lang="en-GB" altLang="en-US">
              <a:sym typeface="+mn-ea"/>
            </a:endParaRPr>
          </a:p>
          <a:p>
            <a:endParaRPr lang="en-GB" altLang="en-US">
              <a:sym typeface="+mn-ea"/>
            </a:endParaRPr>
          </a:p>
          <a:p>
            <a:r>
              <a:rPr lang="en-GB" altLang="en-US"/>
              <a:t>Plant Physiology: </a:t>
            </a:r>
            <a:r>
              <a:rPr lang="en-GB" altLang="en-US">
                <a:sym typeface="+mn-ea"/>
              </a:rPr>
              <a:t>study of the functions of plants.</a:t>
            </a:r>
            <a:endParaRPr lang="en-GB" altLang="en-US">
              <a:sym typeface="+mn-ea"/>
            </a:endParaRPr>
          </a:p>
          <a:p>
            <a:endParaRPr lang="en-GB" altLang="en-US">
              <a:sym typeface="+mn-ea"/>
            </a:endParaRPr>
          </a:p>
          <a:p>
            <a:r>
              <a:rPr lang="en-GB" altLang="en-US"/>
              <a:t>Microbial Physiology: </a:t>
            </a:r>
            <a:r>
              <a:rPr lang="en-GB" altLang="en-US">
                <a:sym typeface="+mn-ea"/>
              </a:rPr>
              <a:t>study of the functions of microorganisms.</a:t>
            </a:r>
            <a:endParaRPr lang="en-GB" altLang="en-US">
              <a:sym typeface="+mn-ea"/>
            </a:endParaRPr>
          </a:p>
          <a:p>
            <a:endParaRPr lang="en-GB" altLang="en-US"/>
          </a:p>
          <a:p>
            <a:pPr marL="0" indent="0">
              <a:buNone/>
            </a:pPr>
            <a:r>
              <a:rPr lang="en-GB" altLang="en-US">
                <a:sym typeface="+mn-ea"/>
              </a:rPr>
              <a:t>Though there are many branches of Physiology as listed above, our major focus is on Human Physiology.</a:t>
            </a:r>
            <a:endParaRPr lang="en-GB" altLang="en-US"/>
          </a:p>
          <a:p>
            <a:endParaRPr lang="en-GB"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4520" y="204470"/>
            <a:ext cx="10749280" cy="800100"/>
          </a:xfrm>
        </p:spPr>
        <p:txBody>
          <a:bodyPr>
            <a:normAutofit fontScale="90000"/>
          </a:bodyPr>
          <a:p>
            <a:r>
              <a:rPr lang="en-GB" altLang="en-US" sz="4000"/>
              <a:t>History and early contributions to human physiology</a:t>
            </a:r>
            <a:endParaRPr lang="en-GB" altLang="en-US" sz="4000"/>
          </a:p>
        </p:txBody>
      </p:sp>
      <p:graphicFrame>
        <p:nvGraphicFramePr>
          <p:cNvPr id="4" name="Content Placeholder 3"/>
          <p:cNvGraphicFramePr/>
          <p:nvPr>
            <p:ph idx="1"/>
            <p:custDataLst>
              <p:tags r:id="rId1"/>
            </p:custDataLst>
          </p:nvPr>
        </p:nvGraphicFramePr>
        <p:xfrm>
          <a:off x="838200" y="1188720"/>
          <a:ext cx="10515600" cy="5669280"/>
        </p:xfrm>
        <a:graphic>
          <a:graphicData uri="http://schemas.openxmlformats.org/drawingml/2006/table">
            <a:tbl>
              <a:tblPr firstRow="1" bandRow="1">
                <a:tableStyleId>{5C22544A-7EE6-4342-B048-85BDC9FD1C3A}</a:tableStyleId>
              </a:tblPr>
              <a:tblGrid>
                <a:gridCol w="574675"/>
                <a:gridCol w="4618355"/>
                <a:gridCol w="5322570"/>
              </a:tblGrid>
              <a:tr h="365760">
                <a:tc>
                  <a:txBody>
                    <a:bodyPr/>
                    <a:p>
                      <a:pPr>
                        <a:buNone/>
                      </a:pPr>
                      <a:endParaRPr lang="en-GB" altLang="en-US"/>
                    </a:p>
                  </a:txBody>
                  <a:tcPr/>
                </a:tc>
                <a:tc>
                  <a:txBody>
                    <a:bodyPr/>
                    <a:p>
                      <a:pPr>
                        <a:buNone/>
                      </a:pPr>
                      <a:r>
                        <a:rPr lang="en-GB" altLang="en-US"/>
                        <a:t>Name</a:t>
                      </a:r>
                      <a:endParaRPr lang="en-GB" altLang="en-US"/>
                    </a:p>
                  </a:txBody>
                  <a:tcPr/>
                </a:tc>
                <a:tc>
                  <a:txBody>
                    <a:bodyPr/>
                    <a:p>
                      <a:pPr>
                        <a:buNone/>
                      </a:pPr>
                      <a:r>
                        <a:rPr lang="en-GB" altLang="en-US"/>
                        <a:t>Discoveries</a:t>
                      </a:r>
                      <a:endParaRPr lang="en-GB" altLang="en-US"/>
                    </a:p>
                  </a:txBody>
                  <a:tcPr/>
                </a:tc>
              </a:tr>
              <a:tr h="640080">
                <a:tc>
                  <a:txBody>
                    <a:bodyPr/>
                    <a:p>
                      <a:pPr>
                        <a:buNone/>
                      </a:pPr>
                      <a:endParaRPr lang="en-GB" altLang="en-US"/>
                    </a:p>
                  </a:txBody>
                  <a:tcPr/>
                </a:tc>
                <a:tc>
                  <a:txBody>
                    <a:bodyPr/>
                    <a:p>
                      <a:pPr>
                        <a:buNone/>
                      </a:pPr>
                      <a:r>
                        <a:rPr lang="en-GB" altLang="en-US"/>
                        <a:t>Alcmaeon and Empedocles, </a:t>
                      </a:r>
                      <a:r>
                        <a:rPr lang="en-GB" altLang="en-US" sz="1800">
                          <a:sym typeface="+mn-ea"/>
                        </a:rPr>
                        <a:t>Hippocrates and his followers (450 BCE)</a:t>
                      </a:r>
                      <a:endParaRPr lang="en-GB" altLang="en-US"/>
                    </a:p>
                  </a:txBody>
                  <a:tcPr/>
                </a:tc>
                <a:tc>
                  <a:txBody>
                    <a:bodyPr/>
                    <a:p>
                      <a:pPr>
                        <a:buNone/>
                      </a:pPr>
                      <a:r>
                        <a:rPr lang="en-GB" altLang="en-US"/>
                        <a:t>Proposed  and wrote extensively on the concept of fluid-like substances (humors) in the body</a:t>
                      </a:r>
                      <a:endParaRPr lang="en-GB" altLang="en-US"/>
                    </a:p>
                  </a:txBody>
                  <a:tcPr/>
                </a:tc>
              </a:tr>
              <a:tr h="640080">
                <a:tc>
                  <a:txBody>
                    <a:bodyPr/>
                    <a:p>
                      <a:pPr>
                        <a:buNone/>
                      </a:pPr>
                      <a:endParaRPr lang="en-GB" altLang="en-US"/>
                    </a:p>
                  </a:txBody>
                  <a:tcPr/>
                </a:tc>
                <a:tc>
                  <a:txBody>
                    <a:bodyPr/>
                    <a:p>
                      <a:pPr>
                        <a:buNone/>
                      </a:pPr>
                      <a:r>
                        <a:rPr lang="en-GB" altLang="en-US"/>
                        <a:t>Ebers Papyrus (1550 BCE)</a:t>
                      </a:r>
                      <a:endParaRPr lang="en-GB" altLang="en-US"/>
                    </a:p>
                  </a:txBody>
                  <a:tcPr/>
                </a:tc>
                <a:tc>
                  <a:txBody>
                    <a:bodyPr/>
                    <a:p>
                      <a:pPr>
                        <a:buNone/>
                      </a:pPr>
                      <a:r>
                        <a:rPr lang="en-GB" altLang="en-US"/>
                        <a:t> Describes the concepts of blood circulation and nervous system function</a:t>
                      </a:r>
                      <a:endParaRPr lang="en-GB" altLang="en-US"/>
                    </a:p>
                  </a:txBody>
                  <a:tcPr/>
                </a:tc>
              </a:tr>
              <a:tr h="365760">
                <a:tc>
                  <a:txBody>
                    <a:bodyPr/>
                    <a:p>
                      <a:pPr>
                        <a:buNone/>
                      </a:pPr>
                      <a:endParaRPr lang="en-GB" altLang="en-US"/>
                    </a:p>
                  </a:txBody>
                  <a:tcPr/>
                </a:tc>
                <a:tc>
                  <a:txBody>
                    <a:bodyPr/>
                    <a:p>
                      <a:pPr>
                        <a:buNone/>
                      </a:pPr>
                      <a:r>
                        <a:rPr lang="en-GB" altLang="en-US"/>
                        <a:t>Galen (129 - 216 CE)</a:t>
                      </a:r>
                      <a:endParaRPr lang="en-GB" altLang="en-US"/>
                    </a:p>
                  </a:txBody>
                  <a:tcPr/>
                </a:tc>
                <a:tc>
                  <a:txBody>
                    <a:bodyPr/>
                    <a:p>
                      <a:pPr>
                        <a:buNone/>
                      </a:pPr>
                      <a:r>
                        <a:rPr lang="en-GB" altLang="en-US"/>
                        <a:t>Describes the concept of “Pneuma” i.e. life-giving spirit</a:t>
                      </a:r>
                      <a:endParaRPr lang="en-GB" altLang="en-US"/>
                    </a:p>
                  </a:txBody>
                  <a:tcPr/>
                </a:tc>
              </a:tr>
              <a:tr h="365760">
                <a:tc>
                  <a:txBody>
                    <a:bodyPr/>
                    <a:p>
                      <a:pPr>
                        <a:buNone/>
                      </a:pPr>
                      <a:endParaRPr lang="en-GB" altLang="en-US"/>
                    </a:p>
                  </a:txBody>
                  <a:tcPr/>
                </a:tc>
                <a:tc>
                  <a:txBody>
                    <a:bodyPr/>
                    <a:p>
                      <a:pPr>
                        <a:buNone/>
                      </a:pPr>
                      <a:r>
                        <a:rPr lang="en-GB" altLang="en-US"/>
                        <a:t>Ibn Sina and Ibn Rushd (980 - 1198 CE)</a:t>
                      </a:r>
                      <a:endParaRPr lang="en-GB" altLang="en-US"/>
                    </a:p>
                  </a:txBody>
                  <a:tcPr/>
                </a:tc>
                <a:tc>
                  <a:txBody>
                    <a:bodyPr/>
                    <a:p>
                      <a:pPr>
                        <a:buNone/>
                      </a:pPr>
                      <a:r>
                        <a:rPr lang="en-GB" altLang="en-US"/>
                        <a:t> Describes the concept of canalicular system</a:t>
                      </a:r>
                      <a:endParaRPr lang="en-GB" altLang="en-US"/>
                    </a:p>
                  </a:txBody>
                  <a:tcPr/>
                </a:tc>
              </a:tr>
              <a:tr h="640080">
                <a:tc>
                  <a:txBody>
                    <a:bodyPr/>
                    <a:p>
                      <a:pPr>
                        <a:buNone/>
                      </a:pPr>
                      <a:endParaRPr lang="en-GB" altLang="en-US"/>
                    </a:p>
                  </a:txBody>
                  <a:tcPr/>
                </a:tc>
                <a:tc>
                  <a:txBody>
                    <a:bodyPr/>
                    <a:p>
                      <a:pPr>
                        <a:buNone/>
                      </a:pPr>
                      <a:r>
                        <a:rPr lang="en-GB" altLang="en-US"/>
                        <a:t>William Harvey (1578 - 1657 CE)</a:t>
                      </a:r>
                      <a:endParaRPr lang="en-GB" altLang="en-US"/>
                    </a:p>
                  </a:txBody>
                  <a:tcPr/>
                </a:tc>
                <a:tc>
                  <a:txBody>
                    <a:bodyPr/>
                    <a:p>
                      <a:pPr>
                        <a:buNone/>
                      </a:pPr>
                      <a:r>
                        <a:rPr lang="en-GB" altLang="en-US"/>
                        <a:t>Revolutionized the concept of circulatory system and published “De Motu Cordis” in 1628 CE</a:t>
                      </a:r>
                      <a:endParaRPr lang="en-GB" altLang="en-US"/>
                    </a:p>
                  </a:txBody>
                  <a:tcPr/>
                </a:tc>
              </a:tr>
              <a:tr h="640080">
                <a:tc>
                  <a:txBody>
                    <a:bodyPr/>
                    <a:p>
                      <a:pPr>
                        <a:buNone/>
                      </a:pPr>
                      <a:endParaRPr lang="en-GB" altLang="en-US"/>
                    </a:p>
                  </a:txBody>
                  <a:tcPr/>
                </a:tc>
                <a:tc>
                  <a:txBody>
                    <a:bodyPr/>
                    <a:p>
                      <a:pPr>
                        <a:buNone/>
                      </a:pPr>
                      <a:r>
                        <a:rPr lang="en-GB" altLang="en-US"/>
                        <a:t>Theodor Schwann and Matthias Jakob Schleiden (1804 - 1882) </a:t>
                      </a:r>
                      <a:endParaRPr lang="en-GB" altLang="en-US"/>
                    </a:p>
                  </a:txBody>
                  <a:tcPr/>
                </a:tc>
                <a:tc>
                  <a:txBody>
                    <a:bodyPr/>
                    <a:p>
                      <a:pPr>
                        <a:buNone/>
                      </a:pPr>
                      <a:r>
                        <a:rPr lang="en-GB" altLang="en-US"/>
                        <a:t>Developed the cell theory which laid the foundation for modern physiology</a:t>
                      </a:r>
                      <a:endParaRPr lang="en-GB" altLang="en-US"/>
                    </a:p>
                  </a:txBody>
                  <a:tcPr/>
                </a:tc>
              </a:tr>
              <a:tr h="365760">
                <a:tc>
                  <a:txBody>
                    <a:bodyPr/>
                    <a:p>
                      <a:pPr>
                        <a:buNone/>
                      </a:pPr>
                      <a:endParaRPr lang="en-GB" altLang="en-US"/>
                    </a:p>
                  </a:txBody>
                  <a:tcPr/>
                </a:tc>
                <a:tc>
                  <a:txBody>
                    <a:bodyPr/>
                    <a:p>
                      <a:pPr>
                        <a:buNone/>
                      </a:pPr>
                      <a:r>
                        <a:rPr lang="en-GB" altLang="en-US"/>
                        <a:t>Walter Canon (1871 - 1945 CE)</a:t>
                      </a:r>
                      <a:endParaRPr lang="en-GB" altLang="en-US"/>
                    </a:p>
                  </a:txBody>
                  <a:tcPr/>
                </a:tc>
                <a:tc>
                  <a:txBody>
                    <a:bodyPr/>
                    <a:p>
                      <a:pPr>
                        <a:buNone/>
                      </a:pPr>
                      <a:r>
                        <a:rPr lang="en-GB" altLang="en-US"/>
                        <a:t>Introduced the concept of homeostasis</a:t>
                      </a:r>
                      <a:endParaRPr lang="en-GB" altLang="en-US"/>
                    </a:p>
                  </a:txBody>
                  <a:tcPr/>
                </a:tc>
              </a:tr>
              <a:tr h="640080">
                <a:tc>
                  <a:txBody>
                    <a:bodyPr/>
                    <a:p>
                      <a:pPr>
                        <a:buNone/>
                      </a:pPr>
                      <a:endParaRPr lang="en-GB" altLang="en-US"/>
                    </a:p>
                  </a:txBody>
                  <a:tcPr/>
                </a:tc>
                <a:tc>
                  <a:txBody>
                    <a:bodyPr/>
                    <a:p>
                      <a:pPr>
                        <a:buNone/>
                      </a:pPr>
                      <a:r>
                        <a:rPr lang="en-GB" altLang="en-US"/>
                        <a:t>Claude Bernard (1813 - 1878 CE)</a:t>
                      </a:r>
                      <a:endParaRPr lang="en-GB" altLang="en-US"/>
                    </a:p>
                  </a:txBody>
                  <a:tcPr/>
                </a:tc>
                <a:tc>
                  <a:txBody>
                    <a:bodyPr/>
                    <a:p>
                      <a:pPr>
                        <a:buNone/>
                      </a:pPr>
                      <a:r>
                        <a:rPr lang="en-GB" altLang="en-US"/>
                        <a:t>Introduced the concept of the “milieu interieur” (i.e. internal environment)</a:t>
                      </a:r>
                      <a:endParaRPr lang="en-GB" altLang="en-US"/>
                    </a:p>
                  </a:txBody>
                  <a:tcPr/>
                </a:tc>
              </a:tr>
              <a:tr h="365760">
                <a:tc>
                  <a:txBody>
                    <a:bodyPr/>
                    <a:p>
                      <a:pPr>
                        <a:buNone/>
                      </a:pPr>
                      <a:endParaRPr lang="en-GB" altLang="en-US"/>
                    </a:p>
                  </a:txBody>
                  <a:tcPr/>
                </a:tc>
                <a:tc>
                  <a:txBody>
                    <a:bodyPr/>
                    <a:p>
                      <a:pPr>
                        <a:buNone/>
                      </a:pPr>
                      <a:r>
                        <a:rPr lang="en-GB" altLang="en-US"/>
                        <a:t>Ivan Pavlov (1849 - 1936 CE)</a:t>
                      </a:r>
                      <a:endParaRPr lang="en-GB" altLang="en-US"/>
                    </a:p>
                  </a:txBody>
                  <a:tcPr/>
                </a:tc>
                <a:tc>
                  <a:txBody>
                    <a:bodyPr/>
                    <a:p>
                      <a:pPr>
                        <a:buNone/>
                      </a:pPr>
                      <a:r>
                        <a:rPr lang="en-GB" altLang="en-US"/>
                        <a:t>Discovered the concept of classical conditioning</a:t>
                      </a:r>
                      <a:endParaRPr lang="en-GB" altLang="en-US"/>
                    </a:p>
                  </a:txBody>
                  <a:tcPr/>
                </a:tc>
              </a:tr>
              <a:tr h="640080">
                <a:tc>
                  <a:txBody>
                    <a:bodyPr/>
                    <a:p>
                      <a:pPr>
                        <a:buNone/>
                      </a:pPr>
                      <a:endParaRPr lang="en-GB" altLang="en-US"/>
                    </a:p>
                  </a:txBody>
                  <a:tcPr/>
                </a:tc>
                <a:tc>
                  <a:txBody>
                    <a:bodyPr/>
                    <a:p>
                      <a:pPr>
                        <a:buNone/>
                      </a:pPr>
                      <a:r>
                        <a:rPr lang="en-GB" altLang="en-US"/>
                        <a:t>Otto Loewi (1873 - 1961 CE)</a:t>
                      </a:r>
                      <a:endParaRPr lang="en-GB" altLang="en-US"/>
                    </a:p>
                  </a:txBody>
                  <a:tcPr/>
                </a:tc>
                <a:tc>
                  <a:txBody>
                    <a:bodyPr/>
                    <a:p>
                      <a:pPr>
                        <a:buNone/>
                      </a:pPr>
                      <a:r>
                        <a:rPr lang="en-GB" altLang="en-US"/>
                        <a:t>Discovered the role of neurotransmitters in the nervous system</a:t>
                      </a:r>
                      <a:endParaRPr lang="en-GB" altLang="en-US"/>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GB" altLang="en-US"/>
              <a:t>Nobel Prizes in Physiology or Medicine</a:t>
            </a:r>
            <a:endParaRPr lang="en-GB" altLang="en-US"/>
          </a:p>
        </p:txBody>
      </p:sp>
      <p:sp>
        <p:nvSpPr>
          <p:cNvPr id="3" name="Content Placeholder 2"/>
          <p:cNvSpPr>
            <a:spLocks noGrp="1"/>
          </p:cNvSpPr>
          <p:nvPr>
            <p:ph idx="1"/>
          </p:nvPr>
        </p:nvSpPr>
        <p:spPr/>
        <p:txBody>
          <a:bodyPr>
            <a:normAutofit lnSpcReduction="20000"/>
          </a:bodyPr>
          <a:p>
            <a:r>
              <a:rPr lang="en-GB" altLang="en-US"/>
              <a:t>Nobel society is a global society which awards excellence to a groundbreaking discoveries in various fields.</a:t>
            </a:r>
            <a:endParaRPr lang="en-GB" altLang="en-US"/>
          </a:p>
          <a:p>
            <a:endParaRPr lang="en-GB" altLang="en-US"/>
          </a:p>
          <a:p>
            <a:r>
              <a:rPr lang="en-GB" altLang="en-US"/>
              <a:t>A sweedish chemist, Alfred Nobel (1833-1896) who made his fortune through invention of explosives including dynamite wrote his will in 1895.</a:t>
            </a:r>
            <a:endParaRPr lang="en-GB" altLang="en-US"/>
          </a:p>
          <a:p>
            <a:endParaRPr lang="en-GB" altLang="en-US"/>
          </a:p>
          <a:p>
            <a:r>
              <a:rPr lang="en-GB" altLang="en-US"/>
              <a:t>In his will, he left majority of his properties for the establishment of the Nobel Prizes which should be awarded annually to those who have “conferred the greatest benefit to mankind” in the fields of: </a:t>
            </a:r>
            <a:r>
              <a:rPr lang="en-GB" altLang="en-US" u="sng"/>
              <a:t>Physics</a:t>
            </a:r>
            <a:r>
              <a:rPr lang="en-GB" altLang="en-US"/>
              <a:t>, </a:t>
            </a:r>
            <a:r>
              <a:rPr lang="en-GB" altLang="en-US" u="sng"/>
              <a:t>Chemistry</a:t>
            </a:r>
            <a:r>
              <a:rPr lang="en-GB" altLang="en-US"/>
              <a:t>, </a:t>
            </a:r>
            <a:r>
              <a:rPr lang="en-GB" altLang="en-US" u="sng"/>
              <a:t>Literature</a:t>
            </a:r>
            <a:r>
              <a:rPr lang="en-GB" altLang="en-US"/>
              <a:t>, </a:t>
            </a:r>
            <a:r>
              <a:rPr lang="en-GB" altLang="en-US" u="sng"/>
              <a:t>Peace</a:t>
            </a:r>
            <a:r>
              <a:rPr lang="en-GB" altLang="en-US"/>
              <a:t> and </a:t>
            </a:r>
            <a:r>
              <a:rPr lang="en-GB" altLang="en-US" u="sng"/>
              <a:t>Physiology or Medicine.</a:t>
            </a: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normAutofit fontScale="90000" lnSpcReduction="20000"/>
          </a:bodyPr>
          <a:p>
            <a:r>
              <a:rPr lang="en-GB" altLang="en-US">
                <a:sym typeface="+mn-ea"/>
              </a:rPr>
              <a:t>These awards have been conferred meritoriously to individuals/organizations annually since 1901 till date (except during Worl War I and World War II).</a:t>
            </a:r>
            <a:endParaRPr lang="en-GB" altLang="en-US">
              <a:sym typeface="+mn-ea"/>
            </a:endParaRPr>
          </a:p>
          <a:p>
            <a:endParaRPr lang="en-GB" altLang="en-US"/>
          </a:p>
          <a:p>
            <a:r>
              <a:rPr lang="en-GB" altLang="en-US">
                <a:sym typeface="+mn-ea"/>
              </a:rPr>
              <a:t>Economic science was added as the 6th category in 1968.</a:t>
            </a:r>
            <a:endParaRPr lang="en-GB" altLang="en-US">
              <a:sym typeface="+mn-ea"/>
            </a:endParaRPr>
          </a:p>
          <a:p>
            <a:endParaRPr lang="en-GB" altLang="en-US"/>
          </a:p>
          <a:p>
            <a:r>
              <a:rPr lang="en-GB" altLang="en-US">
                <a:sym typeface="+mn-ea"/>
              </a:rPr>
              <a:t>The youngest recipient of the Nobel Prize is </a:t>
            </a:r>
            <a:r>
              <a:rPr lang="en-GB" altLang="en-US" b="1" u="sng">
                <a:sym typeface="+mn-ea"/>
              </a:rPr>
              <a:t>Malala Yousafzai </a:t>
            </a:r>
            <a:r>
              <a:rPr lang="en-GB" altLang="en-US">
                <a:sym typeface="+mn-ea"/>
              </a:rPr>
              <a:t>at the age of 17 in 2014. She was recognized for her courageous advocacy for girl’s education and her award was seen as a powerful symbol of the significance of education and human rights.</a:t>
            </a:r>
            <a:endParaRPr lang="en-GB" altLang="en-US">
              <a:sym typeface="+mn-ea"/>
            </a:endParaRPr>
          </a:p>
          <a:p>
            <a:endParaRPr lang="en-GB" altLang="en-US">
              <a:sym typeface="+mn-ea"/>
            </a:endParaRPr>
          </a:p>
          <a:p>
            <a:r>
              <a:rPr lang="en-GB" altLang="en-US"/>
              <a:t>The youngest recipient in Physiology or Medicinen is Frederick G. Banting at age 31 in 1923 for his discovery of insulin.</a:t>
            </a:r>
            <a:endParaRPr lang="en-GB" altLang="en-US"/>
          </a:p>
          <a:p>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GB" altLang="en-US"/>
              <a:t>The place of Physiology in the field of Medicine</a:t>
            </a:r>
            <a:endParaRPr lang="en-GB" altLang="en-US"/>
          </a:p>
        </p:txBody>
      </p:sp>
      <p:sp>
        <p:nvSpPr>
          <p:cNvPr id="3" name="Content Placeholder 2"/>
          <p:cNvSpPr>
            <a:spLocks noGrp="1"/>
          </p:cNvSpPr>
          <p:nvPr>
            <p:ph idx="1"/>
          </p:nvPr>
        </p:nvSpPr>
        <p:spPr/>
        <p:txBody>
          <a:bodyPr/>
          <a:p>
            <a:r>
              <a:rPr lang="en-GB" altLang="en-US"/>
              <a:t>Physiology is the bedrock and father of medicine.</a:t>
            </a:r>
            <a:endParaRPr lang="en-GB" altLang="en-US"/>
          </a:p>
          <a:p>
            <a:endParaRPr lang="en-GB" altLang="en-US"/>
          </a:p>
          <a:p>
            <a:r>
              <a:rPr lang="en-GB" altLang="en-US"/>
              <a:t>Many unfavourable factors can change the normal state of the body system (the relm of Physiology) to abnormal state (the relm of Pathology) leading to a disease.</a:t>
            </a:r>
            <a:endParaRPr lang="en-GB" altLang="en-US"/>
          </a:p>
          <a:p>
            <a:endParaRPr lang="en-GB" altLang="en-US"/>
          </a:p>
          <a:p>
            <a:r>
              <a:rPr lang="en-GB" altLang="en-US"/>
              <a:t>The field of medicine ensures resetting the abnormal back to normal. In order to achieve this, core understanding of the normal functions of the body system is compulsory</a:t>
            </a:r>
            <a:endParaRPr lang="en-GB" altLang="en-US"/>
          </a:p>
          <a:p>
            <a:endParaRPr lang="en-GB" altLang="en-US"/>
          </a:p>
        </p:txBody>
      </p:sp>
    </p:spTree>
  </p:cSld>
  <p:clrMapOvr>
    <a:masterClrMapping/>
  </p:clrMapOvr>
</p:sld>
</file>

<file path=ppt/tags/tag1.xml><?xml version="1.0" encoding="utf-8"?>
<p:tagLst xmlns:p="http://schemas.openxmlformats.org/presentationml/2006/main">
  <p:tag name="TABLE_ENDDRAG_ORIGIN_RECT" val="828*396"/>
  <p:tag name="TABLE_ENDDRAG_RECT" val="66*143*828*3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17745</Words>
  <Application>WPS Presentation</Application>
  <PresentationFormat>Widescreen</PresentationFormat>
  <Paragraphs>472</Paragraphs>
  <Slides>46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46</vt:i4>
      </vt:variant>
    </vt:vector>
  </HeadingPairs>
  <TitlesOfParts>
    <vt:vector size="55" baseType="lpstr">
      <vt:lpstr>Arial</vt:lpstr>
      <vt:lpstr>SimSun</vt:lpstr>
      <vt:lpstr>Wingdings</vt:lpstr>
      <vt:lpstr>Calibri Light</vt:lpstr>
      <vt:lpstr>Calibri</vt:lpstr>
      <vt:lpstr>Microsoft YaHei</vt:lpstr>
      <vt:lpstr>Arial Unicode MS</vt:lpstr>
      <vt:lpstr>Bookman Old Style</vt:lpstr>
      <vt:lpstr>Office Theme</vt:lpstr>
      <vt:lpstr>PowerPoint 演示文稿</vt:lpstr>
      <vt:lpstr>Outline</vt:lpstr>
      <vt:lpstr>PowerPoint 演示文稿</vt:lpstr>
      <vt:lpstr>What is Physiology?</vt:lpstr>
      <vt:lpstr>Branches of Physiology</vt:lpstr>
      <vt:lpstr>History and early contributions to human physiology</vt:lpstr>
      <vt:lpstr>Nobel Prizes in Physiology or Medicine</vt:lpstr>
      <vt:lpstr>PowerPoint 演示文稿</vt:lpstr>
      <vt:lpstr>The place of Physiology in the field of Medicine</vt:lpstr>
      <vt:lpstr>PowerPoint 演示文稿</vt:lpstr>
      <vt:lpstr>PowerPoint 演示文稿</vt:lpstr>
      <vt:lpstr>The Composite Cell</vt:lpstr>
      <vt:lpstr>PowerPoint 演示文稿</vt:lpstr>
      <vt:lpstr>Basic features in human cell</vt:lpstr>
      <vt:lpstr>PowerPoint 演示文稿</vt:lpstr>
      <vt:lpstr>Specialized Cells in Human Body</vt:lpstr>
      <vt:lpstr>PowerPoint 演示文稿</vt:lpstr>
      <vt:lpstr>CELL MEMBRANE</vt:lpstr>
      <vt:lpstr>CELL MEMBRANE</vt:lpstr>
      <vt:lpstr>Illustration of a Eukaryotic cell membrane </vt:lpstr>
      <vt:lpstr>COMPOSITION </vt:lpstr>
      <vt:lpstr>PowerPoint 演示文稿</vt:lpstr>
      <vt:lpstr>Fluid Mosaic Model</vt:lpstr>
      <vt:lpstr>FUNCTIONS OF CELL MEMBRANE </vt:lpstr>
      <vt:lpstr>Cont’d</vt:lpstr>
      <vt:lpstr>PERMEABILITY </vt:lpstr>
      <vt:lpstr>PowerPoint 演示文稿</vt:lpstr>
      <vt:lpstr>MEMBRANE TRANSPORT</vt:lpstr>
      <vt:lpstr>MEMBRANE TRANSPORT</vt:lpstr>
      <vt:lpstr>MEMBRANE TRANSPORT PROTEINS</vt:lpstr>
      <vt:lpstr>TYPES OF MEMBRANE TRANSPORT PROTEINS</vt:lpstr>
      <vt:lpstr>TYPES OF MEMBRANE TRANSPORT PROTEINS</vt:lpstr>
      <vt:lpstr> Plasma Membrane Transport </vt:lpstr>
      <vt:lpstr> Passive Transport 1: Diffusion </vt:lpstr>
      <vt:lpstr>Passive Transport 2: Facilitated Diffusion</vt:lpstr>
      <vt:lpstr>How do molecules move through the plasma membrane by facilitated diffusion?</vt:lpstr>
      <vt:lpstr>Passive Transport 3: Osmosis</vt:lpstr>
      <vt:lpstr>Osmosis and Tonicity</vt:lpstr>
      <vt:lpstr>Active Transport</vt:lpstr>
      <vt:lpstr>The Importance of Active Transport </vt:lpstr>
      <vt:lpstr>Secondary Active Transport </vt:lpstr>
      <vt:lpstr>Bulk Transport: Exocytosis</vt:lpstr>
      <vt:lpstr>PowerPoint 演示文稿</vt:lpstr>
      <vt:lpstr>DISEASES ASSOCIATED WITH THE MEMBRANE</vt:lpstr>
      <vt:lpstr>Ion channel	     Affected gene                 Disease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user</dc:creator>
  <cp:lastModifiedBy>user</cp:lastModifiedBy>
  <cp:revision>37</cp:revision>
  <dcterms:created xsi:type="dcterms:W3CDTF">2024-11-21T17:17:00Z</dcterms:created>
  <dcterms:modified xsi:type="dcterms:W3CDTF">2024-12-08T19:36:57Z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77559849ED564635BA6F73E6EDBF5DA9_11</vt:lpwstr>
  </property>
  <property fmtid="{D5CDD505-2E9C-101B-9397-08002B2CF9AE}" pid="3" name="KSOProductBuildVer">
    <vt:lpwstr>2057-12.2.0.18911</vt:lpwstr>
  </property>
</Properties>
</file>