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30"/>
  </p:notesMasterIdLst>
  <p:sldIdLst>
    <p:sldId id="285" r:id="rId2"/>
    <p:sldId id="338" r:id="rId3"/>
    <p:sldId id="339" r:id="rId4"/>
    <p:sldId id="352" r:id="rId5"/>
    <p:sldId id="372" r:id="rId6"/>
    <p:sldId id="291" r:id="rId7"/>
    <p:sldId id="292" r:id="rId8"/>
    <p:sldId id="296" r:id="rId9"/>
    <p:sldId id="297" r:id="rId10"/>
    <p:sldId id="390" r:id="rId11"/>
    <p:sldId id="399" r:id="rId12"/>
    <p:sldId id="398" r:id="rId13"/>
    <p:sldId id="400" r:id="rId14"/>
    <p:sldId id="395" r:id="rId15"/>
    <p:sldId id="401" r:id="rId16"/>
    <p:sldId id="380" r:id="rId17"/>
    <p:sldId id="402" r:id="rId18"/>
    <p:sldId id="391" r:id="rId19"/>
    <p:sldId id="397" r:id="rId20"/>
    <p:sldId id="403" r:id="rId21"/>
    <p:sldId id="392" r:id="rId22"/>
    <p:sldId id="389" r:id="rId23"/>
    <p:sldId id="300" r:id="rId24"/>
    <p:sldId id="299" r:id="rId25"/>
    <p:sldId id="294" r:id="rId26"/>
    <p:sldId id="342" r:id="rId27"/>
    <p:sldId id="306" r:id="rId28"/>
    <p:sldId id="39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4" autoAdjust="0"/>
    <p:restoredTop sz="90778" autoAdjust="0"/>
  </p:normalViewPr>
  <p:slideViewPr>
    <p:cSldViewPr snapToGrid="0">
      <p:cViewPr varScale="1">
        <p:scale>
          <a:sx n="67" d="100"/>
          <a:sy n="67" d="100"/>
        </p:scale>
        <p:origin x="85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A7532C-AECB-4FEB-969C-C5B31C01F637}"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571183-6A02-4ED4-BCAD-16FBD7CB3BFE}" type="slidenum">
              <a:rPr lang="en-US" smtClean="0"/>
              <a:t>‹#›</a:t>
            </a:fld>
            <a:endParaRPr lang="en-US"/>
          </a:p>
        </p:txBody>
      </p:sp>
    </p:spTree>
    <p:extLst>
      <p:ext uri="{BB962C8B-B14F-4D97-AF65-F5344CB8AC3E}">
        <p14:creationId xmlns:p14="http://schemas.microsoft.com/office/powerpoint/2010/main" val="3943516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71183-6A02-4ED4-BCAD-16FBD7CB3BFE}" type="slidenum">
              <a:rPr lang="en-US" smtClean="0"/>
              <a:t>2</a:t>
            </a:fld>
            <a:endParaRPr lang="en-US"/>
          </a:p>
        </p:txBody>
      </p:sp>
    </p:spTree>
    <p:extLst>
      <p:ext uri="{BB962C8B-B14F-4D97-AF65-F5344CB8AC3E}">
        <p14:creationId xmlns:p14="http://schemas.microsoft.com/office/powerpoint/2010/main" val="835479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71183-6A02-4ED4-BCAD-16FBD7CB3BFE}" type="slidenum">
              <a:rPr lang="en-US" smtClean="0"/>
              <a:t>10</a:t>
            </a:fld>
            <a:endParaRPr lang="en-US"/>
          </a:p>
        </p:txBody>
      </p:sp>
    </p:spTree>
    <p:extLst>
      <p:ext uri="{BB962C8B-B14F-4D97-AF65-F5344CB8AC3E}">
        <p14:creationId xmlns:p14="http://schemas.microsoft.com/office/powerpoint/2010/main" val="3716552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ED5DC-6A19-B1EF-CE3A-39D69C9019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6BBF53-7F05-F95A-8FCE-D482048EC6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59AD54-9FE5-1C62-4401-C57015FCE321}"/>
              </a:ext>
            </a:extLst>
          </p:cNvPr>
          <p:cNvSpPr>
            <a:spLocks noGrp="1"/>
          </p:cNvSpPr>
          <p:nvPr>
            <p:ph type="dt" sz="half" idx="10"/>
          </p:nvPr>
        </p:nvSpPr>
        <p:spPr/>
        <p:txBody>
          <a:bodyPr/>
          <a:lstStyle/>
          <a:p>
            <a:fld id="{6C8F6080-AB57-4979-B836-2948BB93DB4C}" type="datetime1">
              <a:rPr lang="en-US" smtClean="0"/>
              <a:t>12/3/2025</a:t>
            </a:fld>
            <a:endParaRPr lang="en-US"/>
          </a:p>
        </p:txBody>
      </p:sp>
      <p:sp>
        <p:nvSpPr>
          <p:cNvPr id="5" name="Footer Placeholder 4">
            <a:extLst>
              <a:ext uri="{FF2B5EF4-FFF2-40B4-BE49-F238E27FC236}">
                <a16:creationId xmlns:a16="http://schemas.microsoft.com/office/drawing/2014/main" id="{8D3A28E7-E8B7-C04F-1EE0-DEE73BBC5B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04AD0F-82C4-92B0-7FBE-B287882CFC82}"/>
              </a:ext>
            </a:extLst>
          </p:cNvPr>
          <p:cNvSpPr>
            <a:spLocks noGrp="1"/>
          </p:cNvSpPr>
          <p:nvPr>
            <p:ph type="sldNum" sz="quarter" idx="12"/>
          </p:nvPr>
        </p:nvSpPr>
        <p:spPr/>
        <p:txBody>
          <a:bodyPr/>
          <a:lstStyle/>
          <a:p>
            <a:fld id="{2558A687-4C5C-4204-9CBB-EF3E7A5836F5}" type="slidenum">
              <a:rPr lang="en-US" smtClean="0"/>
              <a:t>‹#›</a:t>
            </a:fld>
            <a:endParaRPr lang="en-US"/>
          </a:p>
        </p:txBody>
      </p:sp>
    </p:spTree>
    <p:extLst>
      <p:ext uri="{BB962C8B-B14F-4D97-AF65-F5344CB8AC3E}">
        <p14:creationId xmlns:p14="http://schemas.microsoft.com/office/powerpoint/2010/main" val="2371448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DABB0-EB78-398C-F710-408FAE3AF6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735611-A144-3D96-A6DE-E0185D0C95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DC28A6-3DEF-A046-F6A9-AC763FEAD849}"/>
              </a:ext>
            </a:extLst>
          </p:cNvPr>
          <p:cNvSpPr>
            <a:spLocks noGrp="1"/>
          </p:cNvSpPr>
          <p:nvPr>
            <p:ph type="dt" sz="half" idx="10"/>
          </p:nvPr>
        </p:nvSpPr>
        <p:spPr/>
        <p:txBody>
          <a:bodyPr/>
          <a:lstStyle/>
          <a:p>
            <a:fld id="{1A0361CC-295A-44BC-918D-0908785A5F65}" type="datetime1">
              <a:rPr lang="en-US" smtClean="0"/>
              <a:t>12/3/2025</a:t>
            </a:fld>
            <a:endParaRPr lang="en-US"/>
          </a:p>
        </p:txBody>
      </p:sp>
      <p:sp>
        <p:nvSpPr>
          <p:cNvPr id="5" name="Footer Placeholder 4">
            <a:extLst>
              <a:ext uri="{FF2B5EF4-FFF2-40B4-BE49-F238E27FC236}">
                <a16:creationId xmlns:a16="http://schemas.microsoft.com/office/drawing/2014/main" id="{CE90925C-1D4D-4E8A-3A32-0F019C7917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B97A1E-7F70-E8CC-7E15-B92FAA80F1FD}"/>
              </a:ext>
            </a:extLst>
          </p:cNvPr>
          <p:cNvSpPr>
            <a:spLocks noGrp="1"/>
          </p:cNvSpPr>
          <p:nvPr>
            <p:ph type="sldNum" sz="quarter" idx="12"/>
          </p:nvPr>
        </p:nvSpPr>
        <p:spPr/>
        <p:txBody>
          <a:bodyPr/>
          <a:lstStyle/>
          <a:p>
            <a:fld id="{2558A687-4C5C-4204-9CBB-EF3E7A5836F5}" type="slidenum">
              <a:rPr lang="en-US" smtClean="0"/>
              <a:t>‹#›</a:t>
            </a:fld>
            <a:endParaRPr lang="en-US"/>
          </a:p>
        </p:txBody>
      </p:sp>
    </p:spTree>
    <p:extLst>
      <p:ext uri="{BB962C8B-B14F-4D97-AF65-F5344CB8AC3E}">
        <p14:creationId xmlns:p14="http://schemas.microsoft.com/office/powerpoint/2010/main" val="2488786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AF86C6-0FA9-69EC-F288-73D465725F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A230BE-2C62-ED22-365D-FA601F826B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FFA5A9-BB8E-CEC3-1A9E-5CC1A781D819}"/>
              </a:ext>
            </a:extLst>
          </p:cNvPr>
          <p:cNvSpPr>
            <a:spLocks noGrp="1"/>
          </p:cNvSpPr>
          <p:nvPr>
            <p:ph type="dt" sz="half" idx="10"/>
          </p:nvPr>
        </p:nvSpPr>
        <p:spPr/>
        <p:txBody>
          <a:bodyPr/>
          <a:lstStyle/>
          <a:p>
            <a:fld id="{52EC71D9-9720-4A48-B487-7CE0FD8CB0B4}" type="datetime1">
              <a:rPr lang="en-US" smtClean="0"/>
              <a:t>12/3/2025</a:t>
            </a:fld>
            <a:endParaRPr lang="en-US"/>
          </a:p>
        </p:txBody>
      </p:sp>
      <p:sp>
        <p:nvSpPr>
          <p:cNvPr id="5" name="Footer Placeholder 4">
            <a:extLst>
              <a:ext uri="{FF2B5EF4-FFF2-40B4-BE49-F238E27FC236}">
                <a16:creationId xmlns:a16="http://schemas.microsoft.com/office/drawing/2014/main" id="{E9CFCBCA-7781-7D3F-09CF-372822EA9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D89FCC-B8B8-F665-5E4E-19A6577A86DC}"/>
              </a:ext>
            </a:extLst>
          </p:cNvPr>
          <p:cNvSpPr>
            <a:spLocks noGrp="1"/>
          </p:cNvSpPr>
          <p:nvPr>
            <p:ph type="sldNum" sz="quarter" idx="12"/>
          </p:nvPr>
        </p:nvSpPr>
        <p:spPr/>
        <p:txBody>
          <a:bodyPr/>
          <a:lstStyle/>
          <a:p>
            <a:fld id="{2558A687-4C5C-4204-9CBB-EF3E7A5836F5}" type="slidenum">
              <a:rPr lang="en-US" smtClean="0"/>
              <a:t>‹#›</a:t>
            </a:fld>
            <a:endParaRPr lang="en-US"/>
          </a:p>
        </p:txBody>
      </p:sp>
    </p:spTree>
    <p:extLst>
      <p:ext uri="{BB962C8B-B14F-4D97-AF65-F5344CB8AC3E}">
        <p14:creationId xmlns:p14="http://schemas.microsoft.com/office/powerpoint/2010/main" val="715242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6297B-A826-F9F7-EAA5-47586C1573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DEF928-912F-7F7B-3C8C-65705C10D0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A5DCCB-35B3-3829-CBCD-F65680268729}"/>
              </a:ext>
            </a:extLst>
          </p:cNvPr>
          <p:cNvSpPr>
            <a:spLocks noGrp="1"/>
          </p:cNvSpPr>
          <p:nvPr>
            <p:ph type="dt" sz="half" idx="10"/>
          </p:nvPr>
        </p:nvSpPr>
        <p:spPr/>
        <p:txBody>
          <a:bodyPr/>
          <a:lstStyle/>
          <a:p>
            <a:fld id="{87840A3A-CB3D-415C-949A-F107B169F130}" type="datetime1">
              <a:rPr lang="en-US" smtClean="0"/>
              <a:t>12/3/2025</a:t>
            </a:fld>
            <a:endParaRPr lang="en-US"/>
          </a:p>
        </p:txBody>
      </p:sp>
      <p:sp>
        <p:nvSpPr>
          <p:cNvPr id="5" name="Footer Placeholder 4">
            <a:extLst>
              <a:ext uri="{FF2B5EF4-FFF2-40B4-BE49-F238E27FC236}">
                <a16:creationId xmlns:a16="http://schemas.microsoft.com/office/drawing/2014/main" id="{01B7E2E1-DC39-7DD5-6E23-2CE18EE580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CA17FA-AB3C-A70A-57BF-8149F40255EC}"/>
              </a:ext>
            </a:extLst>
          </p:cNvPr>
          <p:cNvSpPr>
            <a:spLocks noGrp="1"/>
          </p:cNvSpPr>
          <p:nvPr>
            <p:ph type="sldNum" sz="quarter" idx="12"/>
          </p:nvPr>
        </p:nvSpPr>
        <p:spPr/>
        <p:txBody>
          <a:bodyPr/>
          <a:lstStyle/>
          <a:p>
            <a:fld id="{2558A687-4C5C-4204-9CBB-EF3E7A5836F5}" type="slidenum">
              <a:rPr lang="en-US" smtClean="0"/>
              <a:t>‹#›</a:t>
            </a:fld>
            <a:endParaRPr lang="en-US"/>
          </a:p>
        </p:txBody>
      </p:sp>
    </p:spTree>
    <p:extLst>
      <p:ext uri="{BB962C8B-B14F-4D97-AF65-F5344CB8AC3E}">
        <p14:creationId xmlns:p14="http://schemas.microsoft.com/office/powerpoint/2010/main" val="1667344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2ED4D-CD51-17C0-9508-05D19C2833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9DA543-EABB-25D9-28C2-594916839F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EC0023-A1BE-4268-DF61-268683F5D231}"/>
              </a:ext>
            </a:extLst>
          </p:cNvPr>
          <p:cNvSpPr>
            <a:spLocks noGrp="1"/>
          </p:cNvSpPr>
          <p:nvPr>
            <p:ph type="dt" sz="half" idx="10"/>
          </p:nvPr>
        </p:nvSpPr>
        <p:spPr/>
        <p:txBody>
          <a:bodyPr/>
          <a:lstStyle/>
          <a:p>
            <a:fld id="{B3D6A346-1C50-4B2D-9476-13B29D045BA6}" type="datetime1">
              <a:rPr lang="en-US" smtClean="0"/>
              <a:t>12/3/2025</a:t>
            </a:fld>
            <a:endParaRPr lang="en-US"/>
          </a:p>
        </p:txBody>
      </p:sp>
      <p:sp>
        <p:nvSpPr>
          <p:cNvPr id="5" name="Footer Placeholder 4">
            <a:extLst>
              <a:ext uri="{FF2B5EF4-FFF2-40B4-BE49-F238E27FC236}">
                <a16:creationId xmlns:a16="http://schemas.microsoft.com/office/drawing/2014/main" id="{D266E960-A27F-ADD1-857A-96E13C8A1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D1913E-111D-4FF4-1623-C7104FC3A557}"/>
              </a:ext>
            </a:extLst>
          </p:cNvPr>
          <p:cNvSpPr>
            <a:spLocks noGrp="1"/>
          </p:cNvSpPr>
          <p:nvPr>
            <p:ph type="sldNum" sz="quarter" idx="12"/>
          </p:nvPr>
        </p:nvSpPr>
        <p:spPr/>
        <p:txBody>
          <a:bodyPr/>
          <a:lstStyle/>
          <a:p>
            <a:fld id="{2558A687-4C5C-4204-9CBB-EF3E7A5836F5}" type="slidenum">
              <a:rPr lang="en-US" smtClean="0"/>
              <a:t>‹#›</a:t>
            </a:fld>
            <a:endParaRPr lang="en-US"/>
          </a:p>
        </p:txBody>
      </p:sp>
    </p:spTree>
    <p:extLst>
      <p:ext uri="{BB962C8B-B14F-4D97-AF65-F5344CB8AC3E}">
        <p14:creationId xmlns:p14="http://schemas.microsoft.com/office/powerpoint/2010/main" val="3244602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28EDE-FB87-AE73-9CBC-C88F7C91A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BCEE98-EB1A-2AFA-2136-C2BED59CCE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AED529-7EBE-C01A-B256-0A1849684D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B4785B-C35E-B447-01C3-96B5B60833B2}"/>
              </a:ext>
            </a:extLst>
          </p:cNvPr>
          <p:cNvSpPr>
            <a:spLocks noGrp="1"/>
          </p:cNvSpPr>
          <p:nvPr>
            <p:ph type="dt" sz="half" idx="10"/>
          </p:nvPr>
        </p:nvSpPr>
        <p:spPr/>
        <p:txBody>
          <a:bodyPr/>
          <a:lstStyle/>
          <a:p>
            <a:fld id="{C0ED3B99-AB02-4602-B979-0EB35F8DBED2}" type="datetime1">
              <a:rPr lang="en-US" smtClean="0"/>
              <a:t>12/3/2025</a:t>
            </a:fld>
            <a:endParaRPr lang="en-US"/>
          </a:p>
        </p:txBody>
      </p:sp>
      <p:sp>
        <p:nvSpPr>
          <p:cNvPr id="6" name="Footer Placeholder 5">
            <a:extLst>
              <a:ext uri="{FF2B5EF4-FFF2-40B4-BE49-F238E27FC236}">
                <a16:creationId xmlns:a16="http://schemas.microsoft.com/office/drawing/2014/main" id="{DE656B37-4ECC-150E-A1B0-C9AB9E71EE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B38C90-C002-7DD4-7D81-9B7514E93233}"/>
              </a:ext>
            </a:extLst>
          </p:cNvPr>
          <p:cNvSpPr>
            <a:spLocks noGrp="1"/>
          </p:cNvSpPr>
          <p:nvPr>
            <p:ph type="sldNum" sz="quarter" idx="12"/>
          </p:nvPr>
        </p:nvSpPr>
        <p:spPr/>
        <p:txBody>
          <a:bodyPr/>
          <a:lstStyle/>
          <a:p>
            <a:fld id="{2558A687-4C5C-4204-9CBB-EF3E7A5836F5}" type="slidenum">
              <a:rPr lang="en-US" smtClean="0"/>
              <a:t>‹#›</a:t>
            </a:fld>
            <a:endParaRPr lang="en-US"/>
          </a:p>
        </p:txBody>
      </p:sp>
    </p:spTree>
    <p:extLst>
      <p:ext uri="{BB962C8B-B14F-4D97-AF65-F5344CB8AC3E}">
        <p14:creationId xmlns:p14="http://schemas.microsoft.com/office/powerpoint/2010/main" val="1310290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274C2-9807-9F52-E1E8-D82C928610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97691B-1C02-533D-EF84-107356735A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3566AF-6357-520E-DD0F-3672C0D84D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F7F274-956F-1191-F490-0D08235A14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6B4458-30AD-B5F1-E75B-B2C9843994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F359FD-DC46-B429-666B-BE2138CB5BD5}"/>
              </a:ext>
            </a:extLst>
          </p:cNvPr>
          <p:cNvSpPr>
            <a:spLocks noGrp="1"/>
          </p:cNvSpPr>
          <p:nvPr>
            <p:ph type="dt" sz="half" idx="10"/>
          </p:nvPr>
        </p:nvSpPr>
        <p:spPr/>
        <p:txBody>
          <a:bodyPr/>
          <a:lstStyle/>
          <a:p>
            <a:fld id="{5F9D4C34-553C-4F58-9419-77B9CCD864BF}" type="datetime1">
              <a:rPr lang="en-US" smtClean="0"/>
              <a:t>12/3/2025</a:t>
            </a:fld>
            <a:endParaRPr lang="en-US"/>
          </a:p>
        </p:txBody>
      </p:sp>
      <p:sp>
        <p:nvSpPr>
          <p:cNvPr id="8" name="Footer Placeholder 7">
            <a:extLst>
              <a:ext uri="{FF2B5EF4-FFF2-40B4-BE49-F238E27FC236}">
                <a16:creationId xmlns:a16="http://schemas.microsoft.com/office/drawing/2014/main" id="{FADBE192-3AA1-4797-5459-2573CDF591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6B89FF-6CF1-B307-540D-1352C4FC972B}"/>
              </a:ext>
            </a:extLst>
          </p:cNvPr>
          <p:cNvSpPr>
            <a:spLocks noGrp="1"/>
          </p:cNvSpPr>
          <p:nvPr>
            <p:ph type="sldNum" sz="quarter" idx="12"/>
          </p:nvPr>
        </p:nvSpPr>
        <p:spPr/>
        <p:txBody>
          <a:bodyPr/>
          <a:lstStyle/>
          <a:p>
            <a:fld id="{2558A687-4C5C-4204-9CBB-EF3E7A5836F5}" type="slidenum">
              <a:rPr lang="en-US" smtClean="0"/>
              <a:t>‹#›</a:t>
            </a:fld>
            <a:endParaRPr lang="en-US"/>
          </a:p>
        </p:txBody>
      </p:sp>
    </p:spTree>
    <p:extLst>
      <p:ext uri="{BB962C8B-B14F-4D97-AF65-F5344CB8AC3E}">
        <p14:creationId xmlns:p14="http://schemas.microsoft.com/office/powerpoint/2010/main" val="1162775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C7EC2-DF42-EC19-A6E0-C62723C7CD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C6D396-BDD5-5C50-13FA-3696DBAF80F2}"/>
              </a:ext>
            </a:extLst>
          </p:cNvPr>
          <p:cNvSpPr>
            <a:spLocks noGrp="1"/>
          </p:cNvSpPr>
          <p:nvPr>
            <p:ph type="dt" sz="half" idx="10"/>
          </p:nvPr>
        </p:nvSpPr>
        <p:spPr/>
        <p:txBody>
          <a:bodyPr/>
          <a:lstStyle/>
          <a:p>
            <a:fld id="{E59CB17C-FD74-46CE-BAF2-EBF3BC79F131}" type="datetime1">
              <a:rPr lang="en-US" smtClean="0"/>
              <a:t>12/3/2025</a:t>
            </a:fld>
            <a:endParaRPr lang="en-US"/>
          </a:p>
        </p:txBody>
      </p:sp>
      <p:sp>
        <p:nvSpPr>
          <p:cNvPr id="4" name="Footer Placeholder 3">
            <a:extLst>
              <a:ext uri="{FF2B5EF4-FFF2-40B4-BE49-F238E27FC236}">
                <a16:creationId xmlns:a16="http://schemas.microsoft.com/office/drawing/2014/main" id="{167065C3-B54A-84A8-A5C1-6B703DA7F5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500989-8574-A49D-0341-368944ADCCD1}"/>
              </a:ext>
            </a:extLst>
          </p:cNvPr>
          <p:cNvSpPr>
            <a:spLocks noGrp="1"/>
          </p:cNvSpPr>
          <p:nvPr>
            <p:ph type="sldNum" sz="quarter" idx="12"/>
          </p:nvPr>
        </p:nvSpPr>
        <p:spPr/>
        <p:txBody>
          <a:bodyPr/>
          <a:lstStyle/>
          <a:p>
            <a:fld id="{2558A687-4C5C-4204-9CBB-EF3E7A5836F5}" type="slidenum">
              <a:rPr lang="en-US" smtClean="0"/>
              <a:t>‹#›</a:t>
            </a:fld>
            <a:endParaRPr lang="en-US"/>
          </a:p>
        </p:txBody>
      </p:sp>
    </p:spTree>
    <p:extLst>
      <p:ext uri="{BB962C8B-B14F-4D97-AF65-F5344CB8AC3E}">
        <p14:creationId xmlns:p14="http://schemas.microsoft.com/office/powerpoint/2010/main" val="30135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AB5653-D287-52B1-C5EA-A70D74FCAD54}"/>
              </a:ext>
            </a:extLst>
          </p:cNvPr>
          <p:cNvSpPr>
            <a:spLocks noGrp="1"/>
          </p:cNvSpPr>
          <p:nvPr>
            <p:ph type="dt" sz="half" idx="10"/>
          </p:nvPr>
        </p:nvSpPr>
        <p:spPr/>
        <p:txBody>
          <a:bodyPr/>
          <a:lstStyle/>
          <a:p>
            <a:fld id="{C0DB73DC-929C-4E5C-8669-0CDA8ABEE50B}" type="datetime1">
              <a:rPr lang="en-US" smtClean="0"/>
              <a:t>12/3/2025</a:t>
            </a:fld>
            <a:endParaRPr lang="en-US"/>
          </a:p>
        </p:txBody>
      </p:sp>
      <p:sp>
        <p:nvSpPr>
          <p:cNvPr id="3" name="Footer Placeholder 2">
            <a:extLst>
              <a:ext uri="{FF2B5EF4-FFF2-40B4-BE49-F238E27FC236}">
                <a16:creationId xmlns:a16="http://schemas.microsoft.com/office/drawing/2014/main" id="{8D732EFE-2869-B2F6-7DEC-38B06B5A21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49047F-533A-82CA-73D5-223D8229151E}"/>
              </a:ext>
            </a:extLst>
          </p:cNvPr>
          <p:cNvSpPr>
            <a:spLocks noGrp="1"/>
          </p:cNvSpPr>
          <p:nvPr>
            <p:ph type="sldNum" sz="quarter" idx="12"/>
          </p:nvPr>
        </p:nvSpPr>
        <p:spPr/>
        <p:txBody>
          <a:bodyPr/>
          <a:lstStyle/>
          <a:p>
            <a:fld id="{2558A687-4C5C-4204-9CBB-EF3E7A5836F5}" type="slidenum">
              <a:rPr lang="en-US" smtClean="0"/>
              <a:t>‹#›</a:t>
            </a:fld>
            <a:endParaRPr lang="en-US"/>
          </a:p>
        </p:txBody>
      </p:sp>
    </p:spTree>
    <p:extLst>
      <p:ext uri="{BB962C8B-B14F-4D97-AF65-F5344CB8AC3E}">
        <p14:creationId xmlns:p14="http://schemas.microsoft.com/office/powerpoint/2010/main" val="3700988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CED94-4CEB-EECD-CAA4-CA5188AB2D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23C676-8DEE-6E58-3909-377338B8CF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1D18C7-5F36-0BD6-A701-77E219DE1A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D7E890-3497-935B-B3A1-8CBAF4D70B49}"/>
              </a:ext>
            </a:extLst>
          </p:cNvPr>
          <p:cNvSpPr>
            <a:spLocks noGrp="1"/>
          </p:cNvSpPr>
          <p:nvPr>
            <p:ph type="dt" sz="half" idx="10"/>
          </p:nvPr>
        </p:nvSpPr>
        <p:spPr/>
        <p:txBody>
          <a:bodyPr/>
          <a:lstStyle/>
          <a:p>
            <a:fld id="{05468DDD-B331-45C0-911D-EC9B326E5F07}" type="datetime1">
              <a:rPr lang="en-US" smtClean="0"/>
              <a:t>12/3/2025</a:t>
            </a:fld>
            <a:endParaRPr lang="en-US"/>
          </a:p>
        </p:txBody>
      </p:sp>
      <p:sp>
        <p:nvSpPr>
          <p:cNvPr id="6" name="Footer Placeholder 5">
            <a:extLst>
              <a:ext uri="{FF2B5EF4-FFF2-40B4-BE49-F238E27FC236}">
                <a16:creationId xmlns:a16="http://schemas.microsoft.com/office/drawing/2014/main" id="{ABDC6684-4FE0-B577-E0CA-06389B2C72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88FBCB-35EF-1DED-D385-669CD3F95901}"/>
              </a:ext>
            </a:extLst>
          </p:cNvPr>
          <p:cNvSpPr>
            <a:spLocks noGrp="1"/>
          </p:cNvSpPr>
          <p:nvPr>
            <p:ph type="sldNum" sz="quarter" idx="12"/>
          </p:nvPr>
        </p:nvSpPr>
        <p:spPr/>
        <p:txBody>
          <a:bodyPr/>
          <a:lstStyle/>
          <a:p>
            <a:fld id="{2558A687-4C5C-4204-9CBB-EF3E7A5836F5}" type="slidenum">
              <a:rPr lang="en-US" smtClean="0"/>
              <a:t>‹#›</a:t>
            </a:fld>
            <a:endParaRPr lang="en-US"/>
          </a:p>
        </p:txBody>
      </p:sp>
    </p:spTree>
    <p:extLst>
      <p:ext uri="{BB962C8B-B14F-4D97-AF65-F5344CB8AC3E}">
        <p14:creationId xmlns:p14="http://schemas.microsoft.com/office/powerpoint/2010/main" val="1913373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9E58C-6BB1-46D3-4A7D-DF46C14E1B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31C2ED-4B87-76CB-6173-2BDD0A15FE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F52ABC-EA67-EDF0-6CDC-9509A1852A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8D856D-522C-8605-C88F-2A8B0560F44F}"/>
              </a:ext>
            </a:extLst>
          </p:cNvPr>
          <p:cNvSpPr>
            <a:spLocks noGrp="1"/>
          </p:cNvSpPr>
          <p:nvPr>
            <p:ph type="dt" sz="half" idx="10"/>
          </p:nvPr>
        </p:nvSpPr>
        <p:spPr/>
        <p:txBody>
          <a:bodyPr/>
          <a:lstStyle/>
          <a:p>
            <a:fld id="{4C11EAC2-1531-48C3-8503-1B8EBA8002F5}" type="datetime1">
              <a:rPr lang="en-US" smtClean="0"/>
              <a:t>12/3/2025</a:t>
            </a:fld>
            <a:endParaRPr lang="en-US"/>
          </a:p>
        </p:txBody>
      </p:sp>
      <p:sp>
        <p:nvSpPr>
          <p:cNvPr id="6" name="Footer Placeholder 5">
            <a:extLst>
              <a:ext uri="{FF2B5EF4-FFF2-40B4-BE49-F238E27FC236}">
                <a16:creationId xmlns:a16="http://schemas.microsoft.com/office/drawing/2014/main" id="{3AF23902-3261-4AF9-42C8-F4E93627C0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7357C5-ECD5-0B5E-CC0F-52E466BE98F1}"/>
              </a:ext>
            </a:extLst>
          </p:cNvPr>
          <p:cNvSpPr>
            <a:spLocks noGrp="1"/>
          </p:cNvSpPr>
          <p:nvPr>
            <p:ph type="sldNum" sz="quarter" idx="12"/>
          </p:nvPr>
        </p:nvSpPr>
        <p:spPr/>
        <p:txBody>
          <a:bodyPr/>
          <a:lstStyle/>
          <a:p>
            <a:fld id="{2558A687-4C5C-4204-9CBB-EF3E7A5836F5}" type="slidenum">
              <a:rPr lang="en-US" smtClean="0"/>
              <a:t>‹#›</a:t>
            </a:fld>
            <a:endParaRPr lang="en-US"/>
          </a:p>
        </p:txBody>
      </p:sp>
    </p:spTree>
    <p:extLst>
      <p:ext uri="{BB962C8B-B14F-4D97-AF65-F5344CB8AC3E}">
        <p14:creationId xmlns:p14="http://schemas.microsoft.com/office/powerpoint/2010/main" val="3209327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46A163-05EA-D7FA-1646-E1C9031271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63B43C-092C-9551-6EF3-A69B8919E3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C2E3ED-FA06-23AA-0236-76D2BF57A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32ED9-85AC-4877-A4FA-A896BB072478}" type="datetime1">
              <a:rPr lang="en-US" smtClean="0"/>
              <a:t>12/3/2025</a:t>
            </a:fld>
            <a:endParaRPr lang="en-US"/>
          </a:p>
        </p:txBody>
      </p:sp>
      <p:sp>
        <p:nvSpPr>
          <p:cNvPr id="5" name="Footer Placeholder 4">
            <a:extLst>
              <a:ext uri="{FF2B5EF4-FFF2-40B4-BE49-F238E27FC236}">
                <a16:creationId xmlns:a16="http://schemas.microsoft.com/office/drawing/2014/main" id="{ECAA4891-9E16-9A3B-2FD7-F1F3DD5F65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023403-299F-8423-FC64-28D0FF3DFF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58A687-4C5C-4204-9CBB-EF3E7A5836F5}" type="slidenum">
              <a:rPr lang="en-US" smtClean="0"/>
              <a:t>‹#›</a:t>
            </a:fld>
            <a:endParaRPr lang="en-US"/>
          </a:p>
        </p:txBody>
      </p:sp>
    </p:spTree>
    <p:extLst>
      <p:ext uri="{BB962C8B-B14F-4D97-AF65-F5344CB8AC3E}">
        <p14:creationId xmlns:p14="http://schemas.microsoft.com/office/powerpoint/2010/main" val="3891006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AC612-F395-E6C7-E88A-B0CA2B2CDC35}"/>
              </a:ext>
            </a:extLst>
          </p:cNvPr>
          <p:cNvSpPr>
            <a:spLocks noGrp="1"/>
          </p:cNvSpPr>
          <p:nvPr>
            <p:ph type="title"/>
          </p:nvPr>
        </p:nvSpPr>
        <p:spPr>
          <a:xfrm>
            <a:off x="838200" y="365126"/>
            <a:ext cx="10515600" cy="315911"/>
          </a:xfrm>
        </p:spPr>
        <p:txBody>
          <a:bodyPr>
            <a:normAutofit fontScale="90000"/>
          </a:bodyPr>
          <a:lstStyle/>
          <a:p>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Cell division</a:t>
            </a:r>
            <a:br>
              <a:rPr lang="en-US" dirty="0">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A8677838-E748-95D4-09C2-D9F526DB183A}"/>
              </a:ext>
            </a:extLst>
          </p:cNvPr>
          <p:cNvSpPr>
            <a:spLocks noGrp="1"/>
          </p:cNvSpPr>
          <p:nvPr>
            <p:ph idx="1"/>
          </p:nvPr>
        </p:nvSpPr>
        <p:spPr>
          <a:xfrm>
            <a:off x="583324" y="681037"/>
            <a:ext cx="11098924" cy="5495926"/>
          </a:xfrm>
        </p:spPr>
        <p:txBody>
          <a:bodyPr>
            <a:noAutofit/>
          </a:bodyPr>
          <a:lstStyle/>
          <a:p>
            <a:pPr algn="just">
              <a:lnSpc>
                <a:spcPct val="100000"/>
              </a:lnSpc>
              <a:spcAft>
                <a:spcPts val="100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process by which a cell divides to form two or more new cells.</a:t>
            </a:r>
          </a:p>
          <a:p>
            <a:pPr algn="just">
              <a:lnSpc>
                <a:spcPct val="100000"/>
              </a:lnSpc>
              <a:spcAft>
                <a:spcPts val="100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Among Prokaryotes, cell division occurs by simple fission. </a:t>
            </a:r>
          </a:p>
          <a:p>
            <a:pPr algn="just">
              <a:lnSpc>
                <a:spcPct val="100000"/>
              </a:lnSpc>
              <a:spcAft>
                <a:spcPts val="100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Among Eukaryotes, the cell </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nucleus</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divides first, and the </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cytoplasm</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to form the new cell.</a:t>
            </a:r>
          </a:p>
          <a:p>
            <a:pPr algn="just">
              <a:lnSpc>
                <a:spcPct val="100000"/>
              </a:lnSpc>
              <a:spcAft>
                <a:spcPts val="100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Cell division is used as a means of </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reproduction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in organisms </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asexually</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fission/spore formation) and </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sexually</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(gametes formation). </a:t>
            </a:r>
          </a:p>
          <a:p>
            <a:pPr algn="just">
              <a:lnSpc>
                <a:spcPct val="100000"/>
              </a:lnSpc>
              <a:spcAft>
                <a:spcPts val="100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Cell division is also the source of </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tissue growth </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and </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repair</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in multicellular organisms. </a:t>
            </a:r>
          </a:p>
          <a:p>
            <a:pPr algn="just">
              <a:lnSpc>
                <a:spcPct val="100000"/>
              </a:lnSpc>
              <a:spcAft>
                <a:spcPts val="100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two</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types</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-in eukaryotic organisms are </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mitosis</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and </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meiosis</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00000"/>
              </a:lnSpc>
              <a:spcAft>
                <a:spcPts val="1000"/>
              </a:spcAft>
              <a:buNone/>
            </a:pPr>
            <a:endParaRPr lang="en-US" dirty="0"/>
          </a:p>
        </p:txBody>
      </p:sp>
      <p:sp>
        <p:nvSpPr>
          <p:cNvPr id="4" name="Slide Number Placeholder 3">
            <a:extLst>
              <a:ext uri="{FF2B5EF4-FFF2-40B4-BE49-F238E27FC236}">
                <a16:creationId xmlns:a16="http://schemas.microsoft.com/office/drawing/2014/main" id="{5B811EE3-FCCF-7A77-DB09-F8CC4BA0A18E}"/>
              </a:ext>
            </a:extLst>
          </p:cNvPr>
          <p:cNvSpPr>
            <a:spLocks noGrp="1"/>
          </p:cNvSpPr>
          <p:nvPr>
            <p:ph type="sldNum" sz="quarter" idx="12"/>
          </p:nvPr>
        </p:nvSpPr>
        <p:spPr/>
        <p:txBody>
          <a:bodyPr/>
          <a:lstStyle/>
          <a:p>
            <a:fld id="{2558A687-4C5C-4204-9CBB-EF3E7A5836F5}" type="slidenum">
              <a:rPr lang="en-US" smtClean="0"/>
              <a:t>1</a:t>
            </a:fld>
            <a:endParaRPr lang="en-US"/>
          </a:p>
        </p:txBody>
      </p:sp>
    </p:spTree>
    <p:extLst>
      <p:ext uri="{BB962C8B-B14F-4D97-AF65-F5344CB8AC3E}">
        <p14:creationId xmlns:p14="http://schemas.microsoft.com/office/powerpoint/2010/main" val="4173691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7477EF-CFD8-4EEB-AFB3-B78F946E0240}"/>
              </a:ext>
            </a:extLst>
          </p:cNvPr>
          <p:cNvSpPr>
            <a:spLocks noGrp="1"/>
          </p:cNvSpPr>
          <p:nvPr>
            <p:ph type="sldNum" sz="quarter" idx="12"/>
          </p:nvPr>
        </p:nvSpPr>
        <p:spPr/>
        <p:txBody>
          <a:bodyPr/>
          <a:lstStyle/>
          <a:p>
            <a:fld id="{2558A687-4C5C-4204-9CBB-EF3E7A5836F5}" type="slidenum">
              <a:rPr lang="en-US" smtClean="0"/>
              <a:t>10</a:t>
            </a:fld>
            <a:endParaRPr lang="en-US"/>
          </a:p>
        </p:txBody>
      </p:sp>
      <p:sp>
        <p:nvSpPr>
          <p:cNvPr id="4" name="TextBox 3">
            <a:extLst>
              <a:ext uri="{FF2B5EF4-FFF2-40B4-BE49-F238E27FC236}">
                <a16:creationId xmlns:a16="http://schemas.microsoft.com/office/drawing/2014/main" id="{4BB3286A-6010-0255-F628-66A171DF14CD}"/>
              </a:ext>
            </a:extLst>
          </p:cNvPr>
          <p:cNvSpPr txBox="1"/>
          <p:nvPr/>
        </p:nvSpPr>
        <p:spPr>
          <a:xfrm>
            <a:off x="300039" y="136525"/>
            <a:ext cx="11414834" cy="6001643"/>
          </a:xfrm>
          <a:prstGeom prst="rect">
            <a:avLst/>
          </a:prstGeom>
          <a:noFill/>
        </p:spPr>
        <p:txBody>
          <a:bodyPr wrap="square">
            <a:spAutoFit/>
          </a:bodyPr>
          <a:lstStyle/>
          <a:p>
            <a:r>
              <a:rPr lang="en-US" sz="3200" b="1" dirty="0"/>
              <a:t>Phases of Meiosis I</a:t>
            </a:r>
          </a:p>
          <a:p>
            <a:r>
              <a:rPr lang="en-US" sz="3200" dirty="0"/>
              <a:t>There are 4 stages of meiosis I; prophase I is the longest meiosis stage and comprises 5 sub-phases.</a:t>
            </a:r>
          </a:p>
          <a:p>
            <a:r>
              <a:rPr lang="en-US" sz="3200" dirty="0"/>
              <a:t>1) </a:t>
            </a:r>
            <a:r>
              <a:rPr lang="en-US" sz="3200" b="1" dirty="0"/>
              <a:t>Prophase 1 </a:t>
            </a:r>
            <a:r>
              <a:rPr lang="en-US" sz="3200" dirty="0"/>
              <a:t>–</a:t>
            </a:r>
          </a:p>
          <a:p>
            <a:pPr marL="457200" indent="-457200">
              <a:buFont typeface="Arial" panose="020B0604020202020204" pitchFamily="34" charset="0"/>
              <a:buChar char="•"/>
            </a:pPr>
            <a:r>
              <a:rPr lang="en-US" sz="3200" dirty="0"/>
              <a:t>Prophase 1 is the longest phase of meiosis, where three primary aspects are taking place. </a:t>
            </a:r>
          </a:p>
          <a:p>
            <a:pPr marL="457200" indent="-457200">
              <a:buFont typeface="Arial" panose="020B0604020202020204" pitchFamily="34" charset="0"/>
              <a:buChar char="•"/>
            </a:pPr>
            <a:r>
              <a:rPr lang="en-US" sz="3200" dirty="0"/>
              <a:t>The </a:t>
            </a:r>
            <a:r>
              <a:rPr lang="en-US" sz="3200" b="1" dirty="0"/>
              <a:t>first</a:t>
            </a:r>
            <a:r>
              <a:rPr lang="en-US" sz="3200" dirty="0"/>
              <a:t> is the condensation of chromatin into chromosomes, </a:t>
            </a:r>
          </a:p>
          <a:p>
            <a:pPr marL="457200" indent="-457200">
              <a:buFont typeface="Arial" panose="020B0604020202020204" pitchFamily="34" charset="0"/>
              <a:buChar char="•"/>
            </a:pPr>
            <a:r>
              <a:rPr lang="en-US" sz="3200" dirty="0"/>
              <a:t>the </a:t>
            </a:r>
            <a:r>
              <a:rPr lang="en-US" sz="3200" b="1" dirty="0"/>
              <a:t>second</a:t>
            </a:r>
            <a:r>
              <a:rPr lang="en-US" sz="3200" dirty="0"/>
              <a:t> aspect is the physical contact between homologous chromosomes, and </a:t>
            </a:r>
          </a:p>
          <a:p>
            <a:pPr marL="457200" indent="-457200">
              <a:buFont typeface="Arial" panose="020B0604020202020204" pitchFamily="34" charset="0"/>
              <a:buChar char="•"/>
            </a:pPr>
            <a:r>
              <a:rPr lang="en-US" sz="3200" dirty="0"/>
              <a:t>the </a:t>
            </a:r>
            <a:r>
              <a:rPr lang="en-US" sz="3200" b="1" dirty="0"/>
              <a:t>third</a:t>
            </a:r>
            <a:r>
              <a:rPr lang="en-US" sz="3200" dirty="0"/>
              <a:t> aspect is the transmission of genetic information between synapsed chromosomes.</a:t>
            </a:r>
          </a:p>
          <a:p>
            <a:pPr marL="457200" indent="-457200">
              <a:buFont typeface="Arial" panose="020B0604020202020204" pitchFamily="34" charset="0"/>
              <a:buChar char="•"/>
            </a:pPr>
            <a:r>
              <a:rPr lang="en-US" sz="3200" dirty="0"/>
              <a:t> All these aspects occur in five sub-phases. </a:t>
            </a:r>
          </a:p>
        </p:txBody>
      </p:sp>
    </p:spTree>
    <p:extLst>
      <p:ext uri="{BB962C8B-B14F-4D97-AF65-F5344CB8AC3E}">
        <p14:creationId xmlns:p14="http://schemas.microsoft.com/office/powerpoint/2010/main" val="2207151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047897-8E1B-E628-530E-4CEFDF8F5AD9}"/>
              </a:ext>
            </a:extLst>
          </p:cNvPr>
          <p:cNvSpPr>
            <a:spLocks noGrp="1"/>
          </p:cNvSpPr>
          <p:nvPr>
            <p:ph type="sldNum" sz="quarter" idx="12"/>
          </p:nvPr>
        </p:nvSpPr>
        <p:spPr/>
        <p:txBody>
          <a:bodyPr/>
          <a:lstStyle/>
          <a:p>
            <a:fld id="{2558A687-4C5C-4204-9CBB-EF3E7A5836F5}" type="slidenum">
              <a:rPr lang="en-US" smtClean="0"/>
              <a:t>11</a:t>
            </a:fld>
            <a:endParaRPr lang="en-US"/>
          </a:p>
        </p:txBody>
      </p:sp>
      <p:sp>
        <p:nvSpPr>
          <p:cNvPr id="4" name="TextBox 3">
            <a:extLst>
              <a:ext uri="{FF2B5EF4-FFF2-40B4-BE49-F238E27FC236}">
                <a16:creationId xmlns:a16="http://schemas.microsoft.com/office/drawing/2014/main" id="{43913C5C-1656-2990-28BC-9EC0A72E84D8}"/>
              </a:ext>
            </a:extLst>
          </p:cNvPr>
          <p:cNvSpPr txBox="1"/>
          <p:nvPr/>
        </p:nvSpPr>
        <p:spPr>
          <a:xfrm>
            <a:off x="428625" y="242889"/>
            <a:ext cx="11387138" cy="6494085"/>
          </a:xfrm>
          <a:prstGeom prst="rect">
            <a:avLst/>
          </a:prstGeom>
          <a:noFill/>
        </p:spPr>
        <p:txBody>
          <a:bodyPr wrap="square">
            <a:spAutoFit/>
          </a:bodyPr>
          <a:lstStyle/>
          <a:p>
            <a:pPr>
              <a:lnSpc>
                <a:spcPct val="100000"/>
              </a:lnSpc>
            </a:pPr>
            <a:r>
              <a:rPr lang="en-US" sz="3200" dirty="0"/>
              <a:t>The following are the five sub-phases under prophase 1: </a:t>
            </a:r>
          </a:p>
          <a:p>
            <a:pPr marL="285750" indent="-285750">
              <a:lnSpc>
                <a:spcPct val="100000"/>
              </a:lnSpc>
              <a:buFont typeface="Arial" panose="020B0604020202020204" pitchFamily="34" charset="0"/>
              <a:buChar char="•"/>
            </a:pPr>
            <a:r>
              <a:rPr lang="en-US" sz="3200" b="1" dirty="0"/>
              <a:t>Leptotene</a:t>
            </a:r>
            <a:r>
              <a:rPr lang="en-US" sz="3200" dirty="0"/>
              <a:t>: The chromosomes start to condense and become visible as thin threads. Homologous chromosomes start searching for each other.  </a:t>
            </a:r>
          </a:p>
          <a:p>
            <a:pPr marL="285750" indent="-285750">
              <a:lnSpc>
                <a:spcPct val="100000"/>
              </a:lnSpc>
              <a:buFont typeface="Arial" panose="020B0604020202020204" pitchFamily="34" charset="0"/>
              <a:buChar char="•"/>
            </a:pPr>
            <a:r>
              <a:rPr lang="en-US" sz="3200" b="1" dirty="0"/>
              <a:t>Zygotene</a:t>
            </a:r>
            <a:r>
              <a:rPr lang="en-US" sz="3200" dirty="0"/>
              <a:t>: Here the chromosomes start pairing and Homologous chromosomes pair up in a process called </a:t>
            </a:r>
            <a:r>
              <a:rPr lang="en-US" sz="3200" b="1" dirty="0"/>
              <a:t>synapsis</a:t>
            </a:r>
            <a:r>
              <a:rPr lang="en-US" sz="3200" dirty="0"/>
              <a:t>. </a:t>
            </a:r>
          </a:p>
          <a:p>
            <a:pPr marL="285750" indent="-285750">
              <a:lnSpc>
                <a:spcPct val="100000"/>
              </a:lnSpc>
              <a:buFont typeface="Arial" panose="020B0604020202020204" pitchFamily="34" charset="0"/>
              <a:buChar char="•"/>
            </a:pPr>
            <a:r>
              <a:rPr lang="en-US" sz="3200" dirty="0"/>
              <a:t>The paired chromosomes are called </a:t>
            </a:r>
            <a:r>
              <a:rPr lang="en-US" sz="3200" b="1" dirty="0"/>
              <a:t>bivalent,</a:t>
            </a:r>
          </a:p>
          <a:p>
            <a:pPr marL="285750" indent="-285750">
              <a:buFont typeface="Arial" panose="020B0604020202020204" pitchFamily="34" charset="0"/>
              <a:buChar char="•"/>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Each bivalent consists of </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tetrad</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of chromatids </a:t>
            </a:r>
          </a:p>
          <a:p>
            <a:pPr marL="285750" indent="-285750">
              <a:buFont typeface="Arial" panose="020B0604020202020204" pitchFamily="34" charset="0"/>
              <a:buChar char="•"/>
            </a:pPr>
            <a:r>
              <a:rPr lang="en-US" sz="3200" b="1" dirty="0"/>
              <a:t>Pachytene</a:t>
            </a:r>
            <a:r>
              <a:rPr lang="en-US" sz="3200" dirty="0"/>
              <a:t>: Homologous chromosomes complete synapsis, and </a:t>
            </a:r>
            <a:r>
              <a:rPr lang="en-US" sz="3200" b="1" dirty="0"/>
              <a:t>crossing over </a:t>
            </a:r>
            <a:r>
              <a:rPr lang="en-US" sz="3200" dirty="0"/>
              <a:t>begins. </a:t>
            </a:r>
          </a:p>
          <a:p>
            <a:pPr marL="285750" indent="-285750">
              <a:buFont typeface="Arial" panose="020B0604020202020204" pitchFamily="34" charset="0"/>
              <a:buChar char="•"/>
            </a:pPr>
            <a:r>
              <a:rPr lang="en-US" sz="3200" dirty="0"/>
              <a:t>Non-sister chromatids </a:t>
            </a:r>
            <a:r>
              <a:rPr lang="en-US" sz="3200" b="1" dirty="0"/>
              <a:t>exchange</a:t>
            </a:r>
            <a:r>
              <a:rPr lang="en-US" sz="3200" dirty="0"/>
              <a:t> segments, forming </a:t>
            </a:r>
            <a:r>
              <a:rPr lang="en-US" sz="3200" b="1" dirty="0"/>
              <a:t>chiasmata</a:t>
            </a:r>
            <a:r>
              <a:rPr lang="en-US" sz="3200" dirty="0"/>
              <a:t> at the crossover points. </a:t>
            </a:r>
          </a:p>
          <a:p>
            <a:pPr marL="285750" indent="-285750">
              <a:buFont typeface="Arial" panose="020B0604020202020204" pitchFamily="34" charset="0"/>
              <a:buChar char="•"/>
            </a:pPr>
            <a:r>
              <a:rPr lang="en-US" sz="3200" dirty="0"/>
              <a:t>Synapsis later loosens as crossing over is completed.</a:t>
            </a:r>
          </a:p>
        </p:txBody>
      </p:sp>
    </p:spTree>
    <p:extLst>
      <p:ext uri="{BB962C8B-B14F-4D97-AF65-F5344CB8AC3E}">
        <p14:creationId xmlns:p14="http://schemas.microsoft.com/office/powerpoint/2010/main" val="3272754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195088-4188-1097-D3E8-D2C985CE97AA}"/>
              </a:ext>
            </a:extLst>
          </p:cNvPr>
          <p:cNvSpPr>
            <a:spLocks noGrp="1"/>
          </p:cNvSpPr>
          <p:nvPr>
            <p:ph type="sldNum" sz="quarter" idx="12"/>
          </p:nvPr>
        </p:nvSpPr>
        <p:spPr/>
        <p:txBody>
          <a:bodyPr/>
          <a:lstStyle/>
          <a:p>
            <a:fld id="{2558A687-4C5C-4204-9CBB-EF3E7A5836F5}" type="slidenum">
              <a:rPr lang="en-US" smtClean="0"/>
              <a:t>12</a:t>
            </a:fld>
            <a:endParaRPr lang="en-US"/>
          </a:p>
        </p:txBody>
      </p:sp>
      <p:sp>
        <p:nvSpPr>
          <p:cNvPr id="4" name="TextBox 3">
            <a:extLst>
              <a:ext uri="{FF2B5EF4-FFF2-40B4-BE49-F238E27FC236}">
                <a16:creationId xmlns:a16="http://schemas.microsoft.com/office/drawing/2014/main" id="{B6158C5C-61DD-D4D8-1B5F-8AD1F2AFA191}"/>
              </a:ext>
            </a:extLst>
          </p:cNvPr>
          <p:cNvSpPr txBox="1"/>
          <p:nvPr/>
        </p:nvSpPr>
        <p:spPr>
          <a:xfrm>
            <a:off x="171449" y="136525"/>
            <a:ext cx="11701463" cy="4308872"/>
          </a:xfrm>
          <a:prstGeom prst="rect">
            <a:avLst/>
          </a:prstGeom>
          <a:noFill/>
        </p:spPr>
        <p:txBody>
          <a:bodyPr wrap="square">
            <a:spAutoFit/>
          </a:bodyPr>
          <a:lstStyle/>
          <a:p>
            <a:endParaRPr lang="en-US" dirty="0"/>
          </a:p>
          <a:p>
            <a:r>
              <a:rPr lang="en-US" sz="3200" b="1" dirty="0"/>
              <a:t>Diplotene: </a:t>
            </a:r>
            <a:r>
              <a:rPr lang="en-US" sz="3200" dirty="0"/>
              <a:t>The synaptonemal complex disintegrates, and homologous chromosomes begin to separate but remain connected at chiasmata, which become clearly visible. Chromosomes slightly decondense, allowing limited transcription.</a:t>
            </a:r>
          </a:p>
          <a:p>
            <a:r>
              <a:rPr lang="en-US" sz="3200" b="1" dirty="0"/>
              <a:t>Diakinesis</a:t>
            </a:r>
            <a:r>
              <a:rPr lang="en-US" sz="3200" dirty="0"/>
              <a:t>: Chromosomes reach maximum condensation. The nuclear envelope breaks down, the nucleolus disappears, and spindle fibers begin to form as centrioles move to opposite poles. Chiasmata shift terminally before chromatids finally separate.</a:t>
            </a:r>
          </a:p>
        </p:txBody>
      </p:sp>
    </p:spTree>
    <p:extLst>
      <p:ext uri="{BB962C8B-B14F-4D97-AF65-F5344CB8AC3E}">
        <p14:creationId xmlns:p14="http://schemas.microsoft.com/office/powerpoint/2010/main" val="1889928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0E3DD4-DF91-70DA-72E7-0C580F6644D7}"/>
              </a:ext>
            </a:extLst>
          </p:cNvPr>
          <p:cNvSpPr>
            <a:spLocks noGrp="1"/>
          </p:cNvSpPr>
          <p:nvPr>
            <p:ph type="sldNum" sz="quarter" idx="12"/>
          </p:nvPr>
        </p:nvSpPr>
        <p:spPr/>
        <p:txBody>
          <a:bodyPr/>
          <a:lstStyle/>
          <a:p>
            <a:fld id="{2558A687-4C5C-4204-9CBB-EF3E7A5836F5}" type="slidenum">
              <a:rPr lang="en-US" smtClean="0"/>
              <a:t>13</a:t>
            </a:fld>
            <a:endParaRPr lang="en-US"/>
          </a:p>
        </p:txBody>
      </p:sp>
      <p:sp>
        <p:nvSpPr>
          <p:cNvPr id="4" name="TextBox 3">
            <a:extLst>
              <a:ext uri="{FF2B5EF4-FFF2-40B4-BE49-F238E27FC236}">
                <a16:creationId xmlns:a16="http://schemas.microsoft.com/office/drawing/2014/main" id="{ACCA7BAD-173B-FAD8-3543-F257459546E1}"/>
              </a:ext>
            </a:extLst>
          </p:cNvPr>
          <p:cNvSpPr txBox="1"/>
          <p:nvPr/>
        </p:nvSpPr>
        <p:spPr>
          <a:xfrm>
            <a:off x="314325" y="257175"/>
            <a:ext cx="11415713" cy="5786199"/>
          </a:xfrm>
          <a:prstGeom prst="rect">
            <a:avLst/>
          </a:prstGeom>
          <a:noFill/>
        </p:spPr>
        <p:txBody>
          <a:bodyPr wrap="square">
            <a:spAutoFit/>
          </a:bodyPr>
          <a:lstStyle/>
          <a:p>
            <a:r>
              <a:rPr lang="en-US" sz="3200" b="1" dirty="0"/>
              <a:t>Metaphase</a:t>
            </a:r>
            <a:r>
              <a:rPr lang="en-US" sz="3200" dirty="0"/>
              <a:t> I:Homologous chromosome pairs align randomly along the metaphase plate. This independent (random) assortment places maternal and paternal chromosomes on either side of the equator, contributing to genetic variation.</a:t>
            </a:r>
          </a:p>
          <a:p>
            <a:r>
              <a:rPr lang="en-US" sz="3200" b="1" dirty="0"/>
              <a:t>Anaphase 1:</a:t>
            </a:r>
          </a:p>
          <a:p>
            <a:r>
              <a:rPr lang="en-US" sz="3200" dirty="0"/>
              <a:t>The two chromosomes of bivalent separate and move to the opposite sides of the cell. </a:t>
            </a:r>
            <a:r>
              <a:rPr lang="en-US" sz="3200" b="1" dirty="0"/>
              <a:t>Sister chromatids stay connected </a:t>
            </a:r>
            <a:r>
              <a:rPr lang="en-US" sz="3200" dirty="0"/>
              <a:t>whereas homologous chromosomes are separated.</a:t>
            </a:r>
          </a:p>
          <a:p>
            <a:r>
              <a:rPr lang="en-US" sz="3200" dirty="0"/>
              <a:t>4) </a:t>
            </a:r>
            <a:r>
              <a:rPr lang="en-US" sz="3200" b="1" dirty="0"/>
              <a:t>Telophase 1:</a:t>
            </a:r>
          </a:p>
          <a:p>
            <a:r>
              <a:rPr lang="en-US" sz="3200" dirty="0"/>
              <a:t>In this meiosis phase, the </a:t>
            </a:r>
            <a:r>
              <a:rPr lang="en-US" sz="3200" b="1" dirty="0"/>
              <a:t>decondensation</a:t>
            </a:r>
            <a:r>
              <a:rPr lang="en-US" sz="3200" dirty="0"/>
              <a:t> of chromosomes occurs. The nuclear envelope forms and  Cytokinesis occurs.</a:t>
            </a:r>
          </a:p>
          <a:p>
            <a:endParaRPr lang="en-US" sz="1800" dirty="0"/>
          </a:p>
        </p:txBody>
      </p:sp>
    </p:spTree>
    <p:extLst>
      <p:ext uri="{BB962C8B-B14F-4D97-AF65-F5344CB8AC3E}">
        <p14:creationId xmlns:p14="http://schemas.microsoft.com/office/powerpoint/2010/main" val="2216852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825657-57B6-94F0-2912-3B5F04E0B270}"/>
              </a:ext>
            </a:extLst>
          </p:cNvPr>
          <p:cNvSpPr>
            <a:spLocks noGrp="1"/>
          </p:cNvSpPr>
          <p:nvPr>
            <p:ph type="sldNum" sz="quarter" idx="12"/>
          </p:nvPr>
        </p:nvSpPr>
        <p:spPr/>
        <p:txBody>
          <a:bodyPr/>
          <a:lstStyle/>
          <a:p>
            <a:fld id="{2558A687-4C5C-4204-9CBB-EF3E7A5836F5}" type="slidenum">
              <a:rPr lang="en-US" smtClean="0"/>
              <a:t>14</a:t>
            </a:fld>
            <a:endParaRPr lang="en-US"/>
          </a:p>
        </p:txBody>
      </p:sp>
      <p:sp>
        <p:nvSpPr>
          <p:cNvPr id="4" name="TextBox 3">
            <a:extLst>
              <a:ext uri="{FF2B5EF4-FFF2-40B4-BE49-F238E27FC236}">
                <a16:creationId xmlns:a16="http://schemas.microsoft.com/office/drawing/2014/main" id="{13C8067F-B665-27ED-F98D-446DC2AEEE31}"/>
              </a:ext>
            </a:extLst>
          </p:cNvPr>
          <p:cNvSpPr txBox="1"/>
          <p:nvPr/>
        </p:nvSpPr>
        <p:spPr>
          <a:xfrm>
            <a:off x="238125" y="136525"/>
            <a:ext cx="11715750" cy="6771084"/>
          </a:xfrm>
          <a:prstGeom prst="rect">
            <a:avLst/>
          </a:prstGeom>
          <a:noFill/>
        </p:spPr>
        <p:txBody>
          <a:bodyPr wrap="square">
            <a:spAutoFit/>
          </a:bodyPr>
          <a:lstStyle/>
          <a:p>
            <a:r>
              <a:rPr lang="en-US" sz="3200" dirty="0"/>
              <a:t>                                  </a:t>
            </a:r>
            <a:r>
              <a:rPr lang="en-US" sz="3200" b="1" dirty="0"/>
              <a:t>Phases of Meiosis II</a:t>
            </a:r>
          </a:p>
          <a:p>
            <a:r>
              <a:rPr lang="en-US" sz="3200" dirty="0"/>
              <a:t>In this meiosis phase II, the sister chromatids completely separate. The stages of meiosis II are as follows:</a:t>
            </a:r>
          </a:p>
          <a:p>
            <a:r>
              <a:rPr lang="en-US" sz="3200" b="1" dirty="0"/>
              <a:t>Prophase II :</a:t>
            </a:r>
            <a:r>
              <a:rPr lang="en-US" sz="3200" dirty="0"/>
              <a:t> The nucleoli and nuclear membrane disappear again. The chromatids get shorter and thicker. Chromosomes condense and centrosomes move to the opposite sides of the cell.</a:t>
            </a:r>
          </a:p>
          <a:p>
            <a:r>
              <a:rPr lang="en-US" sz="3200" b="1" dirty="0"/>
              <a:t>Metaphase II :</a:t>
            </a:r>
            <a:r>
              <a:rPr lang="en-US" sz="3200" dirty="0"/>
              <a:t> Chromosomes align at the cell's equatorial plane (metaphase plate).  Spindle fibres attach to the centromeres via kinetochores.</a:t>
            </a:r>
          </a:p>
          <a:p>
            <a:r>
              <a:rPr lang="en-US" sz="3200" b="1" dirty="0"/>
              <a:t>Anaphase II</a:t>
            </a:r>
            <a:r>
              <a:rPr lang="en-US" sz="3200" dirty="0"/>
              <a:t>: The spindle fibres contract and separate from sister chromatids. These separated chromatids move to the opposite ends of the cell. The chromatids are now called sister chromosomes as they are at the equator of the cell.</a:t>
            </a:r>
          </a:p>
          <a:p>
            <a:endParaRPr lang="en-US" sz="1800" dirty="0"/>
          </a:p>
        </p:txBody>
      </p:sp>
    </p:spTree>
    <p:extLst>
      <p:ext uri="{BB962C8B-B14F-4D97-AF65-F5344CB8AC3E}">
        <p14:creationId xmlns:p14="http://schemas.microsoft.com/office/powerpoint/2010/main" val="598225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E09202-6F44-8F18-FCE6-BE3F3C7652A8}"/>
              </a:ext>
            </a:extLst>
          </p:cNvPr>
          <p:cNvSpPr>
            <a:spLocks noGrp="1"/>
          </p:cNvSpPr>
          <p:nvPr>
            <p:ph type="sldNum" sz="quarter" idx="12"/>
          </p:nvPr>
        </p:nvSpPr>
        <p:spPr/>
        <p:txBody>
          <a:bodyPr/>
          <a:lstStyle/>
          <a:p>
            <a:fld id="{2558A687-4C5C-4204-9CBB-EF3E7A5836F5}" type="slidenum">
              <a:rPr lang="en-US" smtClean="0"/>
              <a:t>15</a:t>
            </a:fld>
            <a:endParaRPr lang="en-US"/>
          </a:p>
        </p:txBody>
      </p:sp>
      <p:sp>
        <p:nvSpPr>
          <p:cNvPr id="4" name="TextBox 3">
            <a:extLst>
              <a:ext uri="{FF2B5EF4-FFF2-40B4-BE49-F238E27FC236}">
                <a16:creationId xmlns:a16="http://schemas.microsoft.com/office/drawing/2014/main" id="{4D12C233-7A35-03B5-B8C2-0837CCE20816}"/>
              </a:ext>
            </a:extLst>
          </p:cNvPr>
          <p:cNvSpPr txBox="1"/>
          <p:nvPr/>
        </p:nvSpPr>
        <p:spPr>
          <a:xfrm>
            <a:off x="371475" y="242888"/>
            <a:ext cx="11472863" cy="5909310"/>
          </a:xfrm>
          <a:prstGeom prst="rect">
            <a:avLst/>
          </a:prstGeom>
          <a:noFill/>
        </p:spPr>
        <p:txBody>
          <a:bodyPr wrap="square">
            <a:spAutoFit/>
          </a:bodyPr>
          <a:lstStyle/>
          <a:p>
            <a:r>
              <a:rPr lang="en-US" sz="3600" b="1" dirty="0"/>
              <a:t>Telophase II: </a:t>
            </a:r>
            <a:r>
              <a:rPr lang="en-US" sz="3600" dirty="0"/>
              <a:t>This stage is similar to the telophase 1 stage in Meiosis 1. Here, the chromosomes decondense, the nuclear membrane reforms and cell plate formation creates four haploid daughter cells.</a:t>
            </a:r>
            <a:r>
              <a:rPr lang="en-US" sz="3600" b="1" dirty="0"/>
              <a:t> </a:t>
            </a:r>
          </a:p>
          <a:p>
            <a:r>
              <a:rPr lang="en-US" sz="3600" b="1" dirty="0"/>
              <a:t>Key Features of Meiosis</a:t>
            </a:r>
          </a:p>
          <a:p>
            <a:r>
              <a:rPr lang="en-US" sz="3600" dirty="0"/>
              <a:t>- </a:t>
            </a:r>
            <a:r>
              <a:rPr lang="en-US" sz="3200" dirty="0"/>
              <a:t>Consists of two successive divisions: Meiosis I and Meiosis II.  </a:t>
            </a:r>
          </a:p>
          <a:p>
            <a:r>
              <a:rPr lang="en-US" sz="3600" dirty="0"/>
              <a:t>- Produces four non-identical haploid cells (n).  </a:t>
            </a:r>
          </a:p>
          <a:p>
            <a:r>
              <a:rPr lang="en-US" sz="3600" dirty="0"/>
              <a:t>- </a:t>
            </a:r>
            <a:r>
              <a:rPr lang="en-US" sz="3200" dirty="0"/>
              <a:t>Reduces chromosome number from diploid (2n) to haploid (n).  </a:t>
            </a:r>
          </a:p>
          <a:p>
            <a:r>
              <a:rPr lang="en-US" sz="3600" dirty="0"/>
              <a:t>- Involves processes like crossing over and independent assortment, leading to genetic variation.</a:t>
            </a:r>
          </a:p>
          <a:p>
            <a:endParaRPr lang="en-US" sz="1800" dirty="0"/>
          </a:p>
        </p:txBody>
      </p:sp>
    </p:spTree>
    <p:extLst>
      <p:ext uri="{BB962C8B-B14F-4D97-AF65-F5344CB8AC3E}">
        <p14:creationId xmlns:p14="http://schemas.microsoft.com/office/powerpoint/2010/main" val="3674763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E9338A-5174-4061-B001-404BEB6F41B8}"/>
              </a:ext>
            </a:extLst>
          </p:cNvPr>
          <p:cNvSpPr>
            <a:spLocks noGrp="1"/>
          </p:cNvSpPr>
          <p:nvPr>
            <p:ph type="sldNum" sz="quarter" idx="12"/>
          </p:nvPr>
        </p:nvSpPr>
        <p:spPr/>
        <p:txBody>
          <a:bodyPr/>
          <a:lstStyle/>
          <a:p>
            <a:fld id="{2558A687-4C5C-4204-9CBB-EF3E7A5836F5}" type="slidenum">
              <a:rPr lang="en-US" smtClean="0"/>
              <a:t>16</a:t>
            </a:fld>
            <a:endParaRPr lang="en-US"/>
          </a:p>
        </p:txBody>
      </p:sp>
      <p:sp>
        <p:nvSpPr>
          <p:cNvPr id="4" name="TextBox 3">
            <a:extLst>
              <a:ext uri="{FF2B5EF4-FFF2-40B4-BE49-F238E27FC236}">
                <a16:creationId xmlns:a16="http://schemas.microsoft.com/office/drawing/2014/main" id="{282ECCD4-52FD-5B2A-4455-592D75B23AC4}"/>
              </a:ext>
            </a:extLst>
          </p:cNvPr>
          <p:cNvSpPr txBox="1"/>
          <p:nvPr/>
        </p:nvSpPr>
        <p:spPr>
          <a:xfrm>
            <a:off x="528639" y="136525"/>
            <a:ext cx="11058524" cy="6494085"/>
          </a:xfrm>
          <a:prstGeom prst="rect">
            <a:avLst/>
          </a:prstGeom>
          <a:noFill/>
        </p:spPr>
        <p:txBody>
          <a:bodyPr wrap="square">
            <a:spAutoFit/>
          </a:bodyPr>
          <a:lstStyle/>
          <a:p>
            <a:r>
              <a:rPr lang="en-US" sz="3200" b="1" dirty="0"/>
              <a:t>Stages of Meiosis</a:t>
            </a:r>
          </a:p>
          <a:p>
            <a:r>
              <a:rPr lang="en-US" sz="3200" dirty="0"/>
              <a:t>1. Meiosis I (Reductional Division)  </a:t>
            </a:r>
          </a:p>
          <a:p>
            <a:r>
              <a:rPr lang="en-US" sz="3200" dirty="0"/>
              <a:t>In this stage, homologous chromosomes are separated, reducing the chromosome number by half.</a:t>
            </a:r>
          </a:p>
          <a:p>
            <a:r>
              <a:rPr lang="en-US" sz="3200" dirty="0"/>
              <a:t>1. </a:t>
            </a:r>
            <a:r>
              <a:rPr lang="en-US" sz="3200" b="1" dirty="0"/>
              <a:t>Prophase I</a:t>
            </a:r>
          </a:p>
          <a:p>
            <a:r>
              <a:rPr lang="en-US" sz="3200" dirty="0"/>
              <a:t>   - Chromatin condenses into visible chromosomes.  </a:t>
            </a:r>
          </a:p>
          <a:p>
            <a:r>
              <a:rPr lang="en-US" sz="3200" dirty="0"/>
              <a:t>   - Homologous chromosomes pair up in a process called </a:t>
            </a:r>
            <a:r>
              <a:rPr lang="en-US" sz="3200" b="1" dirty="0"/>
              <a:t>synapsis</a:t>
            </a:r>
            <a:r>
              <a:rPr lang="en-US" sz="3200" dirty="0"/>
              <a:t>, forming </a:t>
            </a:r>
            <a:r>
              <a:rPr lang="en-US" sz="3200" b="1" dirty="0"/>
              <a:t>bivalents</a:t>
            </a:r>
            <a:r>
              <a:rPr lang="en-US" sz="3200" dirty="0"/>
              <a:t> or </a:t>
            </a:r>
            <a:r>
              <a:rPr lang="en-US" sz="3200" b="1" dirty="0"/>
              <a:t>tetrads</a:t>
            </a:r>
            <a:r>
              <a:rPr lang="en-US" sz="3200" dirty="0"/>
              <a:t>.  </a:t>
            </a:r>
          </a:p>
          <a:p>
            <a:r>
              <a:rPr lang="en-US" sz="3200" dirty="0"/>
              <a:t>   - Crossing over occurs: Homologous chromosomes exchange segments at points called chiasmata, introducing genetic variation.  </a:t>
            </a:r>
          </a:p>
          <a:p>
            <a:r>
              <a:rPr lang="en-US" sz="3200" dirty="0"/>
              <a:t>   - The nuclear envelope breaks down, and spindle fibers begin to form.</a:t>
            </a:r>
          </a:p>
        </p:txBody>
      </p:sp>
    </p:spTree>
    <p:extLst>
      <p:ext uri="{BB962C8B-B14F-4D97-AF65-F5344CB8AC3E}">
        <p14:creationId xmlns:p14="http://schemas.microsoft.com/office/powerpoint/2010/main" val="736493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62DFAB-C0DA-ADBF-D2E6-AF004F7C4DF7}"/>
              </a:ext>
            </a:extLst>
          </p:cNvPr>
          <p:cNvSpPr>
            <a:spLocks noGrp="1"/>
          </p:cNvSpPr>
          <p:nvPr>
            <p:ph type="sldNum" sz="quarter" idx="12"/>
          </p:nvPr>
        </p:nvSpPr>
        <p:spPr/>
        <p:txBody>
          <a:bodyPr/>
          <a:lstStyle/>
          <a:p>
            <a:fld id="{2558A687-4C5C-4204-9CBB-EF3E7A5836F5}" type="slidenum">
              <a:rPr lang="en-US" smtClean="0"/>
              <a:t>17</a:t>
            </a:fld>
            <a:endParaRPr lang="en-US"/>
          </a:p>
        </p:txBody>
      </p:sp>
      <p:sp>
        <p:nvSpPr>
          <p:cNvPr id="4" name="TextBox 3">
            <a:extLst>
              <a:ext uri="{FF2B5EF4-FFF2-40B4-BE49-F238E27FC236}">
                <a16:creationId xmlns:a16="http://schemas.microsoft.com/office/drawing/2014/main" id="{E823DB95-F7E6-35B8-BCD8-5E10819E6676}"/>
              </a:ext>
            </a:extLst>
          </p:cNvPr>
          <p:cNvSpPr txBox="1"/>
          <p:nvPr/>
        </p:nvSpPr>
        <p:spPr>
          <a:xfrm>
            <a:off x="200025" y="136525"/>
            <a:ext cx="11687175" cy="6370975"/>
          </a:xfrm>
          <a:prstGeom prst="rect">
            <a:avLst/>
          </a:prstGeom>
          <a:noFill/>
        </p:spPr>
        <p:txBody>
          <a:bodyPr wrap="square">
            <a:spAutoFit/>
          </a:bodyPr>
          <a:lstStyle/>
          <a:p>
            <a:r>
              <a:rPr lang="en-US" sz="3200" b="1" dirty="0"/>
              <a:t>Metaphase I</a:t>
            </a:r>
            <a:r>
              <a:rPr lang="en-US" sz="3200" dirty="0"/>
              <a:t> </a:t>
            </a:r>
          </a:p>
          <a:p>
            <a:r>
              <a:rPr lang="en-US" sz="2800" dirty="0"/>
              <a:t>   - Homologous chromosome pairs (tetrads) align at the metaphase plate.  </a:t>
            </a:r>
          </a:p>
          <a:p>
            <a:r>
              <a:rPr lang="en-US" sz="3200" dirty="0"/>
              <a:t>   - Spindle fibers attach to kinetochores of each homologous chromosome.</a:t>
            </a:r>
          </a:p>
          <a:p>
            <a:r>
              <a:rPr lang="en-US" sz="3200" dirty="0"/>
              <a:t>3. </a:t>
            </a:r>
            <a:r>
              <a:rPr lang="en-US" sz="3200" b="1" dirty="0"/>
              <a:t>Anaphase I  </a:t>
            </a:r>
          </a:p>
          <a:p>
            <a:r>
              <a:rPr lang="en-US" sz="2800" dirty="0"/>
              <a:t>   - Homologous chromosomes are pulled apart to opposite poles of the cell.  </a:t>
            </a:r>
          </a:p>
          <a:p>
            <a:r>
              <a:rPr lang="en-US" sz="3200" dirty="0"/>
              <a:t>   - Sister chromatids remain attached at the centromere.  </a:t>
            </a:r>
          </a:p>
          <a:p>
            <a:r>
              <a:rPr lang="en-US" sz="3200" dirty="0"/>
              <a:t>4. </a:t>
            </a:r>
            <a:r>
              <a:rPr lang="en-US" sz="3200" b="1" dirty="0"/>
              <a:t>Telophase I </a:t>
            </a:r>
            <a:r>
              <a:rPr lang="en-US" sz="3200" dirty="0"/>
              <a:t>and Cytokinesis </a:t>
            </a:r>
          </a:p>
          <a:p>
            <a:r>
              <a:rPr lang="en-US" sz="3200" dirty="0"/>
              <a:t>   - Chromosomes decondense slightly, and the nuclear membrane may reform.  </a:t>
            </a:r>
          </a:p>
          <a:p>
            <a:r>
              <a:rPr lang="en-US" sz="3200" dirty="0"/>
              <a:t>   - The cell divides into two haploid cells. Each daughter cell has half the number of chromosomes but with sister chromatids still attached.</a:t>
            </a:r>
          </a:p>
        </p:txBody>
      </p:sp>
    </p:spTree>
    <p:extLst>
      <p:ext uri="{BB962C8B-B14F-4D97-AF65-F5344CB8AC3E}">
        <p14:creationId xmlns:p14="http://schemas.microsoft.com/office/powerpoint/2010/main" val="3571182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88BF5F-500E-0CA7-1B2C-598EA76E21B7}"/>
              </a:ext>
            </a:extLst>
          </p:cNvPr>
          <p:cNvSpPr>
            <a:spLocks noGrp="1"/>
          </p:cNvSpPr>
          <p:nvPr>
            <p:ph type="sldNum" sz="quarter" idx="12"/>
          </p:nvPr>
        </p:nvSpPr>
        <p:spPr/>
        <p:txBody>
          <a:bodyPr/>
          <a:lstStyle/>
          <a:p>
            <a:fld id="{2558A687-4C5C-4204-9CBB-EF3E7A5836F5}" type="slidenum">
              <a:rPr lang="en-US" smtClean="0"/>
              <a:t>18</a:t>
            </a:fld>
            <a:endParaRPr lang="en-US"/>
          </a:p>
        </p:txBody>
      </p:sp>
      <p:pic>
        <p:nvPicPr>
          <p:cNvPr id="7170" name="Picture 2">
            <a:extLst>
              <a:ext uri="{FF2B5EF4-FFF2-40B4-BE49-F238E27FC236}">
                <a16:creationId xmlns:a16="http://schemas.microsoft.com/office/drawing/2014/main" id="{4ECAF3AD-2CA3-D0CD-04BB-E3579031B6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5067" y="858013"/>
            <a:ext cx="7806266" cy="4917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650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326C85-94B5-FC1A-BB63-142722F2C34F}"/>
              </a:ext>
            </a:extLst>
          </p:cNvPr>
          <p:cNvSpPr>
            <a:spLocks noGrp="1"/>
          </p:cNvSpPr>
          <p:nvPr>
            <p:ph type="sldNum" sz="quarter" idx="12"/>
          </p:nvPr>
        </p:nvSpPr>
        <p:spPr/>
        <p:txBody>
          <a:bodyPr/>
          <a:lstStyle/>
          <a:p>
            <a:fld id="{2558A687-4C5C-4204-9CBB-EF3E7A5836F5}" type="slidenum">
              <a:rPr lang="en-US" smtClean="0"/>
              <a:t>19</a:t>
            </a:fld>
            <a:endParaRPr lang="en-US"/>
          </a:p>
        </p:txBody>
      </p:sp>
      <p:sp>
        <p:nvSpPr>
          <p:cNvPr id="4" name="TextBox 3">
            <a:extLst>
              <a:ext uri="{FF2B5EF4-FFF2-40B4-BE49-F238E27FC236}">
                <a16:creationId xmlns:a16="http://schemas.microsoft.com/office/drawing/2014/main" id="{9584775A-639C-4E85-350E-2224C13A14B3}"/>
              </a:ext>
            </a:extLst>
          </p:cNvPr>
          <p:cNvSpPr txBox="1"/>
          <p:nvPr/>
        </p:nvSpPr>
        <p:spPr>
          <a:xfrm>
            <a:off x="385763" y="342900"/>
            <a:ext cx="10572750" cy="6309420"/>
          </a:xfrm>
          <a:prstGeom prst="rect">
            <a:avLst/>
          </a:prstGeom>
          <a:noFill/>
        </p:spPr>
        <p:txBody>
          <a:bodyPr wrap="square">
            <a:spAutoFit/>
          </a:bodyPr>
          <a:lstStyle/>
          <a:p>
            <a:r>
              <a:rPr lang="en-US" sz="3200" dirty="0"/>
              <a:t>2. Meiosis II (Equational Division)  </a:t>
            </a:r>
          </a:p>
          <a:p>
            <a:r>
              <a:rPr lang="en-US" sz="2800" dirty="0"/>
              <a:t>This division resembles mitosis but occurs in the haploid cells formed in Meiosis I. The sister chromatids are separated.</a:t>
            </a:r>
          </a:p>
          <a:p>
            <a:r>
              <a:rPr lang="en-US" sz="3200" b="1" dirty="0"/>
              <a:t>1. Prophase II  </a:t>
            </a:r>
          </a:p>
          <a:p>
            <a:r>
              <a:rPr lang="en-US" sz="3200" dirty="0"/>
              <a:t>Chromosomes condense again, and the nuclear envelope dissolves if reformed. Spindle fibres reform and attach to the sister chromatids.</a:t>
            </a:r>
          </a:p>
          <a:p>
            <a:r>
              <a:rPr lang="en-US" sz="3200" dirty="0"/>
              <a:t>2. </a:t>
            </a:r>
            <a:r>
              <a:rPr lang="en-US" sz="3200" b="1" dirty="0"/>
              <a:t>Metaphase II </a:t>
            </a:r>
          </a:p>
          <a:p>
            <a:r>
              <a:rPr lang="en-US" sz="3200" dirty="0"/>
              <a:t> Chromosomes align along the metaphase plate.  Each chromosome consists of two sister chromatids.</a:t>
            </a:r>
          </a:p>
          <a:p>
            <a:r>
              <a:rPr lang="en-US" sz="3200" dirty="0"/>
              <a:t>3. </a:t>
            </a:r>
            <a:r>
              <a:rPr lang="en-US" sz="3200" b="1" dirty="0"/>
              <a:t>Anaphase II </a:t>
            </a:r>
          </a:p>
          <a:p>
            <a:r>
              <a:rPr lang="en-US" sz="3200" dirty="0"/>
              <a:t> Sister chromatids are pulled apart as the spindle fibers </a:t>
            </a:r>
            <a:r>
              <a:rPr lang="en-US" sz="2800" dirty="0"/>
              <a:t>shorten. Each chromatid (now a chromosome) moves toward opposite poles.</a:t>
            </a:r>
          </a:p>
        </p:txBody>
      </p:sp>
    </p:spTree>
    <p:extLst>
      <p:ext uri="{BB962C8B-B14F-4D97-AF65-F5344CB8AC3E}">
        <p14:creationId xmlns:p14="http://schemas.microsoft.com/office/powerpoint/2010/main" val="1084741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65D76-D855-8935-E1A8-2CD5F8A62ABB}"/>
              </a:ext>
            </a:extLst>
          </p:cNvPr>
          <p:cNvSpPr>
            <a:spLocks noGrp="1"/>
          </p:cNvSpPr>
          <p:nvPr>
            <p:ph type="title"/>
          </p:nvPr>
        </p:nvSpPr>
        <p:spPr>
          <a:xfrm>
            <a:off x="838200" y="0"/>
            <a:ext cx="10515600" cy="560440"/>
          </a:xfrm>
        </p:spPr>
        <p:txBody>
          <a:bodyPr>
            <a:normAutofit fontScale="90000"/>
          </a:bodyPr>
          <a:lstStyle/>
          <a:p>
            <a:b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MITOSIS</a:t>
            </a:r>
            <a:br>
              <a:rPr lang="en-US" sz="3600" dirty="0">
                <a:latin typeface="Calibri" panose="020F0502020204030204" pitchFamily="34" charset="0"/>
                <a:ea typeface="Times New Roman" panose="02020603050405020304" pitchFamily="18" charset="0"/>
                <a:cs typeface="Times New Roman" panose="02020603050405020304" pitchFamily="18" charset="0"/>
              </a:rPr>
            </a:br>
            <a:endParaRPr lang="en-US" sz="3600" dirty="0"/>
          </a:p>
        </p:txBody>
      </p:sp>
      <p:sp>
        <p:nvSpPr>
          <p:cNvPr id="3" name="Content Placeholder 2">
            <a:extLst>
              <a:ext uri="{FF2B5EF4-FFF2-40B4-BE49-F238E27FC236}">
                <a16:creationId xmlns:a16="http://schemas.microsoft.com/office/drawing/2014/main" id="{312230DC-4DFF-48E1-002E-7690A9CBFDD3}"/>
              </a:ext>
            </a:extLst>
          </p:cNvPr>
          <p:cNvSpPr>
            <a:spLocks noGrp="1"/>
          </p:cNvSpPr>
          <p:nvPr>
            <p:ph idx="1"/>
          </p:nvPr>
        </p:nvSpPr>
        <p:spPr>
          <a:xfrm>
            <a:off x="236483" y="678426"/>
            <a:ext cx="11619186" cy="6043049"/>
          </a:xfrm>
        </p:spPr>
        <p:txBody>
          <a:bodyPr>
            <a:noAutofit/>
          </a:bodyPr>
          <a:lstStyle/>
          <a:p>
            <a:pPr algn="just">
              <a:lnSpc>
                <a:spcPct val="100000"/>
              </a:lnSpc>
              <a:spcAft>
                <a:spcPts val="100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nuclear division with cytokinesis, produces </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two identical daughter cells </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from a single parent cell. </a:t>
            </a:r>
          </a:p>
          <a:p>
            <a:pPr algn="just">
              <a:lnSpc>
                <a:spcPct val="100000"/>
              </a:lnSpc>
              <a:spcAft>
                <a:spcPts val="1000"/>
              </a:spcAft>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Involves separation of the chromosomes in the nucleus into two identical sets of two daughter nuclei.</a:t>
            </a:r>
          </a:p>
          <a:p>
            <a:pPr algn="just">
              <a:lnSpc>
                <a:spcPct val="100000"/>
              </a:lnSpc>
              <a:spcAft>
                <a:spcPts val="1000"/>
              </a:spcAft>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This is generally followed immediately by cytokinesis, which divides cytoplasm into two daughter cells. </a:t>
            </a:r>
          </a:p>
          <a:p>
            <a:pPr algn="just">
              <a:lnSpc>
                <a:spcPct val="100000"/>
              </a:lnSpc>
              <a:spcAft>
                <a:spcPts val="1000"/>
              </a:spcAft>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However, there </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are many cells where karyokinesis and cytokinesis occur separately,</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forming single cells with multiple nuclei as in  fungi and slime molds. </a:t>
            </a:r>
          </a:p>
          <a:p>
            <a:pPr algn="just">
              <a:lnSpc>
                <a:spcPct val="100000"/>
              </a:lnSpc>
              <a:spcAft>
                <a:spcPts val="1000"/>
              </a:spcAft>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Upon completion of the process, each daughter cell contains the </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same genetic material as the original cell and roughly half of its cytoplasm</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00000"/>
              </a:lnSpc>
              <a:spcAft>
                <a:spcPts val="1000"/>
              </a:spcAft>
            </a:pP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F206C2A-D242-DE86-DF63-FC306EFD0CD7}"/>
              </a:ext>
            </a:extLst>
          </p:cNvPr>
          <p:cNvSpPr>
            <a:spLocks noGrp="1"/>
          </p:cNvSpPr>
          <p:nvPr>
            <p:ph type="sldNum" sz="quarter" idx="12"/>
          </p:nvPr>
        </p:nvSpPr>
        <p:spPr/>
        <p:txBody>
          <a:bodyPr/>
          <a:lstStyle/>
          <a:p>
            <a:fld id="{2558A687-4C5C-4204-9CBB-EF3E7A5836F5}" type="slidenum">
              <a:rPr lang="en-US" smtClean="0"/>
              <a:t>2</a:t>
            </a:fld>
            <a:endParaRPr lang="en-US"/>
          </a:p>
        </p:txBody>
      </p:sp>
    </p:spTree>
    <p:extLst>
      <p:ext uri="{BB962C8B-B14F-4D97-AF65-F5344CB8AC3E}">
        <p14:creationId xmlns:p14="http://schemas.microsoft.com/office/powerpoint/2010/main" val="1662675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1F1363-2921-C765-A418-D56BE3944385}"/>
              </a:ext>
            </a:extLst>
          </p:cNvPr>
          <p:cNvSpPr>
            <a:spLocks noGrp="1"/>
          </p:cNvSpPr>
          <p:nvPr>
            <p:ph type="sldNum" sz="quarter" idx="12"/>
          </p:nvPr>
        </p:nvSpPr>
        <p:spPr/>
        <p:txBody>
          <a:bodyPr/>
          <a:lstStyle/>
          <a:p>
            <a:fld id="{2558A687-4C5C-4204-9CBB-EF3E7A5836F5}" type="slidenum">
              <a:rPr lang="en-US" smtClean="0"/>
              <a:t>20</a:t>
            </a:fld>
            <a:endParaRPr lang="en-US"/>
          </a:p>
        </p:txBody>
      </p:sp>
      <p:sp>
        <p:nvSpPr>
          <p:cNvPr id="4" name="TextBox 3">
            <a:extLst>
              <a:ext uri="{FF2B5EF4-FFF2-40B4-BE49-F238E27FC236}">
                <a16:creationId xmlns:a16="http://schemas.microsoft.com/office/drawing/2014/main" id="{F64B3172-E61C-D8D5-31E8-216CE7756F4B}"/>
              </a:ext>
            </a:extLst>
          </p:cNvPr>
          <p:cNvSpPr txBox="1"/>
          <p:nvPr/>
        </p:nvSpPr>
        <p:spPr>
          <a:xfrm>
            <a:off x="285749" y="136525"/>
            <a:ext cx="11687175" cy="6494085"/>
          </a:xfrm>
          <a:prstGeom prst="rect">
            <a:avLst/>
          </a:prstGeom>
          <a:noFill/>
        </p:spPr>
        <p:txBody>
          <a:bodyPr wrap="square">
            <a:spAutoFit/>
          </a:bodyPr>
          <a:lstStyle/>
          <a:p>
            <a:r>
              <a:rPr lang="en-US" sz="3200" dirty="0"/>
              <a:t>4. </a:t>
            </a:r>
            <a:r>
              <a:rPr lang="en-US" sz="3200" b="1" dirty="0"/>
              <a:t>Telophase II and Cytokinesis  </a:t>
            </a:r>
          </a:p>
          <a:p>
            <a:r>
              <a:rPr lang="en-US" sz="3200" dirty="0"/>
              <a:t>   - Chromosomes </a:t>
            </a:r>
            <a:r>
              <a:rPr lang="en-US" sz="3200" b="1" dirty="0"/>
              <a:t>decondense</a:t>
            </a:r>
            <a:r>
              <a:rPr lang="en-US" sz="3200" dirty="0"/>
              <a:t>, and the nuclear membrane reforms.  </a:t>
            </a:r>
          </a:p>
          <a:p>
            <a:r>
              <a:rPr lang="en-US" sz="3200" dirty="0"/>
              <a:t>   - The cells divide, resulting in four genetically distinct haploid cells</a:t>
            </a:r>
          </a:p>
          <a:p>
            <a:r>
              <a:rPr lang="en-US" sz="3200" b="1" dirty="0"/>
              <a:t>Summary of Meiotic Division</a:t>
            </a:r>
          </a:p>
          <a:p>
            <a:r>
              <a:rPr lang="en-US" sz="3200" dirty="0"/>
              <a:t>Meiosis I: Separates homologous chromosomes → produces two haploid cells.  </a:t>
            </a:r>
          </a:p>
          <a:p>
            <a:r>
              <a:rPr lang="en-US" sz="3200" dirty="0"/>
              <a:t>Meiosis II: Separates sister chromatids → produces four haploid cells.  </a:t>
            </a:r>
          </a:p>
          <a:p>
            <a:r>
              <a:rPr lang="en-US" sz="3200" b="1" dirty="0"/>
              <a:t>Significance of Meiosis </a:t>
            </a:r>
          </a:p>
          <a:p>
            <a:r>
              <a:rPr lang="en-US" sz="3200" dirty="0"/>
              <a:t>1. </a:t>
            </a:r>
            <a:r>
              <a:rPr lang="en-US" sz="3200" b="1" dirty="0"/>
              <a:t>Genetic Variation:  </a:t>
            </a:r>
            <a:r>
              <a:rPr lang="en-US" sz="3200" dirty="0"/>
              <a:t>Crossing over during Prophase I.  independent assortment of homologous chromosomes during Metaphase I.  </a:t>
            </a:r>
          </a:p>
          <a:p>
            <a:r>
              <a:rPr lang="en-US" sz="3200" dirty="0"/>
              <a:t>2. </a:t>
            </a:r>
            <a:r>
              <a:rPr lang="en-US" sz="3200" b="1" dirty="0"/>
              <a:t>Reduction of Chromosome Number</a:t>
            </a:r>
            <a:r>
              <a:rPr lang="en-US" sz="3200" dirty="0"/>
              <a:t>: Maintains the chromosome number in sexually reproducing species.  </a:t>
            </a:r>
          </a:p>
          <a:p>
            <a:r>
              <a:rPr lang="en-US" sz="3200" dirty="0"/>
              <a:t>3. </a:t>
            </a:r>
            <a:r>
              <a:rPr lang="en-US" sz="2800" b="1" dirty="0"/>
              <a:t>Gamete Formation: </a:t>
            </a:r>
            <a:r>
              <a:rPr lang="en-US" sz="2800" dirty="0"/>
              <a:t>Produces sperm and egg cells for sexual reproduction.  </a:t>
            </a:r>
          </a:p>
        </p:txBody>
      </p:sp>
    </p:spTree>
    <p:extLst>
      <p:ext uri="{BB962C8B-B14F-4D97-AF65-F5344CB8AC3E}">
        <p14:creationId xmlns:p14="http://schemas.microsoft.com/office/powerpoint/2010/main" val="4127999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6995E4-96BA-E517-178B-76C4DC7F13D0}"/>
              </a:ext>
            </a:extLst>
          </p:cNvPr>
          <p:cNvSpPr>
            <a:spLocks noGrp="1"/>
          </p:cNvSpPr>
          <p:nvPr>
            <p:ph type="sldNum" sz="quarter" idx="12"/>
          </p:nvPr>
        </p:nvSpPr>
        <p:spPr/>
        <p:txBody>
          <a:bodyPr/>
          <a:lstStyle/>
          <a:p>
            <a:fld id="{2558A687-4C5C-4204-9CBB-EF3E7A5836F5}" type="slidenum">
              <a:rPr lang="en-US" smtClean="0"/>
              <a:t>21</a:t>
            </a:fld>
            <a:endParaRPr lang="en-US"/>
          </a:p>
        </p:txBody>
      </p:sp>
      <p:pic>
        <p:nvPicPr>
          <p:cNvPr id="8194" name="Picture 2">
            <a:extLst>
              <a:ext uri="{FF2B5EF4-FFF2-40B4-BE49-F238E27FC236}">
                <a16:creationId xmlns:a16="http://schemas.microsoft.com/office/drawing/2014/main" id="{E99A72C2-32BF-B37E-28E8-BA02A35DC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151" y="1151467"/>
            <a:ext cx="11515079" cy="4588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652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DB28C7-D865-152A-8667-C0642B8BD8DE}"/>
              </a:ext>
            </a:extLst>
          </p:cNvPr>
          <p:cNvSpPr>
            <a:spLocks noGrp="1"/>
          </p:cNvSpPr>
          <p:nvPr>
            <p:ph type="sldNum" sz="quarter" idx="12"/>
          </p:nvPr>
        </p:nvSpPr>
        <p:spPr/>
        <p:txBody>
          <a:bodyPr/>
          <a:lstStyle/>
          <a:p>
            <a:fld id="{2558A687-4C5C-4204-9CBB-EF3E7A5836F5}" type="slidenum">
              <a:rPr lang="en-US" smtClean="0"/>
              <a:t>22</a:t>
            </a:fld>
            <a:endParaRPr lang="en-US"/>
          </a:p>
        </p:txBody>
      </p:sp>
      <p:pic>
        <p:nvPicPr>
          <p:cNvPr id="6146" name="Picture 2" descr="Meiosis ll Reduction Cell Division">
            <a:extLst>
              <a:ext uri="{FF2B5EF4-FFF2-40B4-BE49-F238E27FC236}">
                <a16:creationId xmlns:a16="http://schemas.microsoft.com/office/drawing/2014/main" id="{A64673B5-8D77-7554-67DB-A79E883F28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3" y="0"/>
            <a:ext cx="65944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765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8918A89-A845-DE34-3117-2816FAEA7AC6}"/>
              </a:ext>
            </a:extLst>
          </p:cNvPr>
          <p:cNvSpPr>
            <a:spLocks noGrp="1"/>
          </p:cNvSpPr>
          <p:nvPr>
            <p:ph type="sldNum" sz="quarter" idx="12"/>
          </p:nvPr>
        </p:nvSpPr>
        <p:spPr/>
        <p:txBody>
          <a:bodyPr/>
          <a:lstStyle/>
          <a:p>
            <a:fld id="{2558A687-4C5C-4204-9CBB-EF3E7A5836F5}" type="slidenum">
              <a:rPr lang="en-US" smtClean="0"/>
              <a:t>23</a:t>
            </a:fld>
            <a:endParaRPr lang="en-US"/>
          </a:p>
        </p:txBody>
      </p:sp>
      <p:pic>
        <p:nvPicPr>
          <p:cNvPr id="4" name="Content Placeholder 3">
            <a:extLst>
              <a:ext uri="{FF2B5EF4-FFF2-40B4-BE49-F238E27FC236}">
                <a16:creationId xmlns:a16="http://schemas.microsoft.com/office/drawing/2014/main" id="{9077CCE2-C1F4-67F4-D0A8-2EF9183682A3}"/>
              </a:ext>
            </a:extLst>
          </p:cNvPr>
          <p:cNvPicPr>
            <a:picLocks noGrp="1" noChangeAspect="1"/>
          </p:cNvPicPr>
          <p:nvPr>
            <p:ph idx="4294967295"/>
          </p:nvPr>
        </p:nvPicPr>
        <p:blipFill>
          <a:blip r:embed="rId2" cstate="print"/>
          <a:srcRect/>
          <a:stretch>
            <a:fillRect/>
          </a:stretch>
        </p:blipFill>
        <p:spPr bwMode="auto">
          <a:xfrm>
            <a:off x="2002221" y="425669"/>
            <a:ext cx="6022427" cy="6071311"/>
          </a:xfrm>
          <a:prstGeom prst="rect">
            <a:avLst/>
          </a:prstGeom>
          <a:noFill/>
          <a:ln w="9525">
            <a:noFill/>
            <a:miter lim="800000"/>
            <a:headEnd/>
            <a:tailEnd/>
          </a:ln>
        </p:spPr>
      </p:pic>
    </p:spTree>
    <p:extLst>
      <p:ext uri="{BB962C8B-B14F-4D97-AF65-F5344CB8AC3E}">
        <p14:creationId xmlns:p14="http://schemas.microsoft.com/office/powerpoint/2010/main" val="1990614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CAE5AFB-BE15-8848-0EF7-9E3E83EB3D88}"/>
              </a:ext>
            </a:extLst>
          </p:cNvPr>
          <p:cNvSpPr>
            <a:spLocks noGrp="1"/>
          </p:cNvSpPr>
          <p:nvPr>
            <p:ph type="sldNum" sz="quarter" idx="12"/>
          </p:nvPr>
        </p:nvSpPr>
        <p:spPr/>
        <p:txBody>
          <a:bodyPr/>
          <a:lstStyle/>
          <a:p>
            <a:fld id="{2558A687-4C5C-4204-9CBB-EF3E7A5836F5}" type="slidenum">
              <a:rPr lang="en-US" smtClean="0"/>
              <a:t>24</a:t>
            </a:fld>
            <a:endParaRPr lang="en-US"/>
          </a:p>
        </p:txBody>
      </p:sp>
      <p:pic>
        <p:nvPicPr>
          <p:cNvPr id="4" name="Content Placeholder 3">
            <a:extLst>
              <a:ext uri="{FF2B5EF4-FFF2-40B4-BE49-F238E27FC236}">
                <a16:creationId xmlns:a16="http://schemas.microsoft.com/office/drawing/2014/main" id="{E0716414-4B41-572B-39F4-8BA0270E48B7}"/>
              </a:ext>
            </a:extLst>
          </p:cNvPr>
          <p:cNvPicPr>
            <a:picLocks noGrp="1" noChangeAspect="1"/>
          </p:cNvPicPr>
          <p:nvPr>
            <p:ph idx="4294967295"/>
          </p:nvPr>
        </p:nvPicPr>
        <p:blipFill>
          <a:blip r:embed="rId2" cstate="print"/>
          <a:srcRect/>
          <a:stretch>
            <a:fillRect/>
          </a:stretch>
        </p:blipFill>
        <p:spPr bwMode="auto">
          <a:xfrm>
            <a:off x="1891862" y="260507"/>
            <a:ext cx="7189076" cy="6266417"/>
          </a:xfrm>
          <a:prstGeom prst="rect">
            <a:avLst/>
          </a:prstGeom>
          <a:noFill/>
          <a:ln w="9525">
            <a:noFill/>
            <a:miter lim="800000"/>
            <a:headEnd/>
            <a:tailEnd/>
          </a:ln>
        </p:spPr>
      </p:pic>
    </p:spTree>
    <p:extLst>
      <p:ext uri="{BB962C8B-B14F-4D97-AF65-F5344CB8AC3E}">
        <p14:creationId xmlns:p14="http://schemas.microsoft.com/office/powerpoint/2010/main" val="1475858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6849E6C-0C81-0475-A342-4B1E3696D635}"/>
              </a:ext>
            </a:extLst>
          </p:cNvPr>
          <p:cNvSpPr>
            <a:spLocks noGrp="1"/>
          </p:cNvSpPr>
          <p:nvPr>
            <p:ph type="sldNum" sz="quarter" idx="12"/>
          </p:nvPr>
        </p:nvSpPr>
        <p:spPr/>
        <p:txBody>
          <a:bodyPr/>
          <a:lstStyle/>
          <a:p>
            <a:fld id="{2558A687-4C5C-4204-9CBB-EF3E7A5836F5}" type="slidenum">
              <a:rPr lang="en-US" smtClean="0"/>
              <a:t>25</a:t>
            </a:fld>
            <a:endParaRPr lang="en-US"/>
          </a:p>
        </p:txBody>
      </p:sp>
      <p:pic>
        <p:nvPicPr>
          <p:cNvPr id="4" name="Content Placeholder 3">
            <a:extLst>
              <a:ext uri="{FF2B5EF4-FFF2-40B4-BE49-F238E27FC236}">
                <a16:creationId xmlns:a16="http://schemas.microsoft.com/office/drawing/2014/main" id="{330C5008-726B-9FB9-C343-18C30BA20A1A}"/>
              </a:ext>
            </a:extLst>
          </p:cNvPr>
          <p:cNvPicPr>
            <a:picLocks noGrp="1" noChangeAspect="1"/>
          </p:cNvPicPr>
          <p:nvPr>
            <p:ph idx="4294967295"/>
          </p:nvPr>
        </p:nvPicPr>
        <p:blipFill>
          <a:blip r:embed="rId2" cstate="print"/>
          <a:srcRect t="7212" b="18269"/>
          <a:stretch>
            <a:fillRect/>
          </a:stretch>
        </p:blipFill>
        <p:spPr bwMode="auto">
          <a:xfrm>
            <a:off x="1891439" y="13250"/>
            <a:ext cx="7331389" cy="6455777"/>
          </a:xfrm>
          <a:prstGeom prst="rect">
            <a:avLst/>
          </a:prstGeom>
          <a:noFill/>
          <a:ln w="9525">
            <a:noFill/>
            <a:miter lim="800000"/>
            <a:headEnd/>
            <a:tailEnd/>
          </a:ln>
        </p:spPr>
      </p:pic>
    </p:spTree>
    <p:extLst>
      <p:ext uri="{BB962C8B-B14F-4D97-AF65-F5344CB8AC3E}">
        <p14:creationId xmlns:p14="http://schemas.microsoft.com/office/powerpoint/2010/main" val="75797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85D292-7B86-E301-0781-E44E40EC47C4}"/>
              </a:ext>
            </a:extLst>
          </p:cNvPr>
          <p:cNvSpPr>
            <a:spLocks noGrp="1"/>
          </p:cNvSpPr>
          <p:nvPr>
            <p:ph type="sldNum" sz="quarter" idx="12"/>
          </p:nvPr>
        </p:nvSpPr>
        <p:spPr/>
        <p:txBody>
          <a:bodyPr/>
          <a:lstStyle/>
          <a:p>
            <a:fld id="{2558A687-4C5C-4204-9CBB-EF3E7A5836F5}" type="slidenum">
              <a:rPr lang="en-US" smtClean="0"/>
              <a:t>26</a:t>
            </a:fld>
            <a:endParaRPr lang="en-US"/>
          </a:p>
        </p:txBody>
      </p:sp>
      <p:sp>
        <p:nvSpPr>
          <p:cNvPr id="4" name="TextBox 3">
            <a:extLst>
              <a:ext uri="{FF2B5EF4-FFF2-40B4-BE49-F238E27FC236}">
                <a16:creationId xmlns:a16="http://schemas.microsoft.com/office/drawing/2014/main" id="{691998A5-A13B-67FF-D8E8-7B94B0468C7A}"/>
              </a:ext>
            </a:extLst>
          </p:cNvPr>
          <p:cNvSpPr txBox="1"/>
          <p:nvPr/>
        </p:nvSpPr>
        <p:spPr>
          <a:xfrm>
            <a:off x="381000" y="285751"/>
            <a:ext cx="11220450" cy="6524863"/>
          </a:xfrm>
          <a:prstGeom prst="rect">
            <a:avLst/>
          </a:prstGeom>
          <a:noFill/>
        </p:spPr>
        <p:txBody>
          <a:bodyPr wrap="square">
            <a:spAutoFit/>
          </a:bodyPr>
          <a:lstStyle/>
          <a:p>
            <a:pPr marL="457200" indent="-457200" algn="just">
              <a:lnSpc>
                <a:spcPct val="100000"/>
              </a:lnSpc>
              <a:spcAft>
                <a:spcPts val="1000"/>
              </a:spcAft>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original diploid cell with 4 chromosomes has undergone meiosis to form four haploid daughter cells, each containing 2 chromatids. </a:t>
            </a:r>
          </a:p>
          <a:p>
            <a:pPr marL="457200" indent="-457200" algn="just">
              <a:lnSpc>
                <a:spcPct val="100000"/>
              </a:lnSpc>
              <a:spcAft>
                <a:spcPts val="1000"/>
              </a:spcAft>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It is now possible for two haploid sex cells to join during fertilization to form one egg cell with the normal diploid number of chromatids. </a:t>
            </a:r>
          </a:p>
          <a:p>
            <a:pPr marL="457200" indent="-457200" algn="just">
              <a:lnSpc>
                <a:spcPct val="100000"/>
              </a:lnSpc>
              <a:spcAft>
                <a:spcPts val="1000"/>
              </a:spcAft>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After fusion and DNA replication, two haploid cells will yield one diploid egg cell with 2 pairs of chromosomes. </a:t>
            </a:r>
          </a:p>
          <a:p>
            <a:pPr marL="457200" indent="-457200" algn="just">
              <a:lnSpc>
                <a:spcPct val="100000"/>
              </a:lnSpc>
              <a:spcAft>
                <a:spcPts val="1000"/>
              </a:spcAft>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In humans' meiosis occurs only in the reproductive organs, the testes in males and the ovaries in females.</a:t>
            </a:r>
          </a:p>
          <a:p>
            <a:pPr marL="457200" indent="-457200" algn="just">
              <a:lnSpc>
                <a:spcPct val="100000"/>
              </a:lnSpc>
              <a:spcAft>
                <a:spcPts val="1000"/>
              </a:spcAft>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In males, each of the meiotic divisions result in four equally sized haploid cells that mature into functional sperm cells. </a:t>
            </a:r>
          </a:p>
          <a:p>
            <a:pPr marL="457200" indent="-457200" algn="just">
              <a:lnSpc>
                <a:spcPct val="100000"/>
              </a:lnSpc>
              <a:spcAft>
                <a:spcPts val="1000"/>
              </a:spcAft>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In females, the meiotic divisions are uneven, resulting in three tiny cells called polar bodies and one large egg that can be fertilized.</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0000"/>
              </a:lnSpc>
              <a:spcAft>
                <a:spcPts val="1000"/>
              </a:spcAft>
            </a:pPr>
            <a:endParaRPr lang="en-US" sz="3200" dirty="0"/>
          </a:p>
        </p:txBody>
      </p:sp>
    </p:spTree>
    <p:extLst>
      <p:ext uri="{BB962C8B-B14F-4D97-AF65-F5344CB8AC3E}">
        <p14:creationId xmlns:p14="http://schemas.microsoft.com/office/powerpoint/2010/main" val="1692468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6B73AA-3181-B412-7B3A-1487D112A0FB}"/>
              </a:ext>
            </a:extLst>
          </p:cNvPr>
          <p:cNvSpPr>
            <a:spLocks noGrp="1"/>
          </p:cNvSpPr>
          <p:nvPr>
            <p:ph type="sldNum" sz="quarter" idx="12"/>
          </p:nvPr>
        </p:nvSpPr>
        <p:spPr/>
        <p:txBody>
          <a:bodyPr/>
          <a:lstStyle/>
          <a:p>
            <a:fld id="{2558A687-4C5C-4204-9CBB-EF3E7A5836F5}" type="slidenum">
              <a:rPr lang="en-US" smtClean="0"/>
              <a:t>27</a:t>
            </a:fld>
            <a:endParaRPr lang="en-US"/>
          </a:p>
        </p:txBody>
      </p:sp>
      <p:graphicFrame>
        <p:nvGraphicFramePr>
          <p:cNvPr id="4" name="Content Placeholder 3">
            <a:extLst>
              <a:ext uri="{FF2B5EF4-FFF2-40B4-BE49-F238E27FC236}">
                <a16:creationId xmlns:a16="http://schemas.microsoft.com/office/drawing/2014/main" id="{81ED942E-A804-23FE-DD1D-C3B4FBE3B87C}"/>
              </a:ext>
            </a:extLst>
          </p:cNvPr>
          <p:cNvGraphicFramePr>
            <a:graphicFrameLocks noGrp="1"/>
          </p:cNvGraphicFramePr>
          <p:nvPr>
            <p:ph idx="4294967295"/>
            <p:extLst>
              <p:ext uri="{D42A27DB-BD31-4B8C-83A1-F6EECF244321}">
                <p14:modId xmlns:p14="http://schemas.microsoft.com/office/powerpoint/2010/main" val="1300231560"/>
              </p:ext>
            </p:extLst>
          </p:nvPr>
        </p:nvGraphicFramePr>
        <p:xfrm>
          <a:off x="700088" y="614364"/>
          <a:ext cx="10532684" cy="4582500"/>
        </p:xfrm>
        <a:graphic>
          <a:graphicData uri="http://schemas.openxmlformats.org/drawingml/2006/table">
            <a:tbl>
              <a:tblPr firstRow="1" firstCol="1" bandRow="1">
                <a:tableStyleId>{5940675A-B579-460E-94D1-54222C63F5DA}</a:tableStyleId>
              </a:tblPr>
              <a:tblGrid>
                <a:gridCol w="257176">
                  <a:extLst>
                    <a:ext uri="{9D8B030D-6E8A-4147-A177-3AD203B41FA5}">
                      <a16:colId xmlns:a16="http://schemas.microsoft.com/office/drawing/2014/main" val="709710772"/>
                    </a:ext>
                  </a:extLst>
                </a:gridCol>
                <a:gridCol w="4659675">
                  <a:extLst>
                    <a:ext uri="{9D8B030D-6E8A-4147-A177-3AD203B41FA5}">
                      <a16:colId xmlns:a16="http://schemas.microsoft.com/office/drawing/2014/main" val="3824269377"/>
                    </a:ext>
                  </a:extLst>
                </a:gridCol>
                <a:gridCol w="5615833">
                  <a:extLst>
                    <a:ext uri="{9D8B030D-6E8A-4147-A177-3AD203B41FA5}">
                      <a16:colId xmlns:a16="http://schemas.microsoft.com/office/drawing/2014/main" val="2988103135"/>
                    </a:ext>
                  </a:extLst>
                </a:gridCol>
              </a:tblGrid>
              <a:tr h="232389">
                <a:tc>
                  <a:txBody>
                    <a:bodyPr/>
                    <a:lstStyle/>
                    <a:p>
                      <a:pPr algn="just">
                        <a:lnSpc>
                          <a:spcPts val="1500"/>
                        </a:lnSpc>
                        <a:spcAft>
                          <a:spcPts val="1000"/>
                        </a:spcAft>
                      </a:pPr>
                      <a:r>
                        <a:rPr lang="en-US" sz="1400">
                          <a:solidFill>
                            <a:schemeClr val="tx1"/>
                          </a:solidFill>
                          <a:effectLst/>
                        </a:rPr>
                        <a:t>1</a:t>
                      </a:r>
                      <a:endParaRPr lang="en-US"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ts val="1500"/>
                        </a:lnSpc>
                        <a:spcAft>
                          <a:spcPts val="1000"/>
                        </a:spcAft>
                      </a:pPr>
                      <a:r>
                        <a:rPr lang="en-US" sz="2000" dirty="0">
                          <a:solidFill>
                            <a:schemeClr val="tx1"/>
                          </a:solidFill>
                          <a:effectLst/>
                        </a:rPr>
                        <a:t>Common type of cell division</a:t>
                      </a:r>
                      <a:endPar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ts val="1500"/>
                        </a:lnSpc>
                        <a:spcAft>
                          <a:spcPts val="1000"/>
                        </a:spcAft>
                      </a:pPr>
                      <a:r>
                        <a:rPr lang="en-US" sz="2000" dirty="0">
                          <a:solidFill>
                            <a:schemeClr val="tx1"/>
                          </a:solidFill>
                          <a:effectLst/>
                        </a:rPr>
                        <a:t>It is not a common type of cell division </a:t>
                      </a:r>
                    </a:p>
                    <a:p>
                      <a:pPr algn="just">
                        <a:lnSpc>
                          <a:spcPts val="1500"/>
                        </a:lnSpc>
                        <a:spcAft>
                          <a:spcPts val="1000"/>
                        </a:spcAft>
                      </a:pPr>
                      <a:endPar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10016729"/>
                  </a:ext>
                </a:extLst>
              </a:tr>
              <a:tr h="318311">
                <a:tc>
                  <a:txBody>
                    <a:bodyPr/>
                    <a:lstStyle/>
                    <a:p>
                      <a:pPr algn="just">
                        <a:lnSpc>
                          <a:spcPts val="1500"/>
                        </a:lnSpc>
                        <a:spcAft>
                          <a:spcPts val="1000"/>
                        </a:spcAft>
                      </a:pPr>
                      <a:r>
                        <a:rPr lang="en-US" sz="1400" dirty="0">
                          <a:solidFill>
                            <a:schemeClr val="tx1"/>
                          </a:solidFill>
                          <a:effectLst/>
                        </a:rPr>
                        <a:t>2</a:t>
                      </a:r>
                      <a:endParaRPr lang="en-US"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ts val="1500"/>
                        </a:lnSpc>
                        <a:spcAft>
                          <a:spcPts val="1000"/>
                        </a:spcAft>
                      </a:pPr>
                      <a:r>
                        <a:rPr lang="en-US" sz="2000" dirty="0">
                          <a:solidFill>
                            <a:schemeClr val="tx1"/>
                          </a:solidFill>
                          <a:effectLst/>
                        </a:rPr>
                        <a:t>Occurs in all somatic cells</a:t>
                      </a:r>
                      <a:endPar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ts val="1500"/>
                        </a:lnSpc>
                        <a:spcAft>
                          <a:spcPts val="1000"/>
                        </a:spcAft>
                      </a:pPr>
                      <a:r>
                        <a:rPr lang="en-US" sz="2000" dirty="0">
                          <a:solidFill>
                            <a:schemeClr val="tx1"/>
                          </a:solidFill>
                          <a:effectLst/>
                        </a:rPr>
                        <a:t>Occurs only in specialized germ cells  </a:t>
                      </a:r>
                      <a:endPar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70189109"/>
                  </a:ext>
                </a:extLst>
              </a:tr>
              <a:tr h="243065">
                <a:tc>
                  <a:txBody>
                    <a:bodyPr/>
                    <a:lstStyle/>
                    <a:p>
                      <a:pPr algn="just">
                        <a:lnSpc>
                          <a:spcPts val="1500"/>
                        </a:lnSpc>
                        <a:spcAft>
                          <a:spcPts val="1000"/>
                        </a:spcAft>
                      </a:pPr>
                      <a:r>
                        <a:rPr lang="en-US" sz="1400" dirty="0">
                          <a:solidFill>
                            <a:schemeClr val="tx1"/>
                          </a:solidFill>
                          <a:effectLst/>
                        </a:rPr>
                        <a:t>3</a:t>
                      </a:r>
                      <a:endParaRPr lang="en-US"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ts val="1500"/>
                        </a:lnSpc>
                        <a:spcAft>
                          <a:spcPts val="1000"/>
                        </a:spcAft>
                      </a:pPr>
                      <a:r>
                        <a:rPr lang="en-US" sz="2000" dirty="0">
                          <a:solidFill>
                            <a:schemeClr val="tx1"/>
                          </a:solidFill>
                          <a:effectLst/>
                        </a:rPr>
                        <a:t>One division per circle</a:t>
                      </a:r>
                      <a:endPar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ts val="1500"/>
                        </a:lnSpc>
                        <a:spcAft>
                          <a:spcPts val="1000"/>
                        </a:spcAft>
                      </a:pPr>
                      <a:r>
                        <a:rPr lang="en-US" sz="2000" dirty="0">
                          <a:solidFill>
                            <a:schemeClr val="tx1"/>
                          </a:solidFill>
                          <a:effectLst/>
                        </a:rPr>
                        <a:t>Two per cycle</a:t>
                      </a:r>
                      <a:endPar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47122549"/>
                  </a:ext>
                </a:extLst>
              </a:tr>
              <a:tr h="243065">
                <a:tc>
                  <a:txBody>
                    <a:bodyPr/>
                    <a:lstStyle/>
                    <a:p>
                      <a:pPr algn="just">
                        <a:lnSpc>
                          <a:spcPts val="1500"/>
                        </a:lnSpc>
                        <a:spcAft>
                          <a:spcPts val="1000"/>
                        </a:spcAft>
                      </a:pPr>
                      <a:r>
                        <a:rPr lang="en-US" sz="1400">
                          <a:solidFill>
                            <a:schemeClr val="tx1"/>
                          </a:solidFill>
                          <a:effectLst/>
                        </a:rPr>
                        <a:t>4</a:t>
                      </a:r>
                      <a:endParaRPr lang="en-US"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ts val="1500"/>
                        </a:lnSpc>
                        <a:spcAft>
                          <a:spcPts val="1000"/>
                        </a:spcAft>
                      </a:pPr>
                      <a:r>
                        <a:rPr lang="en-US" sz="2000" dirty="0">
                          <a:solidFill>
                            <a:schemeClr val="tx1"/>
                          </a:solidFill>
                          <a:effectLst/>
                        </a:rPr>
                        <a:t>An equational division</a:t>
                      </a:r>
                      <a:endPar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ts val="1500"/>
                        </a:lnSpc>
                        <a:spcAft>
                          <a:spcPts val="1000"/>
                        </a:spcAft>
                      </a:pPr>
                      <a:r>
                        <a:rPr lang="en-US" sz="2000">
                          <a:solidFill>
                            <a:schemeClr val="tx1"/>
                          </a:solidFill>
                          <a:effectLst/>
                        </a:rPr>
                        <a:t>A reductional division</a:t>
                      </a:r>
                      <a:endParaRPr lang="en-US" sz="2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18602770"/>
                  </a:ext>
                </a:extLst>
              </a:tr>
              <a:tr h="397835">
                <a:tc>
                  <a:txBody>
                    <a:bodyPr/>
                    <a:lstStyle/>
                    <a:p>
                      <a:pPr algn="just">
                        <a:lnSpc>
                          <a:spcPts val="1500"/>
                        </a:lnSpc>
                        <a:spcAft>
                          <a:spcPts val="1000"/>
                        </a:spcAft>
                      </a:pPr>
                      <a:r>
                        <a:rPr lang="en-US" sz="1400">
                          <a:solidFill>
                            <a:schemeClr val="tx1"/>
                          </a:solidFill>
                          <a:effectLst/>
                        </a:rPr>
                        <a:t>5</a:t>
                      </a:r>
                      <a:endParaRPr lang="en-US"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ts val="1500"/>
                        </a:lnSpc>
                        <a:spcAft>
                          <a:spcPts val="1000"/>
                        </a:spcAft>
                      </a:pPr>
                      <a:r>
                        <a:rPr lang="en-US" sz="2000" dirty="0">
                          <a:solidFill>
                            <a:schemeClr val="tx1"/>
                          </a:solidFill>
                          <a:effectLst/>
                        </a:rPr>
                        <a:t>Two daughter cells formed per cycle</a:t>
                      </a:r>
                      <a:endPar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ts val="1500"/>
                        </a:lnSpc>
                        <a:spcAft>
                          <a:spcPts val="1000"/>
                        </a:spcAft>
                      </a:pPr>
                      <a:r>
                        <a:rPr lang="en-US" sz="2000" dirty="0">
                          <a:solidFill>
                            <a:schemeClr val="tx1"/>
                          </a:solidFill>
                          <a:effectLst/>
                        </a:rPr>
                        <a:t>Four daughter cells formed  per cycle</a:t>
                      </a:r>
                      <a:endPar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50782015"/>
                  </a:ext>
                </a:extLst>
              </a:tr>
              <a:tr h="534056">
                <a:tc>
                  <a:txBody>
                    <a:bodyPr/>
                    <a:lstStyle/>
                    <a:p>
                      <a:pPr algn="just">
                        <a:lnSpc>
                          <a:spcPts val="1500"/>
                        </a:lnSpc>
                        <a:spcAft>
                          <a:spcPts val="1000"/>
                        </a:spcAft>
                      </a:pPr>
                      <a:r>
                        <a:rPr lang="en-US" sz="1400">
                          <a:solidFill>
                            <a:schemeClr val="tx1"/>
                          </a:solidFill>
                          <a:effectLst/>
                        </a:rPr>
                        <a:t>6</a:t>
                      </a:r>
                      <a:endParaRPr lang="en-US"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ts val="1500"/>
                        </a:lnSpc>
                        <a:spcAft>
                          <a:spcPts val="1000"/>
                        </a:spcAft>
                      </a:pPr>
                      <a:r>
                        <a:rPr lang="en-US" sz="2000" dirty="0">
                          <a:solidFill>
                            <a:schemeClr val="tx1"/>
                          </a:solidFill>
                          <a:effectLst/>
                        </a:rPr>
                        <a:t>Chromosomes number of daughter cell same as the parent cell</a:t>
                      </a:r>
                      <a:endPar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ts val="1500"/>
                        </a:lnSpc>
                        <a:spcAft>
                          <a:spcPts val="1000"/>
                        </a:spcAft>
                      </a:pPr>
                      <a:r>
                        <a:rPr lang="en-US" sz="2000">
                          <a:solidFill>
                            <a:schemeClr val="tx1"/>
                          </a:solidFill>
                          <a:effectLst/>
                        </a:rPr>
                        <a:t>Chromosomes number of daughter cell half that of parent cell</a:t>
                      </a:r>
                      <a:endParaRPr lang="en-US" sz="2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54670937"/>
                  </a:ext>
                </a:extLst>
              </a:tr>
              <a:tr h="684198">
                <a:tc>
                  <a:txBody>
                    <a:bodyPr/>
                    <a:lstStyle/>
                    <a:p>
                      <a:pPr algn="just">
                        <a:lnSpc>
                          <a:spcPts val="1500"/>
                        </a:lnSpc>
                        <a:spcAft>
                          <a:spcPts val="1000"/>
                        </a:spcAft>
                      </a:pPr>
                      <a:r>
                        <a:rPr lang="en-US" sz="1400">
                          <a:solidFill>
                            <a:schemeClr val="tx1"/>
                          </a:solidFill>
                          <a:effectLst/>
                        </a:rPr>
                        <a:t>7</a:t>
                      </a:r>
                      <a:endParaRPr lang="en-US"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ts val="1500"/>
                        </a:lnSpc>
                        <a:spcAft>
                          <a:spcPts val="1000"/>
                        </a:spcAft>
                      </a:pPr>
                      <a:r>
                        <a:rPr lang="en-US" sz="2000" dirty="0">
                          <a:solidFill>
                            <a:schemeClr val="tx1"/>
                          </a:solidFill>
                          <a:effectLst/>
                        </a:rPr>
                        <a:t>Synapsis, crossing over, chiasmata or genetic exchange of chromosomes not occur here</a:t>
                      </a:r>
                      <a:endPar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ts val="1500"/>
                        </a:lnSpc>
                        <a:spcAft>
                          <a:spcPts val="1000"/>
                        </a:spcAft>
                      </a:pPr>
                      <a:r>
                        <a:rPr lang="en-US" sz="2000" dirty="0">
                          <a:solidFill>
                            <a:schemeClr val="tx1"/>
                          </a:solidFill>
                          <a:effectLst/>
                        </a:rPr>
                        <a:t>Synapsis, crossing over, chiasmata or genetic exchange of chromosomes occur here</a:t>
                      </a:r>
                      <a:endPar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29128814"/>
                  </a:ext>
                </a:extLst>
              </a:tr>
              <a:tr h="243065">
                <a:tc>
                  <a:txBody>
                    <a:bodyPr/>
                    <a:lstStyle/>
                    <a:p>
                      <a:pPr algn="just">
                        <a:lnSpc>
                          <a:spcPts val="1500"/>
                        </a:lnSpc>
                        <a:spcAft>
                          <a:spcPts val="1000"/>
                        </a:spcAft>
                      </a:pPr>
                      <a:r>
                        <a:rPr lang="en-US" sz="1400">
                          <a:solidFill>
                            <a:schemeClr val="tx1"/>
                          </a:solidFill>
                          <a:effectLst/>
                        </a:rPr>
                        <a:t>8</a:t>
                      </a:r>
                      <a:endParaRPr lang="en-US"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ts val="1500"/>
                        </a:lnSpc>
                        <a:spcAft>
                          <a:spcPts val="1000"/>
                        </a:spcAft>
                      </a:pPr>
                      <a:r>
                        <a:rPr lang="en-US" sz="2000" dirty="0">
                          <a:solidFill>
                            <a:schemeClr val="tx1"/>
                          </a:solidFill>
                          <a:effectLst/>
                        </a:rPr>
                        <a:t>Genetic content of products identical </a:t>
                      </a:r>
                      <a:endPar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ts val="1500"/>
                        </a:lnSpc>
                        <a:spcAft>
                          <a:spcPts val="1000"/>
                        </a:spcAft>
                      </a:pPr>
                      <a:r>
                        <a:rPr lang="en-US" sz="2000">
                          <a:solidFill>
                            <a:schemeClr val="tx1"/>
                          </a:solidFill>
                          <a:effectLst/>
                        </a:rPr>
                        <a:t>Genetic content of products not identical</a:t>
                      </a:r>
                      <a:endParaRPr lang="en-US" sz="2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88172770"/>
                  </a:ext>
                </a:extLst>
              </a:tr>
              <a:tr h="478460">
                <a:tc>
                  <a:txBody>
                    <a:bodyPr/>
                    <a:lstStyle/>
                    <a:p>
                      <a:pPr algn="just">
                        <a:lnSpc>
                          <a:spcPts val="1500"/>
                        </a:lnSpc>
                        <a:spcAft>
                          <a:spcPts val="1000"/>
                        </a:spcAft>
                      </a:pPr>
                      <a:r>
                        <a:rPr lang="en-US" sz="1400">
                          <a:solidFill>
                            <a:schemeClr val="tx1"/>
                          </a:solidFill>
                          <a:effectLst/>
                        </a:rPr>
                        <a:t>9</a:t>
                      </a:r>
                      <a:endParaRPr lang="en-US"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ts val="1500"/>
                        </a:lnSpc>
                        <a:spcAft>
                          <a:spcPts val="1000"/>
                        </a:spcAft>
                      </a:pPr>
                      <a:r>
                        <a:rPr lang="en-US" sz="2000" dirty="0">
                          <a:solidFill>
                            <a:schemeClr val="tx1"/>
                          </a:solidFill>
                          <a:effectLst/>
                        </a:rPr>
                        <a:t>Products of mitosis are capable of undergoing further mitosis</a:t>
                      </a:r>
                      <a:endPar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ts val="1500"/>
                        </a:lnSpc>
                        <a:spcAft>
                          <a:spcPts val="1000"/>
                        </a:spcAft>
                      </a:pPr>
                      <a:r>
                        <a:rPr lang="en-US" sz="2000" dirty="0">
                          <a:solidFill>
                            <a:schemeClr val="tx1"/>
                          </a:solidFill>
                          <a:effectLst/>
                        </a:rPr>
                        <a:t>Products of meiosis cannot undergo mitosis, but can undergo mitosis</a:t>
                      </a:r>
                      <a:endPar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80220599"/>
                  </a:ext>
                </a:extLst>
              </a:tr>
              <a:tr h="913014">
                <a:tc>
                  <a:txBody>
                    <a:bodyPr/>
                    <a:lstStyle/>
                    <a:p>
                      <a:pPr algn="just">
                        <a:lnSpc>
                          <a:spcPts val="1500"/>
                        </a:lnSpc>
                        <a:spcAft>
                          <a:spcPts val="1000"/>
                        </a:spcAft>
                      </a:pPr>
                      <a:r>
                        <a:rPr lang="en-US" sz="1400">
                          <a:solidFill>
                            <a:schemeClr val="tx1"/>
                          </a:solidFill>
                          <a:effectLst/>
                        </a:rPr>
                        <a:t>10</a:t>
                      </a:r>
                      <a:endParaRPr lang="en-US"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ts val="1500"/>
                        </a:lnSpc>
                        <a:spcAft>
                          <a:spcPts val="1000"/>
                        </a:spcAft>
                      </a:pPr>
                      <a:r>
                        <a:rPr lang="en-US" sz="2000" dirty="0">
                          <a:solidFill>
                            <a:schemeClr val="tx1"/>
                          </a:solidFill>
                          <a:effectLst/>
                        </a:rPr>
                        <a:t>Mitosis begins at zygote stage and continues throughout life</a:t>
                      </a:r>
                      <a:endPar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ts val="1500"/>
                        </a:lnSpc>
                        <a:spcAft>
                          <a:spcPts val="1000"/>
                        </a:spcAft>
                      </a:pPr>
                      <a:r>
                        <a:rPr lang="en-US" sz="2000" dirty="0">
                          <a:solidFill>
                            <a:schemeClr val="tx1"/>
                          </a:solidFill>
                          <a:effectLst/>
                        </a:rPr>
                        <a:t>Meiosis begins only when the organism is matured</a:t>
                      </a:r>
                      <a:endPar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77621176"/>
                  </a:ext>
                </a:extLst>
              </a:tr>
            </a:tbl>
          </a:graphicData>
        </a:graphic>
      </p:graphicFrame>
      <p:sp>
        <p:nvSpPr>
          <p:cNvPr id="5" name="Rectangle 1">
            <a:extLst>
              <a:ext uri="{FF2B5EF4-FFF2-40B4-BE49-F238E27FC236}">
                <a16:creationId xmlns:a16="http://schemas.microsoft.com/office/drawing/2014/main" id="{D22BD79E-5E0B-62AB-C31C-0D3E94429316}"/>
              </a:ext>
            </a:extLst>
          </p:cNvPr>
          <p:cNvSpPr>
            <a:spLocks noChangeArrowheads="1"/>
          </p:cNvSpPr>
          <p:nvPr/>
        </p:nvSpPr>
        <p:spPr bwMode="auto">
          <a:xfrm>
            <a:off x="3100387" y="142875"/>
            <a:ext cx="520064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DIFFERENCES BETWEEN MITOSIS AND MEIOSIS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49916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4B0A61-BE76-422C-8501-A0D9318391C5}"/>
              </a:ext>
            </a:extLst>
          </p:cNvPr>
          <p:cNvSpPr>
            <a:spLocks noGrp="1"/>
          </p:cNvSpPr>
          <p:nvPr>
            <p:ph type="sldNum" sz="quarter" idx="12"/>
          </p:nvPr>
        </p:nvSpPr>
        <p:spPr/>
        <p:txBody>
          <a:bodyPr/>
          <a:lstStyle/>
          <a:p>
            <a:fld id="{2558A687-4C5C-4204-9CBB-EF3E7A5836F5}" type="slidenum">
              <a:rPr lang="en-US" smtClean="0"/>
              <a:t>28</a:t>
            </a:fld>
            <a:endParaRPr lang="en-US"/>
          </a:p>
        </p:txBody>
      </p:sp>
      <p:sp>
        <p:nvSpPr>
          <p:cNvPr id="4" name="TextBox 3">
            <a:extLst>
              <a:ext uri="{FF2B5EF4-FFF2-40B4-BE49-F238E27FC236}">
                <a16:creationId xmlns:a16="http://schemas.microsoft.com/office/drawing/2014/main" id="{418AB4E9-4542-E09F-EBE9-F3CBEEBBA4D3}"/>
              </a:ext>
            </a:extLst>
          </p:cNvPr>
          <p:cNvSpPr txBox="1"/>
          <p:nvPr/>
        </p:nvSpPr>
        <p:spPr>
          <a:xfrm>
            <a:off x="700088" y="528638"/>
            <a:ext cx="10387011" cy="4787026"/>
          </a:xfrm>
          <a:prstGeom prst="rect">
            <a:avLst/>
          </a:prstGeom>
          <a:noFill/>
        </p:spPr>
        <p:txBody>
          <a:bodyPr wrap="square">
            <a:spAutoFit/>
          </a:bodyPr>
          <a:lstStyle/>
          <a:p>
            <a:endParaRPr lang="en-US" sz="1800" dirty="0"/>
          </a:p>
          <a:p>
            <a:r>
              <a:rPr lang="en-US" sz="1800" dirty="0"/>
              <a:t>Frequently Asked Questions – FAQs</a:t>
            </a:r>
          </a:p>
          <a:p>
            <a:r>
              <a:rPr lang="en-US" sz="1800" dirty="0"/>
              <a:t>Q1</a:t>
            </a:r>
          </a:p>
          <a:p>
            <a:r>
              <a:rPr lang="en-US" sz="1800" dirty="0"/>
              <a:t>Why is meiosis II considered similar to mitosis?</a:t>
            </a:r>
          </a:p>
          <a:p>
            <a:r>
              <a:rPr lang="en-US" sz="1800" dirty="0"/>
              <a:t>Mitosis occurs in the somatic cells and here, a parent cell divides to form two daughter cells while retaining the same number of chromosomes as the parent cell. However, meiosis takes place in the germinal cells. There are 2 types of divisions in meiosis- Meiosis-I and Meiosis-II. When a germinal cell, after completing meiosis-I, enters into Meiosis-II, there is no change in the number of chromosomes, just like in mitosis. Hence, it is considered similar to mitosis.</a:t>
            </a:r>
          </a:p>
          <a:p>
            <a:r>
              <a:rPr lang="en-US" sz="1800" dirty="0"/>
              <a:t>Q2</a:t>
            </a:r>
          </a:p>
          <a:p>
            <a:r>
              <a:rPr lang="en-US" sz="1800" dirty="0"/>
              <a:t>How do the haploid cells form during meiosis but why is this not happening in mitosis?</a:t>
            </a:r>
          </a:p>
          <a:p>
            <a:r>
              <a:rPr lang="en-US" sz="1800" dirty="0"/>
              <a:t>After mitosis, two identical cells are created with the same original number of chromosomes, 46. Haploid cells that are generated through meiosis, such as eggs and sperm, only have 23 chromosomes, because, remember, meiosis is a “reduction division.” Makes all cells other than gametes.</a:t>
            </a:r>
          </a:p>
          <a:p>
            <a:r>
              <a:rPr lang="en-US" sz="1800" dirty="0"/>
              <a:t>Meiosis produces 4 haploid cells. Mitosis produces 2 diploid cells. The old name for meiosis was reduction/ division. Meiosis I reduces the ploidy level from 2n to n (reduction) while Meiosis II divides the remaining set of chromosomes in a mitosis-like process (division).</a:t>
            </a:r>
          </a:p>
        </p:txBody>
      </p:sp>
    </p:spTree>
    <p:extLst>
      <p:ext uri="{BB962C8B-B14F-4D97-AF65-F5344CB8AC3E}">
        <p14:creationId xmlns:p14="http://schemas.microsoft.com/office/powerpoint/2010/main" val="2392041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E0DB3-4069-8B4A-235D-E123B1A5DF75}"/>
              </a:ext>
            </a:extLst>
          </p:cNvPr>
          <p:cNvSpPr>
            <a:spLocks noGrp="1"/>
          </p:cNvSpPr>
          <p:nvPr>
            <p:ph type="title"/>
          </p:nvPr>
        </p:nvSpPr>
        <p:spPr>
          <a:xfrm>
            <a:off x="838200" y="1"/>
            <a:ext cx="10515600" cy="545690"/>
          </a:xfrm>
        </p:spPr>
        <p:txBody>
          <a:bodyPr>
            <a:normAutofit fontScale="90000"/>
          </a:bodyPr>
          <a:lstStyle/>
          <a:p>
            <a:b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Phases of Mitosis</a:t>
            </a:r>
            <a:br>
              <a:rPr lang="en-US" dirty="0">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7D94B243-2C5B-8FE5-F2A8-9AA5665CD108}"/>
              </a:ext>
            </a:extLst>
          </p:cNvPr>
          <p:cNvSpPr>
            <a:spLocks noGrp="1"/>
          </p:cNvSpPr>
          <p:nvPr>
            <p:ph idx="1"/>
          </p:nvPr>
        </p:nvSpPr>
        <p:spPr>
          <a:xfrm>
            <a:off x="838200" y="545692"/>
            <a:ext cx="10515600" cy="5631272"/>
          </a:xfrm>
        </p:spPr>
        <p:txBody>
          <a:bodyPr>
            <a:normAutofit fontScale="92500" lnSpcReduction="20000"/>
          </a:bodyPr>
          <a:lstStyle/>
          <a:p>
            <a:pPr algn="just">
              <a:lnSpc>
                <a:spcPct val="115000"/>
              </a:lnSpc>
              <a:spcAft>
                <a:spcPts val="1000"/>
              </a:spcAft>
            </a:pPr>
            <a:r>
              <a:rPr lang="en-US" sz="2800" dirty="0"/>
              <a:t>Four main phases:</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 prophase, metaphase, anaphase, and telophase</a:t>
            </a:r>
            <a:endParaRPr lang="en-US" sz="2800" dirty="0"/>
          </a:p>
          <a:p>
            <a:pPr marL="0" indent="0" algn="just">
              <a:lnSpc>
                <a:spcPct val="115000"/>
              </a:lnSpc>
              <a:spcAft>
                <a:spcPts val="1000"/>
              </a:spcAft>
              <a:buNone/>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Interphase </a:t>
            </a: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Interphase is often included in discussions of mitosis, but interphase is technically not part of mitosis. </a:t>
            </a: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cell engages in metabolic activity and gets prepared for mitosis.</a:t>
            </a: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Chromosomes are not seen in the nucleus, although a dark spot called the nucleolus may be visible. </a:t>
            </a: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cell may contain a pair of centrioles (or microtubule organizing centres in plants) both of which are organizational sites for microtubules. </a:t>
            </a: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Each chromosome is duplicated as two chromatins </a:t>
            </a:r>
            <a:endParaRPr lang="en-US" dirty="0"/>
          </a:p>
          <a:p>
            <a:endParaRPr lang="en-US" dirty="0"/>
          </a:p>
        </p:txBody>
      </p:sp>
      <p:sp>
        <p:nvSpPr>
          <p:cNvPr id="4" name="Slide Number Placeholder 3">
            <a:extLst>
              <a:ext uri="{FF2B5EF4-FFF2-40B4-BE49-F238E27FC236}">
                <a16:creationId xmlns:a16="http://schemas.microsoft.com/office/drawing/2014/main" id="{75EB9D76-5E9C-14A2-4D6C-A10AD0D15F94}"/>
              </a:ext>
            </a:extLst>
          </p:cNvPr>
          <p:cNvSpPr>
            <a:spLocks noGrp="1"/>
          </p:cNvSpPr>
          <p:nvPr>
            <p:ph type="sldNum" sz="quarter" idx="12"/>
          </p:nvPr>
        </p:nvSpPr>
        <p:spPr/>
        <p:txBody>
          <a:bodyPr/>
          <a:lstStyle/>
          <a:p>
            <a:fld id="{2558A687-4C5C-4204-9CBB-EF3E7A5836F5}" type="slidenum">
              <a:rPr lang="en-US" smtClean="0"/>
              <a:t>3</a:t>
            </a:fld>
            <a:endParaRPr lang="en-US"/>
          </a:p>
        </p:txBody>
      </p:sp>
    </p:spTree>
    <p:extLst>
      <p:ext uri="{BB962C8B-B14F-4D97-AF65-F5344CB8AC3E}">
        <p14:creationId xmlns:p14="http://schemas.microsoft.com/office/powerpoint/2010/main" val="1802749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517BD6-C1AA-5081-B2E1-6E73A73E9FF7}"/>
              </a:ext>
            </a:extLst>
          </p:cNvPr>
          <p:cNvSpPr>
            <a:spLocks noGrp="1"/>
          </p:cNvSpPr>
          <p:nvPr>
            <p:ph type="sldNum" sz="quarter" idx="12"/>
          </p:nvPr>
        </p:nvSpPr>
        <p:spPr/>
        <p:txBody>
          <a:bodyPr/>
          <a:lstStyle/>
          <a:p>
            <a:fld id="{2558A687-4C5C-4204-9CBB-EF3E7A5836F5}" type="slidenum">
              <a:rPr lang="en-US" smtClean="0"/>
              <a:t>4</a:t>
            </a:fld>
            <a:endParaRPr lang="en-US"/>
          </a:p>
        </p:txBody>
      </p:sp>
      <p:sp>
        <p:nvSpPr>
          <p:cNvPr id="6" name="TextBox 5">
            <a:extLst>
              <a:ext uri="{FF2B5EF4-FFF2-40B4-BE49-F238E27FC236}">
                <a16:creationId xmlns:a16="http://schemas.microsoft.com/office/drawing/2014/main" id="{84FB87DD-4A9A-7841-ACDD-86746946EAA3}"/>
              </a:ext>
            </a:extLst>
          </p:cNvPr>
          <p:cNvSpPr txBox="1"/>
          <p:nvPr/>
        </p:nvSpPr>
        <p:spPr>
          <a:xfrm>
            <a:off x="389467" y="304800"/>
            <a:ext cx="11294533" cy="6278642"/>
          </a:xfrm>
          <a:prstGeom prst="rect">
            <a:avLst/>
          </a:prstGeom>
          <a:noFill/>
        </p:spPr>
        <p:txBody>
          <a:bodyPr wrap="square">
            <a:spAutoFit/>
          </a:bodyPr>
          <a:lstStyle/>
          <a:p>
            <a:r>
              <a:rPr lang="en-US" sz="3200" dirty="0"/>
              <a:t>Mitotic cell division consists of four main stages, collectively called mitosis, followed by cytokinesis. </a:t>
            </a:r>
          </a:p>
          <a:p>
            <a:r>
              <a:rPr lang="en-US" sz="3200" dirty="0"/>
              <a:t>1. </a:t>
            </a:r>
            <a:r>
              <a:rPr lang="en-US" sz="3200" b="1" dirty="0"/>
              <a:t>Prophase</a:t>
            </a:r>
            <a:r>
              <a:rPr lang="en-US" sz="3200" dirty="0"/>
              <a:t>  </a:t>
            </a:r>
          </a:p>
          <a:p>
            <a:pPr marL="457200" indent="-457200">
              <a:buFont typeface="Arial" panose="020B0604020202020204" pitchFamily="34" charset="0"/>
              <a:buChar char="•"/>
            </a:pPr>
            <a:r>
              <a:rPr lang="en-US" sz="3200" dirty="0"/>
              <a:t>Chromatin condenses into visible chromosomes.  </a:t>
            </a:r>
          </a:p>
          <a:p>
            <a:pPr marL="457200" indent="-457200">
              <a:buFont typeface="Arial" panose="020B0604020202020204" pitchFamily="34" charset="0"/>
              <a:buChar char="•"/>
            </a:pPr>
            <a:r>
              <a:rPr lang="en-US" sz="3200" dirty="0"/>
              <a:t>Each chromosome consists of two sister chromatids joined at a centromere.  </a:t>
            </a:r>
          </a:p>
          <a:p>
            <a:pPr marL="457200" indent="-457200">
              <a:buFont typeface="Arial" panose="020B0604020202020204" pitchFamily="34" charset="0"/>
              <a:buChar char="•"/>
            </a:pPr>
            <a:r>
              <a:rPr lang="en-US" sz="3200" dirty="0"/>
              <a:t>The nuclear envelope begins to break down.  </a:t>
            </a:r>
          </a:p>
          <a:p>
            <a:pPr marL="457200" indent="-457200">
              <a:buFont typeface="Arial" panose="020B0604020202020204" pitchFamily="34" charset="0"/>
              <a:buChar char="•"/>
            </a:pPr>
            <a:r>
              <a:rPr lang="en-US" sz="3200" dirty="0"/>
              <a:t>Spindle fibers start forming from centrosomes.  </a:t>
            </a:r>
          </a:p>
          <a:p>
            <a:r>
              <a:rPr lang="en-US" sz="3200" dirty="0"/>
              <a:t>2. </a:t>
            </a:r>
            <a:r>
              <a:rPr lang="en-US" sz="3200" b="1" dirty="0"/>
              <a:t>Metaphase</a:t>
            </a:r>
            <a:r>
              <a:rPr lang="en-US" sz="3200" dirty="0"/>
              <a:t> </a:t>
            </a:r>
          </a:p>
          <a:p>
            <a:pPr marL="457200" indent="-457200">
              <a:buFont typeface="Arial" panose="020B0604020202020204" pitchFamily="34" charset="0"/>
              <a:buChar char="•"/>
            </a:pPr>
            <a:r>
              <a:rPr lang="en-US" sz="3200" dirty="0"/>
              <a:t>Chromosomes align at the cell's equatorial plane (metaphase plate).  </a:t>
            </a:r>
          </a:p>
          <a:p>
            <a:pPr marL="457200" indent="-457200">
              <a:buFont typeface="Arial" panose="020B0604020202020204" pitchFamily="34" charset="0"/>
              <a:buChar char="•"/>
            </a:pPr>
            <a:r>
              <a:rPr lang="en-US" sz="3200" dirty="0"/>
              <a:t>Spindle fibers attach to the centromeres via kinetochores.  </a:t>
            </a:r>
          </a:p>
          <a:p>
            <a:endParaRPr lang="en-US" dirty="0"/>
          </a:p>
        </p:txBody>
      </p:sp>
      <p:pic>
        <p:nvPicPr>
          <p:cNvPr id="2" name="Picture 12">
            <a:extLst>
              <a:ext uri="{FF2B5EF4-FFF2-40B4-BE49-F238E27FC236}">
                <a16:creationId xmlns:a16="http://schemas.microsoft.com/office/drawing/2014/main" id="{6DC4D7B2-5F9B-F80F-AD4E-BB0DBCF45B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3622" y="2745400"/>
            <a:ext cx="3060178" cy="117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247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1884B8-B2D3-47D5-1854-493A08CAE03C}"/>
              </a:ext>
            </a:extLst>
          </p:cNvPr>
          <p:cNvSpPr>
            <a:spLocks noGrp="1"/>
          </p:cNvSpPr>
          <p:nvPr>
            <p:ph type="sldNum" sz="quarter" idx="12"/>
          </p:nvPr>
        </p:nvSpPr>
        <p:spPr/>
        <p:txBody>
          <a:bodyPr/>
          <a:lstStyle/>
          <a:p>
            <a:fld id="{2558A687-4C5C-4204-9CBB-EF3E7A5836F5}" type="slidenum">
              <a:rPr lang="en-US" smtClean="0"/>
              <a:t>5</a:t>
            </a:fld>
            <a:endParaRPr lang="en-US"/>
          </a:p>
        </p:txBody>
      </p:sp>
      <p:sp>
        <p:nvSpPr>
          <p:cNvPr id="4" name="TextBox 3">
            <a:extLst>
              <a:ext uri="{FF2B5EF4-FFF2-40B4-BE49-F238E27FC236}">
                <a16:creationId xmlns:a16="http://schemas.microsoft.com/office/drawing/2014/main" id="{E59D9D7B-B15E-AE5B-7664-F80B1EE5644E}"/>
              </a:ext>
            </a:extLst>
          </p:cNvPr>
          <p:cNvSpPr txBox="1"/>
          <p:nvPr/>
        </p:nvSpPr>
        <p:spPr>
          <a:xfrm>
            <a:off x="778933" y="558800"/>
            <a:ext cx="10786534" cy="5693866"/>
          </a:xfrm>
          <a:prstGeom prst="rect">
            <a:avLst/>
          </a:prstGeom>
          <a:noFill/>
        </p:spPr>
        <p:txBody>
          <a:bodyPr wrap="square">
            <a:spAutoFit/>
          </a:bodyPr>
          <a:lstStyle/>
          <a:p>
            <a:r>
              <a:rPr lang="en-US" dirty="0"/>
              <a:t> </a:t>
            </a:r>
            <a:r>
              <a:rPr lang="en-US" sz="2800" dirty="0"/>
              <a:t>3. </a:t>
            </a:r>
            <a:r>
              <a:rPr lang="en-US" sz="2800" b="1" dirty="0"/>
              <a:t>Anaphase</a:t>
            </a:r>
            <a:r>
              <a:rPr lang="en-US" sz="2800" dirty="0"/>
              <a:t>  </a:t>
            </a:r>
          </a:p>
          <a:p>
            <a:pPr marL="457200" indent="-457200">
              <a:buFont typeface="Arial" panose="020B0604020202020204" pitchFamily="34" charset="0"/>
              <a:buChar char="•"/>
            </a:pPr>
            <a:r>
              <a:rPr lang="en-US" sz="2800" dirty="0"/>
              <a:t>Sister chromatids are pulled apart by the spindle fibres.  </a:t>
            </a:r>
          </a:p>
          <a:p>
            <a:pPr marL="457200" indent="-457200">
              <a:buFont typeface="Arial" panose="020B0604020202020204" pitchFamily="34" charset="0"/>
              <a:buChar char="•"/>
            </a:pPr>
            <a:r>
              <a:rPr lang="en-US" sz="2800" dirty="0"/>
              <a:t>Chromatids (now individual chromosomes) move to opposite poles of the cell.                                             </a:t>
            </a:r>
            <a:r>
              <a:rPr lang="en-US" alt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alt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Metaphase</a:t>
            </a:r>
            <a:r>
              <a:rPr lang="en-US" alt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t>
            </a:r>
            <a:r>
              <a:rPr lang="en-US" alt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Anaphase </a:t>
            </a:r>
            <a:endParaRPr lang="en-US" sz="2000" dirty="0"/>
          </a:p>
          <a:p>
            <a:r>
              <a:rPr lang="en-US" sz="2800" dirty="0"/>
              <a:t>4. </a:t>
            </a:r>
            <a:r>
              <a:rPr lang="en-US" sz="2800" b="1" dirty="0"/>
              <a:t>Telophase</a:t>
            </a:r>
            <a:r>
              <a:rPr lang="en-US" sz="2800" dirty="0"/>
              <a:t>  </a:t>
            </a:r>
          </a:p>
          <a:p>
            <a:pPr marL="457200" indent="-457200">
              <a:buFont typeface="Arial" panose="020B0604020202020204" pitchFamily="34" charset="0"/>
              <a:buChar char="•"/>
            </a:pPr>
            <a:r>
              <a:rPr lang="en-US" sz="2800" dirty="0"/>
              <a:t>Chromosomes decondense back into chromatin.  </a:t>
            </a:r>
          </a:p>
          <a:p>
            <a:pPr marL="457200" indent="-457200">
              <a:buFont typeface="Arial" panose="020B0604020202020204" pitchFamily="34" charset="0"/>
              <a:buChar char="•"/>
            </a:pPr>
            <a:r>
              <a:rPr lang="en-US" sz="2800" dirty="0"/>
              <a:t>Nuclear envelopes reform around the two sets of chromosomes. </a:t>
            </a:r>
          </a:p>
          <a:p>
            <a:pPr marL="457200" indent="-457200">
              <a:buFont typeface="Arial" panose="020B0604020202020204" pitchFamily="34" charset="0"/>
              <a:buChar char="•"/>
            </a:pPr>
            <a:r>
              <a:rPr lang="en-US" sz="2800" dirty="0"/>
              <a:t> Spindle fibers disassemble.  </a:t>
            </a:r>
          </a:p>
          <a:p>
            <a:r>
              <a:rPr lang="en-US" sz="2800" b="1" dirty="0"/>
              <a:t>Cytokinesis</a:t>
            </a:r>
            <a:r>
              <a:rPr lang="en-US" sz="2800" dirty="0"/>
              <a:t>  </a:t>
            </a:r>
          </a:p>
          <a:p>
            <a:pPr marL="457200" indent="-457200">
              <a:buFont typeface="Arial" panose="020B0604020202020204" pitchFamily="34" charset="0"/>
              <a:buChar char="•"/>
            </a:pPr>
            <a:r>
              <a:rPr lang="en-US" sz="2800" dirty="0"/>
              <a:t>The cytoplasm divides, forming two daughter cells.  </a:t>
            </a:r>
          </a:p>
          <a:p>
            <a:pPr marL="457200" indent="-457200">
              <a:buFont typeface="Arial" panose="020B0604020202020204" pitchFamily="34" charset="0"/>
              <a:buChar char="•"/>
            </a:pPr>
            <a:r>
              <a:rPr lang="en-US" sz="2800" dirty="0"/>
              <a:t>In animal cells: A cleavage furrow forms.  </a:t>
            </a:r>
          </a:p>
          <a:p>
            <a:pPr marL="457200" indent="-457200">
              <a:buFont typeface="Arial" panose="020B0604020202020204" pitchFamily="34" charset="0"/>
              <a:buChar char="•"/>
            </a:pPr>
            <a:r>
              <a:rPr lang="en-US" sz="2800" dirty="0"/>
              <a:t> In plant cells: A cell plate develops into a new cell wall.  </a:t>
            </a:r>
          </a:p>
          <a:p>
            <a:r>
              <a:rPr lang="en-US" sz="2800" b="1" dirty="0"/>
              <a:t>Result</a:t>
            </a:r>
            <a:r>
              <a:rPr lang="en-US" sz="2800" dirty="0"/>
              <a:t>: Two genetically identical daughter cells.</a:t>
            </a:r>
          </a:p>
        </p:txBody>
      </p:sp>
      <p:pic>
        <p:nvPicPr>
          <p:cNvPr id="6145" name="Picture 13">
            <a:extLst>
              <a:ext uri="{FF2B5EF4-FFF2-40B4-BE49-F238E27FC236}">
                <a16:creationId xmlns:a16="http://schemas.microsoft.com/office/drawing/2014/main" id="{72CA1223-816D-A4DB-14D1-E96D9E8682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5332" y="1975772"/>
            <a:ext cx="2048935" cy="792081"/>
          </a:xfrm>
          <a:prstGeom prst="rect">
            <a:avLst/>
          </a:prstGeom>
          <a:noFill/>
          <a:extLst>
            <a:ext uri="{909E8E84-426E-40DD-AFC4-6F175D3DCCD1}">
              <a14:hiddenFill xmlns:a14="http://schemas.microsoft.com/office/drawing/2010/main">
                <a:solidFill>
                  <a:srgbClr val="FFFFFF"/>
                </a:solidFill>
              </a14:hiddenFill>
            </a:ext>
          </a:extLst>
        </p:spPr>
      </p:pic>
      <p:pic>
        <p:nvPicPr>
          <p:cNvPr id="7169" name="Picture 14">
            <a:extLst>
              <a:ext uri="{FF2B5EF4-FFF2-40B4-BE49-F238E27FC236}">
                <a16:creationId xmlns:a16="http://schemas.microsoft.com/office/drawing/2014/main" id="{A5AAD4E4-7500-9C7F-CB90-ADEC529A10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1200" y="3570293"/>
            <a:ext cx="3234267" cy="1056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512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18003-D974-4FFE-B41A-D39E1A29EB50}"/>
              </a:ext>
            </a:extLst>
          </p:cNvPr>
          <p:cNvSpPr>
            <a:spLocks noGrp="1"/>
          </p:cNvSpPr>
          <p:nvPr>
            <p:ph type="title"/>
          </p:nvPr>
        </p:nvSpPr>
        <p:spPr>
          <a:xfrm>
            <a:off x="838200" y="365125"/>
            <a:ext cx="10515600" cy="365125"/>
          </a:xfrm>
        </p:spPr>
        <p:txBody>
          <a:bodyPr>
            <a:normAutofit fontScale="90000"/>
          </a:bodyPr>
          <a:lstStyle/>
          <a:p>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Diagrams illustrating mitotic cell division: A Interphase; B, C, D and E Prophase; F Metaphase. G, Anaphase</a:t>
            </a:r>
            <a:endParaRPr lang="en-US" sz="2700" b="1" dirty="0"/>
          </a:p>
        </p:txBody>
      </p:sp>
      <p:pic>
        <p:nvPicPr>
          <p:cNvPr id="4" name="Content Placeholder 3">
            <a:extLst>
              <a:ext uri="{FF2B5EF4-FFF2-40B4-BE49-F238E27FC236}">
                <a16:creationId xmlns:a16="http://schemas.microsoft.com/office/drawing/2014/main" id="{E8325387-9D70-6577-8666-33C533221F37}"/>
              </a:ext>
            </a:extLst>
          </p:cNvPr>
          <p:cNvPicPr>
            <a:picLocks noGrp="1" noChangeAspect="1"/>
          </p:cNvPicPr>
          <p:nvPr>
            <p:ph idx="1"/>
          </p:nvPr>
        </p:nvPicPr>
        <p:blipFill>
          <a:blip r:embed="rId2"/>
          <a:srcRect/>
          <a:stretch>
            <a:fillRect/>
          </a:stretch>
        </p:blipFill>
        <p:spPr bwMode="auto">
          <a:xfrm>
            <a:off x="3359984" y="958850"/>
            <a:ext cx="5825613" cy="5762625"/>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AF9FE350-DC7E-C407-C2E9-893230FB3177}"/>
              </a:ext>
            </a:extLst>
          </p:cNvPr>
          <p:cNvSpPr>
            <a:spLocks noGrp="1"/>
          </p:cNvSpPr>
          <p:nvPr>
            <p:ph type="sldNum" sz="quarter" idx="12"/>
          </p:nvPr>
        </p:nvSpPr>
        <p:spPr/>
        <p:txBody>
          <a:bodyPr/>
          <a:lstStyle/>
          <a:p>
            <a:fld id="{2558A687-4C5C-4204-9CBB-EF3E7A5836F5}" type="slidenum">
              <a:rPr lang="en-US" smtClean="0"/>
              <a:t>6</a:t>
            </a:fld>
            <a:endParaRPr lang="en-US"/>
          </a:p>
        </p:txBody>
      </p:sp>
    </p:spTree>
    <p:extLst>
      <p:ext uri="{BB962C8B-B14F-4D97-AF65-F5344CB8AC3E}">
        <p14:creationId xmlns:p14="http://schemas.microsoft.com/office/powerpoint/2010/main" val="466047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E451F-7094-3103-CAB3-CCE3FB0901D3}"/>
              </a:ext>
            </a:extLst>
          </p:cNvPr>
          <p:cNvSpPr>
            <a:spLocks noGrp="1"/>
          </p:cNvSpPr>
          <p:nvPr>
            <p:ph type="title"/>
          </p:nvPr>
        </p:nvSpPr>
        <p:spPr>
          <a:xfrm>
            <a:off x="838200" y="365125"/>
            <a:ext cx="10515600" cy="475533"/>
          </a:xfrm>
        </p:spPr>
        <p:txBody>
          <a:bodyPr>
            <a:normAutofit fontScale="90000"/>
          </a:bodyPr>
          <a:lstStyle/>
          <a:p>
            <a:b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Diagrams illustrating mitotic cell division:  H and I Anaphase; J and K Telophase</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pic>
        <p:nvPicPr>
          <p:cNvPr id="4" name="Content Placeholder 3">
            <a:extLst>
              <a:ext uri="{FF2B5EF4-FFF2-40B4-BE49-F238E27FC236}">
                <a16:creationId xmlns:a16="http://schemas.microsoft.com/office/drawing/2014/main" id="{BB22390D-5D9B-6895-EDA0-12546DB77244}"/>
              </a:ext>
            </a:extLst>
          </p:cNvPr>
          <p:cNvPicPr>
            <a:picLocks noGrp="1" noChangeAspect="1"/>
          </p:cNvPicPr>
          <p:nvPr>
            <p:ph idx="1"/>
          </p:nvPr>
        </p:nvPicPr>
        <p:blipFill>
          <a:blip r:embed="rId2"/>
          <a:srcRect/>
          <a:stretch>
            <a:fillRect/>
          </a:stretch>
        </p:blipFill>
        <p:spPr bwMode="auto">
          <a:xfrm>
            <a:off x="3360174" y="837032"/>
            <a:ext cx="5471652" cy="5522944"/>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64AE718D-E88C-A98F-CE68-20B317DD26A9}"/>
              </a:ext>
            </a:extLst>
          </p:cNvPr>
          <p:cNvSpPr>
            <a:spLocks noGrp="1"/>
          </p:cNvSpPr>
          <p:nvPr>
            <p:ph type="sldNum" sz="quarter" idx="12"/>
          </p:nvPr>
        </p:nvSpPr>
        <p:spPr/>
        <p:txBody>
          <a:bodyPr/>
          <a:lstStyle/>
          <a:p>
            <a:fld id="{2558A687-4C5C-4204-9CBB-EF3E7A5836F5}" type="slidenum">
              <a:rPr lang="en-US" smtClean="0"/>
              <a:t>7</a:t>
            </a:fld>
            <a:endParaRPr lang="en-US"/>
          </a:p>
        </p:txBody>
      </p:sp>
    </p:spTree>
    <p:extLst>
      <p:ext uri="{BB962C8B-B14F-4D97-AF65-F5344CB8AC3E}">
        <p14:creationId xmlns:p14="http://schemas.microsoft.com/office/powerpoint/2010/main" val="2527020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ECCDC-6C1E-6EEA-2FEA-CC8AA2AA72D9}"/>
              </a:ext>
            </a:extLst>
          </p:cNvPr>
          <p:cNvSpPr>
            <a:spLocks noGrp="1"/>
          </p:cNvSpPr>
          <p:nvPr>
            <p:ph type="title"/>
          </p:nvPr>
        </p:nvSpPr>
        <p:spPr>
          <a:xfrm>
            <a:off x="838200" y="365126"/>
            <a:ext cx="10515600" cy="210061"/>
          </a:xfrm>
        </p:spPr>
        <p:txBody>
          <a:bodyPr>
            <a:normAutofit fontScale="90000"/>
          </a:bodyPr>
          <a:lstStyle/>
          <a:p>
            <a:b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Mitosis in an Animal Cell</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pic>
        <p:nvPicPr>
          <p:cNvPr id="4" name="Content Placeholder 3">
            <a:extLst>
              <a:ext uri="{FF2B5EF4-FFF2-40B4-BE49-F238E27FC236}">
                <a16:creationId xmlns:a16="http://schemas.microsoft.com/office/drawing/2014/main" id="{145A1037-8036-A987-BC86-F9FB699C0AF8}"/>
              </a:ext>
            </a:extLst>
          </p:cNvPr>
          <p:cNvPicPr>
            <a:picLocks noGrp="1" noChangeAspect="1"/>
          </p:cNvPicPr>
          <p:nvPr>
            <p:ph idx="1"/>
          </p:nvPr>
        </p:nvPicPr>
        <p:blipFill>
          <a:blip r:embed="rId2"/>
          <a:srcRect/>
          <a:stretch>
            <a:fillRect/>
          </a:stretch>
        </p:blipFill>
        <p:spPr bwMode="auto">
          <a:xfrm>
            <a:off x="3052915" y="602886"/>
            <a:ext cx="5663381" cy="6324662"/>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79193FD6-9195-F04A-F083-4C3B7219BA3C}"/>
              </a:ext>
            </a:extLst>
          </p:cNvPr>
          <p:cNvSpPr>
            <a:spLocks noGrp="1"/>
          </p:cNvSpPr>
          <p:nvPr>
            <p:ph type="sldNum" sz="quarter" idx="12"/>
          </p:nvPr>
        </p:nvSpPr>
        <p:spPr/>
        <p:txBody>
          <a:bodyPr/>
          <a:lstStyle/>
          <a:p>
            <a:fld id="{2558A687-4C5C-4204-9CBB-EF3E7A5836F5}" type="slidenum">
              <a:rPr lang="en-US" smtClean="0"/>
              <a:t>8</a:t>
            </a:fld>
            <a:endParaRPr lang="en-US"/>
          </a:p>
        </p:txBody>
      </p:sp>
    </p:spTree>
    <p:extLst>
      <p:ext uri="{BB962C8B-B14F-4D97-AF65-F5344CB8AC3E}">
        <p14:creationId xmlns:p14="http://schemas.microsoft.com/office/powerpoint/2010/main" val="3403192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C9638E-FF9A-13FB-782B-D9CD8F853E30}"/>
              </a:ext>
            </a:extLst>
          </p:cNvPr>
          <p:cNvSpPr>
            <a:spLocks noGrp="1"/>
          </p:cNvSpPr>
          <p:nvPr>
            <p:ph type="sldNum" sz="quarter" idx="12"/>
          </p:nvPr>
        </p:nvSpPr>
        <p:spPr/>
        <p:txBody>
          <a:bodyPr/>
          <a:lstStyle/>
          <a:p>
            <a:fld id="{2558A687-4C5C-4204-9CBB-EF3E7A5836F5}" type="slidenum">
              <a:rPr lang="en-US" smtClean="0"/>
              <a:t>9</a:t>
            </a:fld>
            <a:endParaRPr lang="en-US"/>
          </a:p>
        </p:txBody>
      </p:sp>
      <p:sp>
        <p:nvSpPr>
          <p:cNvPr id="2" name="Title 1">
            <a:extLst>
              <a:ext uri="{FF2B5EF4-FFF2-40B4-BE49-F238E27FC236}">
                <a16:creationId xmlns:a16="http://schemas.microsoft.com/office/drawing/2014/main" id="{C3DBA862-5180-5C49-05DF-BB07488E6D21}"/>
              </a:ext>
            </a:extLst>
          </p:cNvPr>
          <p:cNvSpPr>
            <a:spLocks noGrp="1"/>
          </p:cNvSpPr>
          <p:nvPr>
            <p:ph type="title" idx="4294967295"/>
          </p:nvPr>
        </p:nvSpPr>
        <p:spPr>
          <a:xfrm>
            <a:off x="0" y="365125"/>
            <a:ext cx="10515600" cy="315913"/>
          </a:xfrm>
        </p:spPr>
        <p:txBody>
          <a:bodyPr>
            <a:normAutofit fontScale="90000"/>
          </a:bodyPr>
          <a:lstStyle/>
          <a:p>
            <a:br>
              <a:rPr lang="en-US" sz="3600" b="1" dirty="0">
                <a:latin typeface="Times New Roman" panose="02020603050405020304" pitchFamily="18" charset="0"/>
                <a:ea typeface="Times New Roman" panose="02020603050405020304" pitchFamily="18" charset="0"/>
                <a:cs typeface="Times New Roman" panose="02020603050405020304" pitchFamily="18" charset="0"/>
              </a:rPr>
            </a:br>
            <a:br>
              <a:rPr lang="en-US" sz="3600" dirty="0">
                <a:latin typeface="Calibri" panose="020F0502020204030204" pitchFamily="34" charset="0"/>
                <a:ea typeface="Times New Roman" panose="02020603050405020304" pitchFamily="18" charset="0"/>
                <a:cs typeface="Times New Roman" panose="02020603050405020304" pitchFamily="18" charset="0"/>
              </a:rPr>
            </a:br>
            <a:endParaRPr lang="en-US" sz="3600" dirty="0"/>
          </a:p>
        </p:txBody>
      </p:sp>
      <p:sp>
        <p:nvSpPr>
          <p:cNvPr id="3" name="Content Placeholder 2">
            <a:extLst>
              <a:ext uri="{FF2B5EF4-FFF2-40B4-BE49-F238E27FC236}">
                <a16:creationId xmlns:a16="http://schemas.microsoft.com/office/drawing/2014/main" id="{A0567F70-E9AA-6A41-97EB-A55559186E31}"/>
              </a:ext>
            </a:extLst>
          </p:cNvPr>
          <p:cNvSpPr>
            <a:spLocks noGrp="1"/>
          </p:cNvSpPr>
          <p:nvPr>
            <p:ph idx="4294967295"/>
          </p:nvPr>
        </p:nvSpPr>
        <p:spPr>
          <a:xfrm>
            <a:off x="114300" y="365125"/>
            <a:ext cx="11658600" cy="6127750"/>
          </a:xfrm>
        </p:spPr>
        <p:txBody>
          <a:bodyPr>
            <a:noAutofit/>
          </a:bodyPr>
          <a:lstStyle/>
          <a:p>
            <a:pPr marL="0" indent="0" algn="just">
              <a:lnSpc>
                <a:spcPct val="100000"/>
              </a:lnSpc>
              <a:spcAft>
                <a:spcPts val="1000"/>
              </a:spcAft>
              <a:buNone/>
            </a:pP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ea typeface="Times New Roman" panose="02020603050405020304" pitchFamily="18" charset="0"/>
                <a:cs typeface="Times New Roman" panose="02020603050405020304" pitchFamily="18" charset="0"/>
              </a:rPr>
              <a:t>MEIOSIS (</a:t>
            </a:r>
            <a:r>
              <a:rPr lang="en-US" dirty="0"/>
              <a:t>Reductional Cell Division)</a:t>
            </a:r>
            <a:endParaRPr lang="en-US" b="1" dirty="0">
              <a:cs typeface="Times New Roman" panose="02020603050405020304" pitchFamily="18" charset="0"/>
            </a:endParaRPr>
          </a:p>
          <a:p>
            <a:pPr algn="just">
              <a:lnSpc>
                <a:spcPct val="100000"/>
              </a:lnSpc>
              <a:spcAft>
                <a:spcPts val="1000"/>
              </a:spcAft>
            </a:pPr>
            <a:r>
              <a:rPr lang="en-US" dirty="0"/>
              <a:t>Meiosis is a specialized type of cell division that reduces the chromosome number by half, producing four genetically unique haploid cells. </a:t>
            </a:r>
          </a:p>
          <a:p>
            <a:pPr algn="just">
              <a:lnSpc>
                <a:spcPct val="100000"/>
              </a:lnSpc>
              <a:spcAft>
                <a:spcPts val="1000"/>
              </a:spcAft>
            </a:pPr>
            <a:r>
              <a:rPr lang="en-US" dirty="0"/>
              <a:t>This process occurs in </a:t>
            </a:r>
            <a:r>
              <a:rPr lang="en-US" b="1" dirty="0"/>
              <a:t>germ cells </a:t>
            </a:r>
            <a:r>
              <a:rPr lang="en-US" dirty="0"/>
              <a:t>to produce gametes (sperm and eggs)</a:t>
            </a:r>
          </a:p>
          <a:p>
            <a:pPr algn="just">
              <a:lnSpc>
                <a:spcPct val="100000"/>
              </a:lnSpc>
              <a:spcAft>
                <a:spcPts val="1000"/>
              </a:spcAft>
            </a:pPr>
            <a:r>
              <a:rPr lang="en-US" dirty="0"/>
              <a:t> </a:t>
            </a:r>
            <a:r>
              <a:rPr lang="en-US" dirty="0">
                <a:effectLst/>
                <a:ea typeface="Times New Roman" panose="02020603050405020304" pitchFamily="18" charset="0"/>
                <a:cs typeface="Times New Roman" panose="02020603050405020304" pitchFamily="18" charset="0"/>
              </a:rPr>
              <a:t>In Meiosis, the cell </a:t>
            </a:r>
            <a:r>
              <a:rPr lang="en-US" b="1" dirty="0">
                <a:effectLst/>
                <a:ea typeface="Times New Roman" panose="02020603050405020304" pitchFamily="18" charset="0"/>
                <a:cs typeface="Times New Roman" panose="02020603050405020304" pitchFamily="18" charset="0"/>
              </a:rPr>
              <a:t>divides into sex cells with half the number </a:t>
            </a:r>
            <a:r>
              <a:rPr lang="en-US" dirty="0">
                <a:effectLst/>
                <a:ea typeface="Times New Roman" panose="02020603050405020304" pitchFamily="18" charset="0"/>
                <a:cs typeface="Times New Roman" panose="02020603050405020304" pitchFamily="18" charset="0"/>
              </a:rPr>
              <a:t>of chromosomes. </a:t>
            </a:r>
          </a:p>
          <a:p>
            <a:pPr algn="just">
              <a:lnSpc>
                <a:spcPct val="100000"/>
              </a:lnSpc>
              <a:spcAft>
                <a:spcPts val="1000"/>
              </a:spcAft>
            </a:pPr>
            <a:r>
              <a:rPr lang="en-US" dirty="0">
                <a:effectLst/>
                <a:ea typeface="Times New Roman" panose="02020603050405020304" pitchFamily="18" charset="0"/>
                <a:cs typeface="Times New Roman" panose="02020603050405020304" pitchFamily="18" charset="0"/>
              </a:rPr>
              <a:t>The sex cells can </a:t>
            </a:r>
            <a:r>
              <a:rPr lang="en-US" b="1" dirty="0">
                <a:effectLst/>
                <a:ea typeface="Times New Roman" panose="02020603050405020304" pitchFamily="18" charset="0"/>
                <a:cs typeface="Times New Roman" panose="02020603050405020304" pitchFamily="18" charset="0"/>
              </a:rPr>
              <a:t>later combine </a:t>
            </a:r>
            <a:r>
              <a:rPr lang="en-US" dirty="0">
                <a:effectLst/>
                <a:ea typeface="Times New Roman" panose="02020603050405020304" pitchFamily="18" charset="0"/>
                <a:cs typeface="Times New Roman" panose="02020603050405020304" pitchFamily="18" charset="0"/>
              </a:rPr>
              <a:t>to form offspring with the </a:t>
            </a:r>
            <a:r>
              <a:rPr lang="en-US" b="1" dirty="0">
                <a:effectLst/>
                <a:ea typeface="Times New Roman" panose="02020603050405020304" pitchFamily="18" charset="0"/>
                <a:cs typeface="Times New Roman" panose="02020603050405020304" pitchFamily="18" charset="0"/>
              </a:rPr>
              <a:t>full number </a:t>
            </a:r>
            <a:r>
              <a:rPr lang="en-US" dirty="0">
                <a:effectLst/>
                <a:ea typeface="Times New Roman" panose="02020603050405020304" pitchFamily="18" charset="0"/>
                <a:cs typeface="Times New Roman" panose="02020603050405020304" pitchFamily="18" charset="0"/>
              </a:rPr>
              <a:t>of chromosomes.  </a:t>
            </a:r>
          </a:p>
          <a:p>
            <a:pPr algn="just">
              <a:lnSpc>
                <a:spcPct val="100000"/>
              </a:lnSpc>
              <a:spcAft>
                <a:spcPts val="1000"/>
              </a:spcAft>
            </a:pPr>
            <a:r>
              <a:rPr lang="en-US" dirty="0">
                <a:effectLst/>
                <a:ea typeface="Times New Roman" panose="02020603050405020304" pitchFamily="18" charset="0"/>
                <a:cs typeface="Times New Roman" panose="02020603050405020304" pitchFamily="18" charset="0"/>
              </a:rPr>
              <a:t>Meiosis </a:t>
            </a:r>
            <a:r>
              <a:rPr lang="en-US" dirty="0"/>
              <a:t>consists of </a:t>
            </a:r>
            <a:r>
              <a:rPr lang="en-US" dirty="0">
                <a:effectLst/>
                <a:ea typeface="Times New Roman" panose="02020603050405020304" pitchFamily="18" charset="0"/>
                <a:cs typeface="Times New Roman" panose="02020603050405020304" pitchFamily="18" charset="0"/>
              </a:rPr>
              <a:t>two consecutive cell divisions (Meiosis I and meiosis II)  </a:t>
            </a:r>
            <a:endParaRPr lang="en-US" dirty="0"/>
          </a:p>
          <a:p>
            <a:pPr>
              <a:lnSpc>
                <a:spcPct val="100000"/>
              </a:lnSpc>
            </a:pPr>
            <a:endParaRPr lang="en-US" dirty="0"/>
          </a:p>
          <a:p>
            <a:pPr marL="0" indent="0" algn="just">
              <a:lnSpc>
                <a:spcPct val="100000"/>
              </a:lnSpc>
              <a:spcAft>
                <a:spcPts val="1000"/>
              </a:spcAft>
              <a:buNone/>
            </a:pPr>
            <a:endParaRPr lang="en-US" dirty="0">
              <a:effectLst/>
              <a:ea typeface="Times New Roman" panose="02020603050405020304" pitchFamily="18" charset="0"/>
              <a:cs typeface="Times New Roman" panose="02020603050405020304" pitchFamily="18" charset="0"/>
            </a:endParaRPr>
          </a:p>
          <a:p>
            <a:pPr marL="0" indent="0" algn="just">
              <a:lnSpc>
                <a:spcPct val="150000"/>
              </a:lnSpc>
              <a:spcAft>
                <a:spcPts val="1000"/>
              </a:spcAft>
              <a:buNone/>
            </a:pPr>
            <a:r>
              <a:rPr lang="en-US" dirty="0">
                <a:effectLst/>
                <a:ea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17682943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6293</TotalTime>
  <Words>2151</Words>
  <Application>Microsoft Office PowerPoint</Application>
  <PresentationFormat>Widescreen</PresentationFormat>
  <Paragraphs>201</Paragraphs>
  <Slides>28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Times New Roman</vt:lpstr>
      <vt:lpstr>Office Theme</vt:lpstr>
      <vt:lpstr> Cell division </vt:lpstr>
      <vt:lpstr> MITOSIS </vt:lpstr>
      <vt:lpstr> Phases of Mitosis </vt:lpstr>
      <vt:lpstr>PowerPoint Presentation</vt:lpstr>
      <vt:lpstr>PowerPoint Presentation</vt:lpstr>
      <vt:lpstr> Diagrams illustrating mitotic cell division: A Interphase; B, C, D and E Prophase; F Metaphase. G, Anaphase</vt:lpstr>
      <vt:lpstr>  Diagrams illustrating mitotic cell division:  H and I Anaphase; J and K Telophase </vt:lpstr>
      <vt:lpstr>  Mitosis in an Animal Cell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Abdur- Rahman Mustapha</dc:creator>
  <cp:lastModifiedBy>Abdur- Rahman Mustapha</cp:lastModifiedBy>
  <cp:revision>37</cp:revision>
  <cp:lastPrinted>2024-01-22T08:35:52Z</cp:lastPrinted>
  <dcterms:created xsi:type="dcterms:W3CDTF">2023-12-04T01:34:06Z</dcterms:created>
  <dcterms:modified xsi:type="dcterms:W3CDTF">2025-12-03T05:13:41Z</dcterms:modified>
</cp:coreProperties>
</file>