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23"/>
  </p:notesMasterIdLst>
  <p:sldIdLst>
    <p:sldId id="256" r:id="rId2"/>
    <p:sldId id="257" r:id="rId3"/>
    <p:sldId id="258" r:id="rId4"/>
    <p:sldId id="259" r:id="rId5"/>
    <p:sldId id="261" r:id="rId6"/>
    <p:sldId id="262" r:id="rId7"/>
    <p:sldId id="264" r:id="rId8"/>
    <p:sldId id="265" r:id="rId9"/>
    <p:sldId id="361" r:id="rId10"/>
    <p:sldId id="274" r:id="rId11"/>
    <p:sldId id="279" r:id="rId12"/>
    <p:sldId id="271" r:id="rId13"/>
    <p:sldId id="278" r:id="rId14"/>
    <p:sldId id="275" r:id="rId15"/>
    <p:sldId id="284" r:id="rId16"/>
    <p:sldId id="282" r:id="rId17"/>
    <p:sldId id="340" r:id="rId18"/>
    <p:sldId id="314" r:id="rId19"/>
    <p:sldId id="334" r:id="rId20"/>
    <p:sldId id="333" r:id="rId21"/>
    <p:sldId id="35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4" autoAdjust="0"/>
    <p:restoredTop sz="94213" autoAdjust="0"/>
  </p:normalViewPr>
  <p:slideViewPr>
    <p:cSldViewPr snapToGrid="0">
      <p:cViewPr varScale="1">
        <p:scale>
          <a:sx n="70" d="100"/>
          <a:sy n="70" d="100"/>
        </p:scale>
        <p:origin x="73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A7532C-AECB-4FEB-969C-C5B31C01F637}" type="datetimeFigureOut">
              <a:rPr lang="en-US" smtClean="0"/>
              <a:t>11/26/2025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71183-6A02-4ED4-BCAD-16FBD7CB3BFE}" type="slidenum">
              <a:rPr lang="en-US" smtClean="0"/>
              <a:t>‹#›</a:t>
            </a:fld>
            <a:endParaRPr lang="en-US"/>
          </a:p>
        </p:txBody>
      </p:sp>
    </p:spTree>
    <p:extLst>
      <p:ext uri="{BB962C8B-B14F-4D97-AF65-F5344CB8AC3E}">
        <p14:creationId xmlns:p14="http://schemas.microsoft.com/office/powerpoint/2010/main" val="3943516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71183-6A02-4ED4-BCAD-16FBD7CB3BFE}" type="slidenum">
              <a:rPr lang="en-US" smtClean="0"/>
              <a:t>16</a:t>
            </a:fld>
            <a:endParaRPr lang="en-US"/>
          </a:p>
        </p:txBody>
      </p:sp>
    </p:spTree>
    <p:extLst>
      <p:ext uri="{BB962C8B-B14F-4D97-AF65-F5344CB8AC3E}">
        <p14:creationId xmlns:p14="http://schemas.microsoft.com/office/powerpoint/2010/main" val="1830186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ED5DC-6A19-B1EF-CE3A-39D69C9019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6BBF53-7F05-F95A-8FCE-D482048EC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59AD54-9FE5-1C62-4401-C57015FCE321}"/>
              </a:ext>
            </a:extLst>
          </p:cNvPr>
          <p:cNvSpPr>
            <a:spLocks noGrp="1"/>
          </p:cNvSpPr>
          <p:nvPr>
            <p:ph type="dt" sz="half" idx="10"/>
          </p:nvPr>
        </p:nvSpPr>
        <p:spPr/>
        <p:txBody>
          <a:bodyPr/>
          <a:lstStyle/>
          <a:p>
            <a:fld id="{6C8F6080-AB57-4979-B836-2948BB93DB4C}" type="datetime1">
              <a:rPr lang="en-US" smtClean="0"/>
              <a:t>11/26/2025</a:t>
            </a:fld>
            <a:endParaRPr lang="en-US"/>
          </a:p>
        </p:txBody>
      </p:sp>
      <p:sp>
        <p:nvSpPr>
          <p:cNvPr id="5" name="Footer Placeholder 4">
            <a:extLst>
              <a:ext uri="{FF2B5EF4-FFF2-40B4-BE49-F238E27FC236}">
                <a16:creationId xmlns:a16="http://schemas.microsoft.com/office/drawing/2014/main" id="{8D3A28E7-E8B7-C04F-1EE0-DEE73BBC5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04AD0F-82C4-92B0-7FBE-B287882CFC82}"/>
              </a:ext>
            </a:extLst>
          </p:cNvPr>
          <p:cNvSpPr>
            <a:spLocks noGrp="1"/>
          </p:cNvSpPr>
          <p:nvPr>
            <p:ph type="sldNum" sz="quarter" idx="12"/>
          </p:nvPr>
        </p:nvSpPr>
        <p:spPr/>
        <p:txBody>
          <a:bodyPr/>
          <a:lstStyle/>
          <a:p>
            <a:fld id="{2558A687-4C5C-4204-9CBB-EF3E7A5836F5}" type="slidenum">
              <a:rPr lang="en-US" smtClean="0"/>
              <a:t>‹#›</a:t>
            </a:fld>
            <a:endParaRPr lang="en-US"/>
          </a:p>
        </p:txBody>
      </p:sp>
    </p:spTree>
    <p:extLst>
      <p:ext uri="{BB962C8B-B14F-4D97-AF65-F5344CB8AC3E}">
        <p14:creationId xmlns:p14="http://schemas.microsoft.com/office/powerpoint/2010/main" val="2371448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DABB0-EB78-398C-F710-408FAE3AF6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735611-A144-3D96-A6DE-E0185D0C95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DC28A6-3DEF-A046-F6A9-AC763FEAD849}"/>
              </a:ext>
            </a:extLst>
          </p:cNvPr>
          <p:cNvSpPr>
            <a:spLocks noGrp="1"/>
          </p:cNvSpPr>
          <p:nvPr>
            <p:ph type="dt" sz="half" idx="10"/>
          </p:nvPr>
        </p:nvSpPr>
        <p:spPr/>
        <p:txBody>
          <a:bodyPr/>
          <a:lstStyle/>
          <a:p>
            <a:fld id="{1A0361CC-295A-44BC-918D-0908785A5F65}" type="datetime1">
              <a:rPr lang="en-US" smtClean="0"/>
              <a:t>11/26/2025</a:t>
            </a:fld>
            <a:endParaRPr lang="en-US"/>
          </a:p>
        </p:txBody>
      </p:sp>
      <p:sp>
        <p:nvSpPr>
          <p:cNvPr id="5" name="Footer Placeholder 4">
            <a:extLst>
              <a:ext uri="{FF2B5EF4-FFF2-40B4-BE49-F238E27FC236}">
                <a16:creationId xmlns:a16="http://schemas.microsoft.com/office/drawing/2014/main" id="{CE90925C-1D4D-4E8A-3A32-0F019C7917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B97A1E-7F70-E8CC-7E15-B92FAA80F1FD}"/>
              </a:ext>
            </a:extLst>
          </p:cNvPr>
          <p:cNvSpPr>
            <a:spLocks noGrp="1"/>
          </p:cNvSpPr>
          <p:nvPr>
            <p:ph type="sldNum" sz="quarter" idx="12"/>
          </p:nvPr>
        </p:nvSpPr>
        <p:spPr/>
        <p:txBody>
          <a:bodyPr/>
          <a:lstStyle/>
          <a:p>
            <a:fld id="{2558A687-4C5C-4204-9CBB-EF3E7A5836F5}" type="slidenum">
              <a:rPr lang="en-US" smtClean="0"/>
              <a:t>‹#›</a:t>
            </a:fld>
            <a:endParaRPr lang="en-US"/>
          </a:p>
        </p:txBody>
      </p:sp>
    </p:spTree>
    <p:extLst>
      <p:ext uri="{BB962C8B-B14F-4D97-AF65-F5344CB8AC3E}">
        <p14:creationId xmlns:p14="http://schemas.microsoft.com/office/powerpoint/2010/main" val="2488786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AF86C6-0FA9-69EC-F288-73D465725F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A230BE-2C62-ED22-365D-FA601F826B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FFA5A9-BB8E-CEC3-1A9E-5CC1A781D819}"/>
              </a:ext>
            </a:extLst>
          </p:cNvPr>
          <p:cNvSpPr>
            <a:spLocks noGrp="1"/>
          </p:cNvSpPr>
          <p:nvPr>
            <p:ph type="dt" sz="half" idx="10"/>
          </p:nvPr>
        </p:nvSpPr>
        <p:spPr/>
        <p:txBody>
          <a:bodyPr/>
          <a:lstStyle/>
          <a:p>
            <a:fld id="{52EC71D9-9720-4A48-B487-7CE0FD8CB0B4}" type="datetime1">
              <a:rPr lang="en-US" smtClean="0"/>
              <a:t>11/26/2025</a:t>
            </a:fld>
            <a:endParaRPr lang="en-US"/>
          </a:p>
        </p:txBody>
      </p:sp>
      <p:sp>
        <p:nvSpPr>
          <p:cNvPr id="5" name="Footer Placeholder 4">
            <a:extLst>
              <a:ext uri="{FF2B5EF4-FFF2-40B4-BE49-F238E27FC236}">
                <a16:creationId xmlns:a16="http://schemas.microsoft.com/office/drawing/2014/main" id="{E9CFCBCA-7781-7D3F-09CF-372822EA9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D89FCC-B8B8-F665-5E4E-19A6577A86DC}"/>
              </a:ext>
            </a:extLst>
          </p:cNvPr>
          <p:cNvSpPr>
            <a:spLocks noGrp="1"/>
          </p:cNvSpPr>
          <p:nvPr>
            <p:ph type="sldNum" sz="quarter" idx="12"/>
          </p:nvPr>
        </p:nvSpPr>
        <p:spPr/>
        <p:txBody>
          <a:bodyPr/>
          <a:lstStyle/>
          <a:p>
            <a:fld id="{2558A687-4C5C-4204-9CBB-EF3E7A5836F5}" type="slidenum">
              <a:rPr lang="en-US" smtClean="0"/>
              <a:t>‹#›</a:t>
            </a:fld>
            <a:endParaRPr lang="en-US"/>
          </a:p>
        </p:txBody>
      </p:sp>
    </p:spTree>
    <p:extLst>
      <p:ext uri="{BB962C8B-B14F-4D97-AF65-F5344CB8AC3E}">
        <p14:creationId xmlns:p14="http://schemas.microsoft.com/office/powerpoint/2010/main" val="715242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6297B-A826-F9F7-EAA5-47586C1573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DEF928-912F-7F7B-3C8C-65705C10D0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A5DCCB-35B3-3829-CBCD-F65680268729}"/>
              </a:ext>
            </a:extLst>
          </p:cNvPr>
          <p:cNvSpPr>
            <a:spLocks noGrp="1"/>
          </p:cNvSpPr>
          <p:nvPr>
            <p:ph type="dt" sz="half" idx="10"/>
          </p:nvPr>
        </p:nvSpPr>
        <p:spPr/>
        <p:txBody>
          <a:bodyPr/>
          <a:lstStyle/>
          <a:p>
            <a:fld id="{87840A3A-CB3D-415C-949A-F107B169F130}" type="datetime1">
              <a:rPr lang="en-US" smtClean="0"/>
              <a:t>11/26/2025</a:t>
            </a:fld>
            <a:endParaRPr lang="en-US"/>
          </a:p>
        </p:txBody>
      </p:sp>
      <p:sp>
        <p:nvSpPr>
          <p:cNvPr id="5" name="Footer Placeholder 4">
            <a:extLst>
              <a:ext uri="{FF2B5EF4-FFF2-40B4-BE49-F238E27FC236}">
                <a16:creationId xmlns:a16="http://schemas.microsoft.com/office/drawing/2014/main" id="{01B7E2E1-DC39-7DD5-6E23-2CE18EE580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CA17FA-AB3C-A70A-57BF-8149F40255EC}"/>
              </a:ext>
            </a:extLst>
          </p:cNvPr>
          <p:cNvSpPr>
            <a:spLocks noGrp="1"/>
          </p:cNvSpPr>
          <p:nvPr>
            <p:ph type="sldNum" sz="quarter" idx="12"/>
          </p:nvPr>
        </p:nvSpPr>
        <p:spPr/>
        <p:txBody>
          <a:bodyPr/>
          <a:lstStyle/>
          <a:p>
            <a:fld id="{2558A687-4C5C-4204-9CBB-EF3E7A5836F5}" type="slidenum">
              <a:rPr lang="en-US" smtClean="0"/>
              <a:t>‹#›</a:t>
            </a:fld>
            <a:endParaRPr lang="en-US"/>
          </a:p>
        </p:txBody>
      </p:sp>
    </p:spTree>
    <p:extLst>
      <p:ext uri="{BB962C8B-B14F-4D97-AF65-F5344CB8AC3E}">
        <p14:creationId xmlns:p14="http://schemas.microsoft.com/office/powerpoint/2010/main" val="1667344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2ED4D-CD51-17C0-9508-05D19C2833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9DA543-EABB-25D9-28C2-594916839F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EC0023-A1BE-4268-DF61-268683F5D231}"/>
              </a:ext>
            </a:extLst>
          </p:cNvPr>
          <p:cNvSpPr>
            <a:spLocks noGrp="1"/>
          </p:cNvSpPr>
          <p:nvPr>
            <p:ph type="dt" sz="half" idx="10"/>
          </p:nvPr>
        </p:nvSpPr>
        <p:spPr/>
        <p:txBody>
          <a:bodyPr/>
          <a:lstStyle/>
          <a:p>
            <a:fld id="{B3D6A346-1C50-4B2D-9476-13B29D045BA6}" type="datetime1">
              <a:rPr lang="en-US" smtClean="0"/>
              <a:t>11/26/2025</a:t>
            </a:fld>
            <a:endParaRPr lang="en-US"/>
          </a:p>
        </p:txBody>
      </p:sp>
      <p:sp>
        <p:nvSpPr>
          <p:cNvPr id="5" name="Footer Placeholder 4">
            <a:extLst>
              <a:ext uri="{FF2B5EF4-FFF2-40B4-BE49-F238E27FC236}">
                <a16:creationId xmlns:a16="http://schemas.microsoft.com/office/drawing/2014/main" id="{D266E960-A27F-ADD1-857A-96E13C8A1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D1913E-111D-4FF4-1623-C7104FC3A557}"/>
              </a:ext>
            </a:extLst>
          </p:cNvPr>
          <p:cNvSpPr>
            <a:spLocks noGrp="1"/>
          </p:cNvSpPr>
          <p:nvPr>
            <p:ph type="sldNum" sz="quarter" idx="12"/>
          </p:nvPr>
        </p:nvSpPr>
        <p:spPr/>
        <p:txBody>
          <a:bodyPr/>
          <a:lstStyle/>
          <a:p>
            <a:fld id="{2558A687-4C5C-4204-9CBB-EF3E7A5836F5}" type="slidenum">
              <a:rPr lang="en-US" smtClean="0"/>
              <a:t>‹#›</a:t>
            </a:fld>
            <a:endParaRPr lang="en-US"/>
          </a:p>
        </p:txBody>
      </p:sp>
    </p:spTree>
    <p:extLst>
      <p:ext uri="{BB962C8B-B14F-4D97-AF65-F5344CB8AC3E}">
        <p14:creationId xmlns:p14="http://schemas.microsoft.com/office/powerpoint/2010/main" val="3244602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28EDE-FB87-AE73-9CBC-C88F7C91A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BCEE98-EB1A-2AFA-2136-C2BED59CCE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AED529-7EBE-C01A-B256-0A1849684D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B4785B-C35E-B447-01C3-96B5B60833B2}"/>
              </a:ext>
            </a:extLst>
          </p:cNvPr>
          <p:cNvSpPr>
            <a:spLocks noGrp="1"/>
          </p:cNvSpPr>
          <p:nvPr>
            <p:ph type="dt" sz="half" idx="10"/>
          </p:nvPr>
        </p:nvSpPr>
        <p:spPr/>
        <p:txBody>
          <a:bodyPr/>
          <a:lstStyle/>
          <a:p>
            <a:fld id="{C0ED3B99-AB02-4602-B979-0EB35F8DBED2}" type="datetime1">
              <a:rPr lang="en-US" smtClean="0"/>
              <a:t>11/26/2025</a:t>
            </a:fld>
            <a:endParaRPr lang="en-US"/>
          </a:p>
        </p:txBody>
      </p:sp>
      <p:sp>
        <p:nvSpPr>
          <p:cNvPr id="6" name="Footer Placeholder 5">
            <a:extLst>
              <a:ext uri="{FF2B5EF4-FFF2-40B4-BE49-F238E27FC236}">
                <a16:creationId xmlns:a16="http://schemas.microsoft.com/office/drawing/2014/main" id="{DE656B37-4ECC-150E-A1B0-C9AB9E71EE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B38C90-C002-7DD4-7D81-9B7514E93233}"/>
              </a:ext>
            </a:extLst>
          </p:cNvPr>
          <p:cNvSpPr>
            <a:spLocks noGrp="1"/>
          </p:cNvSpPr>
          <p:nvPr>
            <p:ph type="sldNum" sz="quarter" idx="12"/>
          </p:nvPr>
        </p:nvSpPr>
        <p:spPr/>
        <p:txBody>
          <a:bodyPr/>
          <a:lstStyle/>
          <a:p>
            <a:fld id="{2558A687-4C5C-4204-9CBB-EF3E7A5836F5}" type="slidenum">
              <a:rPr lang="en-US" smtClean="0"/>
              <a:t>‹#›</a:t>
            </a:fld>
            <a:endParaRPr lang="en-US"/>
          </a:p>
        </p:txBody>
      </p:sp>
    </p:spTree>
    <p:extLst>
      <p:ext uri="{BB962C8B-B14F-4D97-AF65-F5344CB8AC3E}">
        <p14:creationId xmlns:p14="http://schemas.microsoft.com/office/powerpoint/2010/main" val="1310290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274C2-9807-9F52-E1E8-D82C928610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97691B-1C02-533D-EF84-107356735A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3566AF-6357-520E-DD0F-3672C0D84D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F7F274-956F-1191-F490-0D08235A14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6B4458-30AD-B5F1-E75B-B2C9843994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F359FD-DC46-B429-666B-BE2138CB5BD5}"/>
              </a:ext>
            </a:extLst>
          </p:cNvPr>
          <p:cNvSpPr>
            <a:spLocks noGrp="1"/>
          </p:cNvSpPr>
          <p:nvPr>
            <p:ph type="dt" sz="half" idx="10"/>
          </p:nvPr>
        </p:nvSpPr>
        <p:spPr/>
        <p:txBody>
          <a:bodyPr/>
          <a:lstStyle/>
          <a:p>
            <a:fld id="{5F9D4C34-553C-4F58-9419-77B9CCD864BF}" type="datetime1">
              <a:rPr lang="en-US" smtClean="0"/>
              <a:t>11/26/2025</a:t>
            </a:fld>
            <a:endParaRPr lang="en-US"/>
          </a:p>
        </p:txBody>
      </p:sp>
      <p:sp>
        <p:nvSpPr>
          <p:cNvPr id="8" name="Footer Placeholder 7">
            <a:extLst>
              <a:ext uri="{FF2B5EF4-FFF2-40B4-BE49-F238E27FC236}">
                <a16:creationId xmlns:a16="http://schemas.microsoft.com/office/drawing/2014/main" id="{FADBE192-3AA1-4797-5459-2573CDF591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6B89FF-6CF1-B307-540D-1352C4FC972B}"/>
              </a:ext>
            </a:extLst>
          </p:cNvPr>
          <p:cNvSpPr>
            <a:spLocks noGrp="1"/>
          </p:cNvSpPr>
          <p:nvPr>
            <p:ph type="sldNum" sz="quarter" idx="12"/>
          </p:nvPr>
        </p:nvSpPr>
        <p:spPr/>
        <p:txBody>
          <a:bodyPr/>
          <a:lstStyle/>
          <a:p>
            <a:fld id="{2558A687-4C5C-4204-9CBB-EF3E7A5836F5}" type="slidenum">
              <a:rPr lang="en-US" smtClean="0"/>
              <a:t>‹#›</a:t>
            </a:fld>
            <a:endParaRPr lang="en-US"/>
          </a:p>
        </p:txBody>
      </p:sp>
    </p:spTree>
    <p:extLst>
      <p:ext uri="{BB962C8B-B14F-4D97-AF65-F5344CB8AC3E}">
        <p14:creationId xmlns:p14="http://schemas.microsoft.com/office/powerpoint/2010/main" val="1162775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C7EC2-DF42-EC19-A6E0-C62723C7CD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C6D396-BDD5-5C50-13FA-3696DBAF80F2}"/>
              </a:ext>
            </a:extLst>
          </p:cNvPr>
          <p:cNvSpPr>
            <a:spLocks noGrp="1"/>
          </p:cNvSpPr>
          <p:nvPr>
            <p:ph type="dt" sz="half" idx="10"/>
          </p:nvPr>
        </p:nvSpPr>
        <p:spPr/>
        <p:txBody>
          <a:bodyPr/>
          <a:lstStyle/>
          <a:p>
            <a:fld id="{E59CB17C-FD74-46CE-BAF2-EBF3BC79F131}" type="datetime1">
              <a:rPr lang="en-US" smtClean="0"/>
              <a:t>11/26/2025</a:t>
            </a:fld>
            <a:endParaRPr lang="en-US"/>
          </a:p>
        </p:txBody>
      </p:sp>
      <p:sp>
        <p:nvSpPr>
          <p:cNvPr id="4" name="Footer Placeholder 3">
            <a:extLst>
              <a:ext uri="{FF2B5EF4-FFF2-40B4-BE49-F238E27FC236}">
                <a16:creationId xmlns:a16="http://schemas.microsoft.com/office/drawing/2014/main" id="{167065C3-B54A-84A8-A5C1-6B703DA7F5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500989-8574-A49D-0341-368944ADCCD1}"/>
              </a:ext>
            </a:extLst>
          </p:cNvPr>
          <p:cNvSpPr>
            <a:spLocks noGrp="1"/>
          </p:cNvSpPr>
          <p:nvPr>
            <p:ph type="sldNum" sz="quarter" idx="12"/>
          </p:nvPr>
        </p:nvSpPr>
        <p:spPr/>
        <p:txBody>
          <a:bodyPr/>
          <a:lstStyle/>
          <a:p>
            <a:fld id="{2558A687-4C5C-4204-9CBB-EF3E7A5836F5}" type="slidenum">
              <a:rPr lang="en-US" smtClean="0"/>
              <a:t>‹#›</a:t>
            </a:fld>
            <a:endParaRPr lang="en-US"/>
          </a:p>
        </p:txBody>
      </p:sp>
    </p:spTree>
    <p:extLst>
      <p:ext uri="{BB962C8B-B14F-4D97-AF65-F5344CB8AC3E}">
        <p14:creationId xmlns:p14="http://schemas.microsoft.com/office/powerpoint/2010/main" val="30135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AB5653-D287-52B1-C5EA-A70D74FCAD54}"/>
              </a:ext>
            </a:extLst>
          </p:cNvPr>
          <p:cNvSpPr>
            <a:spLocks noGrp="1"/>
          </p:cNvSpPr>
          <p:nvPr>
            <p:ph type="dt" sz="half" idx="10"/>
          </p:nvPr>
        </p:nvSpPr>
        <p:spPr/>
        <p:txBody>
          <a:bodyPr/>
          <a:lstStyle/>
          <a:p>
            <a:fld id="{C0DB73DC-929C-4E5C-8669-0CDA8ABEE50B}" type="datetime1">
              <a:rPr lang="en-US" smtClean="0"/>
              <a:t>11/26/2025</a:t>
            </a:fld>
            <a:endParaRPr lang="en-US"/>
          </a:p>
        </p:txBody>
      </p:sp>
      <p:sp>
        <p:nvSpPr>
          <p:cNvPr id="3" name="Footer Placeholder 2">
            <a:extLst>
              <a:ext uri="{FF2B5EF4-FFF2-40B4-BE49-F238E27FC236}">
                <a16:creationId xmlns:a16="http://schemas.microsoft.com/office/drawing/2014/main" id="{8D732EFE-2869-B2F6-7DEC-38B06B5A21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49047F-533A-82CA-73D5-223D8229151E}"/>
              </a:ext>
            </a:extLst>
          </p:cNvPr>
          <p:cNvSpPr>
            <a:spLocks noGrp="1"/>
          </p:cNvSpPr>
          <p:nvPr>
            <p:ph type="sldNum" sz="quarter" idx="12"/>
          </p:nvPr>
        </p:nvSpPr>
        <p:spPr/>
        <p:txBody>
          <a:bodyPr/>
          <a:lstStyle/>
          <a:p>
            <a:fld id="{2558A687-4C5C-4204-9CBB-EF3E7A5836F5}" type="slidenum">
              <a:rPr lang="en-US" smtClean="0"/>
              <a:t>‹#›</a:t>
            </a:fld>
            <a:endParaRPr lang="en-US"/>
          </a:p>
        </p:txBody>
      </p:sp>
    </p:spTree>
    <p:extLst>
      <p:ext uri="{BB962C8B-B14F-4D97-AF65-F5344CB8AC3E}">
        <p14:creationId xmlns:p14="http://schemas.microsoft.com/office/powerpoint/2010/main" val="3700988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CED94-4CEB-EECD-CAA4-CA5188AB2D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23C676-8DEE-6E58-3909-377338B8CF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1D18C7-5F36-0BD6-A701-77E219DE1A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D7E890-3497-935B-B3A1-8CBAF4D70B49}"/>
              </a:ext>
            </a:extLst>
          </p:cNvPr>
          <p:cNvSpPr>
            <a:spLocks noGrp="1"/>
          </p:cNvSpPr>
          <p:nvPr>
            <p:ph type="dt" sz="half" idx="10"/>
          </p:nvPr>
        </p:nvSpPr>
        <p:spPr/>
        <p:txBody>
          <a:bodyPr/>
          <a:lstStyle/>
          <a:p>
            <a:fld id="{05468DDD-B331-45C0-911D-EC9B326E5F07}" type="datetime1">
              <a:rPr lang="en-US" smtClean="0"/>
              <a:t>11/26/2025</a:t>
            </a:fld>
            <a:endParaRPr lang="en-US"/>
          </a:p>
        </p:txBody>
      </p:sp>
      <p:sp>
        <p:nvSpPr>
          <p:cNvPr id="6" name="Footer Placeholder 5">
            <a:extLst>
              <a:ext uri="{FF2B5EF4-FFF2-40B4-BE49-F238E27FC236}">
                <a16:creationId xmlns:a16="http://schemas.microsoft.com/office/drawing/2014/main" id="{ABDC6684-4FE0-B577-E0CA-06389B2C72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88FBCB-35EF-1DED-D385-669CD3F95901}"/>
              </a:ext>
            </a:extLst>
          </p:cNvPr>
          <p:cNvSpPr>
            <a:spLocks noGrp="1"/>
          </p:cNvSpPr>
          <p:nvPr>
            <p:ph type="sldNum" sz="quarter" idx="12"/>
          </p:nvPr>
        </p:nvSpPr>
        <p:spPr/>
        <p:txBody>
          <a:bodyPr/>
          <a:lstStyle/>
          <a:p>
            <a:fld id="{2558A687-4C5C-4204-9CBB-EF3E7A5836F5}" type="slidenum">
              <a:rPr lang="en-US" smtClean="0"/>
              <a:t>‹#›</a:t>
            </a:fld>
            <a:endParaRPr lang="en-US"/>
          </a:p>
        </p:txBody>
      </p:sp>
    </p:spTree>
    <p:extLst>
      <p:ext uri="{BB962C8B-B14F-4D97-AF65-F5344CB8AC3E}">
        <p14:creationId xmlns:p14="http://schemas.microsoft.com/office/powerpoint/2010/main" val="1913373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9E58C-6BB1-46D3-4A7D-DF46C14E1B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31C2ED-4B87-76CB-6173-2BDD0A15FE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F52ABC-EA67-EDF0-6CDC-9509A1852A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8D856D-522C-8605-C88F-2A8B0560F44F}"/>
              </a:ext>
            </a:extLst>
          </p:cNvPr>
          <p:cNvSpPr>
            <a:spLocks noGrp="1"/>
          </p:cNvSpPr>
          <p:nvPr>
            <p:ph type="dt" sz="half" idx="10"/>
          </p:nvPr>
        </p:nvSpPr>
        <p:spPr/>
        <p:txBody>
          <a:bodyPr/>
          <a:lstStyle/>
          <a:p>
            <a:fld id="{4C11EAC2-1531-48C3-8503-1B8EBA8002F5}" type="datetime1">
              <a:rPr lang="en-US" smtClean="0"/>
              <a:t>11/26/2025</a:t>
            </a:fld>
            <a:endParaRPr lang="en-US"/>
          </a:p>
        </p:txBody>
      </p:sp>
      <p:sp>
        <p:nvSpPr>
          <p:cNvPr id="6" name="Footer Placeholder 5">
            <a:extLst>
              <a:ext uri="{FF2B5EF4-FFF2-40B4-BE49-F238E27FC236}">
                <a16:creationId xmlns:a16="http://schemas.microsoft.com/office/drawing/2014/main" id="{3AF23902-3261-4AF9-42C8-F4E93627C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7357C5-ECD5-0B5E-CC0F-52E466BE98F1}"/>
              </a:ext>
            </a:extLst>
          </p:cNvPr>
          <p:cNvSpPr>
            <a:spLocks noGrp="1"/>
          </p:cNvSpPr>
          <p:nvPr>
            <p:ph type="sldNum" sz="quarter" idx="12"/>
          </p:nvPr>
        </p:nvSpPr>
        <p:spPr/>
        <p:txBody>
          <a:bodyPr/>
          <a:lstStyle/>
          <a:p>
            <a:fld id="{2558A687-4C5C-4204-9CBB-EF3E7A5836F5}" type="slidenum">
              <a:rPr lang="en-US" smtClean="0"/>
              <a:t>‹#›</a:t>
            </a:fld>
            <a:endParaRPr lang="en-US"/>
          </a:p>
        </p:txBody>
      </p:sp>
    </p:spTree>
    <p:extLst>
      <p:ext uri="{BB962C8B-B14F-4D97-AF65-F5344CB8AC3E}">
        <p14:creationId xmlns:p14="http://schemas.microsoft.com/office/powerpoint/2010/main" val="3209327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46A163-05EA-D7FA-1646-E1C9031271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63B43C-092C-9551-6EF3-A69B8919E3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C2E3ED-FA06-23AA-0236-76D2BF57A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32ED9-85AC-4877-A4FA-A896BB072478}" type="datetime1">
              <a:rPr lang="en-US" smtClean="0"/>
              <a:t>11/26/2025</a:t>
            </a:fld>
            <a:endParaRPr lang="en-US"/>
          </a:p>
        </p:txBody>
      </p:sp>
      <p:sp>
        <p:nvSpPr>
          <p:cNvPr id="5" name="Footer Placeholder 4">
            <a:extLst>
              <a:ext uri="{FF2B5EF4-FFF2-40B4-BE49-F238E27FC236}">
                <a16:creationId xmlns:a16="http://schemas.microsoft.com/office/drawing/2014/main" id="{ECAA4891-9E16-9A3B-2FD7-F1F3DD5F65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023403-299F-8423-FC64-28D0FF3DFF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58A687-4C5C-4204-9CBB-EF3E7A5836F5}" type="slidenum">
              <a:rPr lang="en-US" smtClean="0"/>
              <a:t>‹#›</a:t>
            </a:fld>
            <a:endParaRPr lang="en-US"/>
          </a:p>
        </p:txBody>
      </p:sp>
    </p:spTree>
    <p:extLst>
      <p:ext uri="{BB962C8B-B14F-4D97-AF65-F5344CB8AC3E}">
        <p14:creationId xmlns:p14="http://schemas.microsoft.com/office/powerpoint/2010/main" val="3891006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B464952-090E-884E-68A1-CD9638130399}"/>
              </a:ext>
            </a:extLst>
          </p:cNvPr>
          <p:cNvSpPr>
            <a:spLocks noGrp="1"/>
          </p:cNvSpPr>
          <p:nvPr>
            <p:ph idx="4294967295"/>
          </p:nvPr>
        </p:nvSpPr>
        <p:spPr>
          <a:xfrm>
            <a:off x="0" y="409903"/>
            <a:ext cx="10515600" cy="6211614"/>
          </a:xfrm>
        </p:spPr>
        <p:txBody>
          <a:bodyPr>
            <a:normAutofit/>
          </a:bodyPr>
          <a:lstStyle/>
          <a:p>
            <a:pPr marL="285750" indent="-285750" algn="just"/>
            <a:r>
              <a:rPr lang="en-US" dirty="0">
                <a:solidFill>
                  <a:srgbClr val="000000"/>
                </a:solidFill>
                <a:effectLst/>
                <a:latin typeface="Times New Roman" panose="02020603050405020304" pitchFamily="18" charset="0"/>
                <a:ea typeface="Times New Roman" panose="02020603050405020304" pitchFamily="18" charset="0"/>
              </a:rPr>
              <a:t> </a:t>
            </a:r>
            <a:r>
              <a:rPr lang="en-US" sz="3600" dirty="0"/>
              <a:t>What is  cell?</a:t>
            </a:r>
          </a:p>
          <a:p>
            <a:pPr marL="285750" indent="-285750" algn="just">
              <a:buFont typeface="Arial" panose="020B0604020202020204" pitchFamily="34" charset="0"/>
              <a:buChar char="•"/>
            </a:pPr>
            <a:r>
              <a:rPr lang="en-US" sz="3600" dirty="0">
                <a:solidFill>
                  <a:srgbClr val="000000"/>
                </a:solidFill>
                <a:latin typeface="Times New Roman" panose="02020603050405020304" pitchFamily="18" charset="0"/>
                <a:ea typeface="Times New Roman" panose="02020603050405020304" pitchFamily="18" charset="0"/>
              </a:rPr>
              <a:t>Smallest, basic</a:t>
            </a:r>
            <a:r>
              <a:rPr lang="en-US" sz="3600" dirty="0">
                <a:solidFill>
                  <a:srgbClr val="000000"/>
                </a:solidFill>
                <a:effectLst/>
                <a:latin typeface="Times New Roman" panose="02020603050405020304" pitchFamily="18" charset="0"/>
                <a:ea typeface="Times New Roman" panose="02020603050405020304" pitchFamily="18" charset="0"/>
              </a:rPr>
              <a:t>, fundamental, and structural unit of life. </a:t>
            </a:r>
          </a:p>
          <a:p>
            <a:pPr marL="285750" indent="-285750" algn="just">
              <a:buFont typeface="Arial" panose="020B0604020202020204" pitchFamily="34" charset="0"/>
              <a:buChar char="•"/>
            </a:pPr>
            <a:r>
              <a:rPr lang="en-US" sz="3600" dirty="0">
                <a:solidFill>
                  <a:srgbClr val="000000"/>
                </a:solidFill>
                <a:effectLst/>
                <a:latin typeface="Times New Roman" panose="02020603050405020304" pitchFamily="18" charset="0"/>
                <a:ea typeface="Times New Roman" panose="02020603050405020304" pitchFamily="18" charset="0"/>
              </a:rPr>
              <a:t>Capable of basic life processes. </a:t>
            </a:r>
          </a:p>
          <a:p>
            <a:pPr marL="285750" indent="-285750" algn="just">
              <a:buFont typeface="Arial" panose="020B0604020202020204" pitchFamily="34" charset="0"/>
              <a:buChar char="•"/>
            </a:pPr>
            <a:r>
              <a:rPr lang="en-US" sz="3600" dirty="0">
                <a:solidFill>
                  <a:srgbClr val="000000"/>
                </a:solidFill>
                <a:effectLst/>
                <a:latin typeface="Times New Roman" panose="02020603050405020304" pitchFamily="18" charset="0"/>
                <a:ea typeface="Times New Roman" panose="02020603050405020304" pitchFamily="18" charset="0"/>
              </a:rPr>
              <a:t>All living things are composed of cells.</a:t>
            </a:r>
          </a:p>
          <a:p>
            <a:pPr marL="285750" indent="-285750" algn="just">
              <a:buFont typeface="Arial" panose="020B0604020202020204" pitchFamily="34" charset="0"/>
              <a:buChar char="•"/>
            </a:pPr>
            <a:r>
              <a:rPr lang="en-US" sz="3600" dirty="0">
                <a:solidFill>
                  <a:srgbClr val="000000"/>
                </a:solidFill>
                <a:effectLst/>
                <a:latin typeface="Times New Roman" panose="02020603050405020304" pitchFamily="18" charset="0"/>
                <a:ea typeface="Times New Roman" panose="02020603050405020304" pitchFamily="18" charset="0"/>
              </a:rPr>
              <a:t> It can function independently.</a:t>
            </a:r>
          </a:p>
          <a:p>
            <a:pPr marL="285750" indent="-285750" algn="just">
              <a:buFont typeface="Arial" panose="020B0604020202020204" pitchFamily="34" charset="0"/>
              <a:buChar char="•"/>
            </a:pPr>
            <a:r>
              <a:rPr lang="en-US" sz="3600" dirty="0">
                <a:solidFill>
                  <a:srgbClr val="000000"/>
                </a:solidFill>
                <a:effectLst/>
                <a:latin typeface="Times New Roman" panose="02020603050405020304" pitchFamily="18" charset="0"/>
                <a:ea typeface="Times New Roman" panose="02020603050405020304" pitchFamily="18" charset="0"/>
              </a:rPr>
              <a:t> It consists of protoplasm enclosed within a cell membrane. </a:t>
            </a:r>
          </a:p>
          <a:p>
            <a:pPr marL="285750" indent="-285750" algn="just">
              <a:buFont typeface="Arial" panose="020B0604020202020204" pitchFamily="34" charset="0"/>
              <a:buChar char="•"/>
            </a:pPr>
            <a:r>
              <a:rPr lang="en-US" sz="3600" dirty="0">
                <a:solidFill>
                  <a:srgbClr val="000000"/>
                </a:solidFill>
                <a:effectLst/>
                <a:latin typeface="Times New Roman" panose="02020603050405020304" pitchFamily="18" charset="0"/>
                <a:ea typeface="Times New Roman" panose="02020603050405020304" pitchFamily="18" charset="0"/>
              </a:rPr>
              <a:t>All cells except bacterial cells have a distinct nucleus. </a:t>
            </a:r>
          </a:p>
          <a:p>
            <a:endParaRPr lang="en-US" dirty="0"/>
          </a:p>
        </p:txBody>
      </p:sp>
      <p:sp>
        <p:nvSpPr>
          <p:cNvPr id="2" name="Slide Number Placeholder 1">
            <a:extLst>
              <a:ext uri="{FF2B5EF4-FFF2-40B4-BE49-F238E27FC236}">
                <a16:creationId xmlns:a16="http://schemas.microsoft.com/office/drawing/2014/main" id="{949AB9D9-BD18-D412-FE68-A4B37D14EE31}"/>
              </a:ext>
            </a:extLst>
          </p:cNvPr>
          <p:cNvSpPr>
            <a:spLocks noGrp="1"/>
          </p:cNvSpPr>
          <p:nvPr>
            <p:ph type="sldNum" sz="quarter" idx="12"/>
          </p:nvPr>
        </p:nvSpPr>
        <p:spPr/>
        <p:txBody>
          <a:bodyPr/>
          <a:lstStyle/>
          <a:p>
            <a:fld id="{2558A687-4C5C-4204-9CBB-EF3E7A5836F5}" type="slidenum">
              <a:rPr lang="en-US" smtClean="0"/>
              <a:t>1</a:t>
            </a:fld>
            <a:endParaRPr lang="en-US"/>
          </a:p>
        </p:txBody>
      </p:sp>
    </p:spTree>
    <p:extLst>
      <p:ext uri="{BB962C8B-B14F-4D97-AF65-F5344CB8AC3E}">
        <p14:creationId xmlns:p14="http://schemas.microsoft.com/office/powerpoint/2010/main" val="2038977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A390D-FBA2-01D2-C7EA-056816358076}"/>
              </a:ext>
            </a:extLst>
          </p:cNvPr>
          <p:cNvSpPr>
            <a:spLocks noGrp="1"/>
          </p:cNvSpPr>
          <p:nvPr>
            <p:ph type="title"/>
          </p:nvPr>
        </p:nvSpPr>
        <p:spPr>
          <a:xfrm>
            <a:off x="838200" y="365125"/>
            <a:ext cx="10515600" cy="549275"/>
          </a:xfrm>
        </p:spPr>
        <p:txBody>
          <a:bodyPr>
            <a:normAutofit/>
          </a:bodyPr>
          <a:lstStyle/>
          <a:p>
            <a:r>
              <a:rPr lang="en-US" sz="2800" b="1" dirty="0">
                <a:latin typeface="Times New Roman" panose="02020603050405020304" pitchFamily="18" charset="0"/>
                <a:ea typeface="Times New Roman" panose="02020603050405020304" pitchFamily="18" charset="0"/>
                <a:cs typeface="Times New Roman" panose="02020603050405020304" pitchFamily="18" charset="0"/>
              </a:rPr>
              <a:t>CELL TYPES AND STRUCTURE </a:t>
            </a:r>
            <a:endParaRPr lang="en-US" sz="2800" dirty="0"/>
          </a:p>
        </p:txBody>
      </p:sp>
      <p:sp>
        <p:nvSpPr>
          <p:cNvPr id="3" name="Content Placeholder 2">
            <a:extLst>
              <a:ext uri="{FF2B5EF4-FFF2-40B4-BE49-F238E27FC236}">
                <a16:creationId xmlns:a16="http://schemas.microsoft.com/office/drawing/2014/main" id="{5411AA3C-37C0-42B6-9131-DE6D1CA0BF1D}"/>
              </a:ext>
            </a:extLst>
          </p:cNvPr>
          <p:cNvSpPr>
            <a:spLocks noGrp="1"/>
          </p:cNvSpPr>
          <p:nvPr>
            <p:ph idx="1"/>
          </p:nvPr>
        </p:nvSpPr>
        <p:spPr>
          <a:xfrm>
            <a:off x="838200" y="1032387"/>
            <a:ext cx="10515600" cy="5144576"/>
          </a:xfrm>
        </p:spPr>
        <p:txBody>
          <a:bodyPr>
            <a:normAutofit fontScale="92500" lnSpcReduction="20000"/>
          </a:bodyPr>
          <a:lstStyle/>
          <a:p>
            <a:pPr marL="0" indent="0" algn="just">
              <a:lnSpc>
                <a:spcPts val="1500"/>
              </a:lnSpc>
              <a:spcAft>
                <a:spcPts val="1000"/>
              </a:spcAf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0000"/>
              </a:lnSpc>
              <a:spcAft>
                <a:spcPts val="1000"/>
              </a:spcAft>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Cells fall into one of two categories: </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Prokaryotic</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or </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Eukaryotic</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00000"/>
              </a:lnSpc>
              <a:spcAft>
                <a:spcPts val="1000"/>
              </a:spcAft>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The term </a:t>
            </a:r>
            <a:r>
              <a:rPr lang="en-US" sz="3600" i="1" dirty="0">
                <a:latin typeface="Times New Roman" panose="02020603050405020304" pitchFamily="18" charset="0"/>
                <a:ea typeface="Times New Roman" panose="02020603050405020304" pitchFamily="18" charset="0"/>
                <a:cs typeface="Times New Roman" panose="02020603050405020304" pitchFamily="18" charset="0"/>
              </a:rPr>
              <a:t>prokaryote</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comes from Greek words that mean “before nucleus” or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prenucleus</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while </a:t>
            </a:r>
            <a:r>
              <a:rPr lang="en-US" sz="3600" i="1" dirty="0">
                <a:latin typeface="Times New Roman" panose="02020603050405020304" pitchFamily="18" charset="0"/>
                <a:ea typeface="Times New Roman" panose="02020603050405020304" pitchFamily="18" charset="0"/>
                <a:cs typeface="Times New Roman" panose="02020603050405020304" pitchFamily="18" charset="0"/>
              </a:rPr>
              <a:t>eukaryote</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means “true nucleus.</a:t>
            </a:r>
          </a:p>
          <a:p>
            <a:r>
              <a:rPr lang="en-US" sz="3600" dirty="0"/>
              <a:t>Prokaryotic cells: Simple, lacking a nucleus and membrane-bound organelles (e.g., bacteria,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archaebacteria, </a:t>
            </a:r>
            <a:r>
              <a:rPr lang="en-US" sz="3600" dirty="0"/>
              <a:t>and</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cyanobacteria</a:t>
            </a:r>
            <a:r>
              <a:rPr lang="en-US" sz="3600" dirty="0"/>
              <a:t>).  </a:t>
            </a:r>
          </a:p>
          <a:p>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In a prokaryotic cell, all the components, including the DNA, mingle freely in the cell’s interior</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t> </a:t>
            </a:r>
            <a:endParaRPr lang="en-US" dirty="0"/>
          </a:p>
          <a:p>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464442F-D436-56AE-8419-81E33D655FB7}"/>
              </a:ext>
            </a:extLst>
          </p:cNvPr>
          <p:cNvSpPr>
            <a:spLocks noGrp="1"/>
          </p:cNvSpPr>
          <p:nvPr>
            <p:ph type="sldNum" sz="quarter" idx="12"/>
          </p:nvPr>
        </p:nvSpPr>
        <p:spPr/>
        <p:txBody>
          <a:bodyPr/>
          <a:lstStyle/>
          <a:p>
            <a:fld id="{2558A687-4C5C-4204-9CBB-EF3E7A5836F5}" type="slidenum">
              <a:rPr lang="en-US" smtClean="0"/>
              <a:t>10</a:t>
            </a:fld>
            <a:endParaRPr lang="en-US"/>
          </a:p>
        </p:txBody>
      </p:sp>
    </p:spTree>
    <p:extLst>
      <p:ext uri="{BB962C8B-B14F-4D97-AF65-F5344CB8AC3E}">
        <p14:creationId xmlns:p14="http://schemas.microsoft.com/office/powerpoint/2010/main" val="4275700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82E94F-7819-257D-00B6-757C7134F321}"/>
              </a:ext>
            </a:extLst>
          </p:cNvPr>
          <p:cNvSpPr>
            <a:spLocks noGrp="1"/>
          </p:cNvSpPr>
          <p:nvPr>
            <p:ph idx="4294967295"/>
          </p:nvPr>
        </p:nvSpPr>
        <p:spPr>
          <a:xfrm>
            <a:off x="409902" y="583324"/>
            <a:ext cx="10105697" cy="5943600"/>
          </a:xfrm>
        </p:spPr>
        <p:txBody>
          <a:bodyPr>
            <a:normAutofit/>
          </a:bodyPr>
          <a:lstStyle/>
          <a:p>
            <a:pPr algn="just">
              <a:lnSpc>
                <a:spcPct val="100000"/>
              </a:lnSpc>
              <a:spcAft>
                <a:spcPts val="1000"/>
              </a:spcAft>
            </a:pPr>
            <a:r>
              <a:rPr lang="en-US" sz="4000" dirty="0"/>
              <a:t>Eukaryotic cells: Complex, with a defined nucleus and membrane-bound organelles   </a:t>
            </a:r>
          </a:p>
          <a:p>
            <a:pPr algn="just">
              <a:lnSpc>
                <a:spcPct val="100000"/>
              </a:lnSpc>
              <a:spcAft>
                <a:spcPts val="1000"/>
              </a:spcAft>
            </a:pPr>
            <a:r>
              <a:rPr lang="en-US" altLang="en-US" sz="4000" dirty="0">
                <a:latin typeface="Times New Roman" panose="02020603050405020304" pitchFamily="18" charset="0"/>
                <a:ea typeface="Times New Roman" panose="02020603050405020304" pitchFamily="18" charset="0"/>
                <a:cs typeface="Times New Roman" panose="02020603050405020304" pitchFamily="18" charset="0"/>
              </a:rPr>
              <a:t>The organelles perform specialized functions</a:t>
            </a:r>
            <a:r>
              <a:rPr lang="en-US" altLang="en-US" sz="4000" dirty="0">
                <a:latin typeface="Arial" panose="020B0604020202020204" pitchFamily="34" charset="0"/>
                <a:ea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1000"/>
              </a:spcAft>
            </a:pP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The DNA in eukaryotic cells is enclosed in </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the nucleus, </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the cell’s command cent</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r</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e and information library.</a:t>
            </a:r>
          </a:p>
        </p:txBody>
      </p:sp>
      <p:sp>
        <p:nvSpPr>
          <p:cNvPr id="4" name="Slide Number Placeholder 3">
            <a:extLst>
              <a:ext uri="{FF2B5EF4-FFF2-40B4-BE49-F238E27FC236}">
                <a16:creationId xmlns:a16="http://schemas.microsoft.com/office/drawing/2014/main" id="{5FB95362-7F40-04EB-08E3-3115F19AFFAF}"/>
              </a:ext>
            </a:extLst>
          </p:cNvPr>
          <p:cNvSpPr>
            <a:spLocks noGrp="1"/>
          </p:cNvSpPr>
          <p:nvPr>
            <p:ph type="sldNum" sz="quarter" idx="12"/>
          </p:nvPr>
        </p:nvSpPr>
        <p:spPr/>
        <p:txBody>
          <a:bodyPr/>
          <a:lstStyle/>
          <a:p>
            <a:fld id="{2558A687-4C5C-4204-9CBB-EF3E7A5836F5}" type="slidenum">
              <a:rPr lang="en-US" smtClean="0"/>
              <a:t>11</a:t>
            </a:fld>
            <a:endParaRPr lang="en-US"/>
          </a:p>
        </p:txBody>
      </p:sp>
    </p:spTree>
    <p:extLst>
      <p:ext uri="{BB962C8B-B14F-4D97-AF65-F5344CB8AC3E}">
        <p14:creationId xmlns:p14="http://schemas.microsoft.com/office/powerpoint/2010/main" val="1388594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8F10397-B43D-ECCB-BAEE-A93A70BD4443}"/>
              </a:ext>
            </a:extLst>
          </p:cNvPr>
          <p:cNvSpPr>
            <a:spLocks noGrp="1"/>
          </p:cNvSpPr>
          <p:nvPr>
            <p:ph type="sldNum" sz="quarter" idx="12"/>
          </p:nvPr>
        </p:nvSpPr>
        <p:spPr/>
        <p:txBody>
          <a:bodyPr/>
          <a:lstStyle/>
          <a:p>
            <a:fld id="{2558A687-4C5C-4204-9CBB-EF3E7A5836F5}" type="slidenum">
              <a:rPr lang="en-US" smtClean="0"/>
              <a:t>12</a:t>
            </a:fld>
            <a:endParaRPr lang="en-US"/>
          </a:p>
        </p:txBody>
      </p:sp>
      <p:sp>
        <p:nvSpPr>
          <p:cNvPr id="2" name="Title 1">
            <a:extLst>
              <a:ext uri="{FF2B5EF4-FFF2-40B4-BE49-F238E27FC236}">
                <a16:creationId xmlns:a16="http://schemas.microsoft.com/office/drawing/2014/main" id="{1DB50605-4983-AEDB-43A5-EBBEF5FE0C59}"/>
              </a:ext>
            </a:extLst>
          </p:cNvPr>
          <p:cNvSpPr>
            <a:spLocks noGrp="1"/>
          </p:cNvSpPr>
          <p:nvPr>
            <p:ph type="title" idx="4294967295"/>
          </p:nvPr>
        </p:nvSpPr>
        <p:spPr>
          <a:xfrm>
            <a:off x="0" y="136525"/>
            <a:ext cx="10515600" cy="536575"/>
          </a:xfrm>
        </p:spPr>
        <p:txBody>
          <a:bodyPr>
            <a:normAutofit fontScale="90000"/>
          </a:bodyPr>
          <a:lstStyle/>
          <a:p>
            <a:r>
              <a:rPr lang="en-US" dirty="0"/>
              <a:t>A typical Prokaryotic cell</a:t>
            </a:r>
          </a:p>
        </p:txBody>
      </p:sp>
      <p:sp>
        <p:nvSpPr>
          <p:cNvPr id="4" name="Rectangle 2">
            <a:extLst>
              <a:ext uri="{FF2B5EF4-FFF2-40B4-BE49-F238E27FC236}">
                <a16:creationId xmlns:a16="http://schemas.microsoft.com/office/drawing/2014/main" id="{1102661C-36E3-4887-05FE-6BED37EEF424}"/>
              </a:ext>
            </a:extLst>
          </p:cNvPr>
          <p:cNvSpPr>
            <a:spLocks noChangeArrowheads="1"/>
          </p:cNvSpPr>
          <p:nvPr/>
        </p:nvSpPr>
        <p:spPr bwMode="auto">
          <a:xfrm>
            <a:off x="5155361" y="573947"/>
            <a:ext cx="66282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809625" algn="l"/>
              </a:tabLst>
              <a:defRPr>
                <a:solidFill>
                  <a:schemeClr val="tx1"/>
                </a:solidFill>
                <a:latin typeface="Arial" panose="020B0604020202020204" pitchFamily="34" charset="0"/>
              </a:defRPr>
            </a:lvl1pPr>
            <a:lvl2pPr eaLnBrk="0" fontAlgn="base" hangingPunct="0">
              <a:spcBef>
                <a:spcPct val="0"/>
              </a:spcBef>
              <a:spcAft>
                <a:spcPct val="0"/>
              </a:spcAft>
              <a:tabLst>
                <a:tab pos="809625" algn="l"/>
              </a:tabLst>
              <a:defRPr>
                <a:solidFill>
                  <a:schemeClr val="tx1"/>
                </a:solidFill>
                <a:latin typeface="Arial" panose="020B0604020202020204" pitchFamily="34" charset="0"/>
              </a:defRPr>
            </a:lvl2pPr>
            <a:lvl3pPr eaLnBrk="0" fontAlgn="base" hangingPunct="0">
              <a:spcBef>
                <a:spcPct val="0"/>
              </a:spcBef>
              <a:spcAft>
                <a:spcPct val="0"/>
              </a:spcAft>
              <a:tabLst>
                <a:tab pos="809625" algn="l"/>
              </a:tabLst>
              <a:defRPr>
                <a:solidFill>
                  <a:schemeClr val="tx1"/>
                </a:solidFill>
                <a:latin typeface="Arial" panose="020B0604020202020204" pitchFamily="34" charset="0"/>
              </a:defRPr>
            </a:lvl3pPr>
            <a:lvl4pPr eaLnBrk="0" fontAlgn="base" hangingPunct="0">
              <a:spcBef>
                <a:spcPct val="0"/>
              </a:spcBef>
              <a:spcAft>
                <a:spcPct val="0"/>
              </a:spcAft>
              <a:tabLst>
                <a:tab pos="809625" algn="l"/>
              </a:tabLst>
              <a:defRPr>
                <a:solidFill>
                  <a:schemeClr val="tx1"/>
                </a:solidFill>
                <a:latin typeface="Arial" panose="020B0604020202020204" pitchFamily="34" charset="0"/>
              </a:defRPr>
            </a:lvl4pPr>
            <a:lvl5pPr eaLnBrk="0" fontAlgn="base" hangingPunct="0">
              <a:spcBef>
                <a:spcPct val="0"/>
              </a:spcBef>
              <a:spcAft>
                <a:spcPct val="0"/>
              </a:spcAft>
              <a:tabLst>
                <a:tab pos="809625" algn="l"/>
              </a:tabLst>
              <a:defRPr>
                <a:solidFill>
                  <a:schemeClr val="tx1"/>
                </a:solidFill>
                <a:latin typeface="Arial" panose="020B0604020202020204" pitchFamily="34" charset="0"/>
              </a:defRPr>
            </a:lvl5pPr>
            <a:lvl6pPr eaLnBrk="0" fontAlgn="base" hangingPunct="0">
              <a:spcBef>
                <a:spcPct val="0"/>
              </a:spcBef>
              <a:spcAft>
                <a:spcPct val="0"/>
              </a:spcAft>
              <a:tabLst>
                <a:tab pos="809625" algn="l"/>
              </a:tabLst>
              <a:defRPr>
                <a:solidFill>
                  <a:schemeClr val="tx1"/>
                </a:solidFill>
                <a:latin typeface="Arial" panose="020B0604020202020204" pitchFamily="34" charset="0"/>
              </a:defRPr>
            </a:lvl6pPr>
            <a:lvl7pPr eaLnBrk="0" fontAlgn="base" hangingPunct="0">
              <a:spcBef>
                <a:spcPct val="0"/>
              </a:spcBef>
              <a:spcAft>
                <a:spcPct val="0"/>
              </a:spcAft>
              <a:tabLst>
                <a:tab pos="809625" algn="l"/>
              </a:tabLst>
              <a:defRPr>
                <a:solidFill>
                  <a:schemeClr val="tx1"/>
                </a:solidFill>
                <a:latin typeface="Arial" panose="020B0604020202020204" pitchFamily="34" charset="0"/>
              </a:defRPr>
            </a:lvl7pPr>
            <a:lvl8pPr eaLnBrk="0" fontAlgn="base" hangingPunct="0">
              <a:spcBef>
                <a:spcPct val="0"/>
              </a:spcBef>
              <a:spcAft>
                <a:spcPct val="0"/>
              </a:spcAft>
              <a:tabLst>
                <a:tab pos="809625" algn="l"/>
              </a:tabLst>
              <a:defRPr>
                <a:solidFill>
                  <a:schemeClr val="tx1"/>
                </a:solidFill>
                <a:latin typeface="Arial" panose="020B0604020202020204" pitchFamily="34" charset="0"/>
              </a:defRPr>
            </a:lvl8pPr>
            <a:lvl9pPr eaLnBrk="0" fontAlgn="base" hangingPunct="0">
              <a:spcBef>
                <a:spcPct val="0"/>
              </a:spcBef>
              <a:spcAft>
                <a:spcPct val="0"/>
              </a:spcAft>
              <a:tabLst>
                <a:tab pos="8096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809625"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49" name="Picture 8">
            <a:extLst>
              <a:ext uri="{FF2B5EF4-FFF2-40B4-BE49-F238E27FC236}">
                <a16:creationId xmlns:a16="http://schemas.microsoft.com/office/drawing/2014/main" id="{2FE27282-F0D7-0ECB-BDA4-0EB59886E7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120"/>
          <a:stretch>
            <a:fillRect/>
          </a:stretch>
        </p:blipFill>
        <p:spPr bwMode="auto">
          <a:xfrm>
            <a:off x="1923393" y="592720"/>
            <a:ext cx="7977352" cy="59864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AB9E991D-3714-346C-128B-106C0CCA64CF}"/>
              </a:ext>
            </a:extLst>
          </p:cNvPr>
          <p:cNvSpPr>
            <a:spLocks noChangeArrowheads="1"/>
          </p:cNvSpPr>
          <p:nvPr/>
        </p:nvSpPr>
        <p:spPr bwMode="auto">
          <a:xfrm>
            <a:off x="5155361" y="1269118"/>
            <a:ext cx="66282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33765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9">
            <a:extLst>
              <a:ext uri="{FF2B5EF4-FFF2-40B4-BE49-F238E27FC236}">
                <a16:creationId xmlns:a16="http://schemas.microsoft.com/office/drawing/2014/main" id="{E4C96A0F-53AB-6FA3-9E11-063E7E6DD8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683"/>
          <a:stretch>
            <a:fillRect/>
          </a:stretch>
        </p:blipFill>
        <p:spPr bwMode="auto">
          <a:xfrm>
            <a:off x="2270234" y="870737"/>
            <a:ext cx="8138685" cy="568186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BF7D3F6C-57A9-7A85-EEF7-70D5BEB1C1D3}"/>
              </a:ext>
            </a:extLst>
          </p:cNvPr>
          <p:cNvSpPr>
            <a:spLocks noGrp="1"/>
          </p:cNvSpPr>
          <p:nvPr>
            <p:ph type="sldNum" sz="quarter" idx="12"/>
          </p:nvPr>
        </p:nvSpPr>
        <p:spPr/>
        <p:txBody>
          <a:bodyPr/>
          <a:lstStyle/>
          <a:p>
            <a:fld id="{2558A687-4C5C-4204-9CBB-EF3E7A5836F5}" type="slidenum">
              <a:rPr lang="en-US" smtClean="0"/>
              <a:t>13</a:t>
            </a:fld>
            <a:endParaRPr lang="en-US"/>
          </a:p>
        </p:txBody>
      </p:sp>
      <p:sp>
        <p:nvSpPr>
          <p:cNvPr id="7" name="Title 1">
            <a:extLst>
              <a:ext uri="{FF2B5EF4-FFF2-40B4-BE49-F238E27FC236}">
                <a16:creationId xmlns:a16="http://schemas.microsoft.com/office/drawing/2014/main" id="{658648D6-7A52-D126-290C-2367DC7C290B}"/>
              </a:ext>
            </a:extLst>
          </p:cNvPr>
          <p:cNvSpPr>
            <a:spLocks noGrp="1"/>
          </p:cNvSpPr>
          <p:nvPr>
            <p:ph idx="4294967295"/>
          </p:nvPr>
        </p:nvSpPr>
        <p:spPr>
          <a:xfrm>
            <a:off x="0" y="487363"/>
            <a:ext cx="11128375" cy="6065837"/>
          </a:xfrm>
        </p:spPr>
        <p:txBody>
          <a:bodyPr>
            <a:normAutofit fontScale="97500"/>
          </a:bodyPr>
          <a:lstStyle/>
          <a:p>
            <a:r>
              <a:rPr lang="en-US" altLang="en-US" sz="2800" b="1" dirty="0">
                <a:latin typeface="Calibri" panose="020F0502020204030204" pitchFamily="34" charset="0"/>
                <a:ea typeface="Times New Roman" panose="02020603050405020304" pitchFamily="18" charset="0"/>
                <a:cs typeface="Times New Roman" panose="02020603050405020304" pitchFamily="18" charset="0"/>
              </a:rPr>
              <a:t>A typical Animal Cell </a:t>
            </a:r>
            <a:br>
              <a:rPr lang="en-US" altLang="en-US" sz="2800" b="1" dirty="0">
                <a:latin typeface="Calibri" panose="020F0502020204030204" pitchFamily="34" charset="0"/>
                <a:ea typeface="Times New Roman" panose="02020603050405020304" pitchFamily="18" charset="0"/>
                <a:cs typeface="Times New Roman" panose="02020603050405020304" pitchFamily="18" charset="0"/>
              </a:rPr>
            </a:br>
            <a:br>
              <a:rPr lang="en-US" altLang="en-US" sz="2800" dirty="0"/>
            </a:br>
            <a:endParaRPr lang="en-US" sz="2800" dirty="0"/>
          </a:p>
        </p:txBody>
      </p:sp>
    </p:spTree>
    <p:extLst>
      <p:ext uri="{BB962C8B-B14F-4D97-AF65-F5344CB8AC3E}">
        <p14:creationId xmlns:p14="http://schemas.microsoft.com/office/powerpoint/2010/main" val="3175654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1934A-A093-E246-9627-FAE1B2EDDDCC}"/>
              </a:ext>
            </a:extLst>
          </p:cNvPr>
          <p:cNvSpPr>
            <a:spLocks noGrp="1"/>
          </p:cNvSpPr>
          <p:nvPr>
            <p:ph type="title"/>
          </p:nvPr>
        </p:nvSpPr>
        <p:spPr>
          <a:xfrm>
            <a:off x="838200" y="1"/>
            <a:ext cx="10515600" cy="681038"/>
          </a:xfrm>
        </p:spPr>
        <p:txBody>
          <a:bodyPr>
            <a:noAutofit/>
          </a:bodyPr>
          <a:lstStyle/>
          <a:p>
            <a:br>
              <a:rPr lang="en-US" sz="3600" b="1" dirty="0">
                <a:latin typeface="Times New Roman" panose="02020603050405020304" pitchFamily="18" charset="0"/>
                <a:ea typeface="Times New Roman" panose="02020603050405020304" pitchFamily="18" charset="0"/>
                <a:cs typeface="Times New Roman" panose="02020603050405020304" pitchFamily="18" charset="0"/>
              </a:rPr>
            </a:b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Nucleus of a cell</a:t>
            </a:r>
            <a:br>
              <a:rPr lang="en-US" sz="3600" dirty="0">
                <a:latin typeface="Calibri" panose="020F0502020204030204" pitchFamily="34" charset="0"/>
                <a:ea typeface="Times New Roman" panose="02020603050405020304" pitchFamily="18" charset="0"/>
                <a:cs typeface="Times New Roman" panose="02020603050405020304" pitchFamily="18" charset="0"/>
              </a:rPr>
            </a:br>
            <a:endParaRPr lang="en-US" sz="3600" dirty="0"/>
          </a:p>
        </p:txBody>
      </p:sp>
      <p:sp>
        <p:nvSpPr>
          <p:cNvPr id="3" name="Content Placeholder 2">
            <a:extLst>
              <a:ext uri="{FF2B5EF4-FFF2-40B4-BE49-F238E27FC236}">
                <a16:creationId xmlns:a16="http://schemas.microsoft.com/office/drawing/2014/main" id="{4744D1B2-4643-27AF-2410-E163C74B61A5}"/>
              </a:ext>
            </a:extLst>
          </p:cNvPr>
          <p:cNvSpPr>
            <a:spLocks noGrp="1"/>
          </p:cNvSpPr>
          <p:nvPr>
            <p:ph idx="1"/>
          </p:nvPr>
        </p:nvSpPr>
        <p:spPr>
          <a:xfrm>
            <a:off x="838200" y="681039"/>
            <a:ext cx="10515600" cy="5926238"/>
          </a:xfrm>
        </p:spPr>
        <p:txBody>
          <a:bodyPr>
            <a:normAutofit fontScale="62500" lnSpcReduction="20000"/>
          </a:bodyPr>
          <a:lstStyle/>
          <a:p>
            <a:pPr algn="just">
              <a:lnSpc>
                <a:spcPct val="115000"/>
              </a:lnSpc>
              <a:spcAft>
                <a:spcPts val="1000"/>
              </a:spcAft>
            </a:pPr>
            <a:r>
              <a:rPr lang="en-US" altLang="en-US" sz="5100" dirty="0">
                <a:latin typeface="Calibri" panose="020F0502020204030204" pitchFamily="34" charset="0"/>
                <a:ea typeface="Times New Roman" panose="02020603050405020304" pitchFamily="18" charset="0"/>
                <a:cs typeface="Times New Roman" panose="02020603050405020304" pitchFamily="18" charset="0"/>
              </a:rPr>
              <a:t>The </a:t>
            </a:r>
            <a:r>
              <a:rPr lang="en-US" altLang="en-US" sz="5100" b="1" dirty="0">
                <a:latin typeface="Calibri" panose="020F0502020204030204" pitchFamily="34" charset="0"/>
                <a:ea typeface="Times New Roman" panose="02020603050405020304" pitchFamily="18" charset="0"/>
                <a:cs typeface="Times New Roman" panose="02020603050405020304" pitchFamily="18" charset="0"/>
              </a:rPr>
              <a:t>nucleus</a:t>
            </a:r>
            <a:r>
              <a:rPr lang="en-US" altLang="en-US" sz="5100" dirty="0">
                <a:latin typeface="Calibri" panose="020F0502020204030204" pitchFamily="34" charset="0"/>
                <a:ea typeface="Times New Roman" panose="02020603050405020304" pitchFamily="18" charset="0"/>
                <a:cs typeface="Times New Roman" panose="02020603050405020304" pitchFamily="18" charset="0"/>
              </a:rPr>
              <a:t> directs </a:t>
            </a:r>
            <a:r>
              <a:rPr lang="en-US" altLang="en-US" sz="5100" dirty="0">
                <a:latin typeface="Arial" panose="020B0604020202020204" pitchFamily="34" charset="0"/>
                <a:ea typeface="Times New Roman" panose="02020603050405020304" pitchFamily="18" charset="0"/>
              </a:rPr>
              <a:t>activities of the cell and </a:t>
            </a:r>
            <a:r>
              <a:rPr lang="en-US" altLang="en-US" sz="5100" b="1" dirty="0">
                <a:latin typeface="Arial" panose="020B0604020202020204" pitchFamily="34" charset="0"/>
                <a:ea typeface="Times New Roman" panose="02020603050405020304" pitchFamily="18" charset="0"/>
              </a:rPr>
              <a:t>carries genetic information from generation to generation </a:t>
            </a:r>
          </a:p>
          <a:p>
            <a:pPr algn="just">
              <a:lnSpc>
                <a:spcPct val="115000"/>
              </a:lnSpc>
              <a:spcAft>
                <a:spcPts val="1000"/>
              </a:spcAft>
            </a:pPr>
            <a:r>
              <a:rPr lang="en-US" sz="5100" dirty="0">
                <a:latin typeface="Times New Roman" panose="02020603050405020304" pitchFamily="18" charset="0"/>
                <a:ea typeface="Times New Roman" panose="02020603050405020304" pitchFamily="18" charset="0"/>
                <a:cs typeface="Times New Roman" panose="02020603050405020304" pitchFamily="18" charset="0"/>
              </a:rPr>
              <a:t>It</a:t>
            </a:r>
            <a:r>
              <a:rPr lang="en-US" sz="5100" dirty="0">
                <a:effectLst/>
                <a:latin typeface="Times New Roman" panose="02020603050405020304" pitchFamily="18" charset="0"/>
                <a:ea typeface="Times New Roman" panose="02020603050405020304" pitchFamily="18" charset="0"/>
                <a:cs typeface="Times New Roman" panose="02020603050405020304" pitchFamily="18" charset="0"/>
              </a:rPr>
              <a:t> contains </a:t>
            </a:r>
            <a:r>
              <a:rPr lang="en-US" sz="5100" b="1" dirty="0">
                <a:effectLst/>
                <a:latin typeface="Times New Roman" panose="02020603050405020304" pitchFamily="18" charset="0"/>
                <a:ea typeface="Times New Roman" panose="02020603050405020304" pitchFamily="18" charset="0"/>
                <a:cs typeface="Times New Roman" panose="02020603050405020304" pitchFamily="18" charset="0"/>
              </a:rPr>
              <a:t>chromosomes</a:t>
            </a:r>
            <a:r>
              <a:rPr lang="en-US" sz="5100" dirty="0">
                <a:effectLst/>
                <a:latin typeface="Times New Roman" panose="02020603050405020304" pitchFamily="18" charset="0"/>
                <a:ea typeface="Times New Roman" panose="02020603050405020304" pitchFamily="18" charset="0"/>
                <a:cs typeface="Times New Roman" panose="02020603050405020304" pitchFamily="18" charset="0"/>
              </a:rPr>
              <a:t>, which hold the genetic information for the cell. </a:t>
            </a:r>
          </a:p>
          <a:p>
            <a:pPr algn="just">
              <a:lnSpc>
                <a:spcPct val="115000"/>
              </a:lnSpc>
              <a:spcAft>
                <a:spcPts val="1000"/>
              </a:spcAft>
            </a:pPr>
            <a:r>
              <a:rPr lang="en-US" sz="5100" dirty="0">
                <a:effectLst/>
                <a:latin typeface="Times New Roman" panose="02020603050405020304" pitchFamily="18" charset="0"/>
                <a:ea typeface="Times New Roman" panose="02020603050405020304" pitchFamily="18" charset="0"/>
                <a:cs typeface="Times New Roman" panose="02020603050405020304" pitchFamily="18" charset="0"/>
              </a:rPr>
              <a:t>It is enclosed by a double-layered membrane, the nuclear envelope. </a:t>
            </a:r>
          </a:p>
          <a:p>
            <a:pPr algn="just">
              <a:lnSpc>
                <a:spcPct val="115000"/>
              </a:lnSpc>
              <a:spcAft>
                <a:spcPts val="1000"/>
              </a:spcAft>
            </a:pPr>
            <a:r>
              <a:rPr lang="en-US" sz="5100" dirty="0">
                <a:latin typeface="Times New Roman" panose="02020603050405020304" pitchFamily="18" charset="0"/>
                <a:ea typeface="Times New Roman" panose="02020603050405020304" pitchFamily="18" charset="0"/>
                <a:cs typeface="Times New Roman" panose="02020603050405020304" pitchFamily="18" charset="0"/>
              </a:rPr>
              <a:t>N</a:t>
            </a:r>
            <a:r>
              <a:rPr lang="en-US" sz="5100" dirty="0">
                <a:effectLst/>
                <a:latin typeface="Times New Roman" panose="02020603050405020304" pitchFamily="18" charset="0"/>
                <a:ea typeface="Times New Roman" panose="02020603050405020304" pitchFamily="18" charset="0"/>
                <a:cs typeface="Times New Roman" panose="02020603050405020304" pitchFamily="18" charset="0"/>
              </a:rPr>
              <a:t>uclear content is called nucleoplasm. </a:t>
            </a:r>
          </a:p>
          <a:p>
            <a:pPr algn="just">
              <a:lnSpc>
                <a:spcPct val="115000"/>
              </a:lnSpc>
              <a:spcAft>
                <a:spcPts val="1000"/>
              </a:spcAft>
            </a:pPr>
            <a:r>
              <a:rPr lang="en-US" sz="5100" dirty="0">
                <a:effectLst/>
                <a:latin typeface="Times New Roman" panose="02020603050405020304" pitchFamily="18" charset="0"/>
                <a:ea typeface="Times New Roman" panose="02020603050405020304" pitchFamily="18" charset="0"/>
                <a:cs typeface="Times New Roman" panose="02020603050405020304" pitchFamily="18" charset="0"/>
              </a:rPr>
              <a:t>Nuclear pores around the circumference of the nuclear membrane allow the exchange of cellular materials between the nucleoplasm and the cytoplasm. </a:t>
            </a:r>
            <a:endParaRPr lang="en-US" sz="5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57520968-3FCF-B540-5A16-E85BE8F45588}"/>
              </a:ext>
            </a:extLst>
          </p:cNvPr>
          <p:cNvSpPr>
            <a:spLocks noGrp="1"/>
          </p:cNvSpPr>
          <p:nvPr>
            <p:ph type="sldNum" sz="quarter" idx="12"/>
          </p:nvPr>
        </p:nvSpPr>
        <p:spPr/>
        <p:txBody>
          <a:bodyPr/>
          <a:lstStyle/>
          <a:p>
            <a:fld id="{2558A687-4C5C-4204-9CBB-EF3E7A5836F5}" type="slidenum">
              <a:rPr lang="en-US" smtClean="0"/>
              <a:t>14</a:t>
            </a:fld>
            <a:endParaRPr lang="en-US"/>
          </a:p>
        </p:txBody>
      </p:sp>
    </p:spTree>
    <p:extLst>
      <p:ext uri="{BB962C8B-B14F-4D97-AF65-F5344CB8AC3E}">
        <p14:creationId xmlns:p14="http://schemas.microsoft.com/office/powerpoint/2010/main" val="2785563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698D-E6A0-5813-B842-905021DF1625}"/>
              </a:ext>
            </a:extLst>
          </p:cNvPr>
          <p:cNvSpPr>
            <a:spLocks noGrp="1"/>
          </p:cNvSpPr>
          <p:nvPr>
            <p:ph type="title"/>
          </p:nvPr>
        </p:nvSpPr>
        <p:spPr>
          <a:xfrm>
            <a:off x="838200" y="365125"/>
            <a:ext cx="10515600" cy="365125"/>
          </a:xfrm>
        </p:spPr>
        <p:txBody>
          <a:bodyPr>
            <a:normAutofit fontScale="90000"/>
          </a:bodyPr>
          <a:lstStyle/>
          <a:p>
            <a:r>
              <a:rPr lang="en-US" b="1" dirty="0"/>
              <a:t>A typical plant cell</a:t>
            </a:r>
          </a:p>
        </p:txBody>
      </p:sp>
      <p:pic>
        <p:nvPicPr>
          <p:cNvPr id="4" name="Content Placeholder 3">
            <a:extLst>
              <a:ext uri="{FF2B5EF4-FFF2-40B4-BE49-F238E27FC236}">
                <a16:creationId xmlns:a16="http://schemas.microsoft.com/office/drawing/2014/main" id="{02A60DDB-50F5-BCC7-C521-12AB93C9D293}"/>
              </a:ext>
            </a:extLst>
          </p:cNvPr>
          <p:cNvPicPr>
            <a:picLocks noGrp="1" noChangeAspect="1"/>
          </p:cNvPicPr>
          <p:nvPr>
            <p:ph idx="1"/>
          </p:nvPr>
        </p:nvPicPr>
        <p:blipFill>
          <a:blip r:embed="rId2"/>
          <a:srcRect b="4192"/>
          <a:stretch>
            <a:fillRect/>
          </a:stretch>
        </p:blipFill>
        <p:spPr bwMode="auto">
          <a:xfrm>
            <a:off x="651789" y="730250"/>
            <a:ext cx="9848046" cy="5916999"/>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ED366529-40CB-565E-A825-AA95CE73251C}"/>
              </a:ext>
            </a:extLst>
          </p:cNvPr>
          <p:cNvSpPr>
            <a:spLocks noGrp="1"/>
          </p:cNvSpPr>
          <p:nvPr>
            <p:ph type="sldNum" sz="quarter" idx="12"/>
          </p:nvPr>
        </p:nvSpPr>
        <p:spPr/>
        <p:txBody>
          <a:bodyPr/>
          <a:lstStyle/>
          <a:p>
            <a:fld id="{2558A687-4C5C-4204-9CBB-EF3E7A5836F5}" type="slidenum">
              <a:rPr lang="en-US" smtClean="0"/>
              <a:t>15</a:t>
            </a:fld>
            <a:endParaRPr lang="en-US"/>
          </a:p>
        </p:txBody>
      </p:sp>
    </p:spTree>
    <p:extLst>
      <p:ext uri="{BB962C8B-B14F-4D97-AF65-F5344CB8AC3E}">
        <p14:creationId xmlns:p14="http://schemas.microsoft.com/office/powerpoint/2010/main" val="2933017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7A7906-30ED-E831-D7FF-2AA749F8076C}"/>
              </a:ext>
            </a:extLst>
          </p:cNvPr>
          <p:cNvSpPr>
            <a:spLocks noGrp="1"/>
          </p:cNvSpPr>
          <p:nvPr>
            <p:ph idx="1"/>
          </p:nvPr>
        </p:nvSpPr>
        <p:spPr>
          <a:xfrm>
            <a:off x="838200" y="681038"/>
            <a:ext cx="10515600" cy="5926239"/>
          </a:xfrm>
        </p:spPr>
        <p:txBody>
          <a:bodyPr>
            <a:normAutofit fontScale="47500" lnSpcReduction="20000"/>
          </a:bodyPr>
          <a:lstStyle/>
          <a:p>
            <a:pPr marL="0" indent="0" algn="just">
              <a:lnSpc>
                <a:spcPct val="115000"/>
              </a:lnSpc>
              <a:spcAft>
                <a:spcPts val="1000"/>
              </a:spcAft>
              <a:buNone/>
            </a:pPr>
            <a:r>
              <a:rPr lang="en-US" sz="6600" b="1" dirty="0">
                <a:latin typeface="Times New Roman" panose="02020603050405020304" pitchFamily="18" charset="0"/>
                <a:ea typeface="Times New Roman" panose="02020603050405020304" pitchFamily="18" charset="0"/>
                <a:cs typeface="Times New Roman" panose="02020603050405020304" pitchFamily="18" charset="0"/>
              </a:rPr>
              <a:t>Plant Cells </a:t>
            </a:r>
          </a:p>
          <a:p>
            <a:pPr algn="just">
              <a:lnSpc>
                <a:spcPct val="115000"/>
              </a:lnSpc>
              <a:spcAft>
                <a:spcPts val="1000"/>
              </a:spcAft>
            </a:pPr>
            <a:r>
              <a:rPr lang="en-US" sz="7000" dirty="0">
                <a:effectLst/>
                <a:latin typeface="Times New Roman" panose="02020603050405020304" pitchFamily="18" charset="0"/>
                <a:ea typeface="Times New Roman" panose="02020603050405020304" pitchFamily="18" charset="0"/>
                <a:cs typeface="Times New Roman" panose="02020603050405020304" pitchFamily="18" charset="0"/>
              </a:rPr>
              <a:t>Plant cells like animal cells contain a variety of organelles</a:t>
            </a:r>
            <a:r>
              <a:rPr lang="en-US" sz="7000" dirty="0">
                <a:latin typeface="Times New Roman" panose="02020603050405020304" pitchFamily="18" charset="0"/>
                <a:ea typeface="Times New Roman" panose="02020603050405020304" pitchFamily="18" charset="0"/>
                <a:cs typeface="Times New Roman" panose="02020603050405020304" pitchFamily="18" charset="0"/>
              </a:rPr>
              <a:t> which </a:t>
            </a:r>
            <a:r>
              <a:rPr lang="en-US" sz="7000" dirty="0">
                <a:effectLst/>
                <a:latin typeface="Times New Roman" panose="02020603050405020304" pitchFamily="18" charset="0"/>
                <a:ea typeface="Times New Roman" panose="02020603050405020304" pitchFamily="18" charset="0"/>
                <a:cs typeface="Times New Roman" panose="02020603050405020304" pitchFamily="18" charset="0"/>
              </a:rPr>
              <a:t>include: </a:t>
            </a:r>
          </a:p>
          <a:p>
            <a:pPr algn="just">
              <a:lnSpc>
                <a:spcPct val="115000"/>
              </a:lnSpc>
              <a:spcAft>
                <a:spcPts val="1000"/>
              </a:spcAft>
            </a:pPr>
            <a:r>
              <a:rPr lang="en-US" sz="7000" dirty="0">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7000" b="1" dirty="0">
                <a:effectLst/>
                <a:latin typeface="Times New Roman" panose="02020603050405020304" pitchFamily="18" charset="0"/>
                <a:ea typeface="Times New Roman" panose="02020603050405020304" pitchFamily="18" charset="0"/>
                <a:cs typeface="Times New Roman" panose="02020603050405020304" pitchFamily="18" charset="0"/>
              </a:rPr>
              <a:t>nucleus</a:t>
            </a:r>
            <a:r>
              <a:rPr lang="en-US" sz="7000" dirty="0">
                <a:effectLst/>
                <a:latin typeface="Times New Roman" panose="02020603050405020304" pitchFamily="18" charset="0"/>
                <a:ea typeface="Times New Roman" panose="02020603050405020304" pitchFamily="18" charset="0"/>
                <a:cs typeface="Times New Roman" panose="02020603050405020304" pitchFamily="18" charset="0"/>
              </a:rPr>
              <a:t> that carries genetic material</a:t>
            </a:r>
          </a:p>
          <a:p>
            <a:pPr algn="just">
              <a:lnSpc>
                <a:spcPct val="115000"/>
              </a:lnSpc>
              <a:spcAft>
                <a:spcPts val="1000"/>
              </a:spcAft>
            </a:pPr>
            <a:r>
              <a:rPr lang="en-US" sz="7000" b="1" dirty="0">
                <a:effectLst/>
                <a:latin typeface="Times New Roman" panose="02020603050405020304" pitchFamily="18" charset="0"/>
                <a:ea typeface="Times New Roman" panose="02020603050405020304" pitchFamily="18" charset="0"/>
                <a:cs typeface="Times New Roman" panose="02020603050405020304" pitchFamily="18" charset="0"/>
              </a:rPr>
              <a:t>mitochondria</a:t>
            </a:r>
            <a:r>
              <a:rPr lang="en-US" sz="7000" dirty="0">
                <a:effectLst/>
                <a:latin typeface="Times New Roman" panose="02020603050405020304" pitchFamily="18" charset="0"/>
                <a:ea typeface="Times New Roman" panose="02020603050405020304" pitchFamily="18" charset="0"/>
                <a:cs typeface="Times New Roman" panose="02020603050405020304" pitchFamily="18" charset="0"/>
              </a:rPr>
              <a:t> that generate energy</a:t>
            </a:r>
          </a:p>
          <a:p>
            <a:pPr algn="just">
              <a:lnSpc>
                <a:spcPct val="115000"/>
              </a:lnSpc>
              <a:spcAft>
                <a:spcPts val="1000"/>
              </a:spcAft>
            </a:pPr>
            <a:r>
              <a:rPr lang="en-US" sz="7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7000" b="1" dirty="0">
                <a:effectLst/>
                <a:latin typeface="Times New Roman" panose="02020603050405020304" pitchFamily="18" charset="0"/>
                <a:ea typeface="Times New Roman" panose="02020603050405020304" pitchFamily="18" charset="0"/>
                <a:cs typeface="Times New Roman" panose="02020603050405020304" pitchFamily="18" charset="0"/>
              </a:rPr>
              <a:t>ribosomes</a:t>
            </a:r>
            <a:r>
              <a:rPr lang="en-US" sz="7000" dirty="0">
                <a:effectLst/>
                <a:latin typeface="Times New Roman" panose="02020603050405020304" pitchFamily="18" charset="0"/>
                <a:ea typeface="Times New Roman" panose="02020603050405020304" pitchFamily="18" charset="0"/>
                <a:cs typeface="Times New Roman" panose="02020603050405020304" pitchFamily="18" charset="0"/>
              </a:rPr>
              <a:t> that manufacture proteins </a:t>
            </a:r>
          </a:p>
          <a:p>
            <a:pPr algn="just">
              <a:lnSpc>
                <a:spcPct val="115000"/>
              </a:lnSpc>
              <a:spcAft>
                <a:spcPts val="1000"/>
              </a:spcAft>
            </a:pPr>
            <a:r>
              <a:rPr lang="en-US" sz="7000" b="1" dirty="0">
                <a:effectLst/>
                <a:latin typeface="Times New Roman" panose="02020603050405020304" pitchFamily="18" charset="0"/>
                <a:ea typeface="Times New Roman" panose="02020603050405020304" pitchFamily="18" charset="0"/>
                <a:cs typeface="Times New Roman" panose="02020603050405020304" pitchFamily="18" charset="0"/>
              </a:rPr>
              <a:t>SER </a:t>
            </a:r>
            <a:r>
              <a:rPr lang="en-US" sz="7000" dirty="0">
                <a:effectLst/>
                <a:latin typeface="Times New Roman" panose="02020603050405020304" pitchFamily="18" charset="0"/>
                <a:ea typeface="Times New Roman" panose="02020603050405020304" pitchFamily="18" charset="0"/>
                <a:cs typeface="Times New Roman" panose="02020603050405020304" pitchFamily="18" charset="0"/>
              </a:rPr>
              <a:t>that manufactures lipids used for making membranes and storing energy; and a thin lipid membrane that surrounds the cell.</a:t>
            </a:r>
            <a:endParaRPr lang="en-US" sz="7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6E27DD1-3A1A-4279-AA01-0DE9AFAA1B50}"/>
              </a:ext>
            </a:extLst>
          </p:cNvPr>
          <p:cNvSpPr>
            <a:spLocks noGrp="1"/>
          </p:cNvSpPr>
          <p:nvPr>
            <p:ph type="sldNum" sz="quarter" idx="12"/>
          </p:nvPr>
        </p:nvSpPr>
        <p:spPr/>
        <p:txBody>
          <a:bodyPr/>
          <a:lstStyle/>
          <a:p>
            <a:fld id="{2558A687-4C5C-4204-9CBB-EF3E7A5836F5}" type="slidenum">
              <a:rPr lang="en-US" smtClean="0"/>
              <a:t>16</a:t>
            </a:fld>
            <a:endParaRPr lang="en-US"/>
          </a:p>
        </p:txBody>
      </p:sp>
    </p:spTree>
    <p:extLst>
      <p:ext uri="{BB962C8B-B14F-4D97-AF65-F5344CB8AC3E}">
        <p14:creationId xmlns:p14="http://schemas.microsoft.com/office/powerpoint/2010/main" val="3542970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6F4010-92E3-C5A1-818D-19F4FB9390F1}"/>
              </a:ext>
            </a:extLst>
          </p:cNvPr>
          <p:cNvSpPr>
            <a:spLocks noGrp="1"/>
          </p:cNvSpPr>
          <p:nvPr>
            <p:ph type="sldNum" sz="quarter" idx="12"/>
          </p:nvPr>
        </p:nvSpPr>
        <p:spPr/>
        <p:txBody>
          <a:bodyPr/>
          <a:lstStyle/>
          <a:p>
            <a:fld id="{2558A687-4C5C-4204-9CBB-EF3E7A5836F5}" type="slidenum">
              <a:rPr lang="en-US" smtClean="0"/>
              <a:t>17</a:t>
            </a:fld>
            <a:endParaRPr lang="en-US"/>
          </a:p>
        </p:txBody>
      </p:sp>
      <p:sp>
        <p:nvSpPr>
          <p:cNvPr id="3" name="Content Placeholder 2">
            <a:extLst>
              <a:ext uri="{FF2B5EF4-FFF2-40B4-BE49-F238E27FC236}">
                <a16:creationId xmlns:a16="http://schemas.microsoft.com/office/drawing/2014/main" id="{0C4C2B64-8254-46D9-BAD0-2C4C669BC523}"/>
              </a:ext>
            </a:extLst>
          </p:cNvPr>
          <p:cNvSpPr>
            <a:spLocks noGrp="1"/>
          </p:cNvSpPr>
          <p:nvPr>
            <p:ph idx="4294967295"/>
          </p:nvPr>
        </p:nvSpPr>
        <p:spPr>
          <a:xfrm>
            <a:off x="103239" y="486697"/>
            <a:ext cx="12088761" cy="5757939"/>
          </a:xfrm>
        </p:spPr>
        <p:txBody>
          <a:bodyPr>
            <a:normAutofit/>
          </a:bodyPr>
          <a:lstStyle/>
          <a:p>
            <a:pPr algn="just">
              <a:lnSpc>
                <a:spcPct val="115000"/>
              </a:lnSpc>
              <a:spcAft>
                <a:spcPts val="10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Plant Cell </a:t>
            </a:r>
          </a:p>
          <a:p>
            <a:pPr algn="just">
              <a:lnSpc>
                <a:spcPct val="115000"/>
              </a:lnSpc>
              <a:spcAft>
                <a:spcPts val="100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Plant cells have all the components of animal cells and boast several added features, including a cell wall, chloroplasts, and</a:t>
            </a:r>
            <a:r>
              <a:rPr lang="en-US" sz="3200" dirty="0">
                <a:latin typeface="Calibri" panose="020F0502020204030204" pitchFamily="34" charset="0"/>
                <a:ea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 central vacuole</a:t>
            </a:r>
          </a:p>
          <a:p>
            <a:pPr algn="just">
              <a:lnSpc>
                <a:spcPct val="115000"/>
              </a:lnSpc>
              <a:spcAft>
                <a:spcPts val="1000"/>
              </a:spcAft>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Chloroplasts</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capture energy from sunlight </a:t>
            </a:r>
          </a:p>
          <a:p>
            <a:pPr algn="just">
              <a:lnSpc>
                <a:spcPct val="115000"/>
              </a:lnSpc>
              <a:spcAft>
                <a:spcPts val="100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The </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fluid-filled vacuole</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stores compounds and helps in plant growth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spcAft>
                <a:spcPts val="100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The </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rigid cell wall</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protects the cell and maintains its shape. </a:t>
            </a:r>
          </a:p>
          <a:p>
            <a:endParaRPr lang="en-US" dirty="0"/>
          </a:p>
        </p:txBody>
      </p:sp>
    </p:spTree>
    <p:extLst>
      <p:ext uri="{BB962C8B-B14F-4D97-AF65-F5344CB8AC3E}">
        <p14:creationId xmlns:p14="http://schemas.microsoft.com/office/powerpoint/2010/main" val="252140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173C2-0107-3C07-DF4F-7104204005EB}"/>
              </a:ext>
            </a:extLst>
          </p:cNvPr>
          <p:cNvSpPr>
            <a:spLocks noGrp="1"/>
          </p:cNvSpPr>
          <p:nvPr>
            <p:ph type="title"/>
          </p:nvPr>
        </p:nvSpPr>
        <p:spPr>
          <a:xfrm>
            <a:off x="838200" y="365126"/>
            <a:ext cx="10515600" cy="161940"/>
          </a:xfrm>
        </p:spPr>
        <p:txBody>
          <a:bodyPr>
            <a:normAutofit fontScale="90000"/>
          </a:bodyPr>
          <a:lstStyle/>
          <a:p>
            <a:r>
              <a:rPr lang="en-US" dirty="0"/>
              <a:t>Typical Plant and Animal   cells</a:t>
            </a:r>
          </a:p>
        </p:txBody>
      </p:sp>
      <p:pic>
        <p:nvPicPr>
          <p:cNvPr id="4" name="Content Placeholder 3">
            <a:extLst>
              <a:ext uri="{FF2B5EF4-FFF2-40B4-BE49-F238E27FC236}">
                <a16:creationId xmlns:a16="http://schemas.microsoft.com/office/drawing/2014/main" id="{1736F81F-F34C-786D-40E7-4E719F94C52F}"/>
              </a:ext>
            </a:extLst>
          </p:cNvPr>
          <p:cNvPicPr>
            <a:picLocks noGrp="1" noChangeAspect="1"/>
          </p:cNvPicPr>
          <p:nvPr>
            <p:ph idx="1"/>
          </p:nvPr>
        </p:nvPicPr>
        <p:blipFill>
          <a:blip r:embed="rId2"/>
          <a:srcRect/>
          <a:stretch>
            <a:fillRect/>
          </a:stretch>
        </p:blipFill>
        <p:spPr bwMode="auto">
          <a:xfrm>
            <a:off x="1639730" y="734275"/>
            <a:ext cx="4456270" cy="6123725"/>
          </a:xfrm>
          <a:prstGeom prst="rect">
            <a:avLst/>
          </a:prstGeom>
          <a:noFill/>
          <a:ln w="9525">
            <a:noFill/>
            <a:miter lim="800000"/>
            <a:headEnd/>
            <a:tailEnd/>
          </a:ln>
        </p:spPr>
      </p:pic>
      <p:pic>
        <p:nvPicPr>
          <p:cNvPr id="5" name="Picture 4">
            <a:extLst>
              <a:ext uri="{FF2B5EF4-FFF2-40B4-BE49-F238E27FC236}">
                <a16:creationId xmlns:a16="http://schemas.microsoft.com/office/drawing/2014/main" id="{1F35507F-C134-470F-65B9-22F4254B0B59}"/>
              </a:ext>
            </a:extLst>
          </p:cNvPr>
          <p:cNvPicPr>
            <a:picLocks noChangeAspect="1"/>
          </p:cNvPicPr>
          <p:nvPr/>
        </p:nvPicPr>
        <p:blipFill>
          <a:blip r:embed="rId3"/>
          <a:srcRect/>
          <a:stretch>
            <a:fillRect/>
          </a:stretch>
        </p:blipFill>
        <p:spPr bwMode="auto">
          <a:xfrm>
            <a:off x="6096000" y="719528"/>
            <a:ext cx="4183626" cy="6131098"/>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D813B0A0-655E-7009-E933-9E661AB99EA5}"/>
              </a:ext>
            </a:extLst>
          </p:cNvPr>
          <p:cNvSpPr>
            <a:spLocks noGrp="1"/>
          </p:cNvSpPr>
          <p:nvPr>
            <p:ph type="sldNum" sz="quarter" idx="12"/>
          </p:nvPr>
        </p:nvSpPr>
        <p:spPr/>
        <p:txBody>
          <a:bodyPr/>
          <a:lstStyle/>
          <a:p>
            <a:fld id="{2558A687-4C5C-4204-9CBB-EF3E7A5836F5}" type="slidenum">
              <a:rPr lang="en-US" smtClean="0"/>
              <a:t>18</a:t>
            </a:fld>
            <a:endParaRPr lang="en-US"/>
          </a:p>
        </p:txBody>
      </p:sp>
    </p:spTree>
    <p:extLst>
      <p:ext uri="{BB962C8B-B14F-4D97-AF65-F5344CB8AC3E}">
        <p14:creationId xmlns:p14="http://schemas.microsoft.com/office/powerpoint/2010/main" val="1878835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F326B-6326-72E7-0290-EE0E5B1F9BBE}"/>
              </a:ext>
            </a:extLst>
          </p:cNvPr>
          <p:cNvSpPr>
            <a:spLocks noGrp="1"/>
          </p:cNvSpPr>
          <p:nvPr>
            <p:ph type="title"/>
          </p:nvPr>
        </p:nvSpPr>
        <p:spPr>
          <a:xfrm>
            <a:off x="838200" y="365126"/>
            <a:ext cx="10515600" cy="315912"/>
          </a:xfrm>
        </p:spPr>
        <p:txBody>
          <a:bodyPr>
            <a:normAutofit fontScale="90000"/>
          </a:bodyPr>
          <a:lstStyle/>
          <a:p>
            <a:r>
              <a:rPr lang="en-US" sz="4000" b="1" dirty="0"/>
              <a:t>Cellular Organelles and their functions</a:t>
            </a:r>
            <a:br>
              <a:rPr lang="en-US" sz="2000" dirty="0"/>
            </a:br>
            <a:endParaRPr lang="en-US" sz="2000" dirty="0"/>
          </a:p>
        </p:txBody>
      </p:sp>
      <p:sp>
        <p:nvSpPr>
          <p:cNvPr id="3" name="Content Placeholder 2">
            <a:extLst>
              <a:ext uri="{FF2B5EF4-FFF2-40B4-BE49-F238E27FC236}">
                <a16:creationId xmlns:a16="http://schemas.microsoft.com/office/drawing/2014/main" id="{68CB6A43-DB16-773A-7001-29CEE4D86A3D}"/>
              </a:ext>
            </a:extLst>
          </p:cNvPr>
          <p:cNvSpPr>
            <a:spLocks noGrp="1"/>
          </p:cNvSpPr>
          <p:nvPr>
            <p:ph idx="1"/>
          </p:nvPr>
        </p:nvSpPr>
        <p:spPr>
          <a:xfrm>
            <a:off x="838200" y="681038"/>
            <a:ext cx="10515600" cy="5495925"/>
          </a:xfrm>
        </p:spPr>
        <p:txBody>
          <a:bodyPr>
            <a:noAutofit/>
          </a:bodyPr>
          <a:lstStyle/>
          <a:p>
            <a:r>
              <a:rPr lang="en-US" sz="3200" b="1" dirty="0"/>
              <a:t>Cell wall </a:t>
            </a:r>
            <a:r>
              <a:rPr lang="en-US" sz="3200" dirty="0"/>
              <a:t>---support (growth)      protection </a:t>
            </a:r>
          </a:p>
          <a:p>
            <a:r>
              <a:rPr lang="en-US" sz="3200" dirty="0"/>
              <a:t>allows water, oxygen, and carbon dioxide to pass into and out of the cell</a:t>
            </a:r>
          </a:p>
          <a:p>
            <a:r>
              <a:rPr lang="en-US" sz="3200" b="1" dirty="0"/>
              <a:t>Cell membrane—</a:t>
            </a:r>
            <a:r>
              <a:rPr lang="en-US" sz="3200" dirty="0"/>
              <a:t>selectively permeable	support        protection controls movement of materials in/out of cell barrier between cell and its environment maintains homeostasis</a:t>
            </a:r>
          </a:p>
          <a:p>
            <a:r>
              <a:rPr lang="en-US" sz="3200" b="1" dirty="0"/>
              <a:t>Nucleus</a:t>
            </a:r>
            <a:r>
              <a:rPr lang="en-US" sz="3200" dirty="0"/>
              <a:t> --controls cell activities</a:t>
            </a:r>
          </a:p>
          <a:p>
            <a:r>
              <a:rPr lang="en-US" sz="3200" b="1" dirty="0"/>
              <a:t>Nuclear membrane </a:t>
            </a:r>
            <a:r>
              <a:rPr lang="en-US" sz="3200" dirty="0"/>
              <a:t>– selectively permeable Controls movement of materials in/out of the nucleus</a:t>
            </a:r>
          </a:p>
        </p:txBody>
      </p:sp>
      <p:sp>
        <p:nvSpPr>
          <p:cNvPr id="4" name="Slide Number Placeholder 3">
            <a:extLst>
              <a:ext uri="{FF2B5EF4-FFF2-40B4-BE49-F238E27FC236}">
                <a16:creationId xmlns:a16="http://schemas.microsoft.com/office/drawing/2014/main" id="{644B370B-CAC2-13E3-993E-55B0914A6B23}"/>
              </a:ext>
            </a:extLst>
          </p:cNvPr>
          <p:cNvSpPr>
            <a:spLocks noGrp="1"/>
          </p:cNvSpPr>
          <p:nvPr>
            <p:ph type="sldNum" sz="quarter" idx="12"/>
          </p:nvPr>
        </p:nvSpPr>
        <p:spPr/>
        <p:txBody>
          <a:bodyPr/>
          <a:lstStyle/>
          <a:p>
            <a:fld id="{2558A687-4C5C-4204-9CBB-EF3E7A5836F5}" type="slidenum">
              <a:rPr lang="en-US" smtClean="0"/>
              <a:t>19</a:t>
            </a:fld>
            <a:endParaRPr lang="en-US"/>
          </a:p>
        </p:txBody>
      </p:sp>
    </p:spTree>
    <p:extLst>
      <p:ext uri="{BB962C8B-B14F-4D97-AF65-F5344CB8AC3E}">
        <p14:creationId xmlns:p14="http://schemas.microsoft.com/office/powerpoint/2010/main" val="564048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8E53E4-71FB-F063-B472-825CD9C9EA5E}"/>
              </a:ext>
            </a:extLst>
          </p:cNvPr>
          <p:cNvSpPr>
            <a:spLocks noGrp="1"/>
          </p:cNvSpPr>
          <p:nvPr>
            <p:ph idx="4294967295"/>
          </p:nvPr>
        </p:nvSpPr>
        <p:spPr>
          <a:xfrm>
            <a:off x="0" y="567559"/>
            <a:ext cx="10515600" cy="5880538"/>
          </a:xfrm>
        </p:spPr>
        <p:txBody>
          <a:bodyPr>
            <a:normAutofit/>
          </a:bodyPr>
          <a:lstStyle/>
          <a:p>
            <a:pPr marL="285750" indent="-285750" algn="just"/>
            <a:r>
              <a:rPr lang="en-US" sz="3600" dirty="0">
                <a:solidFill>
                  <a:srgbClr val="000000"/>
                </a:solidFill>
                <a:latin typeface="Times New Roman" panose="02020603050405020304" pitchFamily="18" charset="0"/>
                <a:ea typeface="Times New Roman" panose="02020603050405020304" pitchFamily="18" charset="0"/>
              </a:rPr>
              <a:t>Main source of energy for cell's biological processes is  </a:t>
            </a:r>
          </a:p>
          <a:p>
            <a:pPr marL="0" indent="0" algn="just">
              <a:buNone/>
            </a:pPr>
            <a:r>
              <a:rPr lang="en-US" sz="3600" dirty="0">
                <a:solidFill>
                  <a:srgbClr val="000000"/>
                </a:solidFill>
                <a:latin typeface="Times New Roman" panose="02020603050405020304" pitchFamily="18" charset="0"/>
                <a:ea typeface="Times New Roman" panose="02020603050405020304" pitchFamily="18" charset="0"/>
              </a:rPr>
              <a:t>   Adenosine triphosphate (ATP)</a:t>
            </a:r>
            <a:r>
              <a:rPr lang="en-US" sz="3600" dirty="0">
                <a:solidFill>
                  <a:srgbClr val="000000"/>
                </a:solidFill>
                <a:effectLst/>
                <a:latin typeface="Times New Roman" panose="02020603050405020304" pitchFamily="18" charset="0"/>
                <a:ea typeface="Times New Roman" panose="02020603050405020304" pitchFamily="18" charset="0"/>
              </a:rPr>
              <a:t> </a:t>
            </a:r>
          </a:p>
          <a:p>
            <a:pPr marL="285750" indent="-285750" algn="just"/>
            <a:r>
              <a:rPr lang="en-US" sz="3600" dirty="0">
                <a:solidFill>
                  <a:srgbClr val="000000"/>
                </a:solidFill>
                <a:effectLst/>
                <a:latin typeface="Times New Roman" panose="02020603050405020304" pitchFamily="18" charset="0"/>
                <a:ea typeface="Times New Roman" panose="02020603050405020304" pitchFamily="18" charset="0"/>
              </a:rPr>
              <a:t>Cells carry out thousands of biochemical reactions to ensure the perpetuation of life.</a:t>
            </a:r>
          </a:p>
          <a:p>
            <a:pPr marL="285750" indent="-285750" algn="just"/>
            <a:r>
              <a:rPr lang="en-US" sz="3600" dirty="0">
                <a:solidFill>
                  <a:srgbClr val="000000"/>
                </a:solidFill>
                <a:effectLst/>
                <a:latin typeface="Times New Roman" panose="02020603050405020304" pitchFamily="18" charset="0"/>
                <a:ea typeface="Times New Roman" panose="02020603050405020304" pitchFamily="18" charset="0"/>
              </a:rPr>
              <a:t> Some organisms are</a:t>
            </a:r>
            <a:r>
              <a:rPr lang="en-US" sz="3600" dirty="0">
                <a:solidFill>
                  <a:srgbClr val="000000"/>
                </a:solidFill>
                <a:latin typeface="Times New Roman" panose="02020603050405020304" pitchFamily="18" charset="0"/>
                <a:ea typeface="Times New Roman" panose="02020603050405020304" pitchFamily="18" charset="0"/>
              </a:rPr>
              <a:t> unicellular e. g. </a:t>
            </a:r>
            <a:r>
              <a:rPr lang="en-US" sz="3600" dirty="0">
                <a:solidFill>
                  <a:srgbClr val="000000"/>
                </a:solidFill>
                <a:effectLst/>
                <a:latin typeface="Times New Roman" panose="02020603050405020304" pitchFamily="18" charset="0"/>
                <a:ea typeface="Times New Roman" panose="02020603050405020304" pitchFamily="18" charset="0"/>
              </a:rPr>
              <a:t>bacteria and protozoa</a:t>
            </a:r>
          </a:p>
          <a:p>
            <a:pPr marL="285750" indent="-285750" algn="just">
              <a:buFont typeface="Arial" panose="020B0604020202020204" pitchFamily="34" charset="0"/>
              <a:buChar char="•"/>
            </a:pPr>
            <a:r>
              <a:rPr lang="en-US" sz="3600" dirty="0">
                <a:solidFill>
                  <a:srgbClr val="000000"/>
                </a:solidFill>
                <a:effectLst/>
                <a:latin typeface="Times New Roman" panose="02020603050405020304" pitchFamily="18" charset="0"/>
                <a:ea typeface="Times New Roman" panose="02020603050405020304" pitchFamily="18" charset="0"/>
              </a:rPr>
              <a:t>Plants, animals, and fungi are multicellular. </a:t>
            </a:r>
          </a:p>
          <a:p>
            <a:pPr marL="285750" indent="-285750" algn="just">
              <a:buFont typeface="Arial" panose="020B0604020202020204" pitchFamily="34" charset="0"/>
              <a:buChar char="•"/>
            </a:pPr>
            <a:r>
              <a:rPr lang="en-US" sz="3600" dirty="0">
                <a:solidFill>
                  <a:srgbClr val="000000"/>
                </a:solidFill>
                <a:effectLst/>
                <a:latin typeface="Times New Roman" panose="02020603050405020304" pitchFamily="18" charset="0"/>
                <a:ea typeface="Times New Roman" panose="02020603050405020304" pitchFamily="18" charset="0"/>
              </a:rPr>
              <a:t>The paramecium is a single-celled organism.</a:t>
            </a:r>
          </a:p>
          <a:p>
            <a:pPr marL="285750" indent="-285750" algn="just">
              <a:buFont typeface="Arial" panose="020B0604020202020204" pitchFamily="34" charset="0"/>
              <a:buChar char="•"/>
            </a:pPr>
            <a:r>
              <a:rPr lang="en-US" sz="3600" dirty="0">
                <a:solidFill>
                  <a:srgbClr val="000000"/>
                </a:solidFill>
                <a:effectLst/>
                <a:latin typeface="Times New Roman" panose="02020603050405020304" pitchFamily="18" charset="0"/>
                <a:ea typeface="Times New Roman" panose="02020603050405020304" pitchFamily="18" charset="0"/>
              </a:rPr>
              <a:t>Erythrocytes (RBC) -the primary carriers of oxygen to the cells and tissues of the body. </a:t>
            </a:r>
          </a:p>
          <a:p>
            <a:pPr marL="0" indent="0">
              <a:buNone/>
            </a:pPr>
            <a:endParaRPr lang="en-US" dirty="0"/>
          </a:p>
        </p:txBody>
      </p:sp>
      <p:sp>
        <p:nvSpPr>
          <p:cNvPr id="2" name="Slide Number Placeholder 1">
            <a:extLst>
              <a:ext uri="{FF2B5EF4-FFF2-40B4-BE49-F238E27FC236}">
                <a16:creationId xmlns:a16="http://schemas.microsoft.com/office/drawing/2014/main" id="{5F7ED4B1-50F6-BA2C-C568-95230C6193A9}"/>
              </a:ext>
            </a:extLst>
          </p:cNvPr>
          <p:cNvSpPr>
            <a:spLocks noGrp="1"/>
          </p:cNvSpPr>
          <p:nvPr>
            <p:ph type="sldNum" sz="quarter" idx="12"/>
          </p:nvPr>
        </p:nvSpPr>
        <p:spPr/>
        <p:txBody>
          <a:bodyPr/>
          <a:lstStyle/>
          <a:p>
            <a:fld id="{2558A687-4C5C-4204-9CBB-EF3E7A5836F5}" type="slidenum">
              <a:rPr lang="en-US" smtClean="0"/>
              <a:t>2</a:t>
            </a:fld>
            <a:endParaRPr lang="en-US"/>
          </a:p>
        </p:txBody>
      </p:sp>
    </p:spTree>
    <p:extLst>
      <p:ext uri="{BB962C8B-B14F-4D97-AF65-F5344CB8AC3E}">
        <p14:creationId xmlns:p14="http://schemas.microsoft.com/office/powerpoint/2010/main" val="486250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8699A-FBAB-E542-B229-17DF6662C7CE}"/>
              </a:ext>
            </a:extLst>
          </p:cNvPr>
          <p:cNvSpPr>
            <a:spLocks noGrp="1"/>
          </p:cNvSpPr>
          <p:nvPr>
            <p:ph type="title"/>
          </p:nvPr>
        </p:nvSpPr>
        <p:spPr>
          <a:xfrm>
            <a:off x="838200" y="365126"/>
            <a:ext cx="10515600" cy="315912"/>
          </a:xfrm>
        </p:spPr>
        <p:txBody>
          <a:bodyPr>
            <a:normAutofit fontScale="90000"/>
          </a:bodyPr>
          <a:lstStyle/>
          <a:p>
            <a:r>
              <a:rPr lang="en-US" sz="4400" b="1" dirty="0"/>
              <a:t>Cellular Organelles and their functions</a:t>
            </a:r>
            <a:endParaRPr lang="en-US" dirty="0"/>
          </a:p>
        </p:txBody>
      </p:sp>
      <p:sp>
        <p:nvSpPr>
          <p:cNvPr id="3" name="Content Placeholder 2">
            <a:extLst>
              <a:ext uri="{FF2B5EF4-FFF2-40B4-BE49-F238E27FC236}">
                <a16:creationId xmlns:a16="http://schemas.microsoft.com/office/drawing/2014/main" id="{3C6667D5-1247-57B3-478F-75042839875A}"/>
              </a:ext>
            </a:extLst>
          </p:cNvPr>
          <p:cNvSpPr>
            <a:spLocks noGrp="1"/>
          </p:cNvSpPr>
          <p:nvPr>
            <p:ph idx="1"/>
          </p:nvPr>
        </p:nvSpPr>
        <p:spPr>
          <a:xfrm>
            <a:off x="838200" y="1032387"/>
            <a:ext cx="10515600" cy="5144576"/>
          </a:xfrm>
        </p:spPr>
        <p:txBody>
          <a:bodyPr>
            <a:noAutofit/>
          </a:bodyPr>
          <a:lstStyle/>
          <a:p>
            <a:r>
              <a:rPr lang="en-US" sz="3200" b="1" dirty="0"/>
              <a:t>Cytoplasm</a:t>
            </a:r>
            <a:r>
              <a:rPr lang="en-US" sz="3200" dirty="0"/>
              <a:t> –supports /protects cell organelles</a:t>
            </a:r>
          </a:p>
          <a:p>
            <a:r>
              <a:rPr lang="en-US" sz="3200" b="1" dirty="0"/>
              <a:t>Endoplasmic Reticulum (E.R.) </a:t>
            </a:r>
            <a:r>
              <a:rPr lang="en-US" sz="3200" dirty="0"/>
              <a:t>–network of tubes or membranes   carries materials through cell</a:t>
            </a:r>
          </a:p>
          <a:p>
            <a:r>
              <a:rPr lang="en-US" sz="3200" b="1" dirty="0" err="1"/>
              <a:t>Ribosme</a:t>
            </a:r>
            <a:r>
              <a:rPr lang="en-US" sz="3200" dirty="0"/>
              <a:t> --produces proteins</a:t>
            </a:r>
          </a:p>
          <a:p>
            <a:r>
              <a:rPr lang="en-US" sz="3200" b="1" dirty="0"/>
              <a:t>Mitochondrion </a:t>
            </a:r>
            <a:r>
              <a:rPr lang="en-US" sz="3200" dirty="0"/>
              <a:t>breaks down sugar molecules into energy</a:t>
            </a:r>
          </a:p>
          <a:p>
            <a:r>
              <a:rPr lang="en-US" sz="3200" b="1" dirty="0"/>
              <a:t>Vacuole---</a:t>
            </a:r>
            <a:r>
              <a:rPr lang="en-US" sz="3200" dirty="0"/>
              <a:t>store food, water, and waste (plants need to store large amounts of food</a:t>
            </a:r>
          </a:p>
          <a:p>
            <a:r>
              <a:rPr lang="en-US" sz="3200" b="1" dirty="0"/>
              <a:t>Lysosome---</a:t>
            </a:r>
            <a:r>
              <a:rPr lang="en-US" sz="3200" dirty="0"/>
              <a:t>breaks down larger food molecules into smaller molecules digests old cell parts</a:t>
            </a:r>
          </a:p>
        </p:txBody>
      </p:sp>
      <p:sp>
        <p:nvSpPr>
          <p:cNvPr id="4" name="Slide Number Placeholder 3">
            <a:extLst>
              <a:ext uri="{FF2B5EF4-FFF2-40B4-BE49-F238E27FC236}">
                <a16:creationId xmlns:a16="http://schemas.microsoft.com/office/drawing/2014/main" id="{14A7ECF3-F3F4-C88E-837A-0891B5A4C4FD}"/>
              </a:ext>
            </a:extLst>
          </p:cNvPr>
          <p:cNvSpPr>
            <a:spLocks noGrp="1"/>
          </p:cNvSpPr>
          <p:nvPr>
            <p:ph type="sldNum" sz="quarter" idx="12"/>
          </p:nvPr>
        </p:nvSpPr>
        <p:spPr/>
        <p:txBody>
          <a:bodyPr/>
          <a:lstStyle/>
          <a:p>
            <a:fld id="{2558A687-4C5C-4204-9CBB-EF3E7A5836F5}" type="slidenum">
              <a:rPr lang="en-US" smtClean="0"/>
              <a:t>20</a:t>
            </a:fld>
            <a:endParaRPr lang="en-US"/>
          </a:p>
        </p:txBody>
      </p:sp>
    </p:spTree>
    <p:extLst>
      <p:ext uri="{BB962C8B-B14F-4D97-AF65-F5344CB8AC3E}">
        <p14:creationId xmlns:p14="http://schemas.microsoft.com/office/powerpoint/2010/main" val="1938209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9ED3FD-D3AA-410B-C190-A3763AA53CA4}"/>
              </a:ext>
            </a:extLst>
          </p:cNvPr>
          <p:cNvSpPr>
            <a:spLocks noGrp="1"/>
          </p:cNvSpPr>
          <p:nvPr>
            <p:ph type="sldNum" sz="quarter" idx="12"/>
          </p:nvPr>
        </p:nvSpPr>
        <p:spPr/>
        <p:txBody>
          <a:bodyPr/>
          <a:lstStyle/>
          <a:p>
            <a:fld id="{2558A687-4C5C-4204-9CBB-EF3E7A5836F5}" type="slidenum">
              <a:rPr lang="en-US" smtClean="0"/>
              <a:t>21</a:t>
            </a:fld>
            <a:endParaRPr lang="en-US"/>
          </a:p>
        </p:txBody>
      </p:sp>
      <p:sp>
        <p:nvSpPr>
          <p:cNvPr id="4" name="TextBox 3">
            <a:extLst>
              <a:ext uri="{FF2B5EF4-FFF2-40B4-BE49-F238E27FC236}">
                <a16:creationId xmlns:a16="http://schemas.microsoft.com/office/drawing/2014/main" id="{2FF074B9-DF11-F490-3C68-35AAB760C97F}"/>
              </a:ext>
            </a:extLst>
          </p:cNvPr>
          <p:cNvSpPr txBox="1"/>
          <p:nvPr/>
        </p:nvSpPr>
        <p:spPr>
          <a:xfrm>
            <a:off x="863601" y="136525"/>
            <a:ext cx="10490200" cy="5775940"/>
          </a:xfrm>
          <a:prstGeom prst="rect">
            <a:avLst/>
          </a:prstGeom>
          <a:noFill/>
        </p:spPr>
        <p:txBody>
          <a:bodyPr wrap="square">
            <a:spAutoFit/>
          </a:bodyPr>
          <a:lstStyle/>
          <a:p>
            <a:pPr marL="514350" indent="-285750" algn="just">
              <a:spcAft>
                <a:spcPts val="10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The components of a cell </a:t>
            </a:r>
          </a:p>
          <a:p>
            <a:pPr marL="514350" indent="-285750" algn="just">
              <a:spcAft>
                <a:spcPts val="10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Molecules-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are formed by the union of atoms. Small molecules serve as building blocks for larger molecules. Proteins, nucleic acids, carbohydrates, and lipids are the four major molecules that underlie cell structure and also participate in cell functions.</a:t>
            </a:r>
          </a:p>
          <a:p>
            <a:pPr marL="514350" indent="-285750" algn="just">
              <a:spcAft>
                <a:spcPts val="10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Organelles-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membrane-bound compartments in cells are built largely from proteins. </a:t>
            </a:r>
          </a:p>
          <a:p>
            <a:pPr marL="514350" indent="-285750" algn="just">
              <a:spcAft>
                <a:spcPts val="10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Enzymes-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Biochemical reactions in cells are guided by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enzymes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specialized proteins that speed up chemical reactions. </a:t>
            </a:r>
          </a:p>
          <a:p>
            <a:pPr marL="514350" indent="-285750" algn="just">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nucleic acid-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DNA which contains the hereditary information for cells, and RNA, which works with DNA to build the thousands of proteins.</a:t>
            </a:r>
            <a:endParaRPr lang="en-US" sz="2800" dirty="0"/>
          </a:p>
        </p:txBody>
      </p:sp>
    </p:spTree>
    <p:extLst>
      <p:ext uri="{BB962C8B-B14F-4D97-AF65-F5344CB8AC3E}">
        <p14:creationId xmlns:p14="http://schemas.microsoft.com/office/powerpoint/2010/main" val="2736020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02F0EE-94D2-02D7-EDA7-C9070CDEA262}"/>
              </a:ext>
            </a:extLst>
          </p:cNvPr>
          <p:cNvSpPr>
            <a:spLocks noGrp="1"/>
          </p:cNvSpPr>
          <p:nvPr>
            <p:ph idx="4294967295"/>
          </p:nvPr>
        </p:nvSpPr>
        <p:spPr>
          <a:xfrm>
            <a:off x="0" y="425668"/>
            <a:ext cx="10515600" cy="6053959"/>
          </a:xfrm>
        </p:spPr>
        <p:txBody>
          <a:bodyPr/>
          <a:lstStyle/>
          <a:p>
            <a:pPr marL="285750" indent="-285750" algn="just">
              <a:buFont typeface="Arial" panose="020B0604020202020204" pitchFamily="34" charset="0"/>
              <a:buChar char="•"/>
            </a:pPr>
            <a:r>
              <a:rPr lang="en-US" sz="4000" dirty="0">
                <a:solidFill>
                  <a:srgbClr val="000000"/>
                </a:solidFill>
                <a:effectLst/>
                <a:latin typeface="Times New Roman" panose="02020603050405020304" pitchFamily="18" charset="0"/>
                <a:ea typeface="Times New Roman" panose="02020603050405020304" pitchFamily="18" charset="0"/>
              </a:rPr>
              <a:t>Human smooth muscle is composed of slender, spindle-shaped cells. </a:t>
            </a:r>
          </a:p>
          <a:p>
            <a:pPr marL="285750" indent="-285750" algn="just">
              <a:buFont typeface="Arial" panose="020B0604020202020204" pitchFamily="34" charset="0"/>
              <a:buChar char="•"/>
            </a:pPr>
            <a:r>
              <a:rPr lang="en-US" sz="4000" dirty="0">
                <a:solidFill>
                  <a:srgbClr val="000000"/>
                </a:solidFill>
                <a:effectLst/>
                <a:latin typeface="Times New Roman" panose="02020603050405020304" pitchFamily="18" charset="0"/>
                <a:ea typeface="Times New Roman" panose="02020603050405020304" pitchFamily="18" charset="0"/>
              </a:rPr>
              <a:t>An examination of leaves, stems, and other types of plant tissue reveals the presence of  chloroplasts </a:t>
            </a:r>
            <a:r>
              <a:rPr lang="en-US" sz="4000" dirty="0">
                <a:solidFill>
                  <a:srgbClr val="000000"/>
                </a:solidFill>
                <a:latin typeface="Times New Roman" panose="02020603050405020304" pitchFamily="18" charset="0"/>
                <a:ea typeface="Times New Roman" panose="02020603050405020304" pitchFamily="18" charset="0"/>
              </a:rPr>
              <a:t>w</a:t>
            </a:r>
            <a:r>
              <a:rPr lang="en-US" sz="4000" dirty="0">
                <a:solidFill>
                  <a:srgbClr val="000000"/>
                </a:solidFill>
                <a:effectLst/>
                <a:latin typeface="Times New Roman" panose="02020603050405020304" pitchFamily="18" charset="0"/>
                <a:ea typeface="Times New Roman" panose="02020603050405020304" pitchFamily="18" charset="0"/>
              </a:rPr>
              <a:t>hich  are essential to the process of photosynthesis . </a:t>
            </a:r>
          </a:p>
          <a:p>
            <a:pPr marL="285750" indent="-285750" algn="just"/>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Diatoms- single-celled algae with a cell wall made of silica</a:t>
            </a:r>
          </a:p>
        </p:txBody>
      </p:sp>
      <p:sp>
        <p:nvSpPr>
          <p:cNvPr id="4" name="Slide Number Placeholder 3">
            <a:extLst>
              <a:ext uri="{FF2B5EF4-FFF2-40B4-BE49-F238E27FC236}">
                <a16:creationId xmlns:a16="http://schemas.microsoft.com/office/drawing/2014/main" id="{D4F73CE3-B504-9768-E615-014CBC1166A1}"/>
              </a:ext>
            </a:extLst>
          </p:cNvPr>
          <p:cNvSpPr>
            <a:spLocks noGrp="1"/>
          </p:cNvSpPr>
          <p:nvPr>
            <p:ph type="sldNum" sz="quarter" idx="12"/>
          </p:nvPr>
        </p:nvSpPr>
        <p:spPr/>
        <p:txBody>
          <a:bodyPr/>
          <a:lstStyle/>
          <a:p>
            <a:fld id="{2558A687-4C5C-4204-9CBB-EF3E7A5836F5}" type="slidenum">
              <a:rPr lang="en-US" smtClean="0"/>
              <a:t>3</a:t>
            </a:fld>
            <a:endParaRPr lang="en-US"/>
          </a:p>
        </p:txBody>
      </p:sp>
    </p:spTree>
    <p:extLst>
      <p:ext uri="{BB962C8B-B14F-4D97-AF65-F5344CB8AC3E}">
        <p14:creationId xmlns:p14="http://schemas.microsoft.com/office/powerpoint/2010/main" val="1681068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C3B68A-5C35-CB59-15DC-CCF7E61A32CF}"/>
              </a:ext>
            </a:extLst>
          </p:cNvPr>
          <p:cNvSpPr>
            <a:spLocks noGrp="1"/>
          </p:cNvSpPr>
          <p:nvPr>
            <p:ph idx="4294967295"/>
          </p:nvPr>
        </p:nvSpPr>
        <p:spPr>
          <a:xfrm>
            <a:off x="0" y="472966"/>
            <a:ext cx="10515600" cy="5943600"/>
          </a:xfrm>
        </p:spPr>
        <p:txBody>
          <a:bodyPr>
            <a:normAutofit fontScale="92500"/>
          </a:bodyPr>
          <a:lstStyle/>
          <a:p>
            <a:pPr>
              <a:lnSpc>
                <a:spcPct val="115000"/>
              </a:lnSpc>
              <a:spcAft>
                <a:spcPts val="1000"/>
              </a:spcAft>
            </a:pPr>
            <a:r>
              <a:rPr lang="en-US" sz="3600" dirty="0">
                <a:solidFill>
                  <a:srgbClr val="343536"/>
                </a:solidFill>
                <a:effectLst/>
                <a:latin typeface="Times New Roman" panose="02020603050405020304" pitchFamily="18" charset="0"/>
                <a:ea typeface="Times New Roman" panose="02020603050405020304" pitchFamily="18" charset="0"/>
                <a:cs typeface="Times New Roman" panose="02020603050405020304" pitchFamily="18" charset="0"/>
              </a:rPr>
              <a:t>A cell has three main parts:</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US" sz="3600" b="1" dirty="0">
                <a:solidFill>
                  <a:srgbClr val="343536"/>
                </a:solidFill>
                <a:effectLst/>
                <a:latin typeface="Times New Roman" panose="02020603050405020304" pitchFamily="18" charset="0"/>
                <a:ea typeface="Times New Roman" panose="02020603050405020304" pitchFamily="18" charset="0"/>
                <a:cs typeface="Times New Roman" panose="02020603050405020304" pitchFamily="18" charset="0"/>
              </a:rPr>
              <a:t>The cell membrane</a:t>
            </a:r>
            <a:r>
              <a:rPr lang="en-US" sz="3600" dirty="0">
                <a:solidFill>
                  <a:srgbClr val="343536"/>
                </a:solidFill>
                <a:effectLst/>
                <a:latin typeface="Times New Roman" panose="02020603050405020304" pitchFamily="18" charset="0"/>
                <a:ea typeface="Times New Roman" panose="02020603050405020304" pitchFamily="18" charset="0"/>
                <a:cs typeface="Times New Roman" panose="02020603050405020304" pitchFamily="18" charset="0"/>
              </a:rPr>
              <a:t>: It surrounds the cell and </a:t>
            </a:r>
            <a:r>
              <a:rPr lang="en-US" sz="3600" dirty="0"/>
              <a:t>regulates the exchange of substances</a:t>
            </a:r>
            <a:r>
              <a:rPr lang="en-US" sz="3600" dirty="0">
                <a:solidFill>
                  <a:srgbClr val="343536"/>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a:t> </a:t>
            </a:r>
            <a:endParaRPr lang="en-US" sz="3600" dirty="0">
              <a:solidFill>
                <a:srgbClr val="343536"/>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lnSpc>
                <a:spcPct val="115000"/>
              </a:lnSpc>
              <a:spcAft>
                <a:spcPts val="1000"/>
              </a:spcAft>
              <a:buSzPts val="1000"/>
              <a:buFont typeface="Symbol" panose="05050102010706020507" pitchFamily="18" charset="2"/>
              <a:buChar char=""/>
              <a:tabLst>
                <a:tab pos="457200" algn="l"/>
              </a:tabLst>
            </a:pPr>
            <a:r>
              <a:rPr lang="en-US" sz="3600" b="1" dirty="0">
                <a:solidFill>
                  <a:srgbClr val="343536"/>
                </a:solidFill>
                <a:effectLst/>
                <a:latin typeface="Times New Roman" panose="02020603050405020304" pitchFamily="18" charset="0"/>
                <a:ea typeface="Times New Roman" panose="02020603050405020304" pitchFamily="18" charset="0"/>
                <a:cs typeface="Times New Roman" panose="02020603050405020304" pitchFamily="18" charset="0"/>
              </a:rPr>
              <a:t>The nucleus</a:t>
            </a:r>
            <a:r>
              <a:rPr lang="en-US" sz="3600" dirty="0">
                <a:solidFill>
                  <a:srgbClr val="343536"/>
                </a:solidFill>
                <a:effectLst/>
                <a:latin typeface="Times New Roman" panose="02020603050405020304" pitchFamily="18" charset="0"/>
                <a:ea typeface="Times New Roman" panose="02020603050405020304" pitchFamily="18" charset="0"/>
                <a:cs typeface="Times New Roman" panose="02020603050405020304" pitchFamily="18" charset="0"/>
              </a:rPr>
              <a:t>: It is a structure inside the cell that contains most of the cell’s DNA (</a:t>
            </a:r>
            <a:r>
              <a:rPr lang="en-US" sz="3600" dirty="0"/>
              <a:t>the hereditary material</a:t>
            </a:r>
            <a:endParaRPr lang="en-US" sz="3600" dirty="0">
              <a:solidFill>
                <a:srgbClr val="343536"/>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US" sz="3600" dirty="0"/>
              <a:t> </a:t>
            </a:r>
            <a:r>
              <a:rPr lang="en-US" sz="3600" b="1" dirty="0">
                <a:solidFill>
                  <a:srgbClr val="343536"/>
                </a:solidFill>
                <a:effectLst/>
                <a:latin typeface="Times New Roman" panose="02020603050405020304" pitchFamily="18" charset="0"/>
                <a:ea typeface="Times New Roman" panose="02020603050405020304" pitchFamily="18" charset="0"/>
                <a:cs typeface="Times New Roman" panose="02020603050405020304" pitchFamily="18" charset="0"/>
              </a:rPr>
              <a:t>The cytoplasm</a:t>
            </a:r>
            <a:r>
              <a:rPr lang="en-US" sz="3600" dirty="0">
                <a:solidFill>
                  <a:srgbClr val="343536"/>
                </a:solidFill>
                <a:effectLst/>
                <a:latin typeface="Times New Roman" panose="02020603050405020304" pitchFamily="18" charset="0"/>
                <a:ea typeface="Times New Roman" panose="02020603050405020304" pitchFamily="18" charset="0"/>
                <a:cs typeface="Times New Roman" panose="02020603050405020304" pitchFamily="18" charset="0"/>
              </a:rPr>
              <a:t>: The cytoplasm is the fluid inside the cell that contains </a:t>
            </a:r>
            <a:r>
              <a:rPr lang="en-US" sz="3600" dirty="0"/>
              <a:t>organelles for various functions (e.g., mitochondria for energy, ribosomes for protein synthesis</a:t>
            </a:r>
          </a:p>
        </p:txBody>
      </p:sp>
      <p:sp>
        <p:nvSpPr>
          <p:cNvPr id="4" name="Slide Number Placeholder 3">
            <a:extLst>
              <a:ext uri="{FF2B5EF4-FFF2-40B4-BE49-F238E27FC236}">
                <a16:creationId xmlns:a16="http://schemas.microsoft.com/office/drawing/2014/main" id="{2111795E-FE05-D5F1-C9B1-9AD2ED868847}"/>
              </a:ext>
            </a:extLst>
          </p:cNvPr>
          <p:cNvSpPr>
            <a:spLocks noGrp="1"/>
          </p:cNvSpPr>
          <p:nvPr>
            <p:ph type="sldNum" sz="quarter" idx="12"/>
          </p:nvPr>
        </p:nvSpPr>
        <p:spPr/>
        <p:txBody>
          <a:bodyPr/>
          <a:lstStyle/>
          <a:p>
            <a:fld id="{2558A687-4C5C-4204-9CBB-EF3E7A5836F5}" type="slidenum">
              <a:rPr lang="en-US" smtClean="0"/>
              <a:t>4</a:t>
            </a:fld>
            <a:endParaRPr lang="en-US"/>
          </a:p>
        </p:txBody>
      </p:sp>
    </p:spTree>
    <p:extLst>
      <p:ext uri="{BB962C8B-B14F-4D97-AF65-F5344CB8AC3E}">
        <p14:creationId xmlns:p14="http://schemas.microsoft.com/office/powerpoint/2010/main" val="1942644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3ACE-B2DB-7159-D7F0-1E01D41320C3}"/>
              </a:ext>
            </a:extLst>
          </p:cNvPr>
          <p:cNvSpPr>
            <a:spLocks noGrp="1"/>
          </p:cNvSpPr>
          <p:nvPr>
            <p:ph type="title"/>
          </p:nvPr>
        </p:nvSpPr>
        <p:spPr>
          <a:xfrm>
            <a:off x="838200" y="365125"/>
            <a:ext cx="10515600" cy="827571"/>
          </a:xfrm>
        </p:spPr>
        <p:txBody>
          <a:bodyPr/>
          <a:lstStyle/>
          <a:p>
            <a:r>
              <a:rPr lang="en-US" dirty="0">
                <a:latin typeface="Times New Roman" panose="02020603050405020304" pitchFamily="18" charset="0"/>
                <a:ea typeface="Times New Roman" panose="02020603050405020304" pitchFamily="18" charset="0"/>
                <a:cs typeface="Times New Roman" panose="02020603050405020304" pitchFamily="18" charset="0"/>
              </a:rPr>
              <a:t>Cells vary considerably in size</a:t>
            </a:r>
            <a:endParaRPr lang="en-US" dirty="0"/>
          </a:p>
        </p:txBody>
      </p:sp>
      <p:sp>
        <p:nvSpPr>
          <p:cNvPr id="3" name="Content Placeholder 2">
            <a:extLst>
              <a:ext uri="{FF2B5EF4-FFF2-40B4-BE49-F238E27FC236}">
                <a16:creationId xmlns:a16="http://schemas.microsoft.com/office/drawing/2014/main" id="{5FA5AF8B-2C10-7384-F261-2D7E4C3FBD03}"/>
              </a:ext>
            </a:extLst>
          </p:cNvPr>
          <p:cNvSpPr>
            <a:spLocks noGrp="1"/>
          </p:cNvSpPr>
          <p:nvPr>
            <p:ph idx="1"/>
          </p:nvPr>
        </p:nvSpPr>
        <p:spPr>
          <a:xfrm>
            <a:off x="838200" y="1192696"/>
            <a:ext cx="10515600" cy="4984267"/>
          </a:xfrm>
        </p:spPr>
        <p:txBody>
          <a:bodyPr>
            <a:normAutofit lnSpcReduction="10000"/>
          </a:bodyPr>
          <a:lstStyle/>
          <a:p>
            <a:pPr algn="just">
              <a:lnSpc>
                <a:spcPct val="100000"/>
              </a:lnSpc>
              <a:spcAft>
                <a:spcPts val="1000"/>
              </a:spcAft>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The smallest cell, a bacterium (Mycoplasma), measures 0.0001mm in diameter.</a:t>
            </a:r>
          </a:p>
          <a:p>
            <a:pPr algn="just">
              <a:lnSpc>
                <a:spcPct val="100000"/>
              </a:lnSpc>
              <a:spcAft>
                <a:spcPts val="1000"/>
              </a:spcAft>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Among the largest cells are the nerve cells that run down a giraffe’s neck; these cells can exceed 3m in length. </a:t>
            </a:r>
          </a:p>
          <a:p>
            <a:pPr algn="just">
              <a:lnSpc>
                <a:spcPct val="100000"/>
              </a:lnSpc>
              <a:spcAft>
                <a:spcPts val="1000"/>
              </a:spcAft>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Human cells also display a variety of sizes, from small red blood cells that measure 0.00076 mm to liver cells that may be ten times larger. </a:t>
            </a:r>
            <a:endParaRPr lang="en-US" sz="3600"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6F502AF5-9599-DAEA-D4B7-96B8F7803FD8}"/>
              </a:ext>
            </a:extLst>
          </p:cNvPr>
          <p:cNvSpPr>
            <a:spLocks noGrp="1"/>
          </p:cNvSpPr>
          <p:nvPr>
            <p:ph type="sldNum" sz="quarter" idx="12"/>
          </p:nvPr>
        </p:nvSpPr>
        <p:spPr/>
        <p:txBody>
          <a:bodyPr/>
          <a:lstStyle/>
          <a:p>
            <a:fld id="{2558A687-4C5C-4204-9CBB-EF3E7A5836F5}" type="slidenum">
              <a:rPr lang="en-US" smtClean="0"/>
              <a:t>5</a:t>
            </a:fld>
            <a:endParaRPr lang="en-US"/>
          </a:p>
        </p:txBody>
      </p:sp>
    </p:spTree>
    <p:extLst>
      <p:ext uri="{BB962C8B-B14F-4D97-AF65-F5344CB8AC3E}">
        <p14:creationId xmlns:p14="http://schemas.microsoft.com/office/powerpoint/2010/main" val="2611089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82ACB3-BAA8-440C-0271-EE769097FF38}"/>
              </a:ext>
            </a:extLst>
          </p:cNvPr>
          <p:cNvSpPr>
            <a:spLocks noGrp="1"/>
          </p:cNvSpPr>
          <p:nvPr>
            <p:ph type="sldNum" sz="quarter" idx="12"/>
          </p:nvPr>
        </p:nvSpPr>
        <p:spPr/>
        <p:txBody>
          <a:bodyPr/>
          <a:lstStyle/>
          <a:p>
            <a:fld id="{2558A687-4C5C-4204-9CBB-EF3E7A5836F5}" type="slidenum">
              <a:rPr lang="en-US" smtClean="0"/>
              <a:t>6</a:t>
            </a:fld>
            <a:endParaRPr lang="en-US"/>
          </a:p>
        </p:txBody>
      </p:sp>
      <p:sp>
        <p:nvSpPr>
          <p:cNvPr id="3" name="Content Placeholder 2">
            <a:extLst>
              <a:ext uri="{FF2B5EF4-FFF2-40B4-BE49-F238E27FC236}">
                <a16:creationId xmlns:a16="http://schemas.microsoft.com/office/drawing/2014/main" id="{2E4D8340-FA8D-BE9C-0ECB-E345CCBAD8CF}"/>
              </a:ext>
            </a:extLst>
          </p:cNvPr>
          <p:cNvSpPr>
            <a:spLocks noGrp="1"/>
          </p:cNvSpPr>
          <p:nvPr>
            <p:ph idx="4294967295"/>
          </p:nvPr>
        </p:nvSpPr>
        <p:spPr>
          <a:xfrm>
            <a:off x="472966" y="709448"/>
            <a:ext cx="10880834" cy="5646902"/>
          </a:xfrm>
        </p:spPr>
        <p:txBody>
          <a:bodyPr>
            <a:normAutofit lnSpcReduction="10000"/>
          </a:bodyPr>
          <a:lstStyle/>
          <a:p>
            <a:pPr algn="just">
              <a:lnSpc>
                <a:spcPct val="115000"/>
              </a:lnSpc>
              <a:spcAft>
                <a:spcPts val="1000"/>
              </a:spcAft>
            </a:pPr>
            <a:r>
              <a:rPr lang="en-US" sz="3500" b="1" dirty="0">
                <a:latin typeface="Times New Roman" panose="02020603050405020304" pitchFamily="18" charset="0"/>
                <a:ea typeface="Times New Roman" panose="02020603050405020304" pitchFamily="18" charset="0"/>
                <a:cs typeface="Times New Roman" panose="02020603050405020304" pitchFamily="18" charset="0"/>
              </a:rPr>
              <a:t>Cells present an array of shapes</a:t>
            </a:r>
            <a:endParaRPr lang="en-US" sz="3500" b="1" dirty="0"/>
          </a:p>
          <a:p>
            <a:pPr algn="just">
              <a:lnSpc>
                <a:spcPct val="100000"/>
              </a:lnSpc>
              <a:spcAft>
                <a:spcPts val="1000"/>
              </a:spcAft>
            </a:pPr>
            <a:r>
              <a:rPr lang="en-US" sz="3500" dirty="0">
                <a:effectLst/>
                <a:latin typeface="Times New Roman" panose="02020603050405020304" pitchFamily="18" charset="0"/>
                <a:ea typeface="Times New Roman" panose="02020603050405020304" pitchFamily="18" charset="0"/>
                <a:cs typeface="Times New Roman" panose="02020603050405020304" pitchFamily="18" charset="0"/>
              </a:rPr>
              <a:t> Bacterium </a:t>
            </a:r>
            <a:r>
              <a:rPr lang="en-US" sz="3500" i="1" dirty="0">
                <a:effectLst/>
                <a:latin typeface="Times New Roman" panose="02020603050405020304" pitchFamily="18" charset="0"/>
                <a:ea typeface="Times New Roman" panose="02020603050405020304" pitchFamily="18" charset="0"/>
                <a:cs typeface="Times New Roman" panose="02020603050405020304" pitchFamily="18" charset="0"/>
              </a:rPr>
              <a:t>Escherichia coli</a:t>
            </a:r>
            <a:r>
              <a:rPr lang="en-US" sz="3500" dirty="0">
                <a:effectLst/>
                <a:latin typeface="Times New Roman" panose="02020603050405020304" pitchFamily="18" charset="0"/>
                <a:ea typeface="Times New Roman" panose="02020603050405020304" pitchFamily="18" charset="0"/>
                <a:cs typeface="Times New Roman" panose="02020603050405020304" pitchFamily="18" charset="0"/>
              </a:rPr>
              <a:t>, resemble rods. </a:t>
            </a:r>
          </a:p>
          <a:p>
            <a:pPr algn="just">
              <a:lnSpc>
                <a:spcPct val="100000"/>
              </a:lnSpc>
              <a:spcAft>
                <a:spcPts val="1000"/>
              </a:spcAft>
            </a:pPr>
            <a:r>
              <a:rPr lang="en-US" sz="3500" dirty="0">
                <a:effectLst/>
                <a:latin typeface="Times New Roman" panose="02020603050405020304" pitchFamily="18" charset="0"/>
                <a:ea typeface="Times New Roman" panose="02020603050405020304" pitchFamily="18" charset="0"/>
                <a:cs typeface="Times New Roman" panose="02020603050405020304" pitchFamily="18" charset="0"/>
              </a:rPr>
              <a:t> Paramecium---- slipper shaped </a:t>
            </a:r>
          </a:p>
          <a:p>
            <a:pPr algn="just">
              <a:lnSpc>
                <a:spcPct val="100000"/>
              </a:lnSpc>
              <a:spcAft>
                <a:spcPts val="1000"/>
              </a:spcAft>
            </a:pPr>
            <a:r>
              <a:rPr lang="en-US" sz="3500" dirty="0">
                <a:effectLst/>
                <a:latin typeface="Times New Roman" panose="02020603050405020304" pitchFamily="18" charset="0"/>
                <a:ea typeface="Times New Roman" panose="02020603050405020304" pitchFamily="18" charset="0"/>
                <a:cs typeface="Times New Roman" panose="02020603050405020304" pitchFamily="18" charset="0"/>
              </a:rPr>
              <a:t> Amoeba ----- irregular form that changes shape. </a:t>
            </a:r>
          </a:p>
          <a:p>
            <a:pPr algn="just">
              <a:lnSpc>
                <a:spcPct val="100000"/>
              </a:lnSpc>
              <a:spcAft>
                <a:spcPts val="1000"/>
              </a:spcAft>
            </a:pPr>
            <a:r>
              <a:rPr lang="en-US" sz="3500" dirty="0">
                <a:effectLst/>
                <a:latin typeface="Times New Roman" panose="02020603050405020304" pitchFamily="18" charset="0"/>
                <a:ea typeface="Times New Roman" panose="02020603050405020304" pitchFamily="18" charset="0"/>
                <a:cs typeface="Times New Roman" panose="02020603050405020304" pitchFamily="18" charset="0"/>
              </a:rPr>
              <a:t>Plant cells typically resemble boxes or cubes.</a:t>
            </a:r>
          </a:p>
          <a:p>
            <a:pPr algn="just">
              <a:lnSpc>
                <a:spcPct val="100000"/>
              </a:lnSpc>
              <a:spcAft>
                <a:spcPts val="1000"/>
              </a:spcAft>
            </a:pPr>
            <a:r>
              <a:rPr lang="en-US" sz="3500" dirty="0">
                <a:effectLst/>
                <a:latin typeface="Times New Roman" panose="02020603050405020304" pitchFamily="18" charset="0"/>
                <a:ea typeface="Times New Roman" panose="02020603050405020304" pitchFamily="18" charset="0"/>
                <a:cs typeface="Times New Roman" panose="02020603050405020304" pitchFamily="18" charset="0"/>
              </a:rPr>
              <a:t> In humans,  </a:t>
            </a:r>
            <a:r>
              <a:rPr lang="en-US" sz="3500" b="1" dirty="0">
                <a:effectLst/>
                <a:latin typeface="Times New Roman" panose="02020603050405020304" pitchFamily="18" charset="0"/>
                <a:ea typeface="Times New Roman" panose="02020603050405020304" pitchFamily="18" charset="0"/>
                <a:cs typeface="Times New Roman" panose="02020603050405020304" pitchFamily="18" charset="0"/>
              </a:rPr>
              <a:t>skin</a:t>
            </a:r>
            <a:r>
              <a:rPr lang="en-US" sz="3500" dirty="0">
                <a:effectLst/>
                <a:latin typeface="Times New Roman" panose="02020603050405020304" pitchFamily="18" charset="0"/>
                <a:ea typeface="Times New Roman" panose="02020603050405020304" pitchFamily="18" charset="0"/>
                <a:cs typeface="Times New Roman" panose="02020603050405020304" pitchFamily="18" charset="0"/>
              </a:rPr>
              <a:t> (cells are flat), and </a:t>
            </a:r>
            <a:r>
              <a:rPr lang="en-US" sz="3500" b="1" dirty="0">
                <a:effectLst/>
                <a:latin typeface="Times New Roman" panose="02020603050405020304" pitchFamily="18" charset="0"/>
                <a:ea typeface="Times New Roman" panose="02020603050405020304" pitchFamily="18" charset="0"/>
                <a:cs typeface="Times New Roman" panose="02020603050405020304" pitchFamily="18" charset="0"/>
              </a:rPr>
              <a:t>muscle cells </a:t>
            </a:r>
            <a:r>
              <a:rPr lang="en-US" sz="3500" dirty="0">
                <a:effectLst/>
                <a:latin typeface="Times New Roman" panose="02020603050405020304" pitchFamily="18" charset="0"/>
                <a:ea typeface="Times New Roman" panose="02020603050405020304" pitchFamily="18" charset="0"/>
                <a:cs typeface="Times New Roman" panose="02020603050405020304" pitchFamily="18" charset="0"/>
              </a:rPr>
              <a:t>(long and thin).  </a:t>
            </a:r>
            <a:r>
              <a:rPr lang="en-US" sz="3500" b="1" dirty="0">
                <a:effectLst/>
                <a:latin typeface="Times New Roman" panose="02020603050405020304" pitchFamily="18" charset="0"/>
                <a:ea typeface="Times New Roman" panose="02020603050405020304" pitchFamily="18" charset="0"/>
                <a:cs typeface="Times New Roman" panose="02020603050405020304" pitchFamily="18" charset="0"/>
              </a:rPr>
              <a:t>nerve cells (</a:t>
            </a:r>
            <a:r>
              <a:rPr lang="en-US" sz="3500" dirty="0">
                <a:effectLst/>
                <a:latin typeface="Times New Roman" panose="02020603050405020304" pitchFamily="18" charset="0"/>
                <a:ea typeface="Times New Roman" panose="02020603050405020304" pitchFamily="18" charset="0"/>
                <a:cs typeface="Times New Roman" panose="02020603050405020304" pitchFamily="18" charset="0"/>
              </a:rPr>
              <a:t> with their elongated, tentacle-like extensions). </a:t>
            </a:r>
            <a:endParaRPr lang="en-US" sz="35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90292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6AEF7E-36DD-137E-D098-E9EAE12532E5}"/>
              </a:ext>
            </a:extLst>
          </p:cNvPr>
          <p:cNvSpPr>
            <a:spLocks noGrp="1"/>
          </p:cNvSpPr>
          <p:nvPr>
            <p:ph type="sldNum" sz="quarter" idx="12"/>
          </p:nvPr>
        </p:nvSpPr>
        <p:spPr/>
        <p:txBody>
          <a:bodyPr/>
          <a:lstStyle/>
          <a:p>
            <a:fld id="{2558A687-4C5C-4204-9CBB-EF3E7A5836F5}" type="slidenum">
              <a:rPr lang="en-US" smtClean="0"/>
              <a:t>7</a:t>
            </a:fld>
            <a:endParaRPr lang="en-US"/>
          </a:p>
        </p:txBody>
      </p:sp>
      <p:sp>
        <p:nvSpPr>
          <p:cNvPr id="3" name="Content Placeholder 2">
            <a:extLst>
              <a:ext uri="{FF2B5EF4-FFF2-40B4-BE49-F238E27FC236}">
                <a16:creationId xmlns:a16="http://schemas.microsoft.com/office/drawing/2014/main" id="{235289D4-13C6-516B-25C8-42B6A2E2E30E}"/>
              </a:ext>
            </a:extLst>
          </p:cNvPr>
          <p:cNvSpPr>
            <a:spLocks noGrp="1"/>
          </p:cNvSpPr>
          <p:nvPr>
            <p:ph idx="4294967295"/>
          </p:nvPr>
        </p:nvSpPr>
        <p:spPr>
          <a:xfrm>
            <a:off x="567559" y="136525"/>
            <a:ext cx="10786241" cy="6584950"/>
          </a:xfrm>
        </p:spPr>
        <p:txBody>
          <a:bodyPr>
            <a:normAutofit fontScale="25000" lnSpcReduction="20000"/>
          </a:bodyPr>
          <a:lstStyle/>
          <a:p>
            <a:pPr indent="0" algn="just">
              <a:lnSpc>
                <a:spcPct val="115000"/>
              </a:lnSpc>
              <a:spcAft>
                <a:spcPts val="1000"/>
              </a:spcAft>
              <a:buNone/>
            </a:pPr>
            <a:r>
              <a:rPr lang="en-US" sz="11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200" b="1" dirty="0">
                <a:latin typeface="Times New Roman" panose="02020603050405020304" pitchFamily="18" charset="0"/>
                <a:ea typeface="Times New Roman" panose="02020603050405020304" pitchFamily="18" charset="0"/>
                <a:cs typeface="Times New Roman" panose="02020603050405020304" pitchFamily="18" charset="0"/>
              </a:rPr>
              <a:t>O</a:t>
            </a:r>
            <a:r>
              <a:rPr lang="en-US" sz="11200" b="1" dirty="0">
                <a:effectLst/>
                <a:latin typeface="Times New Roman" panose="02020603050405020304" pitchFamily="18" charset="0"/>
                <a:ea typeface="Times New Roman" panose="02020603050405020304" pitchFamily="18" charset="0"/>
                <a:cs typeface="Times New Roman" panose="02020603050405020304" pitchFamily="18" charset="0"/>
              </a:rPr>
              <a:t>rganization into tissues, organs, and Systems. </a:t>
            </a:r>
          </a:p>
          <a:p>
            <a:pPr marL="514350" indent="-285750" algn="just">
              <a:lnSpc>
                <a:spcPct val="115000"/>
              </a:lnSpc>
              <a:spcAft>
                <a:spcPts val="1000"/>
              </a:spcAft>
            </a:pPr>
            <a:r>
              <a:rPr lang="en-US" sz="11200" dirty="0">
                <a:latin typeface="Times New Roman" panose="02020603050405020304" pitchFamily="18" charset="0"/>
                <a:ea typeface="Times New Roman" panose="02020603050405020304" pitchFamily="18" charset="0"/>
                <a:cs typeface="Times New Roman" panose="02020603050405020304" pitchFamily="18" charset="0"/>
              </a:rPr>
              <a:t>D</a:t>
            </a:r>
            <a:r>
              <a:rPr lang="en-US" sz="11200" dirty="0">
                <a:effectLst/>
                <a:latin typeface="Times New Roman" panose="02020603050405020304" pitchFamily="18" charset="0"/>
                <a:ea typeface="Times New Roman" panose="02020603050405020304" pitchFamily="18" charset="0"/>
                <a:cs typeface="Times New Roman" panose="02020603050405020304" pitchFamily="18" charset="0"/>
              </a:rPr>
              <a:t>ifferent cells are organized into tissues specialized to perform particular functions. </a:t>
            </a:r>
          </a:p>
          <a:p>
            <a:pPr marL="514350" indent="-285750" algn="just">
              <a:lnSpc>
                <a:spcPct val="115000"/>
              </a:lnSpc>
              <a:spcAft>
                <a:spcPts val="1000"/>
              </a:spcAft>
            </a:pPr>
            <a:r>
              <a:rPr lang="en-US" sz="11200" dirty="0">
                <a:effectLst/>
                <a:latin typeface="Times New Roman" panose="02020603050405020304" pitchFamily="18" charset="0"/>
                <a:ea typeface="Times New Roman" panose="02020603050405020304" pitchFamily="18" charset="0"/>
                <a:cs typeface="Times New Roman" panose="02020603050405020304" pitchFamily="18" charset="0"/>
              </a:rPr>
              <a:t>Tendons and bones, for example, are composed of connective tissue skin and mucous membranes are built from epithelial tissue. </a:t>
            </a:r>
            <a:endParaRPr lang="en-US" sz="11200" dirty="0">
              <a:latin typeface="Calibri" panose="020F0502020204030204" pitchFamily="34" charset="0"/>
              <a:ea typeface="Times New Roman" panose="02020603050405020304" pitchFamily="18" charset="0"/>
              <a:cs typeface="Times New Roman" panose="02020603050405020304" pitchFamily="18" charset="0"/>
            </a:endParaRPr>
          </a:p>
          <a:p>
            <a:pPr marL="514350" indent="-285750" algn="just">
              <a:lnSpc>
                <a:spcPct val="115000"/>
              </a:lnSpc>
              <a:spcAft>
                <a:spcPts val="1000"/>
              </a:spcAft>
            </a:pPr>
            <a:r>
              <a:rPr lang="en-US" sz="11200" dirty="0">
                <a:effectLst/>
                <a:latin typeface="Times New Roman" panose="02020603050405020304" pitchFamily="18" charset="0"/>
                <a:ea typeface="Times New Roman" panose="02020603050405020304" pitchFamily="18" charset="0"/>
                <a:cs typeface="Times New Roman" panose="02020603050405020304" pitchFamily="18" charset="0"/>
              </a:rPr>
              <a:t>Different tissue types are assembled into organs- specialized to perform particular functions. Examples of organs-  the heart, stomach, and brain. </a:t>
            </a:r>
          </a:p>
          <a:p>
            <a:pPr marL="514350" indent="-285750" algn="just">
              <a:lnSpc>
                <a:spcPct val="115000"/>
              </a:lnSpc>
              <a:spcAft>
                <a:spcPts val="1000"/>
              </a:spcAft>
            </a:pPr>
            <a:r>
              <a:rPr lang="en-US" sz="11200" dirty="0">
                <a:effectLst/>
                <a:latin typeface="Times New Roman" panose="02020603050405020304" pitchFamily="18" charset="0"/>
                <a:ea typeface="Times New Roman" panose="02020603050405020304" pitchFamily="18" charset="0"/>
                <a:cs typeface="Times New Roman" panose="02020603050405020304" pitchFamily="18" charset="0"/>
              </a:rPr>
              <a:t>Organs, in turn, are organized into systems such as the circulatory, digestive, or nervous systems. </a:t>
            </a:r>
          </a:p>
          <a:p>
            <a:pPr marL="514350" indent="-285750" algn="just">
              <a:lnSpc>
                <a:spcPct val="115000"/>
              </a:lnSpc>
              <a:spcAft>
                <a:spcPts val="1000"/>
              </a:spcAft>
            </a:pPr>
            <a:r>
              <a:rPr lang="en-US" sz="11200" dirty="0">
                <a:effectLst/>
                <a:latin typeface="Times New Roman" panose="02020603050405020304" pitchFamily="18" charset="0"/>
                <a:ea typeface="Times New Roman" panose="02020603050405020304" pitchFamily="18" charset="0"/>
                <a:cs typeface="Times New Roman" panose="02020603050405020304" pitchFamily="18" charset="0"/>
              </a:rPr>
              <a:t>All together, these assembled organ systems form the human body. </a:t>
            </a:r>
            <a:endParaRPr lang="en-US" sz="1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92760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DEAC3C-5D51-5C9F-7377-6C3E3E46208B}"/>
              </a:ext>
            </a:extLst>
          </p:cNvPr>
          <p:cNvSpPr>
            <a:spLocks noGrp="1"/>
          </p:cNvSpPr>
          <p:nvPr>
            <p:ph type="sldNum" sz="quarter" idx="12"/>
          </p:nvPr>
        </p:nvSpPr>
        <p:spPr/>
        <p:txBody>
          <a:bodyPr/>
          <a:lstStyle/>
          <a:p>
            <a:fld id="{2558A687-4C5C-4204-9CBB-EF3E7A5836F5}" type="slidenum">
              <a:rPr lang="en-US" smtClean="0"/>
              <a:t>8</a:t>
            </a:fld>
            <a:endParaRPr lang="en-US"/>
          </a:p>
        </p:txBody>
      </p:sp>
      <p:sp>
        <p:nvSpPr>
          <p:cNvPr id="3" name="Content Placeholder 2">
            <a:extLst>
              <a:ext uri="{FF2B5EF4-FFF2-40B4-BE49-F238E27FC236}">
                <a16:creationId xmlns:a16="http://schemas.microsoft.com/office/drawing/2014/main" id="{83496570-A4C5-4C1D-473F-9EAAA4326BA7}"/>
              </a:ext>
            </a:extLst>
          </p:cNvPr>
          <p:cNvSpPr>
            <a:spLocks noGrp="1"/>
          </p:cNvSpPr>
          <p:nvPr>
            <p:ph idx="4294967295"/>
          </p:nvPr>
        </p:nvSpPr>
        <p:spPr>
          <a:xfrm>
            <a:off x="425669" y="409903"/>
            <a:ext cx="11366938" cy="5946447"/>
          </a:xfrm>
        </p:spPr>
        <p:txBody>
          <a:bodyPr>
            <a:normAutofit fontScale="92500"/>
          </a:bodyPr>
          <a:lstStyle/>
          <a:p>
            <a:pPr marL="514350" indent="-285750" algn="just">
              <a:lnSpc>
                <a:spcPct val="115000"/>
              </a:lnSpc>
              <a:spcAft>
                <a:spcPts val="1000"/>
              </a:spcAft>
            </a:pPr>
            <a:r>
              <a:rPr lang="en-US" sz="4300" b="1" dirty="0">
                <a:effectLst/>
                <a:latin typeface="Times New Roman" panose="02020603050405020304" pitchFamily="18" charset="0"/>
                <a:ea typeface="Times New Roman" panose="02020603050405020304" pitchFamily="18" charset="0"/>
                <a:cs typeface="Times New Roman" panose="02020603050405020304" pitchFamily="18" charset="0"/>
              </a:rPr>
              <a:t>The components of a cell </a:t>
            </a:r>
          </a:p>
          <a:p>
            <a:pPr marL="514350" indent="-285750" algn="just">
              <a:lnSpc>
                <a:spcPct val="115000"/>
              </a:lnSpc>
              <a:spcAft>
                <a:spcPts val="10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Molecules-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formed by the union of atoms. Small molecules serve as building blocks for larger molecules. Proteins, nucleic acids, carbohydrates, and lipids are the four major molecules that underlie cell structure and also participate in cell functions.</a:t>
            </a:r>
          </a:p>
          <a:p>
            <a:pPr marL="514350" indent="-285750" algn="just">
              <a:lnSpc>
                <a:spcPct val="115000"/>
              </a:lnSpc>
              <a:spcAft>
                <a:spcPts val="10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Organelles-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membrane-bound compartments in cells, built largely from proteins. </a:t>
            </a:r>
          </a:p>
          <a:p>
            <a:pPr marL="514350" indent="-285750" algn="just">
              <a:lnSpc>
                <a:spcPct val="115000"/>
              </a:lnSpc>
              <a:spcAft>
                <a:spcPts val="10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Enzymes-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Biochemical reactions in cells are guided by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enzymes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specialized proteins that speed up chemical reactions. </a:t>
            </a:r>
          </a:p>
          <a:p>
            <a:pPr marL="514350" indent="-285750" algn="just">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nucleic acid-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DNA which contains the hereditary information for cells, and RNA, which works with DNA to build the thousands of proteins.</a:t>
            </a:r>
            <a:endParaRPr lang="en-US" dirty="0"/>
          </a:p>
        </p:txBody>
      </p:sp>
    </p:spTree>
    <p:extLst>
      <p:ext uri="{BB962C8B-B14F-4D97-AF65-F5344CB8AC3E}">
        <p14:creationId xmlns:p14="http://schemas.microsoft.com/office/powerpoint/2010/main" val="3094297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E53489-127C-8040-EB77-84B1DAE1CB3F}"/>
              </a:ext>
            </a:extLst>
          </p:cNvPr>
          <p:cNvSpPr>
            <a:spLocks noGrp="1"/>
          </p:cNvSpPr>
          <p:nvPr>
            <p:ph type="sldNum" sz="quarter" idx="12"/>
          </p:nvPr>
        </p:nvSpPr>
        <p:spPr/>
        <p:txBody>
          <a:bodyPr/>
          <a:lstStyle/>
          <a:p>
            <a:fld id="{2558A687-4C5C-4204-9CBB-EF3E7A5836F5}" type="slidenum">
              <a:rPr lang="en-US" smtClean="0"/>
              <a:t>9</a:t>
            </a:fld>
            <a:endParaRPr lang="en-US"/>
          </a:p>
        </p:txBody>
      </p:sp>
      <p:sp>
        <p:nvSpPr>
          <p:cNvPr id="4" name="TextBox 3">
            <a:extLst>
              <a:ext uri="{FF2B5EF4-FFF2-40B4-BE49-F238E27FC236}">
                <a16:creationId xmlns:a16="http://schemas.microsoft.com/office/drawing/2014/main" id="{EE3D0055-8C65-BE79-B5CB-967A8CD60C1C}"/>
              </a:ext>
            </a:extLst>
          </p:cNvPr>
          <p:cNvSpPr txBox="1"/>
          <p:nvPr/>
        </p:nvSpPr>
        <p:spPr>
          <a:xfrm>
            <a:off x="338667" y="423333"/>
            <a:ext cx="11684000" cy="7848302"/>
          </a:xfrm>
          <a:prstGeom prst="rect">
            <a:avLst/>
          </a:prstGeom>
          <a:noFill/>
        </p:spPr>
        <p:txBody>
          <a:bodyPr wrap="square">
            <a:spAutoFit/>
          </a:bodyPr>
          <a:lstStyle/>
          <a:p>
            <a:r>
              <a:rPr lang="en-US" sz="3600" b="1" dirty="0"/>
              <a:t>Cell Theory</a:t>
            </a:r>
          </a:p>
          <a:p>
            <a:r>
              <a:rPr lang="en-US" sz="3600" dirty="0"/>
              <a:t>Cell theory is one of the fundamental principles of biology, and was formulated based on observations by scientists like Matthias Schleiden, and Theodor Schwann,</a:t>
            </a:r>
          </a:p>
          <a:p>
            <a:r>
              <a:rPr lang="en-US" sz="3600" dirty="0"/>
              <a:t>  Its main tenets are:  </a:t>
            </a:r>
          </a:p>
          <a:p>
            <a:r>
              <a:rPr lang="en-US" sz="3600" dirty="0"/>
              <a:t>1. All living organisms are composed of cells.  </a:t>
            </a:r>
          </a:p>
          <a:p>
            <a:r>
              <a:rPr lang="en-US" sz="3600" dirty="0"/>
              <a:t>2. The cell is the basic unit of structure and function  </a:t>
            </a:r>
          </a:p>
          <a:p>
            <a:r>
              <a:rPr lang="en-US" sz="3600" dirty="0"/>
              <a:t>3. All cells arise from pre-existing cells.     </a:t>
            </a:r>
          </a:p>
          <a:p>
            <a:r>
              <a:rPr lang="en-US" sz="3600" dirty="0"/>
              <a:t>4. </a:t>
            </a:r>
            <a:r>
              <a:rPr lang="en-US" sz="3600" b="1" dirty="0"/>
              <a:t>Cells contain hereditary information</a:t>
            </a:r>
            <a:r>
              <a:rPr lang="en-US" sz="3600" dirty="0"/>
              <a:t>.  </a:t>
            </a:r>
          </a:p>
          <a:p>
            <a:r>
              <a:rPr lang="en-US" sz="3600" dirty="0"/>
              <a:t>5. All cells share basic chemical composition (e.g., lipids, proteins, nucleic acids)  </a:t>
            </a:r>
          </a:p>
          <a:p>
            <a:pPr algn="just"/>
            <a:endParaRPr lang="en-US" sz="3600" dirty="0">
              <a:solidFill>
                <a:srgbClr val="000000"/>
              </a:solidFill>
              <a:latin typeface="Times New Roman" panose="02020603050405020304" pitchFamily="18" charset="0"/>
              <a:ea typeface="Times New Roman" panose="02020603050405020304" pitchFamily="18" charset="0"/>
            </a:endParaRPr>
          </a:p>
          <a:p>
            <a:endParaRPr lang="en-US" sz="3600" dirty="0"/>
          </a:p>
          <a:p>
            <a:endParaRPr lang="en-US" sz="3600" dirty="0"/>
          </a:p>
        </p:txBody>
      </p:sp>
    </p:spTree>
    <p:extLst>
      <p:ext uri="{BB962C8B-B14F-4D97-AF65-F5344CB8AC3E}">
        <p14:creationId xmlns:p14="http://schemas.microsoft.com/office/powerpoint/2010/main" val="1633999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6629</TotalTime>
  <Words>1284</Words>
  <Application>Microsoft Office PowerPoint</Application>
  <PresentationFormat>Widescreen</PresentationFormat>
  <Paragraphs>122</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Cells vary considerably in size</vt:lpstr>
      <vt:lpstr>PowerPoint Presentation</vt:lpstr>
      <vt:lpstr>PowerPoint Presentation</vt:lpstr>
      <vt:lpstr>PowerPoint Presentation</vt:lpstr>
      <vt:lpstr>PowerPoint Presentation</vt:lpstr>
      <vt:lpstr>CELL TYPES AND STRUCTURE </vt:lpstr>
      <vt:lpstr>PowerPoint Presentation</vt:lpstr>
      <vt:lpstr>A typical Prokaryotic cell</vt:lpstr>
      <vt:lpstr>PowerPoint Presentation</vt:lpstr>
      <vt:lpstr> Nucleus of a cell </vt:lpstr>
      <vt:lpstr>A typical plant cell</vt:lpstr>
      <vt:lpstr>PowerPoint Presentation</vt:lpstr>
      <vt:lpstr>PowerPoint Presentation</vt:lpstr>
      <vt:lpstr>Typical Plant and Animal   cells</vt:lpstr>
      <vt:lpstr>Cellular Organelles and their functions </vt:lpstr>
      <vt:lpstr>Cellular Organelles and their functions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Abdur- Rahman Mustapha</dc:creator>
  <cp:lastModifiedBy>Abdur- Rahman Mustapha</cp:lastModifiedBy>
  <cp:revision>36</cp:revision>
  <cp:lastPrinted>2024-01-22T08:35:52Z</cp:lastPrinted>
  <dcterms:created xsi:type="dcterms:W3CDTF">2023-12-04T01:34:06Z</dcterms:created>
  <dcterms:modified xsi:type="dcterms:W3CDTF">2025-11-26T03:09:39Z</dcterms:modified>
</cp:coreProperties>
</file>