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2D832-F8C6-40C4-BCF7-CE9EB301C57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252681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2D832-F8C6-40C4-BCF7-CE9EB301C57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301984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2D832-F8C6-40C4-BCF7-CE9EB301C57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1118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2D832-F8C6-40C4-BCF7-CE9EB301C57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93869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22D832-F8C6-40C4-BCF7-CE9EB301C570}"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230426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2D832-F8C6-40C4-BCF7-CE9EB301C570}"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115392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22D832-F8C6-40C4-BCF7-CE9EB301C570}"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315067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2D832-F8C6-40C4-BCF7-CE9EB301C570}"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23418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2D832-F8C6-40C4-BCF7-CE9EB301C570}"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41900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22D832-F8C6-40C4-BCF7-CE9EB301C570}"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5533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22D832-F8C6-40C4-BCF7-CE9EB301C570}"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0B1A7-5FC2-42C3-83FB-4E5CA67FCD29}" type="slidenum">
              <a:rPr lang="en-US" smtClean="0"/>
              <a:t>‹#›</a:t>
            </a:fld>
            <a:endParaRPr lang="en-US"/>
          </a:p>
        </p:txBody>
      </p:sp>
    </p:spTree>
    <p:extLst>
      <p:ext uri="{BB962C8B-B14F-4D97-AF65-F5344CB8AC3E}">
        <p14:creationId xmlns:p14="http://schemas.microsoft.com/office/powerpoint/2010/main" val="374402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2D832-F8C6-40C4-BCF7-CE9EB301C570}"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0B1A7-5FC2-42C3-83FB-4E5CA67FCD29}" type="slidenum">
              <a:rPr lang="en-US" smtClean="0"/>
              <a:t>‹#›</a:t>
            </a:fld>
            <a:endParaRPr lang="en-US"/>
          </a:p>
        </p:txBody>
      </p:sp>
    </p:spTree>
    <p:extLst>
      <p:ext uri="{BB962C8B-B14F-4D97-AF65-F5344CB8AC3E}">
        <p14:creationId xmlns:p14="http://schemas.microsoft.com/office/powerpoint/2010/main" val="118220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kenhub.com/en/library/anatomy/axillary-vein" TargetMode="External"/><Relationship Id="rId3" Type="http://schemas.openxmlformats.org/officeDocument/2006/relationships/hyperlink" Target="https://www.kenhub.com/en/library/anatomy/superior-thoracic-artery" TargetMode="External"/><Relationship Id="rId7" Type="http://schemas.openxmlformats.org/officeDocument/2006/relationships/hyperlink" Target="https://www.kenhub.com/en/library/anatomy/internal-thoracic-artery" TargetMode="External"/><Relationship Id="rId2" Type="http://schemas.openxmlformats.org/officeDocument/2006/relationships/hyperlink" Target="https://www.kenhub.com/en/library/anatomy/the-axillary-artery" TargetMode="External"/><Relationship Id="rId1" Type="http://schemas.openxmlformats.org/officeDocument/2006/relationships/slideLayout" Target="../slideLayouts/slideLayout2.xml"/><Relationship Id="rId6" Type="http://schemas.openxmlformats.org/officeDocument/2006/relationships/hyperlink" Target="https://www.kenhub.com/en/library/anatomy/subscapular-artery" TargetMode="External"/><Relationship Id="rId5" Type="http://schemas.openxmlformats.org/officeDocument/2006/relationships/hyperlink" Target="https://www.kenhub.com/en/library/anatomy/lateral-thoracic-artery" TargetMode="External"/><Relationship Id="rId4" Type="http://schemas.openxmlformats.org/officeDocument/2006/relationships/hyperlink" Target="https://www.kenhub.com/en/library/anatomy/thoracoacromial-artery" TargetMode="External"/><Relationship Id="rId9" Type="http://schemas.openxmlformats.org/officeDocument/2006/relationships/hyperlink" Target="https://www.kenhub.com/en/library/anatomy/intercostal-vein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kenhub.com/en/library/anatomy/intercostal-nerv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ANATOMY OF THE </a:t>
            </a:r>
            <a:r>
              <a:rPr lang="en-US" b="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BREAST</a:t>
            </a:r>
            <a:endPar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p:txBody>
          <a:bodyPr/>
          <a:lstStyle/>
          <a:p>
            <a:r>
              <a:rPr lang="en-US" b="1"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TOKUNBO O.S</a:t>
            </a:r>
          </a:p>
          <a:p>
            <a:r>
              <a:rPr lang="en-US" b="1"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NEUROSCIENCE UNIT, ANATOMY DEPARTMENT, UNIOSUN</a:t>
            </a:r>
            <a:endParaRPr lang="en-US" b="1" dirty="0">
              <a:solidFill>
                <a:srgbClr val="00B05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0157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0"/>
            <a:ext cx="6776970" cy="6697905"/>
          </a:xfrm>
          <a:prstGeom prst="rect">
            <a:avLst/>
          </a:prstGeom>
        </p:spPr>
      </p:pic>
      <p:sp>
        <p:nvSpPr>
          <p:cNvPr id="5" name="TextBox 4"/>
          <p:cNvSpPr txBox="1"/>
          <p:nvPr/>
        </p:nvSpPr>
        <p:spPr>
          <a:xfrm>
            <a:off x="6905759" y="2305318"/>
            <a:ext cx="5123109" cy="1754326"/>
          </a:xfrm>
          <a:prstGeom prst="rect">
            <a:avLst/>
          </a:prstGeom>
          <a:noFill/>
        </p:spPr>
        <p:txBody>
          <a:bodyPr wrap="square" rtlCol="0">
            <a:spAutoFit/>
          </a:bodyPr>
          <a:lstStyle/>
          <a:p>
            <a:pPr algn="just"/>
            <a:r>
              <a:rPr lang="en-US" dirty="0" smtClean="0">
                <a:latin typeface="Arial Rounded MT Bold" panose="020F0704030504030204" pitchFamily="34" charset="0"/>
              </a:rPr>
              <a:t>These are mostly sweat and sebaceous glands, as well as the modified mammary glands called areolar glands (of Montgomery). Their function is to produce an antimicrobial secretion that protects the surface of areola.</a:t>
            </a:r>
            <a:endParaRPr lang="en-US" dirty="0">
              <a:latin typeface="Arial Rounded MT Bold" panose="020F0704030504030204" pitchFamily="34" charset="0"/>
            </a:endParaRPr>
          </a:p>
        </p:txBody>
      </p:sp>
    </p:spTree>
    <p:extLst>
      <p:ext uri="{BB962C8B-B14F-4D97-AF65-F5344CB8AC3E}">
        <p14:creationId xmlns:p14="http://schemas.microsoft.com/office/powerpoint/2010/main" val="212187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120428"/>
            <a:ext cx="10967434" cy="536396"/>
          </a:xfrm>
        </p:spPr>
        <p:txBody>
          <a:bodyPr>
            <a:normAutofit fontScale="90000"/>
          </a:bodyPr>
          <a:lstStyle/>
          <a:p>
            <a:r>
              <a:rPr lang="en-US" dirty="0" smtClean="0">
                <a:latin typeface="Arial Rounded MT Bold" panose="020F0704030504030204" pitchFamily="34" charset="0"/>
              </a:rPr>
              <a:t>LYMPHATIC DRAINAGE</a:t>
            </a:r>
            <a:endParaRPr lang="en-US" dirty="0">
              <a:latin typeface="Arial Rounded MT Bold" panose="020F0704030504030204" pitchFamily="34" charset="0"/>
            </a:endParaRPr>
          </a:p>
        </p:txBody>
      </p:sp>
      <p:sp>
        <p:nvSpPr>
          <p:cNvPr id="3" name="Content Placeholder 2"/>
          <p:cNvSpPr>
            <a:spLocks noGrp="1"/>
          </p:cNvSpPr>
          <p:nvPr>
            <p:ph idx="1"/>
          </p:nvPr>
        </p:nvSpPr>
        <p:spPr>
          <a:xfrm>
            <a:off x="231820" y="940158"/>
            <a:ext cx="11719774" cy="5653825"/>
          </a:xfrm>
        </p:spPr>
        <p:txBody>
          <a:bodyPr/>
          <a:lstStyle/>
          <a:p>
            <a:pPr algn="just"/>
            <a:r>
              <a:rPr lang="en-US" dirty="0" smtClean="0">
                <a:latin typeface="Arial Rounded MT Bold" panose="020F0704030504030204" pitchFamily="34" charset="0"/>
              </a:rPr>
              <a:t>The lymphatic drainage of the breast is very important, especially from the aspect of pathology. This is because breast carcinomas tend to spread by travelling through the </a:t>
            </a:r>
            <a:r>
              <a:rPr lang="en-US" dirty="0" smtClean="0">
                <a:solidFill>
                  <a:srgbClr val="FF0000"/>
                </a:solidFill>
                <a:latin typeface="Arial Rounded MT Bold" panose="020F0704030504030204" pitchFamily="34" charset="0"/>
              </a:rPr>
              <a:t>lymphatic vessels</a:t>
            </a:r>
            <a:r>
              <a:rPr lang="en-US" dirty="0" smtClean="0">
                <a:latin typeface="Arial Rounded MT Bold" panose="020F0704030504030204" pitchFamily="34" charset="0"/>
              </a:rPr>
              <a:t>, creating metastatic deposits in distant parts of the body.</a:t>
            </a:r>
          </a:p>
          <a:p>
            <a:pPr algn="just"/>
            <a:endParaRPr lang="en-US" dirty="0">
              <a:latin typeface="Arial Rounded MT Bold" panose="020F0704030504030204" pitchFamily="34" charset="0"/>
            </a:endParaRPr>
          </a:p>
          <a:p>
            <a:pPr algn="just"/>
            <a:r>
              <a:rPr lang="en-US" dirty="0" smtClean="0">
                <a:latin typeface="Arial Rounded MT Bold" panose="020F0704030504030204" pitchFamily="34" charset="0"/>
              </a:rPr>
              <a:t>Lymph from the breast lobules, nipple and areola areas collect into the </a:t>
            </a:r>
            <a:r>
              <a:rPr lang="en-US" dirty="0" err="1" smtClean="0">
                <a:solidFill>
                  <a:srgbClr val="FF0000"/>
                </a:solidFill>
                <a:latin typeface="Arial Rounded MT Bold" panose="020F0704030504030204" pitchFamily="34" charset="0"/>
              </a:rPr>
              <a:t>subareolar</a:t>
            </a:r>
            <a:r>
              <a:rPr lang="en-US" dirty="0" smtClean="0">
                <a:solidFill>
                  <a:srgbClr val="FF0000"/>
                </a:solidFill>
                <a:latin typeface="Arial Rounded MT Bold" panose="020F0704030504030204" pitchFamily="34" charset="0"/>
              </a:rPr>
              <a:t> lymphatic plexus</a:t>
            </a:r>
            <a:r>
              <a:rPr lang="en-US" dirty="0" smtClean="0">
                <a:latin typeface="Arial Rounded MT Bold" panose="020F0704030504030204" pitchFamily="34" charset="0"/>
              </a:rPr>
              <a:t>. From here, around 75% of lymph (</a:t>
            </a:r>
            <a:r>
              <a:rPr lang="en-US" dirty="0" smtClean="0">
                <a:solidFill>
                  <a:srgbClr val="7030A0"/>
                </a:solidFill>
                <a:latin typeface="Arial Rounded MT Bold" panose="020F0704030504030204" pitchFamily="34" charset="0"/>
              </a:rPr>
              <a:t>mostly from the lateral quadrants of the breast</a:t>
            </a:r>
            <a:r>
              <a:rPr lang="en-US" dirty="0" smtClean="0">
                <a:latin typeface="Arial Rounded MT Bold" panose="020F0704030504030204" pitchFamily="34" charset="0"/>
              </a:rPr>
              <a:t>) drains into the </a:t>
            </a:r>
            <a:r>
              <a:rPr lang="en-US" dirty="0" smtClean="0">
                <a:solidFill>
                  <a:srgbClr val="FF0000"/>
                </a:solidFill>
                <a:latin typeface="Arial Rounded MT Bold" panose="020F0704030504030204" pitchFamily="34" charset="0"/>
              </a:rPr>
              <a:t>pectoral lymph nodes</a:t>
            </a:r>
            <a:r>
              <a:rPr lang="en-US" dirty="0" smtClean="0">
                <a:latin typeface="Arial Rounded MT Bold" panose="020F0704030504030204" pitchFamily="34" charset="0"/>
              </a:rPr>
              <a:t>, and then into the </a:t>
            </a:r>
            <a:r>
              <a:rPr lang="en-US" dirty="0" smtClean="0">
                <a:solidFill>
                  <a:srgbClr val="FF0000"/>
                </a:solidFill>
                <a:latin typeface="Arial Rounded MT Bold" panose="020F0704030504030204" pitchFamily="34" charset="0"/>
              </a:rPr>
              <a:t>axillary lymph nodes</a:t>
            </a:r>
            <a:r>
              <a:rPr lang="en-US" dirty="0" smtClean="0">
                <a:latin typeface="Arial Rounded MT Bold" panose="020F0704030504030204" pitchFamily="34" charset="0"/>
              </a:rPr>
              <a:t>. </a:t>
            </a:r>
          </a:p>
          <a:p>
            <a:pPr algn="just"/>
            <a:endParaRPr lang="en-US" dirty="0">
              <a:latin typeface="Arial Rounded MT Bold" panose="020F0704030504030204" pitchFamily="34" charset="0"/>
            </a:endParaRPr>
          </a:p>
          <a:p>
            <a:pPr algn="just"/>
            <a:r>
              <a:rPr lang="en-US" dirty="0" smtClean="0">
                <a:latin typeface="Arial Rounded MT Bold" panose="020F0704030504030204" pitchFamily="34" charset="0"/>
              </a:rPr>
              <a:t>Whilst the remainder drains into the </a:t>
            </a:r>
            <a:r>
              <a:rPr lang="en-US" dirty="0" smtClean="0">
                <a:solidFill>
                  <a:srgbClr val="FF0000"/>
                </a:solidFill>
                <a:latin typeface="Arial Rounded MT Bold" panose="020F0704030504030204" pitchFamily="34" charset="0"/>
              </a:rPr>
              <a:t>parasternal lymph nodes</a:t>
            </a:r>
            <a:r>
              <a:rPr lang="en-US" dirty="0" smtClean="0">
                <a:latin typeface="Arial Rounded MT Bold" panose="020F0704030504030204" pitchFamily="34" charset="0"/>
              </a:rPr>
              <a:t>.</a:t>
            </a:r>
            <a:endParaRPr lang="en-US" dirty="0">
              <a:latin typeface="Arial Rounded MT Bold" panose="020F0704030504030204" pitchFamily="34" charset="0"/>
            </a:endParaRPr>
          </a:p>
        </p:txBody>
      </p:sp>
    </p:spTree>
    <p:extLst>
      <p:ext uri="{BB962C8B-B14F-4D97-AF65-F5344CB8AC3E}">
        <p14:creationId xmlns:p14="http://schemas.microsoft.com/office/powerpoint/2010/main" val="62999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72" y="174938"/>
            <a:ext cx="6683062" cy="6683062"/>
          </a:xfrm>
          <a:prstGeom prst="rect">
            <a:avLst/>
          </a:prstGeom>
        </p:spPr>
      </p:pic>
      <p:sp>
        <p:nvSpPr>
          <p:cNvPr id="5" name="TextBox 4"/>
          <p:cNvSpPr txBox="1"/>
          <p:nvPr/>
        </p:nvSpPr>
        <p:spPr>
          <a:xfrm>
            <a:off x="6928834" y="399244"/>
            <a:ext cx="5100034" cy="1477328"/>
          </a:xfrm>
          <a:prstGeom prst="rect">
            <a:avLst/>
          </a:prstGeom>
          <a:noFill/>
        </p:spPr>
        <p:txBody>
          <a:bodyPr wrap="square" rtlCol="0">
            <a:spAutoFit/>
          </a:bodyPr>
          <a:lstStyle/>
          <a:p>
            <a:pPr algn="just"/>
            <a:r>
              <a:rPr lang="en-US" dirty="0" smtClean="0">
                <a:latin typeface="Arial Rounded MT Bold" panose="020F0704030504030204" pitchFamily="34" charset="0"/>
              </a:rPr>
              <a:t>This is why axillary lymph nodes are the first to be surgically removed in certain stages of breast cancer. The axillary lymph nodes drain into the </a:t>
            </a:r>
            <a:r>
              <a:rPr lang="en-US" b="1" dirty="0" smtClean="0">
                <a:solidFill>
                  <a:srgbClr val="FF0000"/>
                </a:solidFill>
                <a:latin typeface="Arial Rounded MT Bold" panose="020F0704030504030204" pitchFamily="34" charset="0"/>
              </a:rPr>
              <a:t>subclavian lymphatic trunks</a:t>
            </a:r>
            <a:r>
              <a:rPr lang="en-US" dirty="0" smtClean="0">
                <a:latin typeface="Arial Rounded MT Bold" panose="020F0704030504030204" pitchFamily="34" charset="0"/>
              </a:rPr>
              <a:t>, which also drain the upper limbs.</a:t>
            </a:r>
            <a:endParaRPr lang="en-US" dirty="0">
              <a:latin typeface="Arial Rounded MT Bold" panose="020F0704030504030204" pitchFamily="34" charset="0"/>
            </a:endParaRPr>
          </a:p>
        </p:txBody>
      </p:sp>
      <p:sp>
        <p:nvSpPr>
          <p:cNvPr id="6" name="TextBox 5"/>
          <p:cNvSpPr txBox="1"/>
          <p:nvPr/>
        </p:nvSpPr>
        <p:spPr>
          <a:xfrm>
            <a:off x="6319234" y="2593139"/>
            <a:ext cx="5872766" cy="923330"/>
          </a:xfrm>
          <a:prstGeom prst="rect">
            <a:avLst/>
          </a:prstGeom>
          <a:noFill/>
        </p:spPr>
        <p:txBody>
          <a:bodyPr wrap="square" rtlCol="0">
            <a:spAutoFit/>
          </a:bodyPr>
          <a:lstStyle/>
          <a:p>
            <a:pPr algn="just"/>
            <a:r>
              <a:rPr lang="en-US" dirty="0" smtClean="0">
                <a:latin typeface="Arial Rounded MT Bold" panose="020F0704030504030204" pitchFamily="34" charset="0"/>
              </a:rPr>
              <a:t>The parasternal nodes drain into the </a:t>
            </a:r>
            <a:r>
              <a:rPr lang="en-US" dirty="0" err="1" smtClean="0">
                <a:solidFill>
                  <a:srgbClr val="FF0000"/>
                </a:solidFill>
                <a:latin typeface="Arial Rounded MT Bold" panose="020F0704030504030204" pitchFamily="34" charset="0"/>
              </a:rPr>
              <a:t>bronchomediastinal</a:t>
            </a:r>
            <a:r>
              <a:rPr lang="en-US" dirty="0" smtClean="0">
                <a:solidFill>
                  <a:srgbClr val="FF0000"/>
                </a:solidFill>
                <a:latin typeface="Arial Rounded MT Bold" panose="020F0704030504030204" pitchFamily="34" charset="0"/>
              </a:rPr>
              <a:t> trunks</a:t>
            </a:r>
            <a:r>
              <a:rPr lang="en-US" dirty="0" smtClean="0">
                <a:latin typeface="Arial Rounded MT Bold" panose="020F0704030504030204" pitchFamily="34" charset="0"/>
              </a:rPr>
              <a:t>, which also drain the thoracic organs.</a:t>
            </a:r>
            <a:endParaRPr lang="en-US" dirty="0">
              <a:latin typeface="Arial Rounded MT Bold" panose="020F0704030504030204" pitchFamily="34" charset="0"/>
            </a:endParaRPr>
          </a:p>
        </p:txBody>
      </p:sp>
      <p:sp>
        <p:nvSpPr>
          <p:cNvPr id="7" name="TextBox 6"/>
          <p:cNvSpPr txBox="1"/>
          <p:nvPr/>
        </p:nvSpPr>
        <p:spPr>
          <a:xfrm>
            <a:off x="6319234" y="4233036"/>
            <a:ext cx="5872766" cy="1754326"/>
          </a:xfrm>
          <a:prstGeom prst="rect">
            <a:avLst/>
          </a:prstGeom>
          <a:noFill/>
        </p:spPr>
        <p:txBody>
          <a:bodyPr wrap="square" rtlCol="0">
            <a:spAutoFit/>
          </a:bodyPr>
          <a:lstStyle/>
          <a:p>
            <a:pPr algn="just"/>
            <a:r>
              <a:rPr lang="en-US" dirty="0" smtClean="0">
                <a:latin typeface="Arial Rounded MT Bold" panose="020F0704030504030204" pitchFamily="34" charset="0"/>
              </a:rPr>
              <a:t>Besides the axillary and parasternal nodes, some drainage of the breast can occur via the </a:t>
            </a:r>
            <a:r>
              <a:rPr lang="en-US" dirty="0" smtClean="0">
                <a:solidFill>
                  <a:srgbClr val="FF0000"/>
                </a:solidFill>
                <a:latin typeface="Arial Rounded MT Bold" panose="020F0704030504030204" pitchFamily="34" charset="0"/>
              </a:rPr>
              <a:t>intercostal lymph nodes</a:t>
            </a:r>
            <a:r>
              <a:rPr lang="en-US" dirty="0" smtClean="0">
                <a:latin typeface="Arial Rounded MT Bold" panose="020F0704030504030204" pitchFamily="34" charset="0"/>
              </a:rPr>
              <a:t> which are located around the heads and necks of the ribs. The intercostal lymph nodes drain either into </a:t>
            </a:r>
            <a:r>
              <a:rPr lang="en-US" dirty="0" smtClean="0">
                <a:solidFill>
                  <a:srgbClr val="FF0000"/>
                </a:solidFill>
                <a:latin typeface="Arial Rounded MT Bold" panose="020F0704030504030204" pitchFamily="34" charset="0"/>
              </a:rPr>
              <a:t>the thoracic lymph duct </a:t>
            </a:r>
            <a:r>
              <a:rPr lang="en-US" dirty="0" smtClean="0">
                <a:latin typeface="Arial Rounded MT Bold" panose="020F0704030504030204" pitchFamily="34" charset="0"/>
              </a:rPr>
              <a:t>or the </a:t>
            </a:r>
            <a:r>
              <a:rPr lang="en-US" dirty="0" err="1" smtClean="0">
                <a:latin typeface="Arial Rounded MT Bold" panose="020F0704030504030204" pitchFamily="34" charset="0"/>
              </a:rPr>
              <a:t>bronchomediastinal</a:t>
            </a:r>
            <a:r>
              <a:rPr lang="en-US" dirty="0" smtClean="0">
                <a:latin typeface="Arial Rounded MT Bold" panose="020F0704030504030204" pitchFamily="34" charset="0"/>
              </a:rPr>
              <a:t> lymph trunks.</a:t>
            </a:r>
            <a:endParaRPr lang="en-US" dirty="0">
              <a:latin typeface="Arial Rounded MT Bold" panose="020F0704030504030204" pitchFamily="34" charset="0"/>
            </a:endParaRPr>
          </a:p>
        </p:txBody>
      </p:sp>
    </p:spTree>
    <p:extLst>
      <p:ext uri="{BB962C8B-B14F-4D97-AF65-F5344CB8AC3E}">
        <p14:creationId xmlns:p14="http://schemas.microsoft.com/office/powerpoint/2010/main" val="43435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365125"/>
            <a:ext cx="11629623" cy="459123"/>
          </a:xfrm>
        </p:spPr>
        <p:txBody>
          <a:bodyPr>
            <a:normAutofit fontScale="90000"/>
          </a:bodyPr>
          <a:lstStyle/>
          <a:p>
            <a:r>
              <a:rPr lang="en-US" b="1" dirty="0" smtClean="0">
                <a:solidFill>
                  <a:srgbClr val="FF0000"/>
                </a:solidFill>
                <a:latin typeface="Arial Rounded MT Bold" panose="020F0704030504030204" pitchFamily="34" charset="0"/>
              </a:rPr>
              <a:t>BLOOD SUPPLY</a:t>
            </a:r>
            <a:endParaRPr lang="en-US" b="1" dirty="0">
              <a:solidFill>
                <a:srgbClr val="FF0000"/>
              </a:solidFill>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436" y="97663"/>
            <a:ext cx="6605789" cy="6605789"/>
          </a:xfrm>
          <a:prstGeom prst="rect">
            <a:avLst/>
          </a:prstGeom>
        </p:spPr>
      </p:pic>
    </p:spTree>
    <p:extLst>
      <p:ext uri="{BB962C8B-B14F-4D97-AF65-F5344CB8AC3E}">
        <p14:creationId xmlns:p14="http://schemas.microsoft.com/office/powerpoint/2010/main" val="375599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3" y="193183"/>
            <a:ext cx="11809927" cy="6426558"/>
          </a:xfrm>
        </p:spPr>
        <p:txBody>
          <a:bodyPr/>
          <a:lstStyle/>
          <a:p>
            <a:pPr marL="0" indent="0">
              <a:buNone/>
            </a:pPr>
            <a:r>
              <a:rPr lang="en-US" dirty="0" smtClean="0">
                <a:effectLst>
                  <a:outerShdw blurRad="38100" dist="38100" dir="2700000" algn="tl">
                    <a:srgbClr val="000000">
                      <a:alpha val="43137"/>
                    </a:srgbClr>
                  </a:outerShdw>
                </a:effectLst>
                <a:latin typeface="Arial Rounded MT Bold" panose="020F0704030504030204" pitchFamily="34" charset="0"/>
              </a:rPr>
              <a:t>Breast blood supply comes from three sources:</a:t>
            </a:r>
          </a:p>
          <a:p>
            <a:pPr marL="0" indent="0">
              <a:buNone/>
            </a:pPr>
            <a:endParaRPr lang="en-US" dirty="0" smtClean="0">
              <a:effectLst>
                <a:outerShdw blurRad="38100" dist="38100" dir="2700000" algn="tl">
                  <a:srgbClr val="000000">
                    <a:alpha val="43137"/>
                  </a:srgbClr>
                </a:outerShdw>
              </a:effectLst>
              <a:latin typeface="Arial Rounded MT Bold" panose="020F0704030504030204" pitchFamily="34" charset="0"/>
            </a:endParaRPr>
          </a:p>
          <a:p>
            <a:r>
              <a:rPr lang="en-US" dirty="0" smtClean="0">
                <a:effectLst>
                  <a:outerShdw blurRad="38100" dist="38100" dir="2700000" algn="tl">
                    <a:srgbClr val="000000">
                      <a:alpha val="43137"/>
                    </a:srgbClr>
                  </a:outerShdw>
                </a:effectLst>
                <a:latin typeface="Arial Rounded MT Bold" panose="020F0704030504030204" pitchFamily="34" charset="0"/>
              </a:rPr>
              <a:t>Branches of the </a:t>
            </a:r>
            <a:r>
              <a:rPr lang="en-US" b="1" dirty="0" smtClean="0">
                <a:effectLst>
                  <a:outerShdw blurRad="38100" dist="38100" dir="2700000" algn="tl">
                    <a:srgbClr val="000000">
                      <a:alpha val="43137"/>
                    </a:srgbClr>
                  </a:outerShdw>
                </a:effectLst>
                <a:latin typeface="Arial Rounded MT Bold" panose="020F0704030504030204" pitchFamily="34" charset="0"/>
                <a:hlinkClick r:id="rId2"/>
              </a:rPr>
              <a:t>axillary artery</a:t>
            </a:r>
            <a:r>
              <a:rPr lang="en-US" dirty="0" smtClean="0">
                <a:effectLst>
                  <a:outerShdw blurRad="38100" dist="38100" dir="2700000" algn="tl">
                    <a:srgbClr val="000000">
                      <a:alpha val="43137"/>
                    </a:srgbClr>
                  </a:outerShdw>
                </a:effectLst>
                <a:latin typeface="Arial Rounded MT Bold" panose="020F0704030504030204" pitchFamily="34" charset="0"/>
              </a:rPr>
              <a:t> supply the </a:t>
            </a:r>
            <a:r>
              <a:rPr lang="en-US"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lateral part </a:t>
            </a:r>
            <a:r>
              <a:rPr lang="en-US" dirty="0" smtClean="0">
                <a:effectLst>
                  <a:outerShdw blurRad="38100" dist="38100" dir="2700000" algn="tl">
                    <a:srgbClr val="000000">
                      <a:alpha val="43137"/>
                    </a:srgbClr>
                  </a:outerShdw>
                </a:effectLst>
                <a:latin typeface="Arial Rounded MT Bold" panose="020F0704030504030204" pitchFamily="34" charset="0"/>
              </a:rPr>
              <a:t>of the breast. These are the </a:t>
            </a:r>
            <a:r>
              <a:rPr lang="en-US" dirty="0" smtClean="0">
                <a:effectLst>
                  <a:outerShdw blurRad="38100" dist="38100" dir="2700000" algn="tl">
                    <a:srgbClr val="000000">
                      <a:alpha val="43137"/>
                    </a:srgbClr>
                  </a:outerShdw>
                </a:effectLst>
                <a:latin typeface="Arial Rounded MT Bold" panose="020F0704030504030204" pitchFamily="34" charset="0"/>
                <a:hlinkClick r:id="rId3"/>
              </a:rPr>
              <a:t>superior thoracic</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err="1" smtClean="0">
                <a:effectLst>
                  <a:outerShdw blurRad="38100" dist="38100" dir="2700000" algn="tl">
                    <a:srgbClr val="000000">
                      <a:alpha val="43137"/>
                    </a:srgbClr>
                  </a:outerShdw>
                </a:effectLst>
                <a:latin typeface="Arial Rounded MT Bold" panose="020F0704030504030204" pitchFamily="34" charset="0"/>
                <a:hlinkClick r:id="rId4"/>
              </a:rPr>
              <a:t>thoracoacromial</a:t>
            </a:r>
            <a:r>
              <a:rPr lang="en-US" dirty="0" smtClean="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hlinkClick r:id="rId5"/>
              </a:rPr>
              <a:t>lateral thoracic</a:t>
            </a:r>
            <a:r>
              <a:rPr lang="en-US" dirty="0" smtClean="0">
                <a:effectLst>
                  <a:outerShdw blurRad="38100" dist="38100" dir="2700000" algn="tl">
                    <a:srgbClr val="000000">
                      <a:alpha val="43137"/>
                    </a:srgbClr>
                  </a:outerShdw>
                </a:effectLst>
                <a:latin typeface="Arial Rounded MT Bold" panose="020F0704030504030204" pitchFamily="34" charset="0"/>
              </a:rPr>
              <a:t> and </a:t>
            </a:r>
            <a:r>
              <a:rPr lang="en-US" dirty="0" smtClean="0">
                <a:effectLst>
                  <a:outerShdw blurRad="38100" dist="38100" dir="2700000" algn="tl">
                    <a:srgbClr val="000000">
                      <a:alpha val="43137"/>
                    </a:srgbClr>
                  </a:outerShdw>
                </a:effectLst>
                <a:latin typeface="Arial Rounded MT Bold" panose="020F0704030504030204" pitchFamily="34" charset="0"/>
                <a:hlinkClick r:id="rId6"/>
              </a:rPr>
              <a:t>subscapular</a:t>
            </a:r>
            <a:r>
              <a:rPr lang="en-US" dirty="0" smtClean="0">
                <a:effectLst>
                  <a:outerShdw blurRad="38100" dist="38100" dir="2700000" algn="tl">
                    <a:srgbClr val="000000">
                      <a:alpha val="43137"/>
                    </a:srgbClr>
                  </a:outerShdw>
                </a:effectLst>
                <a:latin typeface="Arial Rounded MT Bold" panose="020F0704030504030204" pitchFamily="34" charset="0"/>
              </a:rPr>
              <a:t> arteries.</a:t>
            </a:r>
          </a:p>
          <a:p>
            <a:r>
              <a:rPr lang="en-US" dirty="0" smtClean="0">
                <a:effectLst>
                  <a:outerShdw blurRad="38100" dist="38100" dir="2700000" algn="tl">
                    <a:srgbClr val="000000">
                      <a:alpha val="43137"/>
                    </a:srgbClr>
                  </a:outerShdw>
                </a:effectLst>
                <a:latin typeface="Arial Rounded MT Bold" panose="020F0704030504030204" pitchFamily="34" charset="0"/>
              </a:rPr>
              <a:t>Branches of the </a:t>
            </a:r>
            <a:r>
              <a:rPr lang="en-US" b="1" dirty="0" smtClean="0">
                <a:effectLst>
                  <a:outerShdw blurRad="38100" dist="38100" dir="2700000" algn="tl">
                    <a:srgbClr val="000000">
                      <a:alpha val="43137"/>
                    </a:srgbClr>
                  </a:outerShdw>
                </a:effectLst>
                <a:latin typeface="Arial Rounded MT Bold" panose="020F0704030504030204" pitchFamily="34" charset="0"/>
                <a:hlinkClick r:id="rId7"/>
              </a:rPr>
              <a:t>internal thoracic artery</a:t>
            </a:r>
            <a:r>
              <a:rPr lang="en-US" dirty="0" smtClean="0">
                <a:effectLst>
                  <a:outerShdw blurRad="38100" dist="38100" dir="2700000" algn="tl">
                    <a:srgbClr val="000000">
                      <a:alpha val="43137"/>
                    </a:srgbClr>
                  </a:outerShdw>
                </a:effectLst>
                <a:latin typeface="Arial Rounded MT Bold" panose="020F0704030504030204" pitchFamily="34" charset="0"/>
              </a:rPr>
              <a:t>, supply the </a:t>
            </a:r>
            <a:r>
              <a:rPr lang="en-US"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medial part </a:t>
            </a:r>
            <a:r>
              <a:rPr lang="en-US" dirty="0" smtClean="0">
                <a:effectLst>
                  <a:outerShdw blurRad="38100" dist="38100" dir="2700000" algn="tl">
                    <a:srgbClr val="000000">
                      <a:alpha val="43137"/>
                    </a:srgbClr>
                  </a:outerShdw>
                </a:effectLst>
                <a:latin typeface="Arial Rounded MT Bold" panose="020F0704030504030204" pitchFamily="34" charset="0"/>
              </a:rPr>
              <a:t>of the breast as the </a:t>
            </a:r>
            <a:r>
              <a:rPr lang="en-US"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medial mammary arteries</a:t>
            </a:r>
            <a:r>
              <a:rPr lang="en-US" dirty="0" smtClean="0">
                <a:effectLst>
                  <a:outerShdw blurRad="38100" dist="38100" dir="2700000" algn="tl">
                    <a:srgbClr val="000000">
                      <a:alpha val="43137"/>
                    </a:srgbClr>
                  </a:outerShdw>
                </a:effectLst>
                <a:latin typeface="Arial Rounded MT Bold" panose="020F0704030504030204" pitchFamily="34" charset="0"/>
              </a:rPr>
              <a:t>.</a:t>
            </a:r>
          </a:p>
          <a:p>
            <a:endParaRPr lang="en-US" dirty="0" smtClean="0">
              <a:effectLst>
                <a:outerShdw blurRad="38100" dist="38100" dir="2700000" algn="tl">
                  <a:srgbClr val="000000">
                    <a:alpha val="43137"/>
                  </a:srgbClr>
                </a:outerShdw>
              </a:effectLst>
              <a:latin typeface="Arial Rounded MT Bold" panose="020F0704030504030204" pitchFamily="34" charset="0"/>
            </a:endParaRPr>
          </a:p>
          <a:p>
            <a:r>
              <a:rPr lang="en-US" dirty="0" smtClean="0">
                <a:effectLst>
                  <a:outerShdw blurRad="38100" dist="38100" dir="2700000" algn="tl">
                    <a:srgbClr val="000000">
                      <a:alpha val="43137"/>
                    </a:srgbClr>
                  </a:outerShdw>
                </a:effectLst>
                <a:latin typeface="Arial Rounded MT Bold" panose="020F0704030504030204" pitchFamily="34" charset="0"/>
              </a:rPr>
              <a:t>Perforating branches of </a:t>
            </a:r>
            <a:r>
              <a:rPr lang="en-US"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second, third and fourth </a:t>
            </a:r>
            <a:r>
              <a:rPr lang="en-US" b="1"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intercostal arteries</a:t>
            </a:r>
            <a:r>
              <a:rPr lang="en-US" dirty="0" smtClean="0">
                <a:effectLst>
                  <a:outerShdw blurRad="38100" dist="38100" dir="2700000" algn="tl">
                    <a:srgbClr val="000000">
                      <a:alpha val="43137"/>
                    </a:srgbClr>
                  </a:outerShdw>
                </a:effectLst>
                <a:latin typeface="Arial Rounded MT Bold" panose="020F0704030504030204" pitchFamily="34" charset="0"/>
              </a:rPr>
              <a:t> contribute to the supply of the </a:t>
            </a:r>
            <a:r>
              <a:rPr lang="en-US"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entire breast</a:t>
            </a:r>
            <a:r>
              <a:rPr lang="en-US" dirty="0" smtClean="0">
                <a:effectLst>
                  <a:outerShdw blurRad="38100" dist="38100" dir="2700000" algn="tl">
                    <a:srgbClr val="000000">
                      <a:alpha val="43137"/>
                    </a:srgbClr>
                  </a:outerShdw>
                </a:effectLst>
                <a:latin typeface="Arial Rounded MT Bold" panose="020F0704030504030204" pitchFamily="34" charset="0"/>
              </a:rPr>
              <a:t>. </a:t>
            </a:r>
          </a:p>
          <a:p>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smtClean="0">
                <a:effectLst>
                  <a:outerShdw blurRad="38100" dist="38100" dir="2700000" algn="tl">
                    <a:srgbClr val="000000">
                      <a:alpha val="43137"/>
                    </a:srgbClr>
                  </a:outerShdw>
                </a:effectLst>
                <a:latin typeface="Arial Rounded MT Bold" panose="020F0704030504030204" pitchFamily="34" charset="0"/>
              </a:rPr>
              <a:t>Breast veins follow the mentioned arteries. They drain into the </a:t>
            </a:r>
            <a:r>
              <a:rPr lang="en-US" dirty="0" smtClean="0">
                <a:effectLst>
                  <a:outerShdw blurRad="38100" dist="38100" dir="2700000" algn="tl">
                    <a:srgbClr val="000000">
                      <a:alpha val="43137"/>
                    </a:srgbClr>
                  </a:outerShdw>
                </a:effectLst>
                <a:latin typeface="Arial Rounded MT Bold" panose="020F0704030504030204" pitchFamily="34" charset="0"/>
                <a:hlinkClick r:id="rId8"/>
              </a:rPr>
              <a:t>axillary</a:t>
            </a:r>
            <a:r>
              <a:rPr lang="en-US" dirty="0" smtClean="0">
                <a:effectLst>
                  <a:outerShdw blurRad="38100" dist="38100" dir="2700000" algn="tl">
                    <a:srgbClr val="000000">
                      <a:alpha val="43137"/>
                    </a:srgbClr>
                  </a:outerShdw>
                </a:effectLst>
                <a:latin typeface="Arial Rounded MT Bold" panose="020F0704030504030204" pitchFamily="34" charset="0"/>
              </a:rPr>
              <a:t>, internal thoracic and second to fourth </a:t>
            </a:r>
            <a:r>
              <a:rPr lang="en-US" dirty="0" smtClean="0">
                <a:effectLst>
                  <a:outerShdw blurRad="38100" dist="38100" dir="2700000" algn="tl">
                    <a:srgbClr val="000000">
                      <a:alpha val="43137"/>
                    </a:srgbClr>
                  </a:outerShdw>
                </a:effectLst>
                <a:latin typeface="Arial Rounded MT Bold" panose="020F0704030504030204" pitchFamily="34" charset="0"/>
                <a:hlinkClick r:id="rId9"/>
              </a:rPr>
              <a:t>intercostal veins</a:t>
            </a:r>
            <a:r>
              <a:rPr lang="en-US" dirty="0" smtClean="0">
                <a:effectLst>
                  <a:outerShdw blurRad="38100" dist="38100" dir="2700000" algn="tl">
                    <a:srgbClr val="000000">
                      <a:alpha val="43137"/>
                    </a:srgbClr>
                  </a:outerShdw>
                </a:effectLst>
                <a:latin typeface="Arial Rounded MT Bold" panose="020F0704030504030204" pitchFamily="34" charset="0"/>
              </a:rPr>
              <a:t>.</a:t>
            </a:r>
          </a:p>
          <a:p>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0996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171943"/>
            <a:ext cx="10515600" cy="510638"/>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INNERVATION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10165" y="1171977"/>
            <a:ext cx="11499761" cy="5004986"/>
          </a:xfrm>
        </p:spPr>
        <p:txBody>
          <a:bodyPr/>
          <a:lstStyle/>
          <a:p>
            <a:endParaRPr lang="en-US" dirty="0" smtClean="0"/>
          </a:p>
          <a:p>
            <a:endParaRPr lang="en-US" dirty="0"/>
          </a:p>
          <a:p>
            <a:endParaRPr lang="en-US" dirty="0" smtClean="0"/>
          </a:p>
          <a:p>
            <a:pPr algn="just"/>
            <a:r>
              <a:rPr lang="en-US" dirty="0" smtClean="0">
                <a:latin typeface="Arial Rounded MT Bold" panose="020F0704030504030204" pitchFamily="34" charset="0"/>
              </a:rPr>
              <a:t>The </a:t>
            </a:r>
            <a:r>
              <a:rPr lang="en-US" dirty="0" smtClean="0">
                <a:solidFill>
                  <a:srgbClr val="00B050"/>
                </a:solidFill>
                <a:latin typeface="Arial Rounded MT Bold" panose="020F0704030504030204" pitchFamily="34" charset="0"/>
              </a:rPr>
              <a:t>anterior and lateral </a:t>
            </a:r>
            <a:r>
              <a:rPr lang="en-US" dirty="0" smtClean="0">
                <a:solidFill>
                  <a:srgbClr val="7030A0"/>
                </a:solidFill>
                <a:latin typeface="Arial Rounded MT Bold" panose="020F0704030504030204" pitchFamily="34" charset="0"/>
              </a:rPr>
              <a:t>cutaneous branches </a:t>
            </a:r>
            <a:r>
              <a:rPr lang="en-US" dirty="0" smtClean="0">
                <a:latin typeface="Arial Rounded MT Bold" panose="020F0704030504030204" pitchFamily="34" charset="0"/>
              </a:rPr>
              <a:t>of the second to sixth </a:t>
            </a:r>
            <a:r>
              <a:rPr lang="en-US" dirty="0" smtClean="0">
                <a:latin typeface="Arial Rounded MT Bold" panose="020F0704030504030204" pitchFamily="34" charset="0"/>
                <a:hlinkClick r:id="rId2"/>
              </a:rPr>
              <a:t>intercostal nerves</a:t>
            </a:r>
            <a:r>
              <a:rPr lang="en-US" dirty="0" smtClean="0">
                <a:latin typeface="Arial Rounded MT Bold" panose="020F0704030504030204" pitchFamily="34" charset="0"/>
              </a:rPr>
              <a:t> are responsible for breast innervation. </a:t>
            </a:r>
            <a:r>
              <a:rPr lang="en-US" dirty="0" smtClean="0">
                <a:solidFill>
                  <a:srgbClr val="FF0000"/>
                </a:solidFill>
                <a:latin typeface="Arial Rounded MT Bold" panose="020F0704030504030204" pitchFamily="34" charset="0"/>
              </a:rPr>
              <a:t>Note that the nipple is supplied by the fourth intercostal nerve.</a:t>
            </a:r>
          </a:p>
          <a:p>
            <a:endParaRPr lang="en-US" dirty="0"/>
          </a:p>
          <a:p>
            <a:endParaRPr lang="en-US" dirty="0"/>
          </a:p>
        </p:txBody>
      </p:sp>
    </p:spTree>
    <p:extLst>
      <p:ext uri="{BB962C8B-B14F-4D97-AF65-F5344CB8AC3E}">
        <p14:creationId xmlns:p14="http://schemas.microsoft.com/office/powerpoint/2010/main" val="340678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33" y="146184"/>
            <a:ext cx="11745533" cy="690943"/>
          </a:xfrm>
        </p:spPr>
        <p:txBody>
          <a:bodyPr>
            <a:normAutofit fontScale="90000"/>
          </a:bodyPr>
          <a:lstStyle/>
          <a:p>
            <a:r>
              <a:rPr lang="en-US" dirty="0" smtClean="0">
                <a:effectLst>
                  <a:outerShdw blurRad="38100" dist="38100" dir="2700000" algn="tl">
                    <a:srgbClr val="000000">
                      <a:alpha val="43137"/>
                    </a:srgbClr>
                  </a:outerShdw>
                </a:effectLst>
                <a:latin typeface="Arial Rounded MT Bold" panose="020F0704030504030204" pitchFamily="34" charset="0"/>
              </a:rPr>
              <a:t>Clinical Correlates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3233" y="1120462"/>
            <a:ext cx="11745533" cy="5473521"/>
          </a:xfrm>
        </p:spPr>
        <p:txBody>
          <a:bodyPr/>
          <a:lstStyle/>
          <a:p>
            <a:pPr>
              <a:buFont typeface="Wingdings" panose="05000000000000000000" pitchFamily="2" charset="2"/>
              <a:buChar char="q"/>
            </a:pPr>
            <a:r>
              <a:rPr lang="en-US" b="1" dirty="0" smtClean="0">
                <a:solidFill>
                  <a:srgbClr val="FF0000"/>
                </a:solidFill>
                <a:latin typeface="Arial Rounded MT Bold" panose="020F0704030504030204" pitchFamily="34" charset="0"/>
              </a:rPr>
              <a:t>Mastectomy</a:t>
            </a:r>
          </a:p>
          <a:p>
            <a:endParaRPr lang="en-US" dirty="0" smtClean="0"/>
          </a:p>
          <a:p>
            <a:pPr algn="just"/>
            <a:r>
              <a:rPr lang="en-US" dirty="0" smtClean="0">
                <a:latin typeface="Arial Rounded MT Bold" panose="020F0704030504030204" pitchFamily="34" charset="0"/>
              </a:rPr>
              <a:t>The extensive removal of the breast and adjacent tissues for </a:t>
            </a:r>
            <a:r>
              <a:rPr lang="en-US" b="1" dirty="0" smtClean="0">
                <a:solidFill>
                  <a:srgbClr val="FF0000"/>
                </a:solidFill>
                <a:latin typeface="Arial Rounded MT Bold" panose="020F0704030504030204" pitchFamily="34" charset="0"/>
              </a:rPr>
              <a:t>carcinoma</a:t>
            </a:r>
            <a:r>
              <a:rPr lang="en-US" dirty="0" smtClean="0">
                <a:latin typeface="Arial Rounded MT Bold" panose="020F0704030504030204" pitchFamily="34" charset="0"/>
              </a:rPr>
              <a:t> which was very common in earlier decades has now given place in many cases to </a:t>
            </a:r>
            <a:r>
              <a:rPr lang="en-US" dirty="0" smtClean="0">
                <a:solidFill>
                  <a:srgbClr val="FF0000"/>
                </a:solidFill>
                <a:latin typeface="Arial Rounded MT Bold" panose="020F0704030504030204" pitchFamily="34" charset="0"/>
              </a:rPr>
              <a:t>local excision </a:t>
            </a:r>
            <a:r>
              <a:rPr lang="en-US" dirty="0" smtClean="0">
                <a:latin typeface="Arial Rounded MT Bold" panose="020F0704030504030204" pitchFamily="34" charset="0"/>
              </a:rPr>
              <a:t>supplemented by </a:t>
            </a:r>
            <a:r>
              <a:rPr lang="en-US" dirty="0" smtClean="0">
                <a:solidFill>
                  <a:srgbClr val="FF0000"/>
                </a:solidFill>
                <a:latin typeface="Arial Rounded MT Bold" panose="020F0704030504030204" pitchFamily="34" charset="0"/>
              </a:rPr>
              <a:t>radiotherapy</a:t>
            </a:r>
            <a:r>
              <a:rPr lang="en-US" dirty="0" smtClean="0">
                <a:latin typeface="Arial Rounded MT Bold" panose="020F0704030504030204" pitchFamily="34" charset="0"/>
              </a:rPr>
              <a:t> and </a:t>
            </a:r>
            <a:r>
              <a:rPr lang="en-US" dirty="0" smtClean="0">
                <a:solidFill>
                  <a:srgbClr val="FF0000"/>
                </a:solidFill>
                <a:latin typeface="Arial Rounded MT Bold" panose="020F0704030504030204" pitchFamily="34" charset="0"/>
              </a:rPr>
              <a:t>chemotherapy</a:t>
            </a:r>
            <a:r>
              <a:rPr lang="en-US" dirty="0" smtClean="0">
                <a:latin typeface="Arial Rounded MT Bold" panose="020F0704030504030204" pitchFamily="34" charset="0"/>
              </a:rPr>
              <a:t>. If simple mastectomy is required, the breast is stripped-off the pectoralis fascia and adjacent muscles, together with axillary fat and lymph nodes. For more radical procedures, one or both pectoral muscles can be removed as well. </a:t>
            </a:r>
            <a:endParaRPr lang="en-US" dirty="0">
              <a:latin typeface="Arial Rounded MT Bold" panose="020F0704030504030204" pitchFamily="34" charset="0"/>
            </a:endParaRPr>
          </a:p>
        </p:txBody>
      </p:sp>
    </p:spTree>
    <p:extLst>
      <p:ext uri="{BB962C8B-B14F-4D97-AF65-F5344CB8AC3E}">
        <p14:creationId xmlns:p14="http://schemas.microsoft.com/office/powerpoint/2010/main" val="22051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5" y="206062"/>
            <a:ext cx="11629623" cy="6426558"/>
          </a:xfrm>
        </p:spPr>
        <p:txBody>
          <a:bodyPr/>
          <a:lstStyle/>
          <a:p>
            <a:pPr>
              <a:buFont typeface="Wingdings" panose="05000000000000000000" pitchFamily="2" charset="2"/>
              <a:buChar char="q"/>
            </a:pPr>
            <a:r>
              <a:rPr lang="en-US" b="1" dirty="0" smtClean="0">
                <a:solidFill>
                  <a:srgbClr val="FF0000"/>
                </a:solidFill>
                <a:latin typeface="Arial Rounded MT Bold" panose="020F0704030504030204" pitchFamily="34" charset="0"/>
              </a:rPr>
              <a:t>Changes in Breast</a:t>
            </a:r>
          </a:p>
          <a:p>
            <a:endParaRPr lang="en-US" dirty="0"/>
          </a:p>
          <a:p>
            <a:pPr algn="just"/>
            <a:r>
              <a:rPr lang="en-US" dirty="0" smtClean="0">
                <a:latin typeface="Arial Rounded MT Bold" panose="020F0704030504030204" pitchFamily="34" charset="0"/>
              </a:rPr>
              <a:t>Changes such as </a:t>
            </a:r>
            <a:r>
              <a:rPr lang="en-US" b="1" dirty="0" smtClean="0">
                <a:solidFill>
                  <a:srgbClr val="FF0000"/>
                </a:solidFill>
                <a:latin typeface="Arial Rounded MT Bold" panose="020F0704030504030204" pitchFamily="34" charset="0"/>
              </a:rPr>
              <a:t>branching of the lactiferous duct</a:t>
            </a:r>
            <a:r>
              <a:rPr lang="en-US" dirty="0" smtClean="0">
                <a:solidFill>
                  <a:srgbClr val="FF0000"/>
                </a:solidFill>
                <a:latin typeface="Arial Rounded MT Bold" panose="020F0704030504030204" pitchFamily="34" charset="0"/>
              </a:rPr>
              <a:t> </a:t>
            </a:r>
            <a:r>
              <a:rPr lang="en-US" dirty="0" smtClean="0">
                <a:latin typeface="Arial Rounded MT Bold" panose="020F0704030504030204" pitchFamily="34" charset="0"/>
              </a:rPr>
              <a:t>occur in the breast tissue during </a:t>
            </a:r>
            <a:r>
              <a:rPr lang="en-US" dirty="0" smtClean="0">
                <a:solidFill>
                  <a:srgbClr val="FF0000"/>
                </a:solidFill>
                <a:latin typeface="Arial Rounded MT Bold" panose="020F0704030504030204" pitchFamily="34" charset="0"/>
              </a:rPr>
              <a:t>menstrual periods </a:t>
            </a:r>
            <a:r>
              <a:rPr lang="en-US" dirty="0" smtClean="0">
                <a:latin typeface="Arial Rounded MT Bold" panose="020F0704030504030204" pitchFamily="34" charset="0"/>
              </a:rPr>
              <a:t>and in </a:t>
            </a:r>
            <a:r>
              <a:rPr lang="en-US" dirty="0" smtClean="0">
                <a:solidFill>
                  <a:srgbClr val="FF0000"/>
                </a:solidFill>
                <a:latin typeface="Arial Rounded MT Bold" panose="020F0704030504030204" pitchFamily="34" charset="0"/>
              </a:rPr>
              <a:t>pregnancy</a:t>
            </a:r>
            <a:r>
              <a:rPr lang="en-US" dirty="0" smtClean="0">
                <a:latin typeface="Arial Rounded MT Bold" panose="020F0704030504030204" pitchFamily="34" charset="0"/>
              </a:rPr>
              <a:t>. Although mammary glands are prepared for secretion by mid-pregnancy, they do not produce milk until shortly after the baby is born. </a:t>
            </a:r>
            <a:r>
              <a:rPr lang="en-US" b="1" dirty="0" smtClean="0">
                <a:solidFill>
                  <a:srgbClr val="00B050"/>
                </a:solidFill>
                <a:latin typeface="Arial Rounded MT Bold" panose="020F0704030504030204" pitchFamily="34" charset="0"/>
              </a:rPr>
              <a:t>Colostrum</a:t>
            </a:r>
            <a:r>
              <a:rPr lang="en-US" dirty="0" smtClean="0">
                <a:latin typeface="Arial Rounded MT Bold" panose="020F0704030504030204" pitchFamily="34" charset="0"/>
              </a:rPr>
              <a:t>, a creamy </a:t>
            </a:r>
            <a:r>
              <a:rPr lang="en-US" dirty="0" smtClean="0">
                <a:solidFill>
                  <a:srgbClr val="00B050"/>
                </a:solidFill>
                <a:latin typeface="Arial Rounded MT Bold" panose="020F0704030504030204" pitchFamily="34" charset="0"/>
              </a:rPr>
              <a:t>white to yellowish pre-milk fluid</a:t>
            </a:r>
            <a:r>
              <a:rPr lang="en-US" dirty="0" smtClean="0">
                <a:latin typeface="Arial Rounded MT Bold" panose="020F0704030504030204" pitchFamily="34" charset="0"/>
              </a:rPr>
              <a:t>, may secrete from </a:t>
            </a:r>
            <a:r>
              <a:rPr lang="en-US" dirty="0" smtClean="0">
                <a:solidFill>
                  <a:srgbClr val="00B050"/>
                </a:solidFill>
                <a:latin typeface="Arial Rounded MT Bold" panose="020F0704030504030204" pitchFamily="34" charset="0"/>
              </a:rPr>
              <a:t>the nipples during the last trimester of pregnancy and during initial episodes of nursing. </a:t>
            </a:r>
            <a:r>
              <a:rPr lang="en-US" dirty="0" smtClean="0">
                <a:latin typeface="Arial Rounded MT Bold" panose="020F0704030504030204" pitchFamily="34" charset="0"/>
              </a:rPr>
              <a:t>Colostrum is believed to be especially </a:t>
            </a:r>
            <a:r>
              <a:rPr lang="en-US" dirty="0" smtClean="0">
                <a:solidFill>
                  <a:srgbClr val="00B050"/>
                </a:solidFill>
                <a:latin typeface="Arial Rounded MT Bold" panose="020F0704030504030204" pitchFamily="34" charset="0"/>
              </a:rPr>
              <a:t>rich in protein</a:t>
            </a:r>
            <a:r>
              <a:rPr lang="en-US" dirty="0" smtClean="0">
                <a:latin typeface="Arial Rounded MT Bold" panose="020F0704030504030204" pitchFamily="34" charset="0"/>
              </a:rPr>
              <a:t>, </a:t>
            </a:r>
            <a:r>
              <a:rPr lang="en-US" dirty="0" smtClean="0">
                <a:solidFill>
                  <a:srgbClr val="00B050"/>
                </a:solidFill>
                <a:latin typeface="Arial Rounded MT Bold" panose="020F0704030504030204" pitchFamily="34" charset="0"/>
              </a:rPr>
              <a:t>immune agents </a:t>
            </a:r>
            <a:r>
              <a:rPr lang="en-US" dirty="0" smtClean="0">
                <a:latin typeface="Arial Rounded MT Bold" panose="020F0704030504030204" pitchFamily="34" charset="0"/>
              </a:rPr>
              <a:t>and </a:t>
            </a:r>
            <a:r>
              <a:rPr lang="en-US" dirty="0" smtClean="0">
                <a:solidFill>
                  <a:srgbClr val="00B050"/>
                </a:solidFill>
                <a:latin typeface="Arial Rounded MT Bold" panose="020F0704030504030204" pitchFamily="34" charset="0"/>
              </a:rPr>
              <a:t>a growth factor </a:t>
            </a:r>
            <a:r>
              <a:rPr lang="en-US" dirty="0" smtClean="0">
                <a:latin typeface="Arial Rounded MT Bold" panose="020F0704030504030204" pitchFamily="34" charset="0"/>
              </a:rPr>
              <a:t>affecting the infant’s intestines. In </a:t>
            </a:r>
            <a:r>
              <a:rPr lang="en-US" dirty="0" smtClean="0">
                <a:solidFill>
                  <a:srgbClr val="7030A0"/>
                </a:solidFill>
                <a:latin typeface="Arial Rounded MT Bold" panose="020F0704030504030204" pitchFamily="34" charset="0"/>
              </a:rPr>
              <a:t>multiparous women</a:t>
            </a:r>
            <a:r>
              <a:rPr lang="en-US" dirty="0" smtClean="0">
                <a:latin typeface="Arial Rounded MT Bold" panose="020F0704030504030204" pitchFamily="34" charset="0"/>
              </a:rPr>
              <a:t>, the breast often </a:t>
            </a:r>
            <a:r>
              <a:rPr lang="en-US" dirty="0" smtClean="0">
                <a:solidFill>
                  <a:srgbClr val="7030A0"/>
                </a:solidFill>
                <a:latin typeface="Arial Rounded MT Bold" panose="020F0704030504030204" pitchFamily="34" charset="0"/>
              </a:rPr>
              <a:t>becomes large and pendulous</a:t>
            </a:r>
            <a:r>
              <a:rPr lang="en-US" dirty="0" smtClean="0">
                <a:latin typeface="Arial Rounded MT Bold" panose="020F0704030504030204" pitchFamily="34" charset="0"/>
              </a:rPr>
              <a:t>. The breasts in </a:t>
            </a:r>
            <a:r>
              <a:rPr lang="en-US" dirty="0" smtClean="0">
                <a:solidFill>
                  <a:srgbClr val="FF0000"/>
                </a:solidFill>
                <a:latin typeface="Arial Rounded MT Bold" panose="020F0704030504030204" pitchFamily="34" charset="0"/>
              </a:rPr>
              <a:t>elderly women </a:t>
            </a:r>
            <a:r>
              <a:rPr lang="en-US" dirty="0" smtClean="0">
                <a:latin typeface="Arial Rounded MT Bold" panose="020F0704030504030204" pitchFamily="34" charset="0"/>
              </a:rPr>
              <a:t>are usually </a:t>
            </a:r>
            <a:r>
              <a:rPr lang="en-US" dirty="0" smtClean="0">
                <a:solidFill>
                  <a:srgbClr val="FF0000"/>
                </a:solidFill>
                <a:latin typeface="Arial Rounded MT Bold" panose="020F0704030504030204" pitchFamily="34" charset="0"/>
              </a:rPr>
              <a:t>small</a:t>
            </a:r>
            <a:r>
              <a:rPr lang="en-US" dirty="0" smtClean="0">
                <a:latin typeface="Arial Rounded MT Bold" panose="020F0704030504030204" pitchFamily="34" charset="0"/>
              </a:rPr>
              <a:t> because of the </a:t>
            </a:r>
            <a:r>
              <a:rPr lang="en-US" dirty="0" smtClean="0">
                <a:solidFill>
                  <a:srgbClr val="FF0000"/>
                </a:solidFill>
                <a:latin typeface="Arial Rounded MT Bold" panose="020F0704030504030204" pitchFamily="34" charset="0"/>
              </a:rPr>
              <a:t>decrease in fat </a:t>
            </a:r>
            <a:r>
              <a:rPr lang="en-US" dirty="0" smtClean="0">
                <a:latin typeface="Arial Rounded MT Bold" panose="020F0704030504030204" pitchFamily="34" charset="0"/>
              </a:rPr>
              <a:t>and the </a:t>
            </a:r>
            <a:r>
              <a:rPr lang="en-US" dirty="0" smtClean="0">
                <a:solidFill>
                  <a:srgbClr val="FF0000"/>
                </a:solidFill>
                <a:latin typeface="Arial Rounded MT Bold" panose="020F0704030504030204" pitchFamily="34" charset="0"/>
              </a:rPr>
              <a:t>atrophy</a:t>
            </a:r>
            <a:r>
              <a:rPr lang="en-US" dirty="0" smtClean="0">
                <a:latin typeface="Arial Rounded MT Bold" panose="020F0704030504030204" pitchFamily="34" charset="0"/>
              </a:rPr>
              <a:t> of glandular tissue.</a:t>
            </a:r>
          </a:p>
          <a:p>
            <a:endParaRPr lang="en-US" dirty="0"/>
          </a:p>
        </p:txBody>
      </p:sp>
    </p:spTree>
    <p:extLst>
      <p:ext uri="{BB962C8B-B14F-4D97-AF65-F5344CB8AC3E}">
        <p14:creationId xmlns:p14="http://schemas.microsoft.com/office/powerpoint/2010/main" val="90318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412124"/>
            <a:ext cx="11681138" cy="6259132"/>
          </a:xfrm>
        </p:spPr>
        <p:txBody>
          <a:bodyPr>
            <a:normAutofit fontScale="92500" lnSpcReduction="10000"/>
          </a:bodyPr>
          <a:lstStyle/>
          <a:p>
            <a:pPr>
              <a:buFont typeface="Wingdings" panose="05000000000000000000" pitchFamily="2" charset="2"/>
              <a:buChar char="q"/>
            </a:pPr>
            <a:r>
              <a:rPr lang="en-US" b="1" dirty="0" smtClean="0">
                <a:solidFill>
                  <a:srgbClr val="FF0000"/>
                </a:solidFill>
                <a:latin typeface="Arial Rounded MT Bold" panose="020F0704030504030204" pitchFamily="34" charset="0"/>
              </a:rPr>
              <a:t>Gynecomastia</a:t>
            </a:r>
          </a:p>
          <a:p>
            <a:endParaRPr lang="en-US" b="1" dirty="0"/>
          </a:p>
          <a:p>
            <a:pPr algn="just"/>
            <a:r>
              <a:rPr lang="en-US" dirty="0" smtClean="0">
                <a:latin typeface="Arial Rounded MT Bold" panose="020F0704030504030204" pitchFamily="34" charset="0"/>
              </a:rPr>
              <a:t>Gynecomastia is </a:t>
            </a:r>
            <a:r>
              <a:rPr lang="en-US" b="1" dirty="0" smtClean="0">
                <a:latin typeface="Arial Rounded MT Bold" panose="020F0704030504030204" pitchFamily="34" charset="0"/>
              </a:rPr>
              <a:t>swelling</a:t>
            </a:r>
            <a:r>
              <a:rPr lang="en-US" dirty="0" smtClean="0">
                <a:latin typeface="Arial Rounded MT Bold" panose="020F0704030504030204" pitchFamily="34" charset="0"/>
              </a:rPr>
              <a:t> of the breast tissue in boys or men, caused by an imbalance of the hormones </a:t>
            </a:r>
            <a:r>
              <a:rPr lang="en-US" b="1" dirty="0" smtClean="0">
                <a:latin typeface="Arial Rounded MT Bold" panose="020F0704030504030204" pitchFamily="34" charset="0"/>
              </a:rPr>
              <a:t>estrogen</a:t>
            </a:r>
            <a:r>
              <a:rPr lang="en-US" dirty="0" smtClean="0">
                <a:latin typeface="Arial Rounded MT Bold" panose="020F0704030504030204" pitchFamily="34" charset="0"/>
              </a:rPr>
              <a:t> and </a:t>
            </a:r>
            <a:r>
              <a:rPr lang="en-US" b="1" dirty="0" smtClean="0">
                <a:latin typeface="Arial Rounded MT Bold" panose="020F0704030504030204" pitchFamily="34" charset="0"/>
              </a:rPr>
              <a:t>testosterone</a:t>
            </a:r>
            <a:r>
              <a:rPr lang="en-US" dirty="0" smtClean="0">
                <a:latin typeface="Arial Rounded MT Bold" panose="020F0704030504030204" pitchFamily="34" charset="0"/>
              </a:rPr>
              <a:t>. Slight temporary enlargement of the breast is a normal occurrence with a frequency of 70% in males at puberty. Breast hypertrophy in males after puberty is relatively rare, and may be age related or drug related, for example the use of anabolic steroids.</a:t>
            </a:r>
          </a:p>
          <a:p>
            <a:pPr algn="just"/>
            <a:r>
              <a:rPr lang="en-US" dirty="0" smtClean="0">
                <a:latin typeface="Arial Rounded MT Bold" panose="020F0704030504030204" pitchFamily="34" charset="0"/>
              </a:rPr>
              <a:t>Gynecomastia may also result from an imbalance between estrogenic and androgenic hormones or from a change in the metabolism of sex hormones by the liver. It can affect one or both breasts, sometimes unevenly. Newborns, boys going through puberty and older men may develop gynecomastia as a result of normal changes in hormone levels. Generally, gynecomastia is not a serious problem, but it can be tough to cope with the condition. Men and boys with gynecomastia sometimes have pain in their breasts and may feel embarrassed. Gynecomastia may go away on its own. If it persists, medication or surgery may help.</a:t>
            </a:r>
            <a:endParaRPr lang="en-US" b="1" dirty="0" smtClean="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267360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4" y="141668"/>
            <a:ext cx="12028868" cy="6529588"/>
          </a:xfrm>
        </p:spPr>
        <p:txBody>
          <a:bodyPr>
            <a:normAutofit fontScale="92500" lnSpcReduction="10000"/>
          </a:bodyPr>
          <a:lstStyle/>
          <a:p>
            <a:pPr>
              <a:buFont typeface="Wingdings" panose="05000000000000000000" pitchFamily="2" charset="2"/>
              <a:buChar char="q"/>
            </a:pPr>
            <a:r>
              <a:rPr lang="en-US" b="1" dirty="0" smtClean="0">
                <a:solidFill>
                  <a:srgbClr val="FF0000"/>
                </a:solidFill>
              </a:rPr>
              <a:t>Breast Cancer</a:t>
            </a:r>
          </a:p>
          <a:p>
            <a:pPr algn="just"/>
            <a:r>
              <a:rPr lang="en-US" dirty="0" smtClean="0">
                <a:latin typeface="Arial Rounded MT Bold" panose="020F0704030504030204" pitchFamily="34" charset="0"/>
              </a:rPr>
              <a:t>Breast cancer is the most common type of cancer to be diagnosed within the UK. After lung cancer it has the second highest death rate due to cancer. It is more common in women than men.</a:t>
            </a:r>
          </a:p>
          <a:p>
            <a:pPr algn="just"/>
            <a:r>
              <a:rPr lang="en-US" dirty="0" smtClean="0">
                <a:latin typeface="Arial Rounded MT Bold" panose="020F0704030504030204" pitchFamily="34" charset="0"/>
              </a:rPr>
              <a:t>Common presentations associated with breast cancer are due to blockages of the</a:t>
            </a:r>
            <a:r>
              <a:rPr lang="en-US" b="1" dirty="0" smtClean="0">
                <a:latin typeface="Arial Rounded MT Bold" panose="020F0704030504030204" pitchFamily="34" charset="0"/>
              </a:rPr>
              <a:t> lymphatic drainage</a:t>
            </a:r>
            <a:r>
              <a:rPr lang="en-US" dirty="0" smtClean="0">
                <a:latin typeface="Arial Rounded MT Bold" panose="020F0704030504030204" pitchFamily="34" charset="0"/>
              </a:rPr>
              <a:t>. Excess lymph builds up in the subcutaneous tissue, resulting in clinical features such as nipple deviation and retraction, and prominent skin between small dimpled pores (</a:t>
            </a:r>
            <a:r>
              <a:rPr lang="en-US" dirty="0" err="1" smtClean="0">
                <a:latin typeface="Arial Rounded MT Bold" panose="020F0704030504030204" pitchFamily="34" charset="0"/>
              </a:rPr>
              <a:t>peau</a:t>
            </a:r>
            <a:r>
              <a:rPr lang="en-US" dirty="0" smtClean="0">
                <a:latin typeface="Arial Rounded MT Bold" panose="020F0704030504030204" pitchFamily="34" charset="0"/>
              </a:rPr>
              <a:t> </a:t>
            </a:r>
            <a:r>
              <a:rPr lang="en-US" dirty="0" err="1" smtClean="0">
                <a:latin typeface="Arial Rounded MT Bold" panose="020F0704030504030204" pitchFamily="34" charset="0"/>
              </a:rPr>
              <a:t>d’orange</a:t>
            </a:r>
            <a:r>
              <a:rPr lang="en-US" dirty="0" smtClean="0">
                <a:latin typeface="Arial Rounded MT Bold" panose="020F0704030504030204" pitchFamily="34" charset="0"/>
              </a:rPr>
              <a:t>). Larger dimples are generally caused by cancerous invasions and fibrosis. This causes traction of the </a:t>
            </a:r>
            <a:r>
              <a:rPr lang="en-US" b="1" dirty="0" smtClean="0">
                <a:latin typeface="Arial Rounded MT Bold" panose="020F0704030504030204" pitchFamily="34" charset="0"/>
              </a:rPr>
              <a:t>suspensory ligaments</a:t>
            </a:r>
            <a:r>
              <a:rPr lang="en-US" dirty="0" smtClean="0">
                <a:latin typeface="Arial Rounded MT Bold" panose="020F0704030504030204" pitchFamily="34" charset="0"/>
              </a:rPr>
              <a:t>, causing them to shorten.</a:t>
            </a:r>
          </a:p>
          <a:p>
            <a:pPr algn="just"/>
            <a:r>
              <a:rPr lang="en-US" dirty="0" smtClean="0">
                <a:latin typeface="Arial Rounded MT Bold" panose="020F0704030504030204" pitchFamily="34" charset="0"/>
              </a:rPr>
              <a:t>Metastasis commonly occurs through the lymph nodes. It is most likely to be the </a:t>
            </a:r>
            <a:r>
              <a:rPr lang="en-US" b="1" dirty="0" smtClean="0">
                <a:latin typeface="Arial Rounded MT Bold" panose="020F0704030504030204" pitchFamily="34" charset="0"/>
              </a:rPr>
              <a:t>axillary lymph nodes</a:t>
            </a:r>
            <a:r>
              <a:rPr lang="en-US" dirty="0" smtClean="0">
                <a:latin typeface="Arial Rounded MT Bold" panose="020F0704030504030204" pitchFamily="34" charset="0"/>
              </a:rPr>
              <a:t> that are involved. They become stony hard and fixed. Following this, the cancer can spread to distant places such as the liver, lungs, bones and ovary.</a:t>
            </a:r>
          </a:p>
          <a:p>
            <a:pPr algn="just"/>
            <a:r>
              <a:rPr lang="en-US" dirty="0" smtClean="0">
                <a:latin typeface="Arial Rounded MT Bold" panose="020F0704030504030204" pitchFamily="34" charset="0"/>
              </a:rPr>
              <a:t>To assess a suspected breast cancer a triple assessment is carried out. This involves clinical examination, imaging using a </a:t>
            </a:r>
            <a:r>
              <a:rPr lang="en-US" b="1" dirty="0" smtClean="0">
                <a:latin typeface="Arial Rounded MT Bold" panose="020F0704030504030204" pitchFamily="34" charset="0"/>
              </a:rPr>
              <a:t>mammogram</a:t>
            </a:r>
            <a:r>
              <a:rPr lang="en-US" dirty="0" smtClean="0">
                <a:latin typeface="Arial Rounded MT Bold" panose="020F0704030504030204" pitchFamily="34" charset="0"/>
              </a:rPr>
              <a:t> and ultrasound scan and finally a biopsy.</a:t>
            </a:r>
          </a:p>
          <a:p>
            <a:endParaRPr lang="en-US" dirty="0"/>
          </a:p>
        </p:txBody>
      </p:sp>
    </p:spTree>
    <p:extLst>
      <p:ext uri="{BB962C8B-B14F-4D97-AF65-F5344CB8AC3E}">
        <p14:creationId xmlns:p14="http://schemas.microsoft.com/office/powerpoint/2010/main" val="222512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7" y="365125"/>
            <a:ext cx="11513713" cy="690943"/>
          </a:xfrm>
        </p:spPr>
        <p:txBody>
          <a:bodyPr>
            <a:normAutofit fontScale="90000"/>
          </a:bodyPr>
          <a:lstStyle/>
          <a:p>
            <a:r>
              <a:rPr lang="en-US"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Intro</a:t>
            </a:r>
            <a:endParaRPr lang="en-US"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06061" y="1390918"/>
            <a:ext cx="11797049" cy="4786045"/>
          </a:xfrm>
        </p:spPr>
        <p:txBody>
          <a:bodyPr/>
          <a:lstStyle/>
          <a:p>
            <a:pPr algn="just"/>
            <a:r>
              <a:rPr lang="en-US" dirty="0" smtClean="0">
                <a:latin typeface="Arial Rounded MT Bold" panose="020F0704030504030204" pitchFamily="34" charset="0"/>
              </a:rPr>
              <a:t>The </a:t>
            </a:r>
            <a:r>
              <a:rPr lang="en-US" b="1" dirty="0" smtClean="0">
                <a:latin typeface="Arial Rounded MT Bold" panose="020F0704030504030204" pitchFamily="34" charset="0"/>
              </a:rPr>
              <a:t>breasts</a:t>
            </a:r>
            <a:r>
              <a:rPr lang="en-US" dirty="0" smtClean="0">
                <a:latin typeface="Arial Rounded MT Bold" panose="020F0704030504030204" pitchFamily="34" charset="0"/>
              </a:rPr>
              <a:t> are paired structures located on the anterior thoracic wall, in the pectoral region. They are present in both males and females, yet are more prominent in females following puberty.</a:t>
            </a:r>
          </a:p>
          <a:p>
            <a:pPr algn="just"/>
            <a:endParaRPr lang="en-US" dirty="0">
              <a:latin typeface="Arial Rounded MT Bold" panose="020F0704030504030204" pitchFamily="34" charset="0"/>
            </a:endParaRPr>
          </a:p>
          <a:p>
            <a:pPr algn="just"/>
            <a:r>
              <a:rPr lang="en-US"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The female breast in humans contain mammary glands that produce milk for nursing their young. The </a:t>
            </a:r>
            <a:r>
              <a:rPr lang="en-US" dirty="0" err="1" smtClean="0">
                <a:solidFill>
                  <a:srgbClr val="0070C0"/>
                </a:solidFill>
                <a:effectLst>
                  <a:outerShdw blurRad="38100" dist="38100" dir="2700000" algn="tl">
                    <a:srgbClr val="000000">
                      <a:alpha val="43137"/>
                    </a:srgbClr>
                  </a:outerShdw>
                </a:effectLst>
                <a:latin typeface="Arial Rounded MT Bold" panose="020F0704030504030204" pitchFamily="34" charset="0"/>
              </a:rPr>
              <a:t>latin</a:t>
            </a:r>
            <a:r>
              <a:rPr lang="en-US"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 name for the breast is </a:t>
            </a:r>
            <a:r>
              <a:rPr lang="en-US"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mamma</a:t>
            </a:r>
            <a:r>
              <a:rPr lang="en-US"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 thus it is clear why we belong to the class of </a:t>
            </a:r>
            <a:r>
              <a:rPr lang="en-US" i="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mammals </a:t>
            </a:r>
            <a:r>
              <a:rPr lang="en-US"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together with many other animal species.</a:t>
            </a:r>
            <a:endParaRPr lang="en-US"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1354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112" y="391732"/>
            <a:ext cx="6181858" cy="6154382"/>
          </a:xfrm>
          <a:prstGeom prst="rect">
            <a:avLst/>
          </a:prstGeom>
        </p:spPr>
      </p:pic>
    </p:spTree>
    <p:extLst>
      <p:ext uri="{BB962C8B-B14F-4D97-AF65-F5344CB8AC3E}">
        <p14:creationId xmlns:p14="http://schemas.microsoft.com/office/powerpoint/2010/main" val="291634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17" y="926004"/>
            <a:ext cx="7315200" cy="4619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994" y="1163392"/>
            <a:ext cx="3810000" cy="3810000"/>
          </a:xfrm>
          <a:prstGeom prst="rect">
            <a:avLst/>
          </a:prstGeom>
        </p:spPr>
      </p:pic>
    </p:spTree>
    <p:extLst>
      <p:ext uri="{BB962C8B-B14F-4D97-AF65-F5344CB8AC3E}">
        <p14:creationId xmlns:p14="http://schemas.microsoft.com/office/powerpoint/2010/main" val="400285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672" y="210580"/>
            <a:ext cx="10515600" cy="497760"/>
          </a:xfrm>
        </p:spPr>
        <p:txBody>
          <a:bodyPr>
            <a:normAutofit fontScale="90000"/>
          </a:bodyPr>
          <a:lstStyle/>
          <a:p>
            <a:r>
              <a:rPr lang="en-US"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Key facts</a:t>
            </a:r>
            <a:endParaRPr lang="en-US" dirty="0">
              <a:solidFill>
                <a:srgbClr val="7030A0"/>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991672" y="836877"/>
            <a:ext cx="10328858" cy="5840205"/>
          </a:xfrm>
          <a:prstGeom prst="rect">
            <a:avLst/>
          </a:prstGeom>
        </p:spPr>
      </p:pic>
    </p:spTree>
    <p:extLst>
      <p:ext uri="{BB962C8B-B14F-4D97-AF65-F5344CB8AC3E}">
        <p14:creationId xmlns:p14="http://schemas.microsoft.com/office/powerpoint/2010/main" val="319851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159063"/>
            <a:ext cx="10515600" cy="459123"/>
          </a:xfrm>
        </p:spPr>
        <p:txBody>
          <a:bodyPr>
            <a:normAutofit fontScale="90000"/>
          </a:bodyPr>
          <a:lstStyle/>
          <a:p>
            <a:r>
              <a:rPr lang="en-US" dirty="0" smtClean="0">
                <a:effectLst>
                  <a:outerShdw blurRad="38100" dist="38100" dir="2700000" algn="tl">
                    <a:srgbClr val="000000">
                      <a:alpha val="43137"/>
                    </a:srgbClr>
                  </a:outerShdw>
                </a:effectLst>
                <a:latin typeface="Arial Rounded MT Bold" panose="020F0704030504030204" pitchFamily="34" charset="0"/>
              </a:rPr>
              <a:t>SURFACE ANATOMY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48802" y="875764"/>
            <a:ext cx="11641429" cy="5486400"/>
          </a:xfrm>
        </p:spPr>
        <p:txBody>
          <a:bodyPr/>
          <a:lstStyle/>
          <a:p>
            <a:pPr algn="just"/>
            <a:r>
              <a:rPr lang="en-US"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The breast is located on the anterior thoracic wall. It extends horizontally from the lateral border of the sternum to the </a:t>
            </a:r>
            <a:r>
              <a:rPr lang="en-US" b="1"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mid-axillary line</a:t>
            </a:r>
            <a:r>
              <a:rPr lang="en-US"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 Vertically, it spans between the 2nd and 6th</a:t>
            </a:r>
            <a:r>
              <a:rPr lang="en-US" b="1"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 costal cartilages</a:t>
            </a:r>
            <a:r>
              <a:rPr lang="en-US" dirty="0" smtClean="0">
                <a:solidFill>
                  <a:srgbClr val="00B050"/>
                </a:solidFill>
                <a:effectLst>
                  <a:outerShdw blurRad="38100" dist="38100" dir="2700000" algn="tl">
                    <a:srgbClr val="000000">
                      <a:alpha val="43137"/>
                    </a:srgbClr>
                  </a:outerShdw>
                </a:effectLst>
                <a:latin typeface="Arial Rounded MT Bold" panose="020F0704030504030204" pitchFamily="34" charset="0"/>
              </a:rPr>
              <a:t>. It lies superficially to the pectoralis major and serratus anterior muscles.</a:t>
            </a:r>
          </a:p>
          <a:p>
            <a:pPr algn="just"/>
            <a:endParaRPr lang="en-US" dirty="0">
              <a:solidFill>
                <a:srgbClr val="00B050"/>
              </a:solidFill>
              <a:effectLst>
                <a:outerShdw blurRad="38100" dist="38100" dir="2700000" algn="tl">
                  <a:srgbClr val="000000">
                    <a:alpha val="43137"/>
                  </a:srgbClr>
                </a:outerShdw>
              </a:effectLst>
              <a:latin typeface="Arial Rounded MT Bold" panose="020F0704030504030204" pitchFamily="34" charset="0"/>
            </a:endParaRPr>
          </a:p>
          <a:p>
            <a:pPr algn="just"/>
            <a:r>
              <a:rPr lang="en-US" dirty="0" smtClean="0">
                <a:latin typeface="Arial Rounded MT Bold" panose="020F0704030504030204" pitchFamily="34" charset="0"/>
              </a:rPr>
              <a:t>The breasts are found at the anterior thoracic wall, anterior to the deep fascia and pectoral muscles; separated from them by the </a:t>
            </a:r>
            <a:r>
              <a:rPr lang="en-US" dirty="0" err="1" smtClean="0">
                <a:latin typeface="Arial Rounded MT Bold" panose="020F0704030504030204" pitchFamily="34" charset="0"/>
              </a:rPr>
              <a:t>retromammary</a:t>
            </a:r>
            <a:r>
              <a:rPr lang="en-US" dirty="0" smtClean="0">
                <a:latin typeface="Arial Rounded MT Bold" panose="020F0704030504030204" pitchFamily="34" charset="0"/>
              </a:rPr>
              <a:t> space. Each breast consists of mammary glands and surrounding connective tissue</a:t>
            </a:r>
            <a:r>
              <a:rPr lang="en-US" dirty="0">
                <a:latin typeface="Arial Rounded MT Bold" panose="020F0704030504030204" pitchFamily="34" charset="0"/>
              </a:rPr>
              <a: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1687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0670"/>
            <a:ext cx="7598534" cy="6612102"/>
          </a:xfrm>
          <a:prstGeom prst="rect">
            <a:avLst/>
          </a:prstGeom>
        </p:spPr>
      </p:pic>
    </p:spTree>
    <p:extLst>
      <p:ext uri="{BB962C8B-B14F-4D97-AF65-F5344CB8AC3E}">
        <p14:creationId xmlns:p14="http://schemas.microsoft.com/office/powerpoint/2010/main" val="410823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5" y="399245"/>
            <a:ext cx="11578107" cy="6310648"/>
          </a:xfrm>
        </p:spPr>
        <p:txBody>
          <a:bodyPr>
            <a:normAutofit/>
          </a:bodyPr>
          <a:lstStyle/>
          <a:p>
            <a:pPr marL="0" indent="0" algn="just">
              <a:buNone/>
            </a:pPr>
            <a:r>
              <a:rPr lang="en-US"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The breast can be considered to be composed of two regions:</a:t>
            </a:r>
          </a:p>
          <a:p>
            <a:pPr marL="0" indent="0" algn="just">
              <a:buNone/>
            </a:pPr>
            <a:endParaRPr lang="en-US" dirty="0" smtClean="0">
              <a:latin typeface="Arial Rounded MT Bold" panose="020F0704030504030204" pitchFamily="34" charset="0"/>
            </a:endParaRPr>
          </a:p>
          <a:p>
            <a:pPr algn="just"/>
            <a:r>
              <a:rPr lang="en-US" b="1" dirty="0" smtClean="0">
                <a:solidFill>
                  <a:srgbClr val="FF0000"/>
                </a:solidFill>
                <a:latin typeface="Arial Rounded MT Bold" panose="020F0704030504030204" pitchFamily="34" charset="0"/>
              </a:rPr>
              <a:t>Circular body</a:t>
            </a:r>
            <a:r>
              <a:rPr lang="en-US" dirty="0" smtClean="0">
                <a:solidFill>
                  <a:srgbClr val="FF0000"/>
                </a:solidFill>
                <a:latin typeface="Arial Rounded MT Bold" panose="020F0704030504030204" pitchFamily="34" charset="0"/>
              </a:rPr>
              <a:t> </a:t>
            </a:r>
            <a:r>
              <a:rPr lang="en-US" dirty="0" smtClean="0">
                <a:latin typeface="Arial Rounded MT Bold" panose="020F0704030504030204" pitchFamily="34" charset="0"/>
              </a:rPr>
              <a:t>– largest and most prominent part of the breast.</a:t>
            </a:r>
          </a:p>
          <a:p>
            <a:pPr algn="just"/>
            <a:endParaRPr lang="en-US" dirty="0" smtClean="0">
              <a:latin typeface="Arial Rounded MT Bold" panose="020F0704030504030204" pitchFamily="34" charset="0"/>
            </a:endParaRPr>
          </a:p>
          <a:p>
            <a:pPr algn="just"/>
            <a:r>
              <a:rPr lang="en-US" b="1" dirty="0" smtClean="0">
                <a:solidFill>
                  <a:srgbClr val="FF0000"/>
                </a:solidFill>
                <a:latin typeface="Arial Rounded MT Bold" panose="020F0704030504030204" pitchFamily="34" charset="0"/>
              </a:rPr>
              <a:t>Axillary tail</a:t>
            </a:r>
            <a:r>
              <a:rPr lang="en-US" dirty="0" smtClean="0">
                <a:solidFill>
                  <a:srgbClr val="FF0000"/>
                </a:solidFill>
                <a:latin typeface="Arial Rounded MT Bold" panose="020F0704030504030204" pitchFamily="34" charset="0"/>
              </a:rPr>
              <a:t> </a:t>
            </a:r>
            <a:r>
              <a:rPr lang="en-US" dirty="0" smtClean="0">
                <a:latin typeface="Arial Rounded MT Bold" panose="020F0704030504030204" pitchFamily="34" charset="0"/>
              </a:rPr>
              <a:t>– smaller part, runs along the inferior lateral edge of the pectoralis major towards the axillary fossa.</a:t>
            </a:r>
          </a:p>
          <a:p>
            <a:pPr algn="just"/>
            <a:endParaRPr lang="en-US" dirty="0" smtClean="0">
              <a:latin typeface="Arial Rounded MT Bold" panose="020F0704030504030204" pitchFamily="34" charset="0"/>
            </a:endParaRPr>
          </a:p>
          <a:p>
            <a:pPr algn="just"/>
            <a:r>
              <a:rPr lang="en-US" dirty="0" smtClean="0">
                <a:solidFill>
                  <a:srgbClr val="002060"/>
                </a:solidFill>
                <a:latin typeface="Arial Rounded MT Bold" panose="020F0704030504030204" pitchFamily="34" charset="0"/>
              </a:rPr>
              <a:t>At the </a:t>
            </a:r>
            <a:r>
              <a:rPr lang="en-US" dirty="0" err="1" smtClean="0">
                <a:solidFill>
                  <a:srgbClr val="00B050"/>
                </a:solidFill>
                <a:latin typeface="Arial Rounded MT Bold" panose="020F0704030504030204" pitchFamily="34" charset="0"/>
              </a:rPr>
              <a:t>centre</a:t>
            </a:r>
            <a:r>
              <a:rPr lang="en-US" dirty="0" smtClean="0">
                <a:solidFill>
                  <a:srgbClr val="002060"/>
                </a:solidFill>
                <a:latin typeface="Arial Rounded MT Bold" panose="020F0704030504030204" pitchFamily="34" charset="0"/>
              </a:rPr>
              <a:t> of the breast is the </a:t>
            </a:r>
            <a:r>
              <a:rPr lang="en-US" b="1" dirty="0" smtClean="0">
                <a:solidFill>
                  <a:srgbClr val="00B050"/>
                </a:solidFill>
                <a:latin typeface="Arial Rounded MT Bold" panose="020F0704030504030204" pitchFamily="34" charset="0"/>
              </a:rPr>
              <a:t>nipple</a:t>
            </a:r>
            <a:r>
              <a:rPr lang="en-US" dirty="0" smtClean="0">
                <a:solidFill>
                  <a:srgbClr val="002060"/>
                </a:solidFill>
                <a:latin typeface="Arial Rounded MT Bold" panose="020F0704030504030204" pitchFamily="34" charset="0"/>
              </a:rPr>
              <a:t>, composed mostly of </a:t>
            </a:r>
            <a:r>
              <a:rPr lang="en-US" dirty="0" smtClean="0">
                <a:solidFill>
                  <a:srgbClr val="00B050"/>
                </a:solidFill>
                <a:latin typeface="Arial Rounded MT Bold" panose="020F0704030504030204" pitchFamily="34" charset="0"/>
              </a:rPr>
              <a:t>smooth muscle </a:t>
            </a:r>
            <a:r>
              <a:rPr lang="en-US" dirty="0" err="1" smtClean="0">
                <a:solidFill>
                  <a:srgbClr val="00B050"/>
                </a:solidFill>
                <a:latin typeface="Arial Rounded MT Bold" panose="020F0704030504030204" pitchFamily="34" charset="0"/>
              </a:rPr>
              <a:t>fibres</a:t>
            </a:r>
            <a:r>
              <a:rPr lang="en-US" dirty="0" smtClean="0">
                <a:solidFill>
                  <a:srgbClr val="002060"/>
                </a:solidFill>
                <a:latin typeface="Arial Rounded MT Bold" panose="020F0704030504030204" pitchFamily="34" charset="0"/>
              </a:rPr>
              <a:t>. Surrounding the nipple is a pigmented area of skin termed </a:t>
            </a:r>
            <a:r>
              <a:rPr lang="en-US" dirty="0" smtClean="0">
                <a:solidFill>
                  <a:srgbClr val="00B050"/>
                </a:solidFill>
                <a:latin typeface="Arial Rounded MT Bold" panose="020F0704030504030204" pitchFamily="34" charset="0"/>
              </a:rPr>
              <a:t>the </a:t>
            </a:r>
            <a:r>
              <a:rPr lang="en-US" b="1" dirty="0" smtClean="0">
                <a:solidFill>
                  <a:srgbClr val="00B050"/>
                </a:solidFill>
                <a:latin typeface="Arial Rounded MT Bold" panose="020F0704030504030204" pitchFamily="34" charset="0"/>
              </a:rPr>
              <a:t>areolae</a:t>
            </a:r>
            <a:r>
              <a:rPr lang="en-US" dirty="0" smtClean="0">
                <a:solidFill>
                  <a:srgbClr val="002060"/>
                </a:solidFill>
                <a:latin typeface="Arial Rounded MT Bold" panose="020F0704030504030204" pitchFamily="34" charset="0"/>
              </a:rPr>
              <a:t>. There are numerous </a:t>
            </a:r>
            <a:r>
              <a:rPr lang="en-US" b="1" dirty="0" smtClean="0">
                <a:solidFill>
                  <a:srgbClr val="002060"/>
                </a:solidFill>
                <a:latin typeface="Arial Rounded MT Bold" panose="020F0704030504030204" pitchFamily="34" charset="0"/>
              </a:rPr>
              <a:t>sebaceous glands</a:t>
            </a:r>
            <a:r>
              <a:rPr lang="en-US" dirty="0" smtClean="0">
                <a:solidFill>
                  <a:srgbClr val="002060"/>
                </a:solidFill>
                <a:latin typeface="Arial Rounded MT Bold" panose="020F0704030504030204" pitchFamily="34" charset="0"/>
              </a:rPr>
              <a:t> within the areolae – these enlarge during pregnancy, secreting an oily substance that acts as a protective lubricant for the nipple.</a:t>
            </a:r>
            <a:endParaRPr lang="en-US"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41894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41" y="184821"/>
            <a:ext cx="11449318" cy="690941"/>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MAMMARY GLANDS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70455" y="1184856"/>
            <a:ext cx="11550203" cy="5383369"/>
          </a:xfrm>
        </p:spPr>
        <p:txBody>
          <a:bodyPr>
            <a:normAutofit lnSpcReduction="10000"/>
          </a:bodyPr>
          <a:lstStyle/>
          <a:p>
            <a:pPr algn="just"/>
            <a:r>
              <a:rPr lang="en-US" dirty="0" smtClean="0">
                <a:effectLst>
                  <a:outerShdw blurRad="38100" dist="38100" dir="2700000" algn="tl">
                    <a:srgbClr val="000000">
                      <a:alpha val="43137"/>
                    </a:srgbClr>
                  </a:outerShdw>
                </a:effectLst>
                <a:latin typeface="Arial Rounded MT Bold" panose="020F0704030504030204" pitchFamily="34" charset="0"/>
              </a:rPr>
              <a:t>The mammary glands are modified apocrine </a:t>
            </a:r>
            <a:r>
              <a:rPr lang="en-US"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sweat glands</a:t>
            </a:r>
            <a:r>
              <a:rPr lang="en-US" dirty="0">
                <a:effectLst>
                  <a:outerShdw blurRad="38100" dist="38100" dir="2700000" algn="tl">
                    <a:srgbClr val="000000">
                      <a:alpha val="43137"/>
                    </a:srgbClr>
                  </a:outerShdw>
                </a:effectLst>
                <a:latin typeface="Arial Rounded MT Bold" panose="020F0704030504030204" pitchFamily="34" charset="0"/>
              </a:rPr>
              <a:t>.</a:t>
            </a:r>
            <a:r>
              <a:rPr lang="en-US" dirty="0" smtClean="0">
                <a:effectLst>
                  <a:outerShdw blurRad="38100" dist="38100" dir="2700000" algn="tl">
                    <a:srgbClr val="000000">
                      <a:alpha val="43137"/>
                    </a:srgbClr>
                  </a:outerShdw>
                </a:effectLst>
                <a:latin typeface="Arial Rounded MT Bold" panose="020F0704030504030204" pitchFamily="34" charset="0"/>
              </a:rPr>
              <a:t> They are structurally dynamic, meaning that the anatomy changes depending on a woman’s age, menstrual cycle phase and reproductive status.</a:t>
            </a:r>
          </a:p>
          <a:p>
            <a:pPr algn="just"/>
            <a:endParaRPr lang="en-US" dirty="0">
              <a:effectLst>
                <a:outerShdw blurRad="38100" dist="38100" dir="2700000" algn="tl">
                  <a:srgbClr val="000000">
                    <a:alpha val="43137"/>
                  </a:srgbClr>
                </a:outerShdw>
              </a:effectLst>
              <a:latin typeface="Arial Rounded MT Bold" panose="020F0704030504030204" pitchFamily="34" charset="0"/>
            </a:endParaRPr>
          </a:p>
          <a:p>
            <a:pPr algn="just"/>
            <a:r>
              <a:rPr lang="en-US" dirty="0" smtClean="0">
                <a:effectLst>
                  <a:outerShdw blurRad="38100" dist="38100" dir="2700000" algn="tl">
                    <a:srgbClr val="000000">
                      <a:alpha val="43137"/>
                    </a:srgbClr>
                  </a:outerShdw>
                </a:effectLst>
                <a:latin typeface="Arial Rounded MT Bold" panose="020F0704030504030204" pitchFamily="34" charset="0"/>
              </a:rPr>
              <a:t>The glands are active in adult women after childbirth (postpartum period). In this period, the pituitary hormone prolactin stimulates the glands to produce milk, while the hypothalamic hormone oxytocin stimulates the ejection of milk through the nipple.</a:t>
            </a:r>
          </a:p>
          <a:p>
            <a:pPr algn="just"/>
            <a:endParaRPr lang="en-US" dirty="0">
              <a:effectLst>
                <a:outerShdw blurRad="38100" dist="38100" dir="2700000" algn="tl">
                  <a:srgbClr val="000000">
                    <a:alpha val="43137"/>
                  </a:srgbClr>
                </a:outerShdw>
              </a:effectLst>
              <a:latin typeface="Arial Rounded MT Bold" panose="020F0704030504030204" pitchFamily="34" charset="0"/>
            </a:endParaRPr>
          </a:p>
          <a:p>
            <a:pPr algn="just"/>
            <a:r>
              <a:rPr lang="en-US" dirty="0" smtClean="0">
                <a:effectLst>
                  <a:outerShdw blurRad="38100" dist="38100" dir="2700000" algn="tl">
                    <a:srgbClr val="000000">
                      <a:alpha val="43137"/>
                    </a:srgbClr>
                  </a:outerShdw>
                </a:effectLst>
                <a:latin typeface="Arial Rounded MT Bold" panose="020F0704030504030204" pitchFamily="34" charset="0"/>
              </a:rPr>
              <a:t>Outside of the postpartum period, the glands are less abundant with most of the breast tissue being filled with adipose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36797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30" y="347730"/>
            <a:ext cx="11539470" cy="6246253"/>
          </a:xfrm>
        </p:spPr>
        <p:txBody>
          <a:bodyPr>
            <a:normAutofit lnSpcReduction="10000"/>
          </a:bodyPr>
          <a:lstStyle/>
          <a:p>
            <a:pPr algn="just"/>
            <a:r>
              <a:rPr lang="en-US" dirty="0" smtClean="0">
                <a:latin typeface="Arial Rounded MT Bold" panose="020F0704030504030204" pitchFamily="34" charset="0"/>
              </a:rPr>
              <a:t>The gland is comprised of 15-20 secretory </a:t>
            </a:r>
            <a:r>
              <a:rPr lang="en-US" b="1" dirty="0" smtClean="0">
                <a:latin typeface="Arial Rounded MT Bold" panose="020F0704030504030204" pitchFamily="34" charset="0"/>
              </a:rPr>
              <a:t>lobes </a:t>
            </a:r>
            <a:r>
              <a:rPr lang="en-US" dirty="0" smtClean="0">
                <a:latin typeface="Arial Rounded MT Bold" panose="020F0704030504030204" pitchFamily="34" charset="0"/>
              </a:rPr>
              <a:t>which are separated by fibrous bands called the </a:t>
            </a:r>
            <a:r>
              <a:rPr lang="en-US" b="1" dirty="0" smtClean="0">
                <a:solidFill>
                  <a:srgbClr val="FF0000"/>
                </a:solidFill>
                <a:latin typeface="Arial Rounded MT Bold" panose="020F0704030504030204" pitchFamily="34" charset="0"/>
              </a:rPr>
              <a:t>suspensory ligaments </a:t>
            </a:r>
            <a:r>
              <a:rPr lang="en-US" b="1" dirty="0" smtClean="0">
                <a:solidFill>
                  <a:srgbClr val="7030A0"/>
                </a:solidFill>
                <a:latin typeface="Arial Rounded MT Bold" panose="020F0704030504030204" pitchFamily="34" charset="0"/>
              </a:rPr>
              <a:t>of the breast</a:t>
            </a:r>
            <a:r>
              <a:rPr lang="en-US" dirty="0" smtClean="0">
                <a:solidFill>
                  <a:srgbClr val="7030A0"/>
                </a:solidFill>
                <a:latin typeface="Arial Rounded MT Bold" panose="020F0704030504030204" pitchFamily="34" charset="0"/>
              </a:rPr>
              <a:t> (of Cooper)</a:t>
            </a:r>
            <a:r>
              <a:rPr lang="en-US" dirty="0" smtClean="0">
                <a:latin typeface="Arial Rounded MT Bold" panose="020F0704030504030204" pitchFamily="34" charset="0"/>
              </a:rPr>
              <a:t>. These ligaments originate from the underlying </a:t>
            </a:r>
            <a:r>
              <a:rPr lang="en-US" dirty="0" err="1" smtClean="0">
                <a:latin typeface="Arial Rounded MT Bold" panose="020F0704030504030204" pitchFamily="34" charset="0"/>
              </a:rPr>
              <a:t>clavipectoral</a:t>
            </a:r>
            <a:r>
              <a:rPr lang="en-US" dirty="0" smtClean="0">
                <a:latin typeface="Arial Rounded MT Bold" panose="020F0704030504030204" pitchFamily="34" charset="0"/>
              </a:rPr>
              <a:t> fascia and insert to the dermis of the overlying skin, </a:t>
            </a:r>
            <a:r>
              <a:rPr lang="en-US" dirty="0" err="1" smtClean="0">
                <a:latin typeface="Arial Rounded MT Bold" panose="020F0704030504030204" pitchFamily="34" charset="0"/>
              </a:rPr>
              <a:t>suporting</a:t>
            </a:r>
            <a:r>
              <a:rPr lang="en-US" dirty="0" smtClean="0">
                <a:latin typeface="Arial Rounded MT Bold" panose="020F0704030504030204" pitchFamily="34" charset="0"/>
              </a:rPr>
              <a:t> the non-</a:t>
            </a:r>
            <a:r>
              <a:rPr lang="en-US" dirty="0" err="1" smtClean="0">
                <a:latin typeface="Arial Rounded MT Bold" panose="020F0704030504030204" pitchFamily="34" charset="0"/>
              </a:rPr>
              <a:t>ptotic</a:t>
            </a:r>
            <a:r>
              <a:rPr lang="en-US" dirty="0" smtClean="0">
                <a:latin typeface="Arial Rounded MT Bold" panose="020F0704030504030204" pitchFamily="34" charset="0"/>
              </a:rPr>
              <a:t> shape of the breasts.</a:t>
            </a:r>
          </a:p>
          <a:p>
            <a:pPr algn="just"/>
            <a:endParaRPr lang="en-US" dirty="0">
              <a:latin typeface="Arial Rounded MT Bold" panose="020F0704030504030204" pitchFamily="34" charset="0"/>
            </a:endParaRPr>
          </a:p>
          <a:p>
            <a:pPr algn="just"/>
            <a:r>
              <a:rPr lang="en-US" dirty="0" smtClean="0">
                <a:solidFill>
                  <a:srgbClr val="7030A0"/>
                </a:solidFill>
                <a:latin typeface="Arial Rounded MT Bold" panose="020F0704030504030204" pitchFamily="34" charset="0"/>
              </a:rPr>
              <a:t>The secretory lobes contain numerous lobules comprised of the </a:t>
            </a:r>
            <a:r>
              <a:rPr lang="en-US" dirty="0" err="1" smtClean="0">
                <a:solidFill>
                  <a:srgbClr val="7030A0"/>
                </a:solidFill>
                <a:latin typeface="Arial Rounded MT Bold" panose="020F0704030504030204" pitchFamily="34" charset="0"/>
              </a:rPr>
              <a:t>tubuloalveolar</a:t>
            </a:r>
            <a:r>
              <a:rPr lang="en-US" dirty="0" smtClean="0">
                <a:solidFill>
                  <a:srgbClr val="7030A0"/>
                </a:solidFill>
                <a:latin typeface="Arial Rounded MT Bold" panose="020F0704030504030204" pitchFamily="34" charset="0"/>
              </a:rPr>
              <a:t> glands. The secretory ducts of the lobes, called the </a:t>
            </a:r>
            <a:r>
              <a:rPr lang="en-US" b="1" dirty="0" smtClean="0">
                <a:solidFill>
                  <a:srgbClr val="7030A0"/>
                </a:solidFill>
                <a:latin typeface="Arial Rounded MT Bold" panose="020F0704030504030204" pitchFamily="34" charset="0"/>
              </a:rPr>
              <a:t>lactiferous ducts</a:t>
            </a:r>
            <a:r>
              <a:rPr lang="en-US" dirty="0" smtClean="0">
                <a:solidFill>
                  <a:srgbClr val="7030A0"/>
                </a:solidFill>
                <a:latin typeface="Arial Rounded MT Bold" panose="020F0704030504030204" pitchFamily="34" charset="0"/>
              </a:rPr>
              <a:t>, converge and open into the nipple.</a:t>
            </a:r>
          </a:p>
          <a:p>
            <a:pPr algn="just"/>
            <a:endParaRPr lang="en-US" dirty="0">
              <a:solidFill>
                <a:srgbClr val="7030A0"/>
              </a:solidFill>
              <a:latin typeface="Arial Rounded MT Bold" panose="020F0704030504030204" pitchFamily="34" charset="0"/>
            </a:endParaRPr>
          </a:p>
          <a:p>
            <a:pPr algn="just"/>
            <a:r>
              <a:rPr lang="en-US"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The </a:t>
            </a:r>
            <a:r>
              <a:rPr lang="en-US" b="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nipple </a:t>
            </a:r>
            <a:r>
              <a:rPr lang="en-US"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anatomy is adjusted to support the function of the breast. They are surrounded by a pigmented circular region of skin called the </a:t>
            </a:r>
            <a:r>
              <a:rPr lang="en-US" b="1"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areola</a:t>
            </a:r>
            <a:r>
              <a:rPr lang="en-US" dirty="0" smtClean="0">
                <a:solidFill>
                  <a:schemeClr val="accent5"/>
                </a:solidFill>
                <a:effectLst>
                  <a:outerShdw blurRad="38100" dist="38100" dir="2700000" algn="tl">
                    <a:srgbClr val="000000">
                      <a:alpha val="43137"/>
                    </a:srgbClr>
                  </a:outerShdw>
                </a:effectLst>
                <a:latin typeface="Arial Rounded MT Bold" panose="020F0704030504030204" pitchFamily="34" charset="0"/>
              </a:rPr>
              <a:t>, which becomes even more pigmented and prominent during puberty. The areola shows small punctual elevations on its surface, which are produced by the many areolar glands.</a:t>
            </a:r>
          </a:p>
          <a:p>
            <a:pPr algn="just"/>
            <a:endParaRPr lang="en-US" dirty="0">
              <a:latin typeface="Arial Rounded MT Bold" panose="020F0704030504030204" pitchFamily="34" charset="0"/>
            </a:endParaRPr>
          </a:p>
          <a:p>
            <a:pPr algn="just"/>
            <a:endParaRPr lang="en-US" dirty="0">
              <a:latin typeface="Arial Rounded MT Bold" panose="020F0704030504030204" pitchFamily="34" charset="0"/>
            </a:endParaRPr>
          </a:p>
        </p:txBody>
      </p:sp>
    </p:spTree>
    <p:extLst>
      <p:ext uri="{BB962C8B-B14F-4D97-AF65-F5344CB8AC3E}">
        <p14:creationId xmlns:p14="http://schemas.microsoft.com/office/powerpoint/2010/main" val="49679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1253</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Calibri</vt:lpstr>
      <vt:lpstr>Calibri Light</vt:lpstr>
      <vt:lpstr>Wingdings</vt:lpstr>
      <vt:lpstr>Office Theme</vt:lpstr>
      <vt:lpstr>ANATOMY OF THE BREAST</vt:lpstr>
      <vt:lpstr>Intro</vt:lpstr>
      <vt:lpstr>PowerPoint Presentation</vt:lpstr>
      <vt:lpstr>Key facts</vt:lpstr>
      <vt:lpstr>SURFACE ANATOMY</vt:lpstr>
      <vt:lpstr>PowerPoint Presentation</vt:lpstr>
      <vt:lpstr>PowerPoint Presentation</vt:lpstr>
      <vt:lpstr>MAMMARY GLANDS</vt:lpstr>
      <vt:lpstr>PowerPoint Presentation</vt:lpstr>
      <vt:lpstr>PowerPoint Presentation</vt:lpstr>
      <vt:lpstr>LYMPHATIC DRAINAGE</vt:lpstr>
      <vt:lpstr>PowerPoint Presentation</vt:lpstr>
      <vt:lpstr>BLOOD SUPPLY</vt:lpstr>
      <vt:lpstr>PowerPoint Presentation</vt:lpstr>
      <vt:lpstr>INNERVATION</vt:lpstr>
      <vt:lpstr>Clinical Correlates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BREAST</dc:title>
  <dc:creator>user</dc:creator>
  <cp:lastModifiedBy>user</cp:lastModifiedBy>
  <cp:revision>10</cp:revision>
  <dcterms:created xsi:type="dcterms:W3CDTF">2022-12-05T12:28:21Z</dcterms:created>
  <dcterms:modified xsi:type="dcterms:W3CDTF">2022-12-05T13:47:16Z</dcterms:modified>
</cp:coreProperties>
</file>