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1" r:id="rId4"/>
    <p:sldId id="272" r:id="rId5"/>
    <p:sldId id="273" r:id="rId6"/>
    <p:sldId id="274" r:id="rId7"/>
    <p:sldId id="275" r:id="rId8"/>
    <p:sldId id="276" r:id="rId9"/>
    <p:sldId id="259" r:id="rId10"/>
    <p:sldId id="260" r:id="rId11"/>
    <p:sldId id="261" r:id="rId12"/>
    <p:sldId id="266" r:id="rId13"/>
    <p:sldId id="267" r:id="rId14"/>
    <p:sldId id="268" r:id="rId15"/>
    <p:sldId id="277" r:id="rId16"/>
    <p:sldId id="27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35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631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59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898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413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418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56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6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070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42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37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087B0-E18D-4D2A-9D89-367BBBE18748}" type="datetimeFigureOut">
              <a:rPr lang="en-GB" smtClean="0"/>
              <a:t>10/12/2025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72341-9E96-4384-BFAF-111659121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63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2743" y="849086"/>
            <a:ext cx="10088880" cy="590441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prstClr val="black"/>
                </a:solidFill>
              </a:rPr>
              <a:t/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en-US" sz="3600" dirty="0" smtClean="0">
                <a:solidFill>
                  <a:prstClr val="black"/>
                </a:solidFill>
              </a:rPr>
              <a:t/>
            </a:r>
            <a:br>
              <a:rPr lang="en-US" sz="3600" dirty="0" smtClean="0">
                <a:solidFill>
                  <a:prstClr val="black"/>
                </a:solidFill>
              </a:rPr>
            </a:br>
            <a:r>
              <a:rPr lang="en-US" sz="3600" dirty="0">
                <a:solidFill>
                  <a:prstClr val="black"/>
                </a:solidFill>
              </a:rPr>
              <a:t/>
            </a:r>
            <a:br>
              <a:rPr lang="en-US" sz="3600" dirty="0">
                <a:solidFill>
                  <a:prstClr val="black"/>
                </a:solidFill>
              </a:rPr>
            </a:br>
            <a:r>
              <a:rPr lang="en-US" sz="3600" dirty="0" smtClean="0">
                <a:solidFill>
                  <a:prstClr val="black"/>
                </a:solidFill>
              </a:rPr>
              <a:t/>
            </a:r>
            <a:br>
              <a:rPr lang="en-US" sz="3600" dirty="0" smtClean="0">
                <a:solidFill>
                  <a:prstClr val="black"/>
                </a:solidFill>
              </a:rPr>
            </a:br>
            <a:r>
              <a:rPr lang="en-US" sz="4900" dirty="0" smtClean="0">
                <a:solidFill>
                  <a:prstClr val="black"/>
                </a:solidFill>
              </a:rPr>
              <a:t>Department of Medical Biochemistry,</a:t>
            </a:r>
            <a:br>
              <a:rPr lang="en-US" sz="4900" dirty="0" smtClean="0">
                <a:solidFill>
                  <a:prstClr val="black"/>
                </a:solidFill>
              </a:rPr>
            </a:br>
            <a:r>
              <a:rPr lang="en-US" sz="4900" dirty="0" smtClean="0">
                <a:solidFill>
                  <a:prstClr val="black"/>
                </a:solidFill>
              </a:rPr>
              <a:t>Osun State University,</a:t>
            </a:r>
            <a:br>
              <a:rPr lang="en-US" sz="4900" dirty="0" smtClean="0">
                <a:solidFill>
                  <a:prstClr val="black"/>
                </a:solidFill>
              </a:rPr>
            </a:br>
            <a:r>
              <a:rPr lang="en-US" sz="4900" dirty="0" err="1" smtClean="0">
                <a:solidFill>
                  <a:prstClr val="black"/>
                </a:solidFill>
              </a:rPr>
              <a:t>Osogbo</a:t>
            </a:r>
            <a:r>
              <a:rPr lang="en-US" sz="4900" dirty="0" smtClean="0">
                <a:solidFill>
                  <a:prstClr val="black"/>
                </a:solidFill>
              </a:rPr>
              <a:t/>
            </a:r>
            <a:br>
              <a:rPr lang="en-US" sz="4900" dirty="0" smtClean="0">
                <a:solidFill>
                  <a:prstClr val="black"/>
                </a:solidFill>
              </a:rPr>
            </a:br>
            <a:r>
              <a:rPr lang="en-US" sz="4900" dirty="0">
                <a:solidFill>
                  <a:prstClr val="black"/>
                </a:solidFill>
              </a:rPr>
              <a:t/>
            </a:r>
            <a:br>
              <a:rPr lang="en-US" sz="4900" dirty="0">
                <a:solidFill>
                  <a:prstClr val="black"/>
                </a:solidFill>
              </a:rPr>
            </a:br>
            <a:r>
              <a:rPr lang="en-US" sz="4900" dirty="0" smtClean="0">
                <a:solidFill>
                  <a:prstClr val="black"/>
                </a:solidFill>
              </a:rPr>
              <a:t>BCM 201: </a:t>
            </a:r>
            <a:br>
              <a:rPr lang="en-US" sz="4900" dirty="0" smtClean="0">
                <a:solidFill>
                  <a:prstClr val="black"/>
                </a:solidFill>
              </a:rPr>
            </a:br>
            <a:r>
              <a:rPr lang="en-US" sz="4900" dirty="0" smtClean="0">
                <a:solidFill>
                  <a:prstClr val="black"/>
                </a:solidFill>
              </a:rPr>
              <a:t/>
            </a:r>
            <a:br>
              <a:rPr lang="en-US" sz="4900" dirty="0" smtClean="0">
                <a:solidFill>
                  <a:prstClr val="black"/>
                </a:solidFill>
              </a:rPr>
            </a:br>
            <a:r>
              <a:rPr lang="en-US" sz="4900" dirty="0" smtClean="0">
                <a:solidFill>
                  <a:prstClr val="black"/>
                </a:solidFill>
              </a:rPr>
              <a:t>Amino Acids Chemistry: Peptides</a:t>
            </a:r>
            <a:r>
              <a:rPr lang="en-GB" sz="4900" dirty="0">
                <a:solidFill>
                  <a:prstClr val="black"/>
                </a:solidFill>
              </a:rPr>
              <a:t/>
            </a:r>
            <a:br>
              <a:rPr lang="en-GB" sz="4900" dirty="0">
                <a:solidFill>
                  <a:prstClr val="black"/>
                </a:solidFill>
              </a:rPr>
            </a:br>
            <a:r>
              <a:rPr lang="en-GB" sz="3600" dirty="0" smtClean="0">
                <a:solidFill>
                  <a:prstClr val="black"/>
                </a:solidFill>
              </a:rPr>
              <a:t/>
            </a:r>
            <a:br>
              <a:rPr lang="en-GB" sz="3600" dirty="0" smtClean="0">
                <a:solidFill>
                  <a:prstClr val="black"/>
                </a:solidFill>
              </a:rPr>
            </a:br>
            <a:r>
              <a:rPr lang="en-GB" sz="3600" dirty="0">
                <a:solidFill>
                  <a:prstClr val="black"/>
                </a:solidFill>
              </a:rPr>
              <a:t/>
            </a:r>
            <a:br>
              <a:rPr lang="en-GB" sz="3600" dirty="0">
                <a:solidFill>
                  <a:prstClr val="black"/>
                </a:solidFill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623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1" y="248194"/>
            <a:ext cx="11782696" cy="64922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u="sng" dirty="0"/>
              <a:t>Functions of Glutathione</a:t>
            </a:r>
            <a:r>
              <a:rPr lang="en-US" sz="2400" dirty="0"/>
              <a:t>: </a:t>
            </a:r>
            <a:endParaRPr lang="en-US" sz="2400" dirty="0" smtClean="0"/>
          </a:p>
          <a:p>
            <a:pPr algn="just"/>
            <a:r>
              <a:rPr lang="en-US" sz="2400" dirty="0" smtClean="0"/>
              <a:t>In </a:t>
            </a:r>
            <a:r>
              <a:rPr lang="en-US" sz="2400" dirty="0"/>
              <a:t>a steady state, the cells generally maintain a </a:t>
            </a:r>
            <a:r>
              <a:rPr lang="en-US" sz="2400" b="1" i="1" u="sng" dirty="0">
                <a:solidFill>
                  <a:srgbClr val="00B0F0"/>
                </a:solidFill>
              </a:rPr>
              <a:t>ratio of about 100/1 of GSH to G-S-S-G</a:t>
            </a:r>
            <a:r>
              <a:rPr lang="en-US" sz="2400" dirty="0"/>
              <a:t>. The reversible oxidation-reduction of glutathione is important for many of its biological functions</a:t>
            </a:r>
            <a:r>
              <a:rPr lang="en-US" sz="2400" dirty="0" smtClean="0"/>
              <a:t>. These include:</a:t>
            </a:r>
            <a:endParaRPr lang="en-US" sz="2400" dirty="0"/>
          </a:p>
          <a:p>
            <a:pPr marL="0" indent="0" algn="just">
              <a:buNone/>
            </a:pPr>
            <a:endParaRPr lang="en-GB" sz="2400" dirty="0" smtClean="0"/>
          </a:p>
          <a:p>
            <a:pPr marL="514350" indent="-514350" algn="just">
              <a:buFont typeface="+mj-lt"/>
              <a:buAutoNum type="romanLcPeriod"/>
            </a:pPr>
            <a:r>
              <a:rPr lang="en-GB" sz="2400" b="1" u="sng" dirty="0" smtClean="0"/>
              <a:t>As a coenzyme</a:t>
            </a:r>
            <a:r>
              <a:rPr lang="en-GB" sz="2400" dirty="0" smtClean="0"/>
              <a:t> for certain enzymes, e.g., </a:t>
            </a:r>
            <a:r>
              <a:rPr lang="en-GB" sz="2400" b="1" dirty="0" smtClean="0"/>
              <a:t>prostaglandin PGE2 </a:t>
            </a:r>
            <a:r>
              <a:rPr lang="en-GB" sz="2400" b="1" dirty="0" err="1" smtClean="0"/>
              <a:t>synthetase</a:t>
            </a:r>
            <a:r>
              <a:rPr lang="en-GB" sz="2400" dirty="0" smtClean="0"/>
              <a:t> and </a:t>
            </a:r>
            <a:r>
              <a:rPr lang="en-GB" sz="2400" b="1" dirty="0" err="1" smtClean="0"/>
              <a:t>glyoxylase</a:t>
            </a:r>
            <a:r>
              <a:rPr lang="en-GB" sz="2400" dirty="0" smtClean="0"/>
              <a:t>. </a:t>
            </a:r>
          </a:p>
          <a:p>
            <a:pPr marL="514350" indent="-514350" algn="just">
              <a:buFont typeface="+mj-lt"/>
              <a:buAutoNum type="romanLcPeriod"/>
            </a:pPr>
            <a:endParaRPr lang="en-GB" sz="2400" dirty="0"/>
          </a:p>
          <a:p>
            <a:pPr marL="514350" indent="-514350" algn="just">
              <a:buFont typeface="+mj-lt"/>
              <a:buAutoNum type="romanLcPeriod"/>
            </a:pPr>
            <a:r>
              <a:rPr lang="en-GB" sz="2400" dirty="0" smtClean="0"/>
              <a:t>It </a:t>
            </a:r>
            <a:r>
              <a:rPr lang="en-GB" sz="2400" b="1" u="sng" dirty="0" smtClean="0"/>
              <a:t>prevents the oxidation of sulfhydryl (-SH) groups</a:t>
            </a:r>
            <a:r>
              <a:rPr lang="en-GB" sz="2400" dirty="0" smtClean="0"/>
              <a:t> of several proteins to </a:t>
            </a:r>
            <a:r>
              <a:rPr lang="en-GB" sz="2400" dirty="0" err="1" smtClean="0"/>
              <a:t>disulfide</a:t>
            </a:r>
            <a:r>
              <a:rPr lang="en-GB" sz="2400" dirty="0" smtClean="0"/>
              <a:t> (-S-S-) groups. </a:t>
            </a:r>
          </a:p>
          <a:p>
            <a:pPr marL="514350" indent="-514350" algn="just">
              <a:buFont typeface="+mj-lt"/>
              <a:buAutoNum type="romanLcPeriod"/>
            </a:pPr>
            <a:endParaRPr lang="en-US" sz="2400" dirty="0"/>
          </a:p>
          <a:p>
            <a:pPr marL="514350" indent="-514350" algn="just">
              <a:buFont typeface="+mj-lt"/>
              <a:buAutoNum type="romanLcPeriod"/>
            </a:pPr>
            <a:r>
              <a:rPr lang="en-US" sz="2400" dirty="0" smtClean="0"/>
              <a:t>In association with glutathione reductase, it participates in the </a:t>
            </a:r>
            <a:r>
              <a:rPr lang="en-US" sz="2400" b="1" u="sng" dirty="0" smtClean="0"/>
              <a:t>formation of correct disulfide bonds</a:t>
            </a:r>
            <a:r>
              <a:rPr lang="en-US" sz="2400" dirty="0" smtClean="0"/>
              <a:t> in several proteins. </a:t>
            </a:r>
          </a:p>
          <a:p>
            <a:pPr marL="514350" indent="-514350" algn="just">
              <a:buFont typeface="+mj-lt"/>
              <a:buAutoNum type="romanLcPeriod"/>
            </a:pPr>
            <a:endParaRPr lang="en-US" sz="2400" dirty="0"/>
          </a:p>
          <a:p>
            <a:pPr marL="514350" indent="-514350" algn="just">
              <a:buFont typeface="+mj-lt"/>
              <a:buAutoNum type="romanLcPeriod"/>
            </a:pPr>
            <a:r>
              <a:rPr lang="en-US" sz="2400" b="1" u="sng" dirty="0" smtClean="0"/>
              <a:t>Specialized functions </a:t>
            </a:r>
            <a:r>
              <a:rPr lang="en-US" sz="2400" dirty="0" smtClean="0"/>
              <a:t>in erythrocytes: Reduced glutathione helps in the:</a:t>
            </a:r>
          </a:p>
          <a:p>
            <a:pPr marL="0" indent="0" algn="just">
              <a:buNone/>
            </a:pPr>
            <a:r>
              <a:rPr lang="en-US" sz="2400" dirty="0" smtClean="0"/>
              <a:t>	a) </a:t>
            </a:r>
            <a:r>
              <a:rPr lang="en-US" sz="2400" dirty="0"/>
              <a:t>M</a:t>
            </a:r>
            <a:r>
              <a:rPr lang="en-US" sz="2400" dirty="0" smtClean="0"/>
              <a:t>aintenance of the RBC membrane structure and integrity. </a:t>
            </a:r>
          </a:p>
          <a:p>
            <a:pPr marL="0" indent="0" algn="just">
              <a:buNone/>
            </a:pPr>
            <a:r>
              <a:rPr lang="en-US" sz="2400" dirty="0"/>
              <a:t>	</a:t>
            </a:r>
            <a:r>
              <a:rPr lang="en-US" sz="2400" dirty="0" smtClean="0"/>
              <a:t>b) Protection of </a:t>
            </a:r>
            <a:r>
              <a:rPr lang="en-US" sz="2400" dirty="0" err="1" smtClean="0"/>
              <a:t>haemoglobin</a:t>
            </a:r>
            <a:r>
              <a:rPr lang="en-US" sz="2400" dirty="0" smtClean="0"/>
              <a:t> from oxidation by agents such as H2O2.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23760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570" y="300445"/>
            <a:ext cx="11678195" cy="6387738"/>
          </a:xfrm>
        </p:spPr>
        <p:txBody>
          <a:bodyPr>
            <a:normAutofit/>
          </a:bodyPr>
          <a:lstStyle/>
          <a:p>
            <a:pPr marL="514350" indent="-514350" algn="just">
              <a:buAutoNum type="romanLcPeriod" startAt="5"/>
            </a:pPr>
            <a:r>
              <a:rPr lang="en-US" sz="2400" b="1" u="sng" dirty="0" smtClean="0"/>
              <a:t>The transport of amino acids </a:t>
            </a:r>
            <a:r>
              <a:rPr lang="en-US" sz="2400" dirty="0" smtClean="0"/>
              <a:t>in the intestine and kidney tubules via the </a:t>
            </a:r>
            <a:r>
              <a:rPr lang="el-GR" sz="2400" b="1" i="1" u="sng" dirty="0" smtClean="0"/>
              <a:t>γ</a:t>
            </a:r>
            <a:r>
              <a:rPr lang="en-US" sz="2400" b="1" i="1" u="sng" dirty="0" smtClean="0"/>
              <a:t>-</a:t>
            </a:r>
            <a:r>
              <a:rPr lang="en-US" sz="2400" b="1" i="1" u="sng" dirty="0" err="1" smtClean="0"/>
              <a:t>glutamyl</a:t>
            </a:r>
            <a:r>
              <a:rPr lang="en-US" sz="2400" b="1" i="1" u="sng" dirty="0" smtClean="0"/>
              <a:t> cycle </a:t>
            </a:r>
            <a:r>
              <a:rPr lang="en-US" sz="2400" i="1" dirty="0" smtClean="0"/>
              <a:t>or </a:t>
            </a:r>
            <a:r>
              <a:rPr lang="en-US" sz="2400" b="1" i="1" dirty="0" smtClean="0"/>
              <a:t>Meister cycle</a:t>
            </a:r>
          </a:p>
          <a:p>
            <a:pPr marL="514350" indent="-514350" algn="just">
              <a:buAutoNum type="romanLcPeriod" startAt="5"/>
            </a:pPr>
            <a:endParaRPr lang="en-US" sz="2400" b="1" i="1" dirty="0"/>
          </a:p>
          <a:p>
            <a:pPr marL="514350" indent="-514350" algn="just">
              <a:buAutoNum type="romanLcPeriod" startAt="5"/>
            </a:pPr>
            <a:r>
              <a:rPr lang="en-US" sz="2400" b="1" u="sng" dirty="0"/>
              <a:t>D</a:t>
            </a:r>
            <a:r>
              <a:rPr lang="en-US" sz="2400" b="1" u="sng" dirty="0" smtClean="0"/>
              <a:t>etoxification process</a:t>
            </a:r>
            <a:r>
              <a:rPr lang="en-US" sz="2400" dirty="0" smtClean="0"/>
              <a:t>. The toxic substances (organophosphates, nitro compounds) are converted to </a:t>
            </a:r>
            <a:r>
              <a:rPr lang="en-US" sz="2400" b="1" dirty="0" smtClean="0"/>
              <a:t>mercapturic acids</a:t>
            </a:r>
            <a:r>
              <a:rPr lang="en-US" sz="2400" dirty="0" smtClean="0"/>
              <a:t>. 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Toxic amounts of </a:t>
            </a:r>
            <a:r>
              <a:rPr lang="en-US" sz="2400" b="1" dirty="0" smtClean="0"/>
              <a:t>peroxides and free radicals produced in the cells are scavenged by </a:t>
            </a:r>
            <a:r>
              <a:rPr lang="en-GB" sz="2400" b="1" i="1" dirty="0" smtClean="0">
                <a:solidFill>
                  <a:srgbClr val="0070C0"/>
                </a:solidFill>
              </a:rPr>
              <a:t>glutathione peroxidase</a:t>
            </a:r>
            <a:r>
              <a:rPr lang="en-GB" sz="2400" dirty="0" smtClean="0"/>
              <a:t> (a selenium-containing enzyme).</a:t>
            </a:r>
          </a:p>
          <a:p>
            <a:pPr marL="514350" indent="-514350" algn="just">
              <a:buAutoNum type="romanLcPeriod" startAt="5"/>
            </a:pPr>
            <a:endParaRPr lang="en-US" sz="2400" b="1" i="1" dirty="0"/>
          </a:p>
          <a:p>
            <a:pPr marL="514350" indent="-514350" algn="just">
              <a:buAutoNum type="romanLcPeriod" startAt="5"/>
            </a:pPr>
            <a:endParaRPr lang="en-GB" sz="2400" b="1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18182"/>
          <a:stretch/>
        </p:blipFill>
        <p:spPr>
          <a:xfrm>
            <a:off x="904740" y="4284617"/>
            <a:ext cx="7974869" cy="10580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3028" y="3389810"/>
            <a:ext cx="2711302" cy="252262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74679" y="5912439"/>
            <a:ext cx="31602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400" b="1" dirty="0" smtClean="0"/>
              <a:t>Glutathione Peroxidase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29464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697" y="261257"/>
            <a:ext cx="11547566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400" dirty="0" smtClean="0"/>
              <a:t>2. </a:t>
            </a:r>
            <a:r>
              <a:rPr lang="en-GB" sz="2400" b="1" u="sng" dirty="0" smtClean="0"/>
              <a:t>Thyrotropin-releasing hormone (TRH)</a:t>
            </a:r>
            <a:r>
              <a:rPr lang="en-GB" sz="2400" u="sng" dirty="0" smtClean="0"/>
              <a:t>: </a:t>
            </a:r>
            <a:r>
              <a:rPr lang="en-GB" sz="2400" dirty="0" smtClean="0"/>
              <a:t>It is </a:t>
            </a:r>
            <a:r>
              <a:rPr lang="en-GB" sz="2400" b="1" dirty="0" smtClean="0"/>
              <a:t>a tripeptide</a:t>
            </a:r>
            <a:r>
              <a:rPr lang="en-GB" sz="2400" dirty="0" smtClean="0"/>
              <a:t> secreted by </a:t>
            </a:r>
            <a:r>
              <a:rPr lang="en-GB" sz="2400" b="1" i="1" dirty="0" smtClean="0">
                <a:solidFill>
                  <a:srgbClr val="FF0000"/>
                </a:solidFill>
              </a:rPr>
              <a:t>hypothalamus</a:t>
            </a:r>
            <a:r>
              <a:rPr lang="en-GB" sz="2400" dirty="0" smtClean="0"/>
              <a:t>. TRH 	stimulates the pituitary gland to release the </a:t>
            </a:r>
            <a:r>
              <a:rPr lang="en-GB" sz="2400" dirty="0" err="1" smtClean="0"/>
              <a:t>thyrotropic</a:t>
            </a:r>
            <a:r>
              <a:rPr lang="en-GB" sz="2400" dirty="0" smtClean="0"/>
              <a:t> hormone. </a:t>
            </a:r>
          </a:p>
          <a:p>
            <a:pPr algn="just"/>
            <a:endParaRPr lang="en-GB" sz="2400" dirty="0"/>
          </a:p>
          <a:p>
            <a:pPr marL="0" indent="0" algn="just">
              <a:buNone/>
            </a:pPr>
            <a:r>
              <a:rPr lang="en-GB" sz="2400" dirty="0" smtClean="0"/>
              <a:t>3. </a:t>
            </a:r>
            <a:r>
              <a:rPr lang="en-GB" sz="2400" b="1" u="sng" dirty="0" smtClean="0"/>
              <a:t>Oxytocin</a:t>
            </a:r>
            <a:r>
              <a:rPr lang="en-GB" sz="2400" dirty="0" smtClean="0"/>
              <a:t>: It is a hormone secreted by the </a:t>
            </a:r>
            <a:r>
              <a:rPr lang="en-GB" sz="2400" b="1" i="1" dirty="0" smtClean="0">
                <a:solidFill>
                  <a:srgbClr val="0070C0"/>
                </a:solidFill>
              </a:rPr>
              <a:t>posterior pituitary gland</a:t>
            </a:r>
            <a:r>
              <a:rPr lang="en-GB" sz="2400" dirty="0" smtClean="0"/>
              <a:t> and contains </a:t>
            </a:r>
            <a:r>
              <a:rPr lang="en-GB" sz="2400" b="1" i="1" u="sng" dirty="0" smtClean="0"/>
              <a:t>9 amino </a:t>
            </a:r>
            <a:r>
              <a:rPr lang="en-GB" sz="2400" b="1" i="1" dirty="0" smtClean="0"/>
              <a:t>	</a:t>
            </a:r>
            <a:r>
              <a:rPr lang="en-GB" sz="2400" b="1" i="1" u="sng" dirty="0" smtClean="0"/>
              <a:t>acids</a:t>
            </a:r>
            <a:r>
              <a:rPr lang="en-GB" sz="2400" dirty="0" smtClean="0"/>
              <a:t> (</a:t>
            </a:r>
            <a:r>
              <a:rPr lang="en-GB" sz="2400" b="1" dirty="0" err="1" smtClean="0"/>
              <a:t>nonapeptide</a:t>
            </a:r>
            <a:r>
              <a:rPr lang="en-GB" sz="2400" dirty="0" smtClean="0"/>
              <a:t>). Oxytocin causes contraction of uterus, thus aiding control of 	blood loss after delivery.</a:t>
            </a:r>
          </a:p>
          <a:p>
            <a:pPr algn="just"/>
            <a:endParaRPr lang="en-GB" sz="2400" dirty="0"/>
          </a:p>
          <a:p>
            <a:pPr marL="0" indent="0" algn="just">
              <a:buNone/>
            </a:pPr>
            <a:r>
              <a:rPr lang="en-GB" sz="2400" dirty="0" smtClean="0"/>
              <a:t>4. </a:t>
            </a:r>
            <a:r>
              <a:rPr lang="en-GB" sz="2400" b="1" u="sng" dirty="0" smtClean="0"/>
              <a:t>Vasopressin (antidiuretic hormone, ADH)</a:t>
            </a:r>
            <a:r>
              <a:rPr lang="en-GB" sz="2400" u="sng" dirty="0" smtClean="0"/>
              <a:t>: </a:t>
            </a:r>
            <a:r>
              <a:rPr lang="en-GB" sz="2400" dirty="0" smtClean="0"/>
              <a:t>ADH is also a </a:t>
            </a:r>
            <a:r>
              <a:rPr lang="en-GB" sz="2400" b="1" dirty="0" err="1" smtClean="0"/>
              <a:t>nonapeptide</a:t>
            </a:r>
            <a:r>
              <a:rPr lang="en-GB" sz="2400" dirty="0" smtClean="0"/>
              <a:t> (</a:t>
            </a:r>
            <a:r>
              <a:rPr lang="en-GB" sz="2400" b="1" dirty="0" smtClean="0"/>
              <a:t>containing 9 	amino acids like oxytocin</a:t>
            </a:r>
            <a:r>
              <a:rPr lang="en-GB" sz="2400" dirty="0" smtClean="0"/>
              <a:t>) produced by the </a:t>
            </a:r>
            <a:r>
              <a:rPr lang="en-GB" sz="2400" b="1" i="1" dirty="0" smtClean="0">
                <a:solidFill>
                  <a:srgbClr val="00B050"/>
                </a:solidFill>
              </a:rPr>
              <a:t>posterior pituitary gland</a:t>
            </a:r>
            <a:r>
              <a:rPr lang="en-GB" sz="2400" dirty="0" smtClean="0"/>
              <a:t>. It stimulates 	kidneys to retain water and thus increases the blood pressure. </a:t>
            </a:r>
          </a:p>
          <a:p>
            <a:pPr algn="just"/>
            <a:endParaRPr lang="en-GB" sz="2400" dirty="0"/>
          </a:p>
          <a:p>
            <a:pPr marL="0" indent="0" algn="just">
              <a:buNone/>
            </a:pPr>
            <a:r>
              <a:rPr lang="en-GB" sz="2400" dirty="0" smtClean="0"/>
              <a:t>5. </a:t>
            </a:r>
            <a:r>
              <a:rPr lang="en-GB" sz="2400" b="1" u="sng" dirty="0" err="1" smtClean="0"/>
              <a:t>Angiotensins</a:t>
            </a:r>
            <a:r>
              <a:rPr lang="en-GB" sz="2400" dirty="0" smtClean="0"/>
              <a:t>: </a:t>
            </a:r>
            <a:r>
              <a:rPr lang="en-GB" sz="2400" u="sng" dirty="0" smtClean="0"/>
              <a:t>Angiotensin I</a:t>
            </a:r>
            <a:r>
              <a:rPr lang="en-GB" sz="2400" dirty="0" smtClean="0"/>
              <a:t> is a </a:t>
            </a:r>
            <a:r>
              <a:rPr lang="en-GB" sz="2400" b="1" dirty="0" err="1" smtClean="0"/>
              <a:t>decapeptide</a:t>
            </a:r>
            <a:r>
              <a:rPr lang="en-GB" sz="2400" dirty="0" smtClean="0"/>
              <a:t> (</a:t>
            </a:r>
            <a:r>
              <a:rPr lang="en-GB" sz="2400" b="1" dirty="0" smtClean="0"/>
              <a:t>10 amino acids</a:t>
            </a:r>
            <a:r>
              <a:rPr lang="en-GB" sz="2400" dirty="0" smtClean="0"/>
              <a:t>) which is converted to 	</a:t>
            </a:r>
            <a:r>
              <a:rPr lang="en-GB" sz="2400" u="sng" dirty="0" smtClean="0"/>
              <a:t>angiotensin II</a:t>
            </a:r>
            <a:r>
              <a:rPr lang="en-GB" sz="2400" dirty="0" smtClean="0"/>
              <a:t> (</a:t>
            </a:r>
            <a:r>
              <a:rPr lang="en-GB" sz="2400" b="1" dirty="0" smtClean="0"/>
              <a:t>8 amino acids</a:t>
            </a:r>
            <a:r>
              <a:rPr lang="en-GB" sz="2400" dirty="0" smtClean="0"/>
              <a:t>). </a:t>
            </a:r>
            <a:r>
              <a:rPr lang="en-GB" sz="2400" b="1" i="1" dirty="0" smtClean="0">
                <a:solidFill>
                  <a:srgbClr val="FF0000"/>
                </a:solidFill>
              </a:rPr>
              <a:t>The latter has a more hypertensive effect</a:t>
            </a:r>
            <a:r>
              <a:rPr lang="en-GB" sz="2400" dirty="0" smtClean="0"/>
              <a:t>. 	</a:t>
            </a:r>
            <a:r>
              <a:rPr lang="en-GB" sz="2400" b="1" i="1" dirty="0" smtClean="0"/>
              <a:t>Angiotensin II also stimulates the release of aldosterone from the adrenal gland.</a:t>
            </a:r>
            <a:endParaRPr lang="en-GB" sz="2400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554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193" y="235131"/>
            <a:ext cx="11769636" cy="63616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dirty="0" smtClean="0"/>
              <a:t>6. </a:t>
            </a:r>
            <a:r>
              <a:rPr lang="en-US" sz="2400" b="1" u="sng" dirty="0" smtClean="0"/>
              <a:t>Methionine </a:t>
            </a:r>
            <a:r>
              <a:rPr lang="en-US" sz="2400" b="1" u="sng" dirty="0" err="1" smtClean="0"/>
              <a:t>enkephalin</a:t>
            </a:r>
            <a:r>
              <a:rPr lang="en-US" sz="2400" dirty="0" smtClean="0"/>
              <a:t>: It is a </a:t>
            </a:r>
            <a:r>
              <a:rPr lang="en-US" sz="2400" b="1" dirty="0" err="1" smtClean="0"/>
              <a:t>pentapeptide</a:t>
            </a:r>
            <a:r>
              <a:rPr lang="en-US" sz="2400" dirty="0" smtClean="0"/>
              <a:t> (</a:t>
            </a:r>
            <a:r>
              <a:rPr lang="en-US" sz="2400" b="1" dirty="0" smtClean="0"/>
              <a:t>5 amino acids</a:t>
            </a:r>
            <a:r>
              <a:rPr lang="en-US" sz="2400" dirty="0" smtClean="0"/>
              <a:t>) found in </a:t>
            </a:r>
            <a:r>
              <a:rPr lang="en-US" sz="2400" b="1" dirty="0" smtClean="0"/>
              <a:t>the brain</a:t>
            </a:r>
            <a:r>
              <a:rPr lang="en-US" sz="2400" dirty="0" smtClean="0"/>
              <a:t> and has 	</a:t>
            </a:r>
            <a:r>
              <a:rPr lang="en-US" sz="2400" i="1" dirty="0" smtClean="0">
                <a:solidFill>
                  <a:srgbClr val="FF0000"/>
                </a:solidFill>
              </a:rPr>
              <a:t>opiate-like function</a:t>
            </a:r>
            <a:r>
              <a:rPr lang="en-US" sz="2400" dirty="0" smtClean="0"/>
              <a:t>. It inhibits the sense of pain. 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 smtClean="0"/>
              <a:t>7. </a:t>
            </a:r>
            <a:r>
              <a:rPr lang="en-US" sz="2400" b="1" u="sng" dirty="0" smtClean="0"/>
              <a:t>Bradykinin and </a:t>
            </a:r>
            <a:r>
              <a:rPr lang="en-US" sz="2400" b="1" u="sng" dirty="0" err="1" smtClean="0"/>
              <a:t>kallidin</a:t>
            </a:r>
            <a:r>
              <a:rPr lang="en-US" sz="2400" dirty="0" smtClean="0"/>
              <a:t>: They are </a:t>
            </a:r>
            <a:r>
              <a:rPr lang="en-US" sz="2400" b="1" dirty="0" err="1" smtClean="0"/>
              <a:t>nona</a:t>
            </a:r>
            <a:r>
              <a:rPr lang="en-US" sz="2400" b="1" dirty="0" smtClean="0"/>
              <a:t>-</a:t>
            </a:r>
            <a:r>
              <a:rPr lang="en-US" sz="2400" dirty="0" smtClean="0"/>
              <a:t> (</a:t>
            </a:r>
            <a:r>
              <a:rPr lang="en-US" sz="2400" b="1" dirty="0" smtClean="0"/>
              <a:t>9 amino acid</a:t>
            </a:r>
            <a:r>
              <a:rPr lang="en-US" sz="2400" dirty="0" smtClean="0"/>
              <a:t>) and </a:t>
            </a:r>
            <a:r>
              <a:rPr lang="en-US" sz="2400" b="1" dirty="0" err="1" smtClean="0"/>
              <a:t>deca</a:t>
            </a:r>
            <a:r>
              <a:rPr lang="en-US" sz="2400" b="1" dirty="0" smtClean="0"/>
              <a:t> – (10 amino acid) 	peptides</a:t>
            </a:r>
            <a:r>
              <a:rPr lang="en-US" sz="2400" dirty="0" smtClean="0"/>
              <a:t>, respectively. Both of them act as powerful </a:t>
            </a:r>
            <a:r>
              <a:rPr lang="en-US" sz="2400" b="1" i="1" dirty="0" smtClean="0">
                <a:solidFill>
                  <a:srgbClr val="00B0F0"/>
                </a:solidFill>
              </a:rPr>
              <a:t>vasodilators</a:t>
            </a:r>
            <a:r>
              <a:rPr lang="en-US" sz="2400" dirty="0" smtClean="0"/>
              <a:t>. They are </a:t>
            </a:r>
            <a:r>
              <a:rPr lang="en-US" sz="2400" b="1" i="1" dirty="0" smtClean="0">
                <a:solidFill>
                  <a:srgbClr val="7030A0"/>
                </a:solidFill>
              </a:rPr>
              <a:t>produced 	from plasma proteins by snake venom enzymes</a:t>
            </a:r>
            <a:r>
              <a:rPr lang="en-US" sz="2400" dirty="0" smtClean="0"/>
              <a:t>. 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400" dirty="0" smtClean="0"/>
              <a:t>8. </a:t>
            </a:r>
            <a:r>
              <a:rPr lang="en-US" sz="2400" b="1" u="sng" dirty="0" smtClean="0"/>
              <a:t>Peptide antibiotics</a:t>
            </a:r>
            <a:r>
              <a:rPr lang="en-US" sz="2400" dirty="0" smtClean="0"/>
              <a:t>: Antibiotics such as </a:t>
            </a:r>
            <a:r>
              <a:rPr lang="en-US" sz="2400" b="1" dirty="0" smtClean="0"/>
              <a:t>gramicidin</a:t>
            </a:r>
            <a:r>
              <a:rPr lang="en-US" sz="2400" dirty="0" smtClean="0"/>
              <a:t>, </a:t>
            </a:r>
            <a:r>
              <a:rPr lang="en-US" sz="2400" b="1" dirty="0" smtClean="0"/>
              <a:t>bacitracin</a:t>
            </a:r>
            <a:r>
              <a:rPr lang="en-US" sz="2400" dirty="0" smtClean="0"/>
              <a:t>, </a:t>
            </a:r>
            <a:r>
              <a:rPr lang="en-US" sz="2400" b="1" dirty="0" err="1" smtClean="0"/>
              <a:t>tyrocidin</a:t>
            </a:r>
            <a:r>
              <a:rPr lang="en-US" sz="2400" b="1" dirty="0" smtClean="0"/>
              <a:t>,</a:t>
            </a:r>
            <a:r>
              <a:rPr lang="en-US" sz="2400" dirty="0" smtClean="0"/>
              <a:t> and </a:t>
            </a:r>
            <a:r>
              <a:rPr lang="en-US" sz="2400" b="1" dirty="0" err="1" smtClean="0"/>
              <a:t>actinomycin</a:t>
            </a:r>
            <a:r>
              <a:rPr lang="en-US" sz="2400" dirty="0" smtClean="0"/>
              <a:t> 	are peptide in nature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GB" sz="2400" dirty="0" smtClean="0"/>
              <a:t>9. </a:t>
            </a:r>
            <a:r>
              <a:rPr lang="en-GB" sz="2400" b="1" u="sng" dirty="0" smtClean="0"/>
              <a:t>Aspartame</a:t>
            </a:r>
            <a:r>
              <a:rPr lang="en-GB" sz="2400" dirty="0" smtClean="0"/>
              <a:t>: It is a dipeptide (</a:t>
            </a:r>
            <a:r>
              <a:rPr lang="en-GB" sz="2400" dirty="0" err="1" smtClean="0"/>
              <a:t>aspartylphenylalanine</a:t>
            </a:r>
            <a:r>
              <a:rPr lang="en-GB" sz="2400" dirty="0" smtClean="0"/>
              <a:t> methyl ester), </a:t>
            </a:r>
            <a:r>
              <a:rPr lang="en-GB" sz="2400" b="1" i="1" dirty="0" smtClean="0"/>
              <a:t>produced by a 	combination of aspartic acid and phenylalanine</a:t>
            </a:r>
            <a:r>
              <a:rPr lang="en-GB" sz="2400" dirty="0" smtClean="0"/>
              <a:t>. Aspartame is about 200 times 	sweeter than sucrose, and is </a:t>
            </a:r>
            <a:r>
              <a:rPr lang="en-GB" sz="2400" b="1" i="1" dirty="0" smtClean="0">
                <a:solidFill>
                  <a:srgbClr val="7030A0"/>
                </a:solidFill>
              </a:rPr>
              <a:t>used as a low-calorie artificial sweetener in soft drink 	industry</a:t>
            </a:r>
            <a:r>
              <a:rPr lang="en-GB" sz="2400" dirty="0" smtClean="0"/>
              <a:t>. </a:t>
            </a:r>
          </a:p>
          <a:p>
            <a:pPr marL="0" indent="0" algn="just">
              <a:buNone/>
            </a:pPr>
            <a:endParaRPr lang="en-GB" sz="2400" dirty="0"/>
          </a:p>
          <a:p>
            <a:pPr marL="0" indent="0" algn="just">
              <a:buNone/>
            </a:pPr>
            <a:r>
              <a:rPr lang="en-GB" sz="2400" dirty="0" smtClean="0"/>
              <a:t>10. </a:t>
            </a:r>
            <a:r>
              <a:rPr lang="en-GB" sz="2400" b="1" u="sng" dirty="0" smtClean="0"/>
              <a:t>Gastrointestinal hormones</a:t>
            </a:r>
            <a:r>
              <a:rPr lang="en-GB" sz="2400" dirty="0" smtClean="0"/>
              <a:t>: </a:t>
            </a:r>
            <a:r>
              <a:rPr lang="en-GB" sz="2400" b="1" dirty="0" smtClean="0"/>
              <a:t>Gastrin</a:t>
            </a:r>
            <a:r>
              <a:rPr lang="en-GB" sz="2400" dirty="0" smtClean="0"/>
              <a:t>, </a:t>
            </a:r>
            <a:r>
              <a:rPr lang="en-GB" sz="2400" b="1" dirty="0" smtClean="0"/>
              <a:t>secretin,</a:t>
            </a:r>
            <a:r>
              <a:rPr lang="en-GB" sz="2400" dirty="0" smtClean="0"/>
              <a:t> etc., are the </a:t>
            </a:r>
            <a:r>
              <a:rPr lang="en-GB" sz="2400" i="1" dirty="0" smtClean="0">
                <a:solidFill>
                  <a:srgbClr val="00B050"/>
                </a:solidFill>
              </a:rPr>
              <a:t>gastrointestinal peptides</a:t>
            </a:r>
            <a:r>
              <a:rPr lang="en-GB" sz="2400" dirty="0" smtClean="0"/>
              <a:t> that 	serve as hormones</a:t>
            </a:r>
          </a:p>
        </p:txBody>
      </p:sp>
    </p:spTree>
    <p:extLst>
      <p:ext uri="{BB962C8B-B14F-4D97-AF65-F5344CB8AC3E}">
        <p14:creationId xmlns:p14="http://schemas.microsoft.com/office/powerpoint/2010/main" val="1906931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235130"/>
            <a:ext cx="11756571" cy="64661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Uses and </a:t>
            </a:r>
            <a:r>
              <a:rPr lang="en-US" sz="2400" b="1" u="sng" dirty="0"/>
              <a:t>B</a:t>
            </a:r>
            <a:r>
              <a:rPr lang="en-US" sz="2400" b="1" u="sng" dirty="0" smtClean="0"/>
              <a:t>enefits of Peptides</a:t>
            </a:r>
          </a:p>
          <a:p>
            <a:pPr algn="just"/>
            <a:r>
              <a:rPr lang="en-US" sz="2400" b="1" dirty="0" smtClean="0"/>
              <a:t>Skincare</a:t>
            </a:r>
            <a:r>
              <a:rPr lang="en-US" sz="2400" dirty="0" smtClean="0"/>
              <a:t>: Peptides can be incorporated into skincare products to </a:t>
            </a:r>
            <a:r>
              <a:rPr lang="en-US" sz="2400" b="1" i="1" dirty="0" smtClean="0"/>
              <a:t>help stimulate collagen production, improve skin elasticity</a:t>
            </a:r>
            <a:r>
              <a:rPr lang="en-US" sz="2400" dirty="0" smtClean="0"/>
              <a:t>, and </a:t>
            </a:r>
            <a:r>
              <a:rPr lang="en-US" sz="2400" b="1" i="1" dirty="0" smtClean="0"/>
              <a:t>reduce the appearance of fine lines and wrinkles</a:t>
            </a:r>
            <a:r>
              <a:rPr lang="en-US" sz="2400" dirty="0" smtClean="0"/>
              <a:t>. Some peptides can also help transport copper and magnesium into the skin</a:t>
            </a:r>
          </a:p>
          <a:p>
            <a:pPr algn="just"/>
            <a:endParaRPr lang="en-US" sz="2400" b="1" dirty="0"/>
          </a:p>
          <a:p>
            <a:pPr algn="just"/>
            <a:r>
              <a:rPr lang="en-US" sz="2400" b="1" dirty="0" smtClean="0"/>
              <a:t>Supplements</a:t>
            </a:r>
            <a:r>
              <a:rPr lang="en-US" sz="2400" dirty="0" smtClean="0"/>
              <a:t>: Some peptide supplements may help with </a:t>
            </a:r>
            <a:r>
              <a:rPr lang="en-US" sz="2400" b="1" dirty="0" smtClean="0">
                <a:solidFill>
                  <a:srgbClr val="002060"/>
                </a:solidFill>
              </a:rPr>
              <a:t>muscle growth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00B050"/>
                </a:solidFill>
              </a:rPr>
              <a:t>fat loss</a:t>
            </a:r>
            <a:r>
              <a:rPr lang="en-US" sz="2400" dirty="0" smtClean="0"/>
              <a:t>. Studies suggest that combining peptide supplements with resistance training can be more effective for increasing muscle strength than exercise alone.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b="1" dirty="0" smtClean="0"/>
              <a:t>Medicine</a:t>
            </a:r>
            <a:r>
              <a:rPr lang="en-US" sz="2400" dirty="0" smtClean="0"/>
              <a:t>: Many medical treatments use peptides. </a:t>
            </a:r>
            <a:r>
              <a:rPr lang="en-US" sz="2400" b="1" i="1" dirty="0" smtClean="0">
                <a:solidFill>
                  <a:srgbClr val="00B0F0"/>
                </a:solidFill>
              </a:rPr>
              <a:t>Insulin for managing blood sugar</a:t>
            </a:r>
            <a:r>
              <a:rPr lang="en-US" sz="2400" dirty="0" smtClean="0"/>
              <a:t> and </a:t>
            </a:r>
            <a:r>
              <a:rPr lang="en-US" sz="2400" dirty="0" err="1" smtClean="0">
                <a:solidFill>
                  <a:srgbClr val="002060"/>
                </a:solidFill>
              </a:rPr>
              <a:t>semaglutide</a:t>
            </a:r>
            <a:r>
              <a:rPr lang="en-US" sz="2400" dirty="0" smtClean="0"/>
              <a:t> (</a:t>
            </a:r>
            <a:r>
              <a:rPr lang="en-US" sz="2400" dirty="0" err="1" smtClean="0"/>
              <a:t>Ozempic</a:t>
            </a:r>
            <a:r>
              <a:rPr lang="en-US" sz="2400" dirty="0" smtClean="0"/>
              <a:t>, </a:t>
            </a:r>
            <a:r>
              <a:rPr lang="en-US" sz="2400" dirty="0" err="1" smtClean="0"/>
              <a:t>Wegovy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rgbClr val="002060"/>
                </a:solidFill>
              </a:rPr>
              <a:t>for weight loss</a:t>
            </a:r>
            <a:r>
              <a:rPr lang="en-US" sz="2400" dirty="0" smtClean="0"/>
              <a:t> are two examples of FDA-approved peptide drugs.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b="1" dirty="0" smtClean="0"/>
              <a:t>Bone health</a:t>
            </a:r>
            <a:r>
              <a:rPr lang="en-US" sz="2400" dirty="0" smtClean="0"/>
              <a:t>: Research suggests that </a:t>
            </a:r>
            <a:r>
              <a:rPr lang="en-US" sz="2400" b="1" i="1" dirty="0" smtClean="0">
                <a:solidFill>
                  <a:srgbClr val="7030A0"/>
                </a:solidFill>
              </a:rPr>
              <a:t>collagen peptides</a:t>
            </a:r>
            <a:r>
              <a:rPr lang="en-US" sz="2400" dirty="0" smtClean="0"/>
              <a:t> can </a:t>
            </a:r>
            <a:r>
              <a:rPr lang="en-US" sz="2400" b="1" i="1" dirty="0" smtClean="0"/>
              <a:t>increase bone mineral density</a:t>
            </a:r>
            <a:r>
              <a:rPr lang="en-US" sz="2400" dirty="0" smtClean="0"/>
              <a:t> and </a:t>
            </a:r>
            <a:r>
              <a:rPr lang="en-US" sz="2400" b="1" i="1" dirty="0" smtClean="0"/>
              <a:t>improve bone health</a:t>
            </a:r>
            <a:r>
              <a:rPr lang="en-US" sz="2400" dirty="0" smtClean="0"/>
              <a:t>, </a:t>
            </a:r>
            <a:r>
              <a:rPr lang="en-US" sz="2400" b="1" dirty="0" smtClean="0">
                <a:solidFill>
                  <a:srgbClr val="0070C0"/>
                </a:solidFill>
              </a:rPr>
              <a:t>particularly in postmenopausal individuals</a:t>
            </a:r>
            <a:r>
              <a:rPr lang="en-US" sz="2400" dirty="0" smtClean="0"/>
              <a:t> with low bone density. 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3748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3" y="195943"/>
            <a:ext cx="11795760" cy="64399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/>
              <a:t>Biomedical Importance of Amino Acids and </a:t>
            </a:r>
            <a:r>
              <a:rPr lang="en-US" sz="2400" b="1" u="sng" dirty="0" smtClean="0"/>
              <a:t>Peptides: A summary</a:t>
            </a:r>
            <a:endParaRPr lang="en-US" sz="2400" b="1" u="sng" dirty="0"/>
          </a:p>
          <a:p>
            <a:pPr algn="just"/>
            <a:r>
              <a:rPr lang="en-US" sz="2400" dirty="0"/>
              <a:t>In addition to providing the monomer units from which the long polypeptide chains of proteins are </a:t>
            </a:r>
            <a:r>
              <a:rPr lang="en-US" sz="2400" dirty="0" err="1"/>
              <a:t>synthesised</a:t>
            </a:r>
            <a:r>
              <a:rPr lang="en-US" sz="2400" dirty="0"/>
              <a:t>, L-α-amino acids and their derivatives participate in cellular functions, </a:t>
            </a:r>
            <a:r>
              <a:rPr lang="en-US" sz="2400" dirty="0" smtClean="0"/>
              <a:t>including:</a:t>
            </a:r>
          </a:p>
          <a:p>
            <a:pPr algn="just"/>
            <a:endParaRPr lang="en-US" sz="2400" dirty="0" smtClean="0"/>
          </a:p>
          <a:p>
            <a:pPr lvl="1" algn="just"/>
            <a:r>
              <a:rPr lang="en-US" b="1" dirty="0" smtClean="0"/>
              <a:t>Nerve transmission</a:t>
            </a:r>
            <a:endParaRPr lang="en-US" dirty="0" smtClean="0"/>
          </a:p>
          <a:p>
            <a:pPr lvl="1" algn="just"/>
            <a:r>
              <a:rPr lang="en-US" b="1" dirty="0"/>
              <a:t>B</a:t>
            </a:r>
            <a:r>
              <a:rPr lang="en-US" b="1" dirty="0" smtClean="0"/>
              <a:t>iosynthesis </a:t>
            </a:r>
            <a:r>
              <a:rPr lang="en-US" b="1" dirty="0"/>
              <a:t>of porphyrins, </a:t>
            </a:r>
            <a:endParaRPr lang="en-US" b="1" dirty="0" smtClean="0"/>
          </a:p>
          <a:p>
            <a:pPr lvl="1" algn="just"/>
            <a:r>
              <a:rPr lang="en-US" b="1" dirty="0"/>
              <a:t>B</a:t>
            </a:r>
            <a:r>
              <a:rPr lang="en-US" b="1" dirty="0" smtClean="0"/>
              <a:t>iosynthesis of purines</a:t>
            </a:r>
            <a:r>
              <a:rPr lang="en-US" b="1" dirty="0"/>
              <a:t>, pyrimidines, and urea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Short </a:t>
            </a:r>
            <a:r>
              <a:rPr lang="en-US" sz="2400" dirty="0"/>
              <a:t>polymers of amino acids </a:t>
            </a:r>
            <a:r>
              <a:rPr lang="en-US" sz="2400" b="1" dirty="0"/>
              <a:t>called peptides</a:t>
            </a:r>
            <a:r>
              <a:rPr lang="en-US" sz="2400" dirty="0"/>
              <a:t> perform </a:t>
            </a:r>
            <a:r>
              <a:rPr lang="en-US" sz="2400" b="1" dirty="0">
                <a:solidFill>
                  <a:srgbClr val="00B050"/>
                </a:solidFill>
              </a:rPr>
              <a:t>prominent roles in the neuroendocrine system</a:t>
            </a:r>
            <a:r>
              <a:rPr lang="en-US" sz="2400" dirty="0"/>
              <a:t> </a:t>
            </a:r>
            <a:r>
              <a:rPr lang="en-US" sz="2400" dirty="0" smtClean="0"/>
              <a:t>as</a:t>
            </a:r>
          </a:p>
          <a:p>
            <a:pPr lvl="1" algn="just"/>
            <a:r>
              <a:rPr lang="en-US" b="1" dirty="0" smtClean="0"/>
              <a:t>Hormones</a:t>
            </a:r>
            <a:r>
              <a:rPr lang="en-US" dirty="0"/>
              <a:t>, </a:t>
            </a:r>
            <a:endParaRPr lang="en-US" dirty="0" smtClean="0"/>
          </a:p>
          <a:p>
            <a:pPr lvl="1" algn="just"/>
            <a:r>
              <a:rPr lang="en-US" b="1" dirty="0"/>
              <a:t>H</a:t>
            </a:r>
            <a:r>
              <a:rPr lang="en-US" b="1" dirty="0" smtClean="0"/>
              <a:t>ormone-releasing </a:t>
            </a:r>
            <a:r>
              <a:rPr lang="en-US" b="1" dirty="0"/>
              <a:t>factors</a:t>
            </a:r>
            <a:r>
              <a:rPr lang="en-US" dirty="0"/>
              <a:t>, </a:t>
            </a:r>
            <a:endParaRPr lang="en-US" dirty="0" smtClean="0"/>
          </a:p>
          <a:p>
            <a:pPr lvl="1" algn="just"/>
            <a:r>
              <a:rPr lang="en-US" b="1" dirty="0"/>
              <a:t>N</a:t>
            </a:r>
            <a:r>
              <a:rPr lang="en-US" b="1" dirty="0" smtClean="0"/>
              <a:t>euromodulators</a:t>
            </a:r>
            <a:r>
              <a:rPr lang="en-US" dirty="0"/>
              <a:t>, or </a:t>
            </a:r>
            <a:endParaRPr lang="en-US" dirty="0" smtClean="0"/>
          </a:p>
          <a:p>
            <a:pPr lvl="1" algn="just"/>
            <a:r>
              <a:rPr lang="en-US" b="1" dirty="0"/>
              <a:t>N</a:t>
            </a:r>
            <a:r>
              <a:rPr lang="en-US" b="1" dirty="0" smtClean="0"/>
              <a:t>eurotransmitters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4883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19" y="222068"/>
            <a:ext cx="11665131" cy="6426925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While proteins contain only L-α-amino acids, </a:t>
            </a:r>
            <a:r>
              <a:rPr lang="en-US" sz="2400" b="1" i="1" dirty="0">
                <a:solidFill>
                  <a:srgbClr val="FFC000"/>
                </a:solidFill>
              </a:rPr>
              <a:t>microorganisms elaborate peptides that contain both D- and L-α-amino acids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Several </a:t>
            </a:r>
            <a:r>
              <a:rPr lang="en-US" sz="2400" dirty="0"/>
              <a:t>of these peptides are of therapeutic value, including the </a:t>
            </a:r>
            <a:r>
              <a:rPr lang="en-US" sz="2400" u="sng" dirty="0"/>
              <a:t>antibiotics </a:t>
            </a:r>
            <a:r>
              <a:rPr lang="en-US" sz="2400" b="1" u="sng" dirty="0"/>
              <a:t>bacitracin</a:t>
            </a:r>
            <a:r>
              <a:rPr lang="en-US" sz="2400" u="sng" dirty="0"/>
              <a:t> </a:t>
            </a:r>
            <a:r>
              <a:rPr lang="en-US" sz="2400" dirty="0"/>
              <a:t>and </a:t>
            </a:r>
            <a:r>
              <a:rPr lang="en-US" sz="2400" b="1" u="sng" dirty="0"/>
              <a:t>gramicidin A</a:t>
            </a:r>
            <a:r>
              <a:rPr lang="en-US" sz="2400" u="sng" dirty="0"/>
              <a:t> </a:t>
            </a:r>
            <a:r>
              <a:rPr lang="en-US" sz="2400" dirty="0"/>
              <a:t>and the </a:t>
            </a:r>
            <a:r>
              <a:rPr lang="en-US" sz="2400" u="sng" dirty="0"/>
              <a:t>antitumor agent </a:t>
            </a:r>
            <a:r>
              <a:rPr lang="en-US" sz="2400" b="1" u="sng" dirty="0" err="1"/>
              <a:t>bleomycin</a:t>
            </a:r>
            <a:r>
              <a:rPr lang="en-US" sz="2400" dirty="0"/>
              <a:t>.</a:t>
            </a:r>
          </a:p>
          <a:p>
            <a:pPr marL="0" indent="0" algn="just">
              <a:buNone/>
            </a:pPr>
            <a:endParaRPr lang="en-US" sz="2400" dirty="0"/>
          </a:p>
          <a:p>
            <a:pPr algn="just"/>
            <a:r>
              <a:rPr lang="en-US" sz="2400" dirty="0" smtClean="0"/>
              <a:t>Certain </a:t>
            </a:r>
            <a:r>
              <a:rPr lang="en-US" sz="2400" dirty="0"/>
              <a:t>other microbial peptides are </a:t>
            </a:r>
            <a:r>
              <a:rPr lang="en-US" sz="2400" b="1" dirty="0"/>
              <a:t>toxic</a:t>
            </a:r>
            <a:r>
              <a:rPr lang="en-US" sz="2400" dirty="0"/>
              <a:t>. The </a:t>
            </a:r>
            <a:r>
              <a:rPr lang="en-US" sz="2400" b="1" dirty="0"/>
              <a:t>cyanobacterial peptides</a:t>
            </a:r>
            <a:r>
              <a:rPr lang="en-US" sz="2400" dirty="0"/>
              <a:t> </a:t>
            </a:r>
            <a:r>
              <a:rPr lang="en-US" sz="2400" b="1" dirty="0" err="1"/>
              <a:t>microcystin</a:t>
            </a:r>
            <a:r>
              <a:rPr lang="en-US" sz="2400" dirty="0"/>
              <a:t> and </a:t>
            </a:r>
            <a:r>
              <a:rPr lang="en-US" sz="2400" b="1" dirty="0"/>
              <a:t>nodularin are </a:t>
            </a:r>
            <a:r>
              <a:rPr lang="en-US" sz="2400" b="1" dirty="0">
                <a:solidFill>
                  <a:srgbClr val="C00000"/>
                </a:solidFill>
              </a:rPr>
              <a:t>lethal in large doses</a:t>
            </a:r>
            <a:r>
              <a:rPr lang="en-US" sz="2400" dirty="0"/>
              <a:t>, while </a:t>
            </a:r>
            <a:r>
              <a:rPr lang="en-US" sz="2400" b="1" i="1" dirty="0"/>
              <a:t>small quantities promote the formation of </a:t>
            </a:r>
            <a:r>
              <a:rPr lang="en-US" sz="2400" b="1" i="1" dirty="0">
                <a:solidFill>
                  <a:srgbClr val="C00000"/>
                </a:solidFill>
              </a:rPr>
              <a:t>hepatic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tumours</a:t>
            </a:r>
            <a:r>
              <a:rPr lang="en-US" sz="2400" dirty="0" smtClean="0"/>
              <a:t>. </a:t>
            </a:r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Humans </a:t>
            </a:r>
            <a:r>
              <a:rPr lang="en-US" sz="2400" dirty="0" smtClean="0"/>
              <a:t>and other </a:t>
            </a:r>
            <a:r>
              <a:rPr lang="en-US" sz="2400" dirty="0"/>
              <a:t>higher animals </a:t>
            </a:r>
            <a:r>
              <a:rPr lang="en-US" sz="2400" dirty="0" smtClean="0"/>
              <a:t>cannot synthesize 10 of the 20 common L-α-amino acids in amounts adequate to support infant growth or maintain health in adults, hence must be supplied in the diet. These are called </a:t>
            </a:r>
            <a:r>
              <a:rPr lang="en-US" sz="2400" b="1" dirty="0" smtClean="0"/>
              <a:t>essential amino acids</a:t>
            </a:r>
            <a:r>
              <a:rPr lang="en-US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89074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261257"/>
            <a:ext cx="11521440" cy="6283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>
                <a:solidFill>
                  <a:prstClr val="black"/>
                </a:solidFill>
              </a:rPr>
              <a:t>INTRODUCTION</a:t>
            </a:r>
          </a:p>
          <a:p>
            <a:pPr algn="just"/>
            <a:r>
              <a:rPr lang="en-US" sz="2400" dirty="0" smtClean="0">
                <a:effectLst/>
              </a:rPr>
              <a:t>Peptides are </a:t>
            </a:r>
            <a:r>
              <a:rPr lang="en-US" sz="2400" b="1" i="1" dirty="0" smtClean="0">
                <a:solidFill>
                  <a:srgbClr val="0070C0"/>
                </a:solidFill>
              </a:rPr>
              <a:t>short chains of amino acids linked by peptide bonds. </a:t>
            </a:r>
            <a:r>
              <a:rPr lang="en-US" sz="2400" b="1" dirty="0" smtClean="0"/>
              <a:t>They can play various roles in the body.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Generally, the term ‘peptide’ is applied when the number of constituent amino acids is less than 10. 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How are peptides formed? They are formed by either:</a:t>
            </a:r>
          </a:p>
          <a:p>
            <a:pPr algn="just"/>
            <a:endParaRPr lang="en-US" sz="2400" dirty="0" smtClean="0"/>
          </a:p>
          <a:p>
            <a:pPr lvl="1" algn="just"/>
            <a:r>
              <a:rPr lang="en-US" b="1" i="1" dirty="0" smtClean="0">
                <a:solidFill>
                  <a:srgbClr val="00B050"/>
                </a:solidFill>
              </a:rPr>
              <a:t>Enzymatic Synthesis</a:t>
            </a:r>
            <a:r>
              <a:rPr lang="en-US" dirty="0" smtClean="0">
                <a:solidFill>
                  <a:prstClr val="black"/>
                </a:solidFill>
              </a:rPr>
              <a:t> - the joining of 2 or more amino acids, with loss of water, or </a:t>
            </a:r>
            <a:r>
              <a:rPr lang="en-US" dirty="0" smtClean="0"/>
              <a:t> </a:t>
            </a:r>
          </a:p>
          <a:p>
            <a:pPr lvl="1" algn="just"/>
            <a:r>
              <a:rPr lang="en-US" b="1" i="1" dirty="0" smtClean="0">
                <a:solidFill>
                  <a:srgbClr val="00B050"/>
                </a:solidFill>
              </a:rPr>
              <a:t>Enzymatic or Chemical </a:t>
            </a:r>
            <a:r>
              <a:rPr lang="en-US" b="1" i="1" dirty="0">
                <a:solidFill>
                  <a:srgbClr val="00B050"/>
                </a:solidFill>
              </a:rPr>
              <a:t>D</a:t>
            </a:r>
            <a:r>
              <a:rPr lang="en-US" b="1" i="1" dirty="0" smtClean="0">
                <a:solidFill>
                  <a:srgbClr val="00B050"/>
                </a:solidFill>
              </a:rPr>
              <a:t>egradation</a:t>
            </a:r>
            <a:r>
              <a:rPr lang="en-US" dirty="0" smtClean="0"/>
              <a:t> - breakdown of proteins/polypeptides into smaller peptides</a:t>
            </a:r>
            <a:endParaRPr lang="en-US" dirty="0">
              <a:solidFill>
                <a:prstClr val="black"/>
              </a:solidFill>
            </a:endParaRPr>
          </a:p>
          <a:p>
            <a:pPr algn="just"/>
            <a:endParaRPr lang="en-US" sz="2400" dirty="0" smtClean="0">
              <a:solidFill>
                <a:prstClr val="black"/>
              </a:solidFill>
            </a:endParaRPr>
          </a:p>
          <a:p>
            <a:pPr algn="just"/>
            <a:r>
              <a:rPr lang="en-US" sz="2400" dirty="0" smtClean="0"/>
              <a:t>Several biologically important peptides are known in living organisms, and we shall be considering a few of them in this lecture.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b="1" dirty="0">
              <a:solidFill>
                <a:prstClr val="black"/>
              </a:solidFill>
            </a:endParaRPr>
          </a:p>
          <a:p>
            <a:pPr algn="just"/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38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509" y="222069"/>
            <a:ext cx="11612880" cy="63485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Peptide Bond</a:t>
            </a:r>
          </a:p>
          <a:p>
            <a:pPr algn="just"/>
            <a:r>
              <a:rPr lang="en-US" sz="2400" dirty="0" smtClean="0"/>
              <a:t>The amino acids are held together in a protein by </a:t>
            </a:r>
            <a:r>
              <a:rPr lang="en-US" sz="2400" b="1" i="1" dirty="0" smtClean="0">
                <a:solidFill>
                  <a:srgbClr val="7030A0"/>
                </a:solidFill>
              </a:rPr>
              <a:t>covalent peptide (or amide) bonds or linkages.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These bonds are rather strong and serve as the cementing material between the individual amino acids (considered as bricks). </a:t>
            </a:r>
          </a:p>
          <a:p>
            <a:pPr algn="just"/>
            <a:endParaRPr lang="en-US" sz="2400" dirty="0"/>
          </a:p>
          <a:p>
            <a:pPr marL="0" indent="0" algn="just">
              <a:buNone/>
            </a:pPr>
            <a:r>
              <a:rPr lang="en-US" sz="2400" b="1" dirty="0" smtClean="0"/>
              <a:t>Formation of a peptide bond</a:t>
            </a:r>
            <a:r>
              <a:rPr lang="en-US" sz="2400" dirty="0" smtClean="0"/>
              <a:t>: </a:t>
            </a:r>
          </a:p>
          <a:p>
            <a:pPr algn="just"/>
            <a:r>
              <a:rPr lang="en-US" sz="2400" dirty="0" smtClean="0"/>
              <a:t>When the amino group of an </a:t>
            </a:r>
            <a:r>
              <a:rPr lang="en-US" sz="2400" b="1" i="1" dirty="0" smtClean="0">
                <a:solidFill>
                  <a:srgbClr val="7030A0"/>
                </a:solidFill>
              </a:rPr>
              <a:t>amino acid combines with the carboxyl group of another amino acid</a:t>
            </a:r>
            <a:r>
              <a:rPr lang="en-US" sz="2400" dirty="0" smtClean="0"/>
              <a:t>, a peptide bond is formed (see the Figure below).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Note that </a:t>
            </a:r>
            <a:r>
              <a:rPr lang="en-US" sz="2400" i="1" u="sng" dirty="0" smtClean="0"/>
              <a:t>a dipeptide will have two amino acids and one peptide (not two) bond</a:t>
            </a:r>
            <a:r>
              <a:rPr lang="en-US" sz="2400" dirty="0" smtClean="0"/>
              <a:t>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b="1" i="1" dirty="0" smtClean="0">
                <a:solidFill>
                  <a:srgbClr val="002060"/>
                </a:solidFill>
              </a:rPr>
              <a:t>Peptides containing more than 10 amino acids (</a:t>
            </a:r>
            <a:r>
              <a:rPr lang="en-US" sz="2400" b="1" i="1" dirty="0" err="1" smtClean="0">
                <a:solidFill>
                  <a:srgbClr val="002060"/>
                </a:solidFill>
              </a:rPr>
              <a:t>decapeptides</a:t>
            </a:r>
            <a:r>
              <a:rPr lang="en-US" sz="2400" b="1" i="1" dirty="0" smtClean="0">
                <a:solidFill>
                  <a:srgbClr val="002060"/>
                </a:solidFill>
              </a:rPr>
              <a:t>) are referred to as polypeptides</a:t>
            </a:r>
            <a:r>
              <a:rPr lang="en-US" sz="2400" dirty="0" smtClean="0"/>
              <a:t>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5200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131" y="235130"/>
            <a:ext cx="11704320" cy="634854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b="1" u="sng" dirty="0"/>
              <a:t>Characteristics of peptide </a:t>
            </a:r>
            <a:r>
              <a:rPr lang="en-US" sz="2400" b="1" u="sng" dirty="0" smtClean="0"/>
              <a:t>bonds</a:t>
            </a:r>
            <a:endParaRPr lang="en-US" sz="2400" u="sng" dirty="0" smtClean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peptide bond </a:t>
            </a:r>
            <a:r>
              <a:rPr lang="en-US" sz="2400" dirty="0" smtClean="0"/>
              <a:t>is:</a:t>
            </a:r>
            <a:endParaRPr lang="en-US" sz="2400" b="1" u="sng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u="sng" dirty="0"/>
              <a:t>R</a:t>
            </a:r>
            <a:r>
              <a:rPr lang="en-US" sz="2400" b="1" u="sng" dirty="0" smtClean="0"/>
              <a:t>igid</a:t>
            </a:r>
            <a:r>
              <a:rPr lang="en-US" sz="2400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u="sng" dirty="0"/>
              <a:t>P</a:t>
            </a:r>
            <a:r>
              <a:rPr lang="en-US" sz="2400" b="1" u="sng" dirty="0" smtClean="0"/>
              <a:t>lanar</a:t>
            </a:r>
            <a:r>
              <a:rPr lang="en-US" sz="2400" dirty="0" smtClean="0"/>
              <a:t> – the 6 atoms C</a:t>
            </a:r>
            <a:r>
              <a:rPr lang="el-GR" sz="2400" dirty="0" smtClean="0"/>
              <a:t>α</a:t>
            </a:r>
            <a:r>
              <a:rPr lang="en-US" sz="2400" dirty="0" smtClean="0"/>
              <a:t>1,C,O,N,H,C</a:t>
            </a:r>
            <a:r>
              <a:rPr lang="el-GR" sz="2400" dirty="0" smtClean="0"/>
              <a:t>α</a:t>
            </a:r>
            <a:r>
              <a:rPr lang="en-US" sz="2400" dirty="0" smtClean="0"/>
              <a:t>2, lie on the same plane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u="sng" dirty="0" smtClean="0"/>
              <a:t>Exhibits </a:t>
            </a:r>
            <a:r>
              <a:rPr lang="en-US" sz="2400" b="1" u="sng" dirty="0" smtClean="0"/>
              <a:t>partial </a:t>
            </a:r>
            <a:r>
              <a:rPr lang="en-US" sz="2400" b="1" u="sng" dirty="0" smtClean="0"/>
              <a:t>double bond </a:t>
            </a:r>
            <a:r>
              <a:rPr lang="en-US" sz="2400" dirty="0" smtClean="0"/>
              <a:t>character, meaning </a:t>
            </a:r>
            <a:r>
              <a:rPr lang="en-US" sz="2400" dirty="0" smtClean="0"/>
              <a:t>the </a:t>
            </a:r>
            <a:r>
              <a:rPr lang="en-US" sz="2400" dirty="0"/>
              <a:t>bond between the carbonyl carbon (C=O) and the amide nitrogen (N-H) isn't a pure single or double bond, but an </a:t>
            </a:r>
            <a:r>
              <a:rPr lang="en-US" sz="2400" dirty="0" smtClean="0"/>
              <a:t>intermediate (about </a:t>
            </a:r>
            <a:r>
              <a:rPr lang="en-US" sz="2400" dirty="0"/>
              <a:t>40% double-bond </a:t>
            </a:r>
            <a:r>
              <a:rPr lang="en-US" sz="2400" dirty="0" smtClean="0"/>
              <a:t>character). This makes the bond </a:t>
            </a:r>
            <a:r>
              <a:rPr lang="en-US" sz="2400" b="1" dirty="0"/>
              <a:t>shorter, stronger, and more rigid</a:t>
            </a:r>
            <a:r>
              <a:rPr lang="en-US" sz="2400" dirty="0"/>
              <a:t> than a typical single </a:t>
            </a:r>
            <a:r>
              <a:rPr lang="en-US" sz="2400" dirty="0" smtClean="0"/>
              <a:t>bond. It also </a:t>
            </a:r>
            <a:r>
              <a:rPr lang="en-US" sz="2400" u="sng" dirty="0" smtClean="0"/>
              <a:t>restricts </a:t>
            </a:r>
            <a:r>
              <a:rPr lang="en-US" sz="2400" u="sng" dirty="0"/>
              <a:t>rotation</a:t>
            </a:r>
            <a:r>
              <a:rPr lang="en-US" sz="2400" dirty="0"/>
              <a:t> and </a:t>
            </a:r>
            <a:r>
              <a:rPr lang="en-US" sz="2400" u="sng" dirty="0" smtClean="0"/>
              <a:t>creates </a:t>
            </a:r>
            <a:r>
              <a:rPr lang="en-US" sz="2400" u="sng" dirty="0"/>
              <a:t>a planar structure</a:t>
            </a:r>
            <a:r>
              <a:rPr lang="en-US" sz="2400" dirty="0"/>
              <a:t> crucial for protein </a:t>
            </a:r>
            <a:r>
              <a:rPr lang="en-US" sz="2400" dirty="0" smtClean="0"/>
              <a:t>folding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/>
              <a:t>Exists </a:t>
            </a:r>
            <a:r>
              <a:rPr lang="en-US" sz="2400" b="1" dirty="0" smtClean="0"/>
              <a:t>in </a:t>
            </a:r>
            <a:r>
              <a:rPr lang="en-US" sz="2400" b="1" dirty="0" smtClean="0"/>
              <a:t>a </a:t>
            </a:r>
            <a:r>
              <a:rPr lang="en-US" sz="2400" b="1" u="sng" dirty="0" smtClean="0"/>
              <a:t>trans configuration</a:t>
            </a:r>
            <a:r>
              <a:rPr lang="en-US" sz="2400" dirty="0"/>
              <a:t> </a:t>
            </a:r>
            <a:r>
              <a:rPr lang="en-US" sz="2400" dirty="0" smtClean="0"/>
              <a:t>– the carbonyl oxygen and the amide nitrogen lie on opposite sides of the plane.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dirty="0" smtClean="0"/>
              <a:t>Both </a:t>
            </a:r>
            <a:r>
              <a:rPr lang="en-US" sz="2400" b="1" dirty="0" smtClean="0"/>
              <a:t>–C=O and -NH groups of peptide bonds are </a:t>
            </a:r>
            <a:r>
              <a:rPr lang="en-US" sz="2400" b="1" u="sng" dirty="0" smtClean="0"/>
              <a:t>polar</a:t>
            </a:r>
            <a:r>
              <a:rPr lang="en-US" sz="2400" dirty="0" smtClean="0"/>
              <a:t> and are </a:t>
            </a:r>
            <a:r>
              <a:rPr lang="en-US" sz="2400" b="1" dirty="0" smtClean="0"/>
              <a:t>involved in hydrogen bond formation</a:t>
            </a:r>
            <a:r>
              <a:rPr lang="en-US" sz="2400" dirty="0" smtClean="0"/>
              <a:t>. 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65544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1247" y="873290"/>
            <a:ext cx="4924190" cy="38770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379356" y="5151511"/>
            <a:ext cx="5147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Formation of a peptide bond</a:t>
            </a:r>
            <a:endParaRPr lang="en-GB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252549" y="964730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400" b="1" u="sng" dirty="0"/>
              <a:t>Writing of peptide structures</a:t>
            </a:r>
            <a:r>
              <a:rPr lang="en-US" sz="2400" dirty="0"/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Conventionally, the peptide chains are written with the free amino end (N-terminal residue) at the left, and the free carboxyl end (C-terminal residue) at the right. </a:t>
            </a:r>
          </a:p>
          <a:p>
            <a:pPr algn="just"/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 amino acid sequence is read from </a:t>
            </a:r>
            <a:r>
              <a:rPr lang="en-US" sz="2400" dirty="0" smtClean="0"/>
              <a:t>the N-terminal </a:t>
            </a:r>
            <a:r>
              <a:rPr lang="en-US" sz="2400" dirty="0"/>
              <a:t>end to C-terminal end. </a:t>
            </a:r>
            <a:endParaRPr lang="en-US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/>
              <a:t>Incidentally</a:t>
            </a:r>
            <a:r>
              <a:rPr lang="en-US" sz="2400" dirty="0"/>
              <a:t>, protein biosynthesis also starts from the N-terminal amino acid.</a:t>
            </a:r>
          </a:p>
        </p:txBody>
      </p:sp>
    </p:spTree>
    <p:extLst>
      <p:ext uri="{BB962C8B-B14F-4D97-AF65-F5344CB8AC3E}">
        <p14:creationId xmlns:p14="http://schemas.microsoft.com/office/powerpoint/2010/main" val="529861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19" y="261257"/>
            <a:ext cx="11652069" cy="63093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Shorthand to read peptides</a:t>
            </a:r>
            <a:r>
              <a:rPr lang="en-US" sz="2400" dirty="0" smtClean="0"/>
              <a:t>: </a:t>
            </a:r>
          </a:p>
          <a:p>
            <a:pPr algn="just"/>
            <a:r>
              <a:rPr lang="en-US" sz="2400" dirty="0" smtClean="0"/>
              <a:t>Recall from the previous lecture that the amino acids in a peptide or protein are represented by the </a:t>
            </a:r>
            <a:r>
              <a:rPr lang="en-US" sz="2400" b="1" dirty="0" smtClean="0"/>
              <a:t>3-letter</a:t>
            </a:r>
            <a:r>
              <a:rPr lang="en-US" sz="2400" dirty="0" smtClean="0"/>
              <a:t> or </a:t>
            </a:r>
            <a:r>
              <a:rPr lang="en-US" sz="2400" b="1" dirty="0" smtClean="0"/>
              <a:t>one-letter abbreviation</a:t>
            </a:r>
            <a:r>
              <a:rPr lang="en-US" sz="2400" dirty="0" smtClean="0"/>
              <a:t>. This is the chemical shorthand to write proteins. </a:t>
            </a:r>
          </a:p>
          <a:p>
            <a:pPr algn="just"/>
            <a:endParaRPr lang="en-US" sz="2400" dirty="0"/>
          </a:p>
          <a:p>
            <a:pPr marL="0" indent="0" algn="just">
              <a:buNone/>
            </a:pPr>
            <a:r>
              <a:rPr lang="en-US" sz="2400" b="1" u="sng" dirty="0" smtClean="0"/>
              <a:t>Naming of peptides</a:t>
            </a:r>
            <a:r>
              <a:rPr lang="en-US" sz="2400" dirty="0" smtClean="0"/>
              <a:t>: </a:t>
            </a:r>
          </a:p>
          <a:p>
            <a:pPr algn="just"/>
            <a:r>
              <a:rPr lang="en-US" sz="2400" dirty="0" smtClean="0"/>
              <a:t>For naming peptides, the amino acid suffixes </a:t>
            </a:r>
            <a:r>
              <a:rPr lang="en-US" sz="2400" b="1" i="1" dirty="0" smtClean="0"/>
              <a:t>-</a:t>
            </a:r>
            <a:r>
              <a:rPr lang="en-US" sz="2400" b="1" i="1" dirty="0" err="1" smtClean="0"/>
              <a:t>ine</a:t>
            </a:r>
            <a:r>
              <a:rPr lang="en-US" sz="2400" dirty="0" smtClean="0"/>
              <a:t> (glycine), </a:t>
            </a:r>
            <a:r>
              <a:rPr lang="en-US" sz="2400" b="1" i="1" dirty="0" smtClean="0"/>
              <a:t>-an</a:t>
            </a:r>
            <a:r>
              <a:rPr lang="en-US" sz="2400" dirty="0" smtClean="0"/>
              <a:t> (tryptophan), </a:t>
            </a:r>
            <a:r>
              <a:rPr lang="en-US" sz="2400" b="1" i="1" dirty="0" smtClean="0"/>
              <a:t>-ate</a:t>
            </a:r>
            <a:r>
              <a:rPr lang="en-US" sz="2400" dirty="0" smtClean="0"/>
              <a:t> (glutamate) are changed to </a:t>
            </a:r>
            <a:r>
              <a:rPr lang="en-US" sz="2400" b="1" i="1" dirty="0" smtClean="0"/>
              <a:t>–</a:t>
            </a:r>
            <a:r>
              <a:rPr lang="en-US" sz="2400" b="1" i="1" dirty="0" err="1" smtClean="0"/>
              <a:t>yl</a:t>
            </a:r>
            <a:r>
              <a:rPr lang="en-US" sz="2400" b="1" i="1" dirty="0" smtClean="0"/>
              <a:t>,</a:t>
            </a:r>
            <a:r>
              <a:rPr lang="en-US" sz="2400" dirty="0" smtClean="0"/>
              <a:t> with the exception of the C-terminal amino acid.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Thus, a tripeptide composed of an N-terminal glutamate, a cysteine, and a C-terminal glycine is called </a:t>
            </a:r>
            <a:r>
              <a:rPr lang="en-US" sz="2400" b="1" i="1" dirty="0" err="1" smtClean="0">
                <a:solidFill>
                  <a:srgbClr val="00B0F0"/>
                </a:solidFill>
              </a:rPr>
              <a:t>glutamyl</a:t>
            </a:r>
            <a:r>
              <a:rPr lang="en-US" sz="2400" b="1" i="1" dirty="0" smtClean="0">
                <a:solidFill>
                  <a:srgbClr val="00B0F0"/>
                </a:solidFill>
              </a:rPr>
              <a:t>-</a:t>
            </a:r>
            <a:r>
              <a:rPr lang="en-US" sz="2400" b="1" i="1" dirty="0" err="1" smtClean="0">
                <a:solidFill>
                  <a:srgbClr val="00B0F0"/>
                </a:solidFill>
              </a:rPr>
              <a:t>cysteinyl</a:t>
            </a:r>
            <a:r>
              <a:rPr lang="en-US" sz="2400" b="1" i="1" dirty="0" smtClean="0">
                <a:solidFill>
                  <a:srgbClr val="00B0F0"/>
                </a:solidFill>
              </a:rPr>
              <a:t>-glycine</a:t>
            </a:r>
            <a:r>
              <a:rPr lang="en-US" sz="2400" dirty="0" smtClean="0"/>
              <a:t>. 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In the Figure below, the naming and representation of a tripeptide are shown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47754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257" y="182880"/>
            <a:ext cx="11678194" cy="6479177"/>
          </a:xfrm>
        </p:spPr>
        <p:txBody>
          <a:bodyPr>
            <a:normAutofit/>
          </a:bodyPr>
          <a:lstStyle/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  <a:p>
            <a:pPr algn="just"/>
            <a:endParaRPr lang="en-US" sz="2400" b="1" dirty="0"/>
          </a:p>
          <a:p>
            <a:pPr algn="just"/>
            <a:endParaRPr lang="en-US" sz="2400" b="1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791" y="1810702"/>
            <a:ext cx="7166884" cy="280955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43568" y="4948658"/>
            <a:ext cx="5555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400" b="1" dirty="0" smtClean="0"/>
              <a:t>Naming and representation of a tripeptide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61178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88660" y="3645332"/>
            <a:ext cx="6257925" cy="2514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9635" y="352085"/>
            <a:ext cx="110250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/>
              <a:t>Dimensions of a peptide chain</a:t>
            </a:r>
            <a:r>
              <a:rPr lang="en-US" sz="2400" dirty="0"/>
              <a:t>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/>
              <a:t>The dimensions of a fully extended polypeptide chain are depicted in </a:t>
            </a:r>
            <a:r>
              <a:rPr lang="en-US" sz="2400" dirty="0" smtClean="0"/>
              <a:t>the Figure below.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dirty="0" smtClean="0"/>
              <a:t>The </a:t>
            </a:r>
            <a:r>
              <a:rPr lang="en-US" sz="2400" b="1" dirty="0"/>
              <a:t>two adjacent </a:t>
            </a:r>
            <a:r>
              <a:rPr lang="el-GR" sz="2400" b="1" dirty="0" smtClean="0"/>
              <a:t>α</a:t>
            </a:r>
            <a:r>
              <a:rPr lang="en-US" sz="2400" b="1" dirty="0" smtClean="0"/>
              <a:t>-carbon </a:t>
            </a:r>
            <a:r>
              <a:rPr lang="en-US" sz="2400" b="1" dirty="0"/>
              <a:t>atoms are placed at a distance of </a:t>
            </a:r>
            <a:r>
              <a:rPr lang="en-US" sz="2400" b="1" dirty="0">
                <a:solidFill>
                  <a:srgbClr val="00B0F0"/>
                </a:solidFill>
              </a:rPr>
              <a:t>0.36 nm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interatomic distances and bond angles are also shown in this </a:t>
            </a:r>
            <a:r>
              <a:rPr lang="en-US" sz="2400" dirty="0" smtClean="0"/>
              <a:t>Figure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6944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261937" y="287338"/>
            <a:ext cx="11755891" cy="64269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u="sng" dirty="0" smtClean="0"/>
              <a:t>BIOLOGICALLY IMPORTANT PEPTIDES </a:t>
            </a:r>
          </a:p>
          <a:p>
            <a:pPr algn="just"/>
            <a:r>
              <a:rPr lang="en-US" sz="2400" dirty="0" smtClean="0"/>
              <a:t>Several peptides occur in living organisms and display a wide spectrum of biological functions. See examples of biologically active peptides and their functions below. </a:t>
            </a:r>
          </a:p>
          <a:p>
            <a:pPr algn="just"/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b="1" u="sng" dirty="0" smtClean="0"/>
              <a:t>Glutathione</a:t>
            </a:r>
            <a:r>
              <a:rPr lang="en-US" sz="2400" dirty="0" smtClean="0"/>
              <a:t>: It is </a:t>
            </a:r>
            <a:r>
              <a:rPr lang="en-US" sz="2400" b="1" dirty="0" smtClean="0"/>
              <a:t>a tripeptide</a:t>
            </a:r>
            <a:r>
              <a:rPr lang="en-US" sz="2400" dirty="0" smtClean="0"/>
              <a:t> composed of </a:t>
            </a:r>
            <a:r>
              <a:rPr lang="en-US" sz="2400" b="1" dirty="0" smtClean="0"/>
              <a:t>3 amino acids</a:t>
            </a:r>
            <a:r>
              <a:rPr lang="en-US" sz="2400" dirty="0" smtClean="0"/>
              <a:t>. Chemically, glutathione is </a:t>
            </a:r>
            <a:r>
              <a:rPr lang="el-GR" sz="2400" b="1" i="1" dirty="0" smtClean="0">
                <a:solidFill>
                  <a:srgbClr val="FF0000"/>
                </a:solidFill>
              </a:rPr>
              <a:t>γ</a:t>
            </a:r>
            <a:r>
              <a:rPr lang="en-US" sz="2400" b="1" i="1" dirty="0" smtClean="0">
                <a:solidFill>
                  <a:srgbClr val="FF0000"/>
                </a:solidFill>
              </a:rPr>
              <a:t>-</a:t>
            </a:r>
            <a:r>
              <a:rPr lang="en-US" sz="2400" b="1" i="1" dirty="0" err="1" smtClean="0">
                <a:solidFill>
                  <a:srgbClr val="FF0000"/>
                </a:solidFill>
              </a:rPr>
              <a:t>glutamyl</a:t>
            </a:r>
            <a:r>
              <a:rPr lang="en-US" sz="2400" b="1" i="1" dirty="0" smtClean="0">
                <a:solidFill>
                  <a:srgbClr val="FF0000"/>
                </a:solidFill>
              </a:rPr>
              <a:t>-</a:t>
            </a:r>
            <a:r>
              <a:rPr lang="en-US" sz="2400" b="1" i="1" dirty="0" err="1" smtClean="0">
                <a:solidFill>
                  <a:srgbClr val="FF0000"/>
                </a:solidFill>
              </a:rPr>
              <a:t>cysteinyl</a:t>
            </a:r>
            <a:r>
              <a:rPr lang="en-US" sz="2400" b="1" i="1" dirty="0" smtClean="0">
                <a:solidFill>
                  <a:srgbClr val="FF0000"/>
                </a:solidFill>
              </a:rPr>
              <a:t>-glycine</a:t>
            </a:r>
            <a:r>
              <a:rPr lang="en-US" sz="2400" dirty="0" smtClean="0"/>
              <a:t>. It is widely distributed in nature and </a:t>
            </a:r>
            <a:r>
              <a:rPr lang="en-US" sz="2400" b="1" i="1" dirty="0" smtClean="0"/>
              <a:t>exists in reduced</a:t>
            </a:r>
            <a:r>
              <a:rPr lang="en-US" sz="2400" dirty="0" smtClean="0"/>
              <a:t> or </a:t>
            </a:r>
            <a:r>
              <a:rPr lang="en-US" sz="2400" b="1" i="1" dirty="0" smtClean="0"/>
              <a:t>oxidized states</a:t>
            </a:r>
            <a:r>
              <a:rPr lang="en-US" sz="2400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endParaRPr lang="en-US" sz="2400" dirty="0" smtClean="0"/>
          </a:p>
          <a:p>
            <a:pPr marL="457200" indent="-457200" algn="just">
              <a:buFont typeface="+mj-lt"/>
              <a:buAutoNum type="arabicPeriod"/>
            </a:pP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endParaRPr lang="en-US" sz="2400" u="sng" dirty="0"/>
          </a:p>
          <a:p>
            <a:pPr marL="457200" indent="-457200" algn="just">
              <a:buFont typeface="+mj-lt"/>
              <a:buAutoNum type="arabicPeriod"/>
            </a:pPr>
            <a:endParaRPr lang="en-GB" sz="2400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357" y="3976421"/>
            <a:ext cx="4295095" cy="128645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984" y="3500823"/>
            <a:ext cx="3914775" cy="25527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94290" y="3976421"/>
            <a:ext cx="24950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/>
              <a:t>Glutathione (</a:t>
            </a:r>
            <a:r>
              <a:rPr lang="el-GR" sz="2200" dirty="0"/>
              <a:t>γ-</a:t>
            </a:r>
            <a:r>
              <a:rPr lang="en-GB" sz="2200" dirty="0" err="1"/>
              <a:t>glutamyl-cysteinyl</a:t>
            </a:r>
            <a:r>
              <a:rPr lang="en-GB" sz="2200" dirty="0"/>
              <a:t> glycine)</a:t>
            </a:r>
          </a:p>
        </p:txBody>
      </p:sp>
    </p:spTree>
    <p:extLst>
      <p:ext uri="{BB962C8B-B14F-4D97-AF65-F5344CB8AC3E}">
        <p14:creationId xmlns:p14="http://schemas.microsoft.com/office/powerpoint/2010/main" val="1816606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1192</Words>
  <Application>Microsoft Office PowerPoint</Application>
  <PresentationFormat>Widescreen</PresentationFormat>
  <Paragraphs>136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    Department of Medical Biochemistry, Osun State University, Osogbo  BCM 201:   Amino Acids Chemistry: Peptides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Medical Biochemistry, Osun State University, Osogbo  BCM 201:   Amino Acids Chemistry: Peptides</dc:title>
  <dc:creator>mqbpraah</dc:creator>
  <cp:lastModifiedBy>mqbpraah</cp:lastModifiedBy>
  <cp:revision>55</cp:revision>
  <dcterms:created xsi:type="dcterms:W3CDTF">2025-11-26T15:59:09Z</dcterms:created>
  <dcterms:modified xsi:type="dcterms:W3CDTF">2025-12-10T09:15:12Z</dcterms:modified>
</cp:coreProperties>
</file>